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0" r:id="rId2"/>
    <p:sldMasterId id="2147483758" r:id="rId3"/>
    <p:sldMasterId id="2147483746" r:id="rId4"/>
    <p:sldMasterId id="2147483722" r:id="rId5"/>
    <p:sldMasterId id="2147483734" r:id="rId6"/>
    <p:sldMasterId id="2147483710" r:id="rId7"/>
    <p:sldMasterId id="2147483686" r:id="rId8"/>
    <p:sldMasterId id="2147483698" r:id="rId9"/>
    <p:sldMasterId id="2147483674" r:id="rId10"/>
    <p:sldMasterId id="2147483661" r:id="rId11"/>
  </p:sldMasterIdLst>
  <p:sldIdLst>
    <p:sldId id="256" r:id="rId12"/>
    <p:sldId id="326" r:id="rId13"/>
    <p:sldId id="322" r:id="rId14"/>
    <p:sldId id="318" r:id="rId15"/>
    <p:sldId id="323" r:id="rId16"/>
    <p:sldId id="295" r:id="rId17"/>
    <p:sldId id="302" r:id="rId18"/>
    <p:sldId id="261" r:id="rId19"/>
    <p:sldId id="262" r:id="rId20"/>
    <p:sldId id="280" r:id="rId21"/>
    <p:sldId id="278" r:id="rId22"/>
    <p:sldId id="270" r:id="rId23"/>
    <p:sldId id="274" r:id="rId24"/>
    <p:sldId id="273" r:id="rId25"/>
    <p:sldId id="279" r:id="rId26"/>
    <p:sldId id="275" r:id="rId27"/>
    <p:sldId id="263" r:id="rId28"/>
    <p:sldId id="264" r:id="rId29"/>
    <p:sldId id="289" r:id="rId30"/>
    <p:sldId id="306" r:id="rId31"/>
    <p:sldId id="309" r:id="rId32"/>
    <p:sldId id="311" r:id="rId33"/>
    <p:sldId id="281" r:id="rId34"/>
    <p:sldId id="308" r:id="rId35"/>
    <p:sldId id="282" r:id="rId36"/>
    <p:sldId id="283" r:id="rId37"/>
    <p:sldId id="292" r:id="rId38"/>
    <p:sldId id="284" r:id="rId39"/>
    <p:sldId id="291" r:id="rId40"/>
    <p:sldId id="314" r:id="rId41"/>
    <p:sldId id="257" r:id="rId42"/>
    <p:sldId id="267" r:id="rId43"/>
    <p:sldId id="265" r:id="rId44"/>
    <p:sldId id="294" r:id="rId45"/>
    <p:sldId id="303" r:id="rId46"/>
    <p:sldId id="300" r:id="rId47"/>
    <p:sldId id="276" r:id="rId48"/>
    <p:sldId id="272" r:id="rId49"/>
    <p:sldId id="301" r:id="rId50"/>
    <p:sldId id="277" r:id="rId51"/>
    <p:sldId id="315" r:id="rId52"/>
    <p:sldId id="3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E3DD4-6712-4220-B703-535F8D24955C}" v="14" dt="2024-11-26T17:32:49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outlineViewPr>
    <p:cViewPr>
      <p:scale>
        <a:sx n="33" d="100"/>
        <a:sy n="33" d="100"/>
      </p:scale>
      <p:origin x="0" y="-55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52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4CC8C-DC73-1857-7E8A-EA325FD75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58795-138D-2D54-7E6E-2211DA8C2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DA05-8E32-6CFE-4325-8F5E69FB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081A2-4ADC-C4A5-5BE7-6702696D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A5051-27D1-287A-2D43-AD1E6FDC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7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E297-6807-8ABD-495A-C1D3E63F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CE5EB-947B-B44D-0DA6-D86426780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E4BF5-1485-0CCA-C57D-91271F03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8F9BA-190A-CDDE-2987-3E5F0D5D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CE5F1-428E-7564-AEF8-43135883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91275" y="-10886"/>
            <a:ext cx="5997550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38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7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7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7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48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4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9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7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5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66BF5-A5D5-0FD9-1522-A993F4A99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A148D-FBAC-E84E-D5F0-9C6946B97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F162B-F04A-9079-EEEC-D00159AA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155CB-FDE6-4D38-0AD2-6FE676998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AEB6B-CFE3-6E0F-88A2-7C40FB04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562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7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35A0-CC7D-171F-4772-9832AA5AA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56584-D97B-8BE4-4F1A-8571A5CF6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2EA38-86A2-CAD4-4153-DCF31112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165A-9513-9F3D-BAD9-E6A5D5E1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ABF00-8E25-8BC0-13D6-3EB87C2A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5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CA392-1288-1208-7BA3-0D605535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CB208-A19D-F85F-5952-795D7A06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0EFF3-8722-47EA-1286-EA26E823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FF922-B0ED-4262-8EBD-7920284A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CDDB7-D629-2CC5-1ECD-35C168A8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36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8FE2-E35A-DE28-14F7-A79570B5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38F0A-BA45-3EAF-64A2-F4C348CD2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B172F-9104-87D3-A9BD-4AA4487A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1225E-C400-1E4A-3F7F-9A22EBF3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ACDC6-4071-3787-419C-4B11DC55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475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90CBC-8BE6-4723-FBAA-117EE1CEF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1FA2F-7709-869D-7B4D-1CB85F7AE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0C00D-9BC5-1E3F-99FD-ED80AC250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BDD3F-E764-F8EE-853E-1D63CAF2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246EC-4A42-080B-1F9D-D4AE1332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74DED-5C46-B7C2-53FC-C55239B9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644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7F87-BDA6-5DDD-B82F-3596211E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3621-2980-9560-762B-10059D1EC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A9959-D19E-8B85-DAA8-A73A0FC9C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4D0B8-D0B9-A4E8-2FFB-713C4D821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0A313-B4DE-6DE5-BA41-BD8FAF1CB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B5FD56-EF79-B142-2551-0B0E3B7B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A6C31-F206-95FA-0769-C7FBF106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E21FA-EC85-37A4-94F2-0BE3F1F9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968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4B75-DB85-7B7F-90E3-F4894DFD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59743-718E-5359-3D93-DCC2D35C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28311-902B-984B-D23E-6DE4A7C4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88497-F45E-3380-1EF7-3E53CDEF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78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CA0516-AC0A-52C9-FBE3-B10B1385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3FE64-50C9-D12B-4C42-1025E313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336B5-F620-34A2-C626-5B3D708B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419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58B7-536B-7255-134C-7A30B984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6D2BB-535A-BBD3-0252-509CE7DCF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96F94-E5EC-C458-EA11-8A59B527B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1C97F-987A-F258-29A8-C287F638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E82BF-ACEA-5F78-5C64-D5FD38EB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DB58D-A402-0BE7-8F1A-BE3A87024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1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E2FE-E93D-F81C-E960-63D3DD2C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4D435-DE63-1B6C-46B0-F0EFD120E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303-755A-0662-DFD4-7F02B9578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9A55-2C82-369C-5CF6-A2520E1E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09EF-54B0-D705-24A9-C47650DF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83F72-16BC-C216-82C3-D236A528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77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91275" y="-10886"/>
            <a:ext cx="5997550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71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16A66-6600-8221-AF84-E7D54DE7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4D730-C8C9-BCFD-2502-C8C7E7C9B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0EAA0-4BCC-6CFB-03F2-79436B65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101CA-88A8-60A2-9EED-EA152A1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35E89-7C8D-1FF9-C0B2-AAE3FE85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020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DE8FAA-A7D1-29BB-C9B2-014684DF6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16FA5-9349-2F9C-8F0C-F7A5A8933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7CDA8-8A4A-2DB3-D582-65E36499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72BCE-0F58-73E5-78C9-EC779583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92262-D132-C3FA-6DE4-3639E890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82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1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3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00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2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6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7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03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01E3-7799-D089-413E-E130A751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E2F8-7422-7EC3-984E-7BE558811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04C16-F21A-6301-40F0-E10A5DB59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3ACF8-FEA4-6FBE-A565-6B8A603A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8D12-2F29-3A0E-2A6E-4F3D3BDEC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95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9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6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5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91275" y="-10886"/>
            <a:ext cx="5997550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91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4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1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3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22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1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6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D832-DCDF-A093-5F5D-B1E130BD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CE706-B87E-F66C-5B53-E3D9521DF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9B680-9217-CB01-DDF2-045D0620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48C7B-A382-C1D4-7FE1-96241BC01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AFC82-175C-AAE5-C239-2C0515B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95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5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1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3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91275" y="-10886"/>
            <a:ext cx="5997550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67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1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0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5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4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6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47DF-22FE-2780-ECCC-1156EF56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B784E-C72A-567D-1E66-307F47579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87C0D-6639-5027-66E1-ECC4FA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F4E7C-0DDB-C3C6-3908-2BB7EBA3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F5822-0D80-AC02-DF28-BB42732A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7C4FF-D3BC-5F3B-FA35-EE23F66A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7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5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3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3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4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6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4A37-3B17-192D-CCE8-9DDF769A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27F65-021B-A51D-72A6-B22ED5497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97CCE-41BD-282A-C92C-82D6DC60D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1703-CEFF-B10A-CEFA-3C400A24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41A60-946D-42FC-0DE1-B303DC76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09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434F-9149-2329-14E1-0E472D20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FD4A6-D3A1-EBC4-4AE1-794B777D8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91F5D-3C6B-1335-AABD-BE822934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762B5-8958-097A-7B3A-E9A5B9F4F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BFE1F-79F5-8265-53C6-0544163F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88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7A902-CD6F-CFD2-6C8C-AEA31456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18685-4E90-9DA2-94FA-9B051876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44B59-F200-1748-0D84-FCDDE3FF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2E08-CCAE-D870-3C83-8614E64F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D96C9-290E-0BC2-BBD4-51414221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59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6076-99E2-7695-9A36-D64AF27E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54DCE-4779-0298-2B00-645B013EF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F0411-3388-57E7-FCFD-10861FA2F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404EF-FF04-C51C-CAFE-2D674BF9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4017C-4555-D9D4-ADD7-AEABF60D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21A58-56D6-5B6D-4FA5-E7119A11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8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5AE63-93A8-A094-F629-8B3850A41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9BAC9-C930-1292-4255-D280E5154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E2720-C924-EB4B-C2A6-9E05D5B07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20482D-184C-59E1-9C36-45662A098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E5A79-C32B-5105-CBEA-5D92C9554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E21089-8A35-AE2F-E853-9AFDAA8E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518998-619B-6A72-6F52-E6DE15A7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03399B-A222-3BBB-05DB-2D947024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4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FBF-6D47-422E-FC32-D7FFCCFB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CB618-3295-AA3D-96BC-D12E2153C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48160-C67D-C9AE-0A7A-19D5F952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EE958-E43C-2BA3-EF21-DD611300D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E647B-7100-BBDD-E5C7-4A8E91191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D1CA42-449F-CC15-E573-11A39B926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46532D-7390-65E4-1D16-66EDED9C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47702-47C2-AFD9-1975-4A3AB69F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31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70D8D-867F-C6E9-F69D-8FCCFF13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C9C15-A65F-D8FF-55D0-8088C632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2BF706-74B8-C283-F62E-18296D54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5B5D4-13DA-D2C8-3783-BD3321FD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93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0CFCE-F252-CC80-48E1-7A679BF0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F7B0CC-2D32-CF12-94EA-F1375412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15C1-7614-2169-82C1-7D450C11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502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CA19-5D8E-964E-3DF8-4DDA13B5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6897-DA67-C943-A8D4-E9BD18F34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C82B-4530-EDEC-7FE6-8CBA1CA54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8E526-4078-9FC1-54E5-6A0F265E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D8D67-DEA6-51FF-AA97-1DCEE264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D0B37-42A7-3722-986F-42E02B16E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81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FEF3-6D47-6FED-FF70-AB1AC9B6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92A23-776D-515C-EDF3-A896C1C0E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24684-CE7F-9292-948A-70EA685D5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A7415-557D-EE30-6F6F-1C1E69D8F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AB2D4-F2AF-4B84-CEE6-FF2746AF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73CAB-32C3-E846-C875-1D12F92F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3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C3AA1-01BB-BF36-5A6F-B154E33D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9F115-5511-E68F-E5AF-D4F81897E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11590-184E-45E7-A585-7892EE957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5320E-E1B8-5E63-D599-F19A6A7B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4AFE1-0C93-5D63-DCE7-CDDE7579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81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1F035-79DA-839F-5229-FBD2D56AD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63590-22E3-29D7-A585-62512D76A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F40D-329B-4F91-9CEC-4EA6EE1D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3F35E-D866-165C-9722-0A340746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79C7-204F-4965-062E-6C2D5E43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45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91275" y="-10886"/>
            <a:ext cx="5997550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84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4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9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4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E62D5-56B7-CACF-94B6-C3460380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2FB90-4C94-FF30-E82C-F125DFD6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0F224-5E46-DC72-DCA5-1CFCBC71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2F115-1A38-C182-6533-A8873744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46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2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6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51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7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61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8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91275" y="-10886"/>
            <a:ext cx="5997550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986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6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7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D1A37D-0428-A9FA-3DFE-E24D0BE0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6B91B8-181E-C855-686B-4280F7CE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F90AD-B610-A636-BCBE-05876A38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870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0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4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5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8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6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6CF7-99C7-D815-CD42-95E278C7F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F31D-1451-EC48-6E9D-C4788B1E0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B018E-A5B5-49ED-4472-EF96E14EC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7D8C7-736A-9A86-09FF-86258FBD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07B37-1C08-BA2E-EB5A-CC6AD8FD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8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D687-380A-C4D8-402A-015F21BE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8ECA-A1FE-CB5C-FEFC-9E285B9AA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9D8B-FA64-4D55-C6CB-CCDD52426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5E5AB-2F45-5DD3-0659-27C481CF8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27384-6567-5FF6-534D-4492F623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0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6D41E-3514-00B2-B470-6B8337D1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ECA98-612E-3244-C6DA-0E1E3A574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C0E02-EB32-25A6-A0BF-9292C300B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E162-7740-C276-1FF8-693094B6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E79EC-4753-3089-F0E3-CEC23C338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A6C2C-1871-FE1D-6307-5ADDB73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32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EB6B0-26FA-F5A5-1501-77D53364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2AE98-46E1-6077-8F12-0D3D573BA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326AD-AB50-5E82-0546-8EB1402D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C04F0-B3F5-2388-98AA-01341391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B6EB9-B42B-D19A-95BD-698951D8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19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7E87-D27C-EF1B-657E-3C81BA87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88986-CC30-136A-B859-E59291407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68A2E-7BC7-D94A-C174-36F153EDE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AA055-CF6C-AF19-9038-6454F7AED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946AD-3B1C-12DA-D40B-25243D23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C0D3E-AD55-20A8-47C3-EF4794A9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961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5434-7908-A041-6CB5-BE751F3C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FE8D5-8FA3-231E-1AB9-72131B721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EF58D-D6F7-490C-F51D-94B5D8422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9D7D9-29CC-AA3E-E1CC-32D35488F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570FB2-D92C-7FC0-CBBB-920914BDA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FE7811-006C-FB92-5E7A-7D0A1A1E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8300CE-4285-1222-F31B-6608FB20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4EAA0-0528-19F2-47DB-99303667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14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F55B-0C82-F9B9-A3AF-491F8525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2E1C8-92E8-F041-73A5-29743927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C9FC9-7589-EEA8-9B06-79D915D4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C9B27-6832-1292-0185-56C11CC0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82A6-509C-988B-00E3-44C3CA89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11D8B-72D2-F511-A766-641C80F8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52753-FFDE-339B-0DD9-E9A31816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68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80EB7-999C-C77C-5C47-2FED924B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F2A0C-D2A7-8A65-9777-10ABC462D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0058A-83FF-DAB5-BB98-EA32F2C4F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966E6-E62C-1106-5D7E-C98C8654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02E45-01A1-9EDF-6789-06D4BFF9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53FC9-9CA6-C99E-6D46-6D8D740F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71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42DE-AA70-F017-0CCB-F66C79E8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0735F4-C94D-5EA6-909F-C6EAA32B6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22545-8879-8CEA-325F-42AA58040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04CDD-F729-5FCD-5390-15B6D8E8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0F88F-E013-C8A8-B13F-6B51450A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6DAB3-E891-3958-652D-28D9157F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24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D10C7-614E-B7FF-2DCA-54DBB18E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59691-B38C-4AAC-C855-9F45476A6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38B76-57A7-7478-33B1-FD1754E8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CEAD0-F684-A7AB-C740-D3B3B743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F06C1-E53B-43B0-28F0-C7BB4BD2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4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DBDFA-F052-BC82-87B6-68BB90DC6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7D48F-827F-2C64-6C4F-BB9A959BC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22344-A4D9-96DC-D996-433F2E8C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84D54-A1B2-3535-794E-D15DCC3F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27536-31A8-A5E1-4408-5FC1C1B5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27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91275" y="-10886"/>
            <a:ext cx="5997550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05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121D-8DB3-A3AC-6B5A-0E6246CD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9F8DA-310F-5537-6F02-6E9D71786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1294E-BBE5-2836-720C-50BE51C6C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0BD3F-B4B4-2FC3-A2CD-6F22C91C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C26A8-5DEC-9E8A-D31E-3199EB23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CAEAC-8191-7A7B-3F9E-9D7368CF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39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60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7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5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5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1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3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3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05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11/26/2024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1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C3931-F2BA-206F-F50F-9AE3A0382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82BA1-546A-2D7B-A772-03506901D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BCA32-EE89-58F8-811F-412973438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F7C16A-0FD3-4EB4-B4BD-10C5A8831DA9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B7B81-D562-CE0E-4E89-72A46C32E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E58E-CBE4-1ACB-72AF-E74F38912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28737-A7DD-48E3-B88B-31561B70EA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0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9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BEF04D-35E2-76E3-5A47-85E62013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0E598-9D38-9522-4BD4-F9B371A0E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91D32-CA32-1AF0-24E8-BAAAC6440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BBAD10-E047-4710-9E10-8101C6BA7FDC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ABCF6-C347-31FA-7033-3868434D2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D3ABF-8B2B-22B1-DAB8-01DFA50F2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88483A-6276-478C-B6EE-B901F1C8F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3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9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8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D81AFC-1A47-24FC-7672-628AB6F8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55495-1D5C-1113-C99F-666568A8E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91B92-6554-B45A-8AF8-35935C062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BB163B-E391-4544-B969-982BC718324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1D6D8-CEE2-9BAC-66A1-4968F7B3A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18780-4828-ACD5-D5CB-F8B849FA9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599AB6-20BB-4674-B0E9-4B7261A48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0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BB25E-612C-A754-E00A-5D04CA9B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533F3-7585-780E-0DB8-37D1B002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E5977-0127-DD66-1B9C-3EACAC5DC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34B553-C2A7-4D32-A178-9506A564969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9FA40-3E9C-DC6B-098E-248DB43BF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37AEB-E201-A3F1-CB6A-2F3F5CFB8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27DFBA-D6A4-4C4A-8309-6924EA765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1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share.icloud.com/photos/02ei82rJpi8CyP_dpT94DROHA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79480559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03F1-8A63-1BF0-B562-9B01E719CB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Ghana Maternity Ward Partnership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7949-30B8-70FE-B1C3-82181438B9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Bridgeport Rotary Presentation</a:t>
            </a:r>
          </a:p>
          <a:p>
            <a:r>
              <a:rPr lang="en-US" dirty="0"/>
              <a:t>December 3, 2024</a:t>
            </a:r>
          </a:p>
        </p:txBody>
      </p:sp>
    </p:spTree>
    <p:extLst>
      <p:ext uri="{BB962C8B-B14F-4D97-AF65-F5344CB8AC3E}">
        <p14:creationId xmlns:p14="http://schemas.microsoft.com/office/powerpoint/2010/main" val="3608778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CDEB-C2FF-EEF3-5605-1C18428A4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27" y="143453"/>
            <a:ext cx="861983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Local chiefs donated land for the new maternity ward</a:t>
            </a:r>
          </a:p>
        </p:txBody>
      </p:sp>
      <p:pic>
        <p:nvPicPr>
          <p:cNvPr id="5" name="Content Placeholder 4" descr="A group of people standing around a person digging a hole&#10;&#10;Description automatically generated">
            <a:extLst>
              <a:ext uri="{FF2B5EF4-FFF2-40B4-BE49-F238E27FC236}">
                <a16:creationId xmlns:a16="http://schemas.microsoft.com/office/drawing/2014/main" id="{E678F311-0414-4935-5DF8-34CF2781C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351515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D0CA-6F32-E59A-84F6-22C182F3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909" y="124980"/>
            <a:ext cx="859212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Celebration for the initial ground-breaking…</a:t>
            </a:r>
          </a:p>
        </p:txBody>
      </p:sp>
      <p:pic>
        <p:nvPicPr>
          <p:cNvPr id="5" name="Content Placeholder 4" descr="A group of women in dresses&#10;&#10;Description automatically generated">
            <a:extLst>
              <a:ext uri="{FF2B5EF4-FFF2-40B4-BE49-F238E27FC236}">
                <a16:creationId xmlns:a16="http://schemas.microsoft.com/office/drawing/2014/main" id="{9841B855-03AA-E5C7-BE20-A5C4698B3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18052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4BAC-AF63-66BC-5797-134EC528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964" y="217343"/>
            <a:ext cx="701270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Early in the construction phase…</a:t>
            </a:r>
          </a:p>
        </p:txBody>
      </p:sp>
      <p:pic>
        <p:nvPicPr>
          <p:cNvPr id="5" name="Content Placeholder 4" descr="A building under construction with piles of gravel&#10;&#10;Description automatically generated">
            <a:extLst>
              <a:ext uri="{FF2B5EF4-FFF2-40B4-BE49-F238E27FC236}">
                <a16:creationId xmlns:a16="http://schemas.microsoft.com/office/drawing/2014/main" id="{8026DA03-7B5D-99B1-EB65-C1BB1CC2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44097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283812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18C6-E1D1-F74B-0823-4D95F304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208106"/>
            <a:ext cx="607983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Early construction progress…</a:t>
            </a:r>
          </a:p>
        </p:txBody>
      </p:sp>
      <p:pic>
        <p:nvPicPr>
          <p:cNvPr id="5" name="Content Placeholder 4" descr="A brick building with a roof&#10;&#10;Description automatically generated with medium confidence">
            <a:extLst>
              <a:ext uri="{FF2B5EF4-FFF2-40B4-BE49-F238E27FC236}">
                <a16:creationId xmlns:a16="http://schemas.microsoft.com/office/drawing/2014/main" id="{FD215CB9-C4D8-4D52-E611-E08C3F11C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58055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D86E2-85DD-1A4E-9BD4-217F5CA8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109" y="152688"/>
            <a:ext cx="643081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Construction progress…</a:t>
            </a:r>
          </a:p>
        </p:txBody>
      </p:sp>
      <p:pic>
        <p:nvPicPr>
          <p:cNvPr id="5" name="Content Placeholder 4" descr="A building with a red roof&#10;&#10;Description automatically generated">
            <a:extLst>
              <a:ext uri="{FF2B5EF4-FFF2-40B4-BE49-F238E27FC236}">
                <a16:creationId xmlns:a16="http://schemas.microsoft.com/office/drawing/2014/main" id="{5376CBB6-72C9-5ED6-967D-5160EDDB2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283322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8F2E-B5D4-87E9-528F-A39BDCF4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8" y="152689"/>
            <a:ext cx="88507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Construction inspection by EPCG leadership…</a:t>
            </a:r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A12BAAA-579E-6F2E-2DED-CE1C0D78E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47471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331C-7531-C710-29E3-EC96E12C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691" y="18255"/>
            <a:ext cx="703118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water supply/holding tanks…</a:t>
            </a:r>
          </a:p>
        </p:txBody>
      </p:sp>
      <p:pic>
        <p:nvPicPr>
          <p:cNvPr id="5" name="Content Placeholder 4" descr="A person standing outside a water tank&#10;&#10;Description automatically generated">
            <a:extLst>
              <a:ext uri="{FF2B5EF4-FFF2-40B4-BE49-F238E27FC236}">
                <a16:creationId xmlns:a16="http://schemas.microsoft.com/office/drawing/2014/main" id="{BA7C7D1E-7AA2-19DD-76AB-2393F983D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37091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22E33-EE78-1298-096F-C0D383192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7D47-825C-6C0E-72A8-F41D3F8B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82" y="152689"/>
            <a:ext cx="88507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Engagement of Rotary Clubs of Ho and Bridgeport…focused on medical equipment…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D2339-F01F-01E4-664E-E3A3A0525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861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Met with and engaged the Rotary Club of Ho (Ghana) in 2019</a:t>
            </a:r>
          </a:p>
          <a:p>
            <a:r>
              <a:rPr lang="en-US" dirty="0"/>
              <a:t>Engaged Rotary Club of Bridgeport soon after via Jatin Mehta and Bill Hass</a:t>
            </a:r>
          </a:p>
          <a:p>
            <a:r>
              <a:rPr lang="en-US" dirty="0"/>
              <a:t>Rotary Club of Ho agreed to be sponsoring club and Bridgeport the hosting club</a:t>
            </a:r>
          </a:p>
          <a:p>
            <a:r>
              <a:rPr lang="en-US" dirty="0"/>
              <a:t>Jatin Mehta was instrumental in developing the RI Grant strategy and coaching the Ho Club in the completion of the RI Grant application</a:t>
            </a:r>
          </a:p>
          <a:p>
            <a:r>
              <a:rPr lang="en-US" dirty="0"/>
              <a:t>Initial donations from First Presbyterian Church, Rotary Clubs of Ho and Bridgeport, along with District and Global matching…$53K was made available for the medical equipment</a:t>
            </a:r>
          </a:p>
        </p:txBody>
      </p:sp>
    </p:spTree>
    <p:extLst>
      <p:ext uri="{BB962C8B-B14F-4D97-AF65-F5344CB8AC3E}">
        <p14:creationId xmlns:p14="http://schemas.microsoft.com/office/powerpoint/2010/main" val="207347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B2C5C-1BA6-5DDF-DD62-B8080E0B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8E07C-5F6C-7E74-FD48-794998FF5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982" y="217343"/>
            <a:ext cx="8469745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Medical equipment procured and stored by Rotary Club of Ho…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1E921-FBC5-CBD0-95A8-EFB531D3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Stored at the infirmary of a local school owned and operated by a Ho Rotarian</a:t>
            </a:r>
          </a:p>
          <a:p>
            <a:r>
              <a:rPr lang="en-US" dirty="0"/>
              <a:t>Equipment included: </a:t>
            </a:r>
          </a:p>
          <a:p>
            <a:endParaRPr lang="en-US" dirty="0"/>
          </a:p>
          <a:p>
            <a:pPr lvl="1"/>
            <a:r>
              <a:rPr lang="en-US" dirty="0"/>
              <a:t>Delivery beds</a:t>
            </a:r>
          </a:p>
          <a:p>
            <a:pPr lvl="1"/>
            <a:r>
              <a:rPr lang="en-US" dirty="0"/>
              <a:t>Incubator</a:t>
            </a:r>
          </a:p>
          <a:p>
            <a:pPr lvl="1"/>
            <a:r>
              <a:rPr lang="en-US" dirty="0"/>
              <a:t>Sterilizer</a:t>
            </a:r>
          </a:p>
          <a:p>
            <a:pPr lvl="1"/>
            <a:r>
              <a:rPr lang="en-US" dirty="0"/>
              <a:t>Laptop</a:t>
            </a:r>
          </a:p>
          <a:p>
            <a:pPr lvl="1"/>
            <a:r>
              <a:rPr lang="en-US" dirty="0"/>
              <a:t>Heat lamps</a:t>
            </a:r>
          </a:p>
          <a:p>
            <a:pPr lvl="1"/>
            <a:r>
              <a:rPr lang="en-US" dirty="0"/>
              <a:t>Vaccines refrigerator</a:t>
            </a:r>
          </a:p>
          <a:p>
            <a:pPr lvl="1"/>
            <a:r>
              <a:rPr lang="en-US" dirty="0"/>
              <a:t>Radiant heaters</a:t>
            </a:r>
          </a:p>
          <a:p>
            <a:pPr lvl="1"/>
            <a:r>
              <a:rPr lang="en-US" dirty="0"/>
              <a:t>Hematology machine</a:t>
            </a:r>
          </a:p>
          <a:p>
            <a:pPr lvl="1"/>
            <a:r>
              <a:rPr lang="en-US" dirty="0"/>
              <a:t>Printers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9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D67C6-82F5-8725-2BA1-CB8BBA7A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978" y="94455"/>
            <a:ext cx="852879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Meeting with Rotary Club of Ho leadership… </a:t>
            </a:r>
          </a:p>
        </p:txBody>
      </p:sp>
      <p:pic>
        <p:nvPicPr>
          <p:cNvPr id="5" name="Content Placeholder 4" descr="A group of men standing in a row&#10;&#10;Description automatically generated">
            <a:extLst>
              <a:ext uri="{FF2B5EF4-FFF2-40B4-BE49-F238E27FC236}">
                <a16:creationId xmlns:a16="http://schemas.microsoft.com/office/drawing/2014/main" id="{DDCDADC7-0A7F-002B-EEBA-264D438DC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2429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0551" y="190276"/>
            <a:ext cx="5670213" cy="959769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+mn-lt"/>
                <a:cs typeface="Times New Roman" panose="02020603050405020304" pitchFamily="18" charset="0"/>
              </a:rPr>
              <a:t>The humanitarian need…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4B824-1F99-4BE9-89CB-62A79BA676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387" y="1"/>
            <a:ext cx="2921000" cy="1343025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2318CA7-D02F-476C-9B33-B12A2453A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432" y="1916832"/>
            <a:ext cx="9937104" cy="4255368"/>
          </a:xfrm>
        </p:spPr>
        <p:txBody>
          <a:bodyPr>
            <a:normAutofit fontScale="5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ea typeface="Arial" panose="020B0604020202020204" pitchFamily="34" charset="0"/>
              </a:rPr>
              <a:t>P</a:t>
            </a:r>
            <a:r>
              <a:rPr lang="en-US" sz="3600" dirty="0">
                <a:effectLst/>
                <a:ea typeface="Arial" panose="020B0604020202020204" pitchFamily="34" charset="0"/>
              </a:rPr>
              <a:t>erinatal and maternal mortality is a serious problem in Ghana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Save and improve the lives of women and children in the Volta Region of Ghana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600" dirty="0">
              <a:effectLst/>
              <a:ea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ea typeface="Arial" panose="020B0604020202020204" pitchFamily="34" charset="0"/>
              </a:rPr>
              <a:t>S</a:t>
            </a:r>
            <a:r>
              <a:rPr lang="en-US" sz="3600" dirty="0">
                <a:effectLst/>
                <a:ea typeface="Arial" panose="020B0604020202020204" pitchFamily="34" charset="0"/>
              </a:rPr>
              <a:t>erve more women, decongest outpatient area, reduce infection, decrease mortality rates, and create a healing environment for mothers and babies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600" dirty="0">
              <a:effectLst/>
              <a:ea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ea typeface="Arial" panose="020B0604020202020204" pitchFamily="34" charset="0"/>
              </a:rPr>
              <a:t>E</a:t>
            </a:r>
            <a:r>
              <a:rPr lang="en-US" sz="3600" dirty="0">
                <a:effectLst/>
                <a:ea typeface="Arial" panose="020B0604020202020204" pitchFamily="34" charset="0"/>
              </a:rPr>
              <a:t>nsure women receive scans and malaria treatment as well as minor necessary surgeries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600" dirty="0">
              <a:effectLst/>
              <a:ea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>
                <a:ea typeface="Arial" panose="020B0604020202020204" pitchFamily="34" charset="0"/>
              </a:rPr>
              <a:t>Reduce high risk births and improve the</a:t>
            </a:r>
            <a:r>
              <a:rPr lang="en-US" sz="3600" dirty="0">
                <a:effectLst/>
                <a:ea typeface="Arial" panose="020B0604020202020204" pitchFamily="34" charset="0"/>
              </a:rPr>
              <a:t> health for thousands </a:t>
            </a:r>
            <a:r>
              <a:rPr lang="en-US" sz="3600" dirty="0">
                <a:ea typeface="Arial" panose="020B0604020202020204" pitchFamily="34" charset="0"/>
              </a:rPr>
              <a:t>of women and children</a:t>
            </a:r>
            <a:r>
              <a:rPr lang="en-US" sz="3600" dirty="0">
                <a:effectLst/>
                <a:ea typeface="Arial" panose="020B0604020202020204" pitchFamily="34" charset="0"/>
              </a:rPr>
              <a:t> for decades to 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A27C78-315E-4A1D-AF71-6BF83F1A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7BB0-2CAD-A6D6-F32B-32AC57F4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709" y="180398"/>
            <a:ext cx="989445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Equipment stored locally until ready for </a:t>
            </a:r>
            <a:br>
              <a:rPr lang="en-US" sz="3600" dirty="0"/>
            </a:br>
            <a:r>
              <a:rPr lang="en-US" sz="3600" dirty="0"/>
              <a:t>installation…</a:t>
            </a:r>
          </a:p>
        </p:txBody>
      </p:sp>
      <p:pic>
        <p:nvPicPr>
          <p:cNvPr id="5" name="Content Placeholder 4" descr="A person standing in a doorway&#10;&#10;Description automatically generated">
            <a:extLst>
              <a:ext uri="{FF2B5EF4-FFF2-40B4-BE49-F238E27FC236}">
                <a16:creationId xmlns:a16="http://schemas.microsoft.com/office/drawing/2014/main" id="{0497BB68-E9B6-8E9E-B81D-ECBAD27E7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126834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21886-4337-5BB9-19FE-8622D956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82" y="115744"/>
            <a:ext cx="903547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Creative storage to minimize additional costs…</a:t>
            </a:r>
          </a:p>
        </p:txBody>
      </p:sp>
      <p:pic>
        <p:nvPicPr>
          <p:cNvPr id="5" name="Content Placeholder 4" descr="A stack of boxes in a room&#10;&#10;Description automatically generated">
            <a:extLst>
              <a:ext uri="{FF2B5EF4-FFF2-40B4-BE49-F238E27FC236}">
                <a16:creationId xmlns:a16="http://schemas.microsoft.com/office/drawing/2014/main" id="{EA59C080-A095-64FB-14C6-2A9901805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84057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8485-B052-89DA-614C-229CEE06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909" y="97271"/>
            <a:ext cx="72251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Creative storage to minimize costs…</a:t>
            </a:r>
          </a:p>
        </p:txBody>
      </p:sp>
      <p:pic>
        <p:nvPicPr>
          <p:cNvPr id="5" name="Content Placeholder 4" descr="A cardboard box with a white label on it&#10;&#10;Description automatically generated">
            <a:extLst>
              <a:ext uri="{FF2B5EF4-FFF2-40B4-BE49-F238E27FC236}">
                <a16:creationId xmlns:a16="http://schemas.microsoft.com/office/drawing/2014/main" id="{E305036C-4370-F797-58AF-900A04307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99808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AF8F-D20C-AC38-9FAF-B895BC38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8" y="106507"/>
            <a:ext cx="867525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Newly installed and operational equipment…</a:t>
            </a:r>
          </a:p>
        </p:txBody>
      </p:sp>
      <p:pic>
        <p:nvPicPr>
          <p:cNvPr id="5" name="Content Placeholder 4" descr="A baby incubator in a hospital&#10;&#10;Description automatically generated">
            <a:extLst>
              <a:ext uri="{FF2B5EF4-FFF2-40B4-BE49-F238E27FC236}">
                <a16:creationId xmlns:a16="http://schemas.microsoft.com/office/drawing/2014/main" id="{E020143C-23B5-DDE9-0A8D-FB6544921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71748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46F6-26A9-DFA5-979A-7694D7B9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127" y="115743"/>
            <a:ext cx="908165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On-site visit to storage location to confirm inventory…</a:t>
            </a:r>
          </a:p>
        </p:txBody>
      </p:sp>
      <p:pic>
        <p:nvPicPr>
          <p:cNvPr id="5" name="Content Placeholder 4" descr="A piece of paper on a table&#10;&#10;Description automatically generated">
            <a:extLst>
              <a:ext uri="{FF2B5EF4-FFF2-40B4-BE49-F238E27FC236}">
                <a16:creationId xmlns:a16="http://schemas.microsoft.com/office/drawing/2014/main" id="{CFE33DDD-DD9B-7FC5-EE1D-7D4541E76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07375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271E-A1FE-A001-581E-6C9DE391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128" y="134216"/>
            <a:ext cx="86475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Newly installed and operational equipment…</a:t>
            </a:r>
          </a:p>
        </p:txBody>
      </p:sp>
      <p:pic>
        <p:nvPicPr>
          <p:cNvPr id="5" name="Content Placeholder 4" descr="A medical equipment in a hospital&#10;&#10;Description automatically generated">
            <a:extLst>
              <a:ext uri="{FF2B5EF4-FFF2-40B4-BE49-F238E27FC236}">
                <a16:creationId xmlns:a16="http://schemas.microsoft.com/office/drawing/2014/main" id="{67E55DC3-5F78-5C9D-4B27-0C51D947A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062196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259C-EEF2-13E6-C671-A205B531E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381" y="152689"/>
            <a:ext cx="848129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Newly installed and operational equipment…</a:t>
            </a:r>
          </a:p>
        </p:txBody>
      </p:sp>
      <p:pic>
        <p:nvPicPr>
          <p:cNvPr id="5" name="Content Placeholder 4" descr="Balloons and balloons from a ceiling&#10;&#10;Description automatically generated">
            <a:extLst>
              <a:ext uri="{FF2B5EF4-FFF2-40B4-BE49-F238E27FC236}">
                <a16:creationId xmlns:a16="http://schemas.microsoft.com/office/drawing/2014/main" id="{BAEB4398-FA4B-0FC4-9D0F-91773BA32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6663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28CD-7C3F-59C5-424F-B8A2BE1B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873" y="124980"/>
            <a:ext cx="101715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Dedication and commissioning of the new </a:t>
            </a:r>
            <a:br>
              <a:rPr lang="en-US" sz="3600" dirty="0"/>
            </a:br>
            <a:r>
              <a:rPr lang="en-US" sz="3600" dirty="0"/>
              <a:t>maternity ward in </a:t>
            </a:r>
            <a:r>
              <a:rPr lang="en-US" sz="3600" dirty="0" err="1"/>
              <a:t>Dzemeni</a:t>
            </a:r>
            <a:r>
              <a:rPr lang="en-US" sz="3600" dirty="0"/>
              <a:t>…</a:t>
            </a:r>
          </a:p>
        </p:txBody>
      </p:sp>
      <p:pic>
        <p:nvPicPr>
          <p:cNvPr id="5" name="Content Placeholder 4" descr="A group of people sitting under tents&#10;&#10;Description automatically generated">
            <a:extLst>
              <a:ext uri="{FF2B5EF4-FFF2-40B4-BE49-F238E27FC236}">
                <a16:creationId xmlns:a16="http://schemas.microsoft.com/office/drawing/2014/main" id="{D7EF1A02-9679-A4C2-A99F-B66D3A02C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09295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8845-4258-E7A2-E786-6DADD118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82" y="88034"/>
            <a:ext cx="931256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Dedication and ribbon-cutting…Rotary Club of Ho…</a:t>
            </a:r>
          </a:p>
        </p:txBody>
      </p:sp>
      <p:pic>
        <p:nvPicPr>
          <p:cNvPr id="5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84447C4-8FD7-03ED-F9E3-565C26141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93569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79F5-9ABD-D8AA-49ED-423982D9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108" y="53076"/>
            <a:ext cx="981581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Rotary Club of Ho leadership at dedication and commissioning ceremony…</a:t>
            </a:r>
          </a:p>
        </p:txBody>
      </p:sp>
      <p:pic>
        <p:nvPicPr>
          <p:cNvPr id="5" name="Content Placeholder 4" descr="A group of people standing in front of a yellow wall&#10;&#10;Description automatically generated">
            <a:extLst>
              <a:ext uri="{FF2B5EF4-FFF2-40B4-BE49-F238E27FC236}">
                <a16:creationId xmlns:a16="http://schemas.microsoft.com/office/drawing/2014/main" id="{C3457B14-CC9B-D3D6-F381-D139E847F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8013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C643-89F3-664E-A3C0-C643FEC1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484" y="177839"/>
            <a:ext cx="627869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market town of </a:t>
            </a:r>
            <a:r>
              <a:rPr lang="en-US" sz="3600" dirty="0" err="1"/>
              <a:t>Dzemeni</a:t>
            </a:r>
            <a:r>
              <a:rPr lang="en-US" sz="3600" dirty="0"/>
              <a:t>…</a:t>
            </a:r>
          </a:p>
        </p:txBody>
      </p:sp>
      <p:pic>
        <p:nvPicPr>
          <p:cNvPr id="5" name="Content Placeholder 4" descr="A group of people standing next to baskets of vegetables&#10;&#10;Description automatically generated">
            <a:extLst>
              <a:ext uri="{FF2B5EF4-FFF2-40B4-BE49-F238E27FC236}">
                <a16:creationId xmlns:a16="http://schemas.microsoft.com/office/drawing/2014/main" id="{D4C8CF62-EB0F-A0B6-07C8-B97604464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82594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6500-D2F5-E8E6-53AB-30F98F34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109" y="115743"/>
            <a:ext cx="804718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Dedication plaque from Ho Rotary Club…</a:t>
            </a:r>
          </a:p>
        </p:txBody>
      </p:sp>
      <p:pic>
        <p:nvPicPr>
          <p:cNvPr id="5" name="Content Placeholder 4" descr="A sign on a wall&#10;&#10;Description automatically generated">
            <a:extLst>
              <a:ext uri="{FF2B5EF4-FFF2-40B4-BE49-F238E27FC236}">
                <a16:creationId xmlns:a16="http://schemas.microsoft.com/office/drawing/2014/main" id="{F724C7BC-A54D-0ABD-DE50-125EE4EBA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191626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0EC3-4CBF-6A21-08E7-071DC191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7271"/>
            <a:ext cx="661554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Medical staff at the new clinic…</a:t>
            </a:r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5EDC339-1C65-DA32-DE9D-47AAE7C3E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45369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826A-836A-3DDC-0A71-974C6E92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345" y="152688"/>
            <a:ext cx="917401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Video – a walk-thru of the existing clinic and </a:t>
            </a:r>
            <a:br>
              <a:rPr lang="en-US" sz="3600" dirty="0"/>
            </a:br>
            <a:r>
              <a:rPr lang="en-US" sz="3600" dirty="0"/>
              <a:t>new maternity ward…(approx. 4 mins.)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6469803-EB3F-A713-013B-72F004F439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https://share.icloud.com/photos/02ei82rJpi8CyP_dpT94DROHA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53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05A9D-FBE0-A821-F7B1-C42556CDC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9414-20BD-16EB-7464-3CAA3AA2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763" y="134216"/>
            <a:ext cx="787169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New maternity ward is fully operational…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AE599-D6FE-D873-2E41-54F119605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June deliveries – 11</a:t>
            </a:r>
          </a:p>
          <a:p>
            <a:r>
              <a:rPr lang="en-US" dirty="0"/>
              <a:t>July deliveries – 18</a:t>
            </a:r>
          </a:p>
          <a:p>
            <a:r>
              <a:rPr lang="en-US" dirty="0"/>
              <a:t>August deliveries – 20</a:t>
            </a:r>
          </a:p>
          <a:p>
            <a:r>
              <a:rPr lang="en-US" dirty="0"/>
              <a:t>September deliveries – 17</a:t>
            </a:r>
          </a:p>
          <a:p>
            <a:r>
              <a:rPr lang="en-US" dirty="0"/>
              <a:t>October deliveries – 19+</a:t>
            </a:r>
          </a:p>
          <a:p>
            <a:r>
              <a:rPr lang="en-US" dirty="0"/>
              <a:t>Approximately 200 prenatal visits per month</a:t>
            </a:r>
          </a:p>
        </p:txBody>
      </p:sp>
    </p:spTree>
    <p:extLst>
      <p:ext uri="{BB962C8B-B14F-4D97-AF65-F5344CB8AC3E}">
        <p14:creationId xmlns:p14="http://schemas.microsoft.com/office/powerpoint/2010/main" val="1283361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4936-4054-6C2C-B91C-A1622F45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055" y="198870"/>
            <a:ext cx="731750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Fist baby delivered on June 5, 2024…</a:t>
            </a:r>
          </a:p>
        </p:txBody>
      </p:sp>
      <p:pic>
        <p:nvPicPr>
          <p:cNvPr id="5" name="Content Placeholder 4" descr="A person holding a baby&#10;&#10;Description automatically generated">
            <a:extLst>
              <a:ext uri="{FF2B5EF4-FFF2-40B4-BE49-F238E27FC236}">
                <a16:creationId xmlns:a16="http://schemas.microsoft.com/office/drawing/2014/main" id="{FA474E21-AD42-6329-6090-6F8A8062A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070199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42CD-58B1-F505-9A03-BCBDFD18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709" y="276991"/>
            <a:ext cx="1017866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Strong global relationships established …</a:t>
            </a:r>
            <a:br>
              <a:rPr lang="en-US" sz="3600" dirty="0"/>
            </a:br>
            <a:r>
              <a:rPr lang="en-US" sz="3600" dirty="0"/>
              <a:t>Rotary Clubs of Bridgeport and Ho…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DD4AF-8D77-1D03-9FD3-79E802A37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 Rotary Club Presidents…</a:t>
            </a:r>
            <a:r>
              <a:rPr lang="en-US" sz="2800" dirty="0"/>
              <a:t> Alphonse </a:t>
            </a:r>
            <a:r>
              <a:rPr lang="en-US" sz="2800" dirty="0" err="1"/>
              <a:t>Makafui</a:t>
            </a:r>
            <a:r>
              <a:rPr lang="en-US" sz="2800" dirty="0"/>
              <a:t> </a:t>
            </a:r>
            <a:r>
              <a:rPr lang="en-US" sz="2800" dirty="0" err="1"/>
              <a:t>Dzakpasu</a:t>
            </a:r>
            <a:r>
              <a:rPr lang="en-US" sz="2800" dirty="0"/>
              <a:t> and </a:t>
            </a:r>
            <a:r>
              <a:rPr lang="en-US" dirty="0"/>
              <a:t>Eric </a:t>
            </a:r>
            <a:r>
              <a:rPr lang="en-US" dirty="0" err="1"/>
              <a:t>Botey</a:t>
            </a:r>
            <a:endParaRPr lang="en-US" dirty="0"/>
          </a:p>
          <a:p>
            <a:r>
              <a:rPr lang="en-US" dirty="0"/>
              <a:t>Trust and respect achieved</a:t>
            </a:r>
          </a:p>
          <a:p>
            <a:r>
              <a:rPr lang="en-US" dirty="0"/>
              <a:t>Ongoing communications with Rotarians in Ho</a:t>
            </a:r>
          </a:p>
          <a:p>
            <a:r>
              <a:rPr lang="en-US" dirty="0"/>
              <a:t>Ho members are young, entrepreneurial, creative and passionate, with a strong “get it done” attitude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63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2E270-544B-7DA9-FC94-7B133B0E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548" y="165224"/>
            <a:ext cx="961736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Rotary Club of Ho President Alphonse </a:t>
            </a:r>
            <a:r>
              <a:rPr lang="en-US" sz="3600" dirty="0" err="1"/>
              <a:t>Makafui</a:t>
            </a:r>
            <a:r>
              <a:rPr lang="en-US" sz="3600" dirty="0"/>
              <a:t> </a:t>
            </a:r>
            <a:r>
              <a:rPr lang="en-US" sz="3600" dirty="0" err="1"/>
              <a:t>Dzakpasu</a:t>
            </a:r>
            <a:r>
              <a:rPr lang="en-US" sz="3600" dirty="0"/>
              <a:t> with Bill Hass…</a:t>
            </a:r>
          </a:p>
        </p:txBody>
      </p:sp>
      <p:pic>
        <p:nvPicPr>
          <p:cNvPr id="5" name="Content Placeholder 4" descr="Two men standing in a grassy area&#10;&#10;Description automatically generated">
            <a:extLst>
              <a:ext uri="{FF2B5EF4-FFF2-40B4-BE49-F238E27FC236}">
                <a16:creationId xmlns:a16="http://schemas.microsoft.com/office/drawing/2014/main" id="{1D90A674-E4DE-A18A-8C02-A5B4B288E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216883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A601E-2168-A0E9-50B3-9BECEF11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755" y="18255"/>
            <a:ext cx="809336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Alignment with Rotary Club of Ho with </a:t>
            </a:r>
            <a:br>
              <a:rPr lang="en-US" sz="3600" dirty="0"/>
            </a:br>
            <a:r>
              <a:rPr lang="en-US" sz="3600" dirty="0"/>
              <a:t>long-terms relationships established…</a:t>
            </a:r>
          </a:p>
        </p:txBody>
      </p:sp>
      <p:pic>
        <p:nvPicPr>
          <p:cNvPr id="5" name="Content Placeholder 4" descr="A group of men holding a plaque&#10;&#10;Description automatically generated">
            <a:extLst>
              <a:ext uri="{FF2B5EF4-FFF2-40B4-BE49-F238E27FC236}">
                <a16:creationId xmlns:a16="http://schemas.microsoft.com/office/drawing/2014/main" id="{00372563-9F6D-6C8F-B049-32658F773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57857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3A01-D230-EB6A-FEDE-44193ECA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349" y="210889"/>
            <a:ext cx="692869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Gifts from the Rotary Club of Ho…</a:t>
            </a:r>
          </a:p>
        </p:txBody>
      </p:sp>
      <p:pic>
        <p:nvPicPr>
          <p:cNvPr id="5" name="Content Placeholder 4" descr="A group of men standing in a grassy area&#10;&#10;Description automatically generated">
            <a:extLst>
              <a:ext uri="{FF2B5EF4-FFF2-40B4-BE49-F238E27FC236}">
                <a16:creationId xmlns:a16="http://schemas.microsoft.com/office/drawing/2014/main" id="{BFBFA056-7915-7576-4F5F-3A5593CAA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42467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0FBA-80F6-8FB9-8CE5-DB0C420A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248" y="199872"/>
            <a:ext cx="812953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Gifts from the Rotary Club of Bridgeport…</a:t>
            </a:r>
          </a:p>
        </p:txBody>
      </p:sp>
      <p:pic>
        <p:nvPicPr>
          <p:cNvPr id="5" name="Content Placeholder 4" descr="A group of men standing in a grassy area&#10;&#10;Description automatically generated">
            <a:extLst>
              <a:ext uri="{FF2B5EF4-FFF2-40B4-BE49-F238E27FC236}">
                <a16:creationId xmlns:a16="http://schemas.microsoft.com/office/drawing/2014/main" id="{D8A681AC-0A0F-D20A-9305-B222C988D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80863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D085-0D57-8A7A-60AD-2C2030B2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54" y="122754"/>
            <a:ext cx="667600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On the shores of Lake Volta…</a:t>
            </a:r>
          </a:p>
        </p:txBody>
      </p:sp>
      <p:pic>
        <p:nvPicPr>
          <p:cNvPr id="5" name="Content Placeholder 4" descr="A group of boats in a river&#10;&#10;Description automatically generated">
            <a:extLst>
              <a:ext uri="{FF2B5EF4-FFF2-40B4-BE49-F238E27FC236}">
                <a16:creationId xmlns:a16="http://schemas.microsoft.com/office/drawing/2014/main" id="{F76EA663-0B31-C584-1C74-0E714B7CA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23990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F563-2A0E-A0EF-3D80-42202BE0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366" y="155805"/>
            <a:ext cx="75346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Bill and John…ready to go home…</a:t>
            </a:r>
          </a:p>
        </p:txBody>
      </p:sp>
      <p:pic>
        <p:nvPicPr>
          <p:cNvPr id="5" name="Content Placeholder 4" descr="Two men standing in a grassy area&#10;&#10;Description automatically generated">
            <a:extLst>
              <a:ext uri="{FF2B5EF4-FFF2-40B4-BE49-F238E27FC236}">
                <a16:creationId xmlns:a16="http://schemas.microsoft.com/office/drawing/2014/main" id="{FD78D5AD-FA33-6887-04B9-1383092D3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677865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9534" y="205915"/>
            <a:ext cx="5057859" cy="959769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4B824-1F99-4BE9-89CB-62A79BA676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88" y="14288"/>
            <a:ext cx="2921000" cy="1343025"/>
          </a:xfrm>
          <a:prstGeom prst="rect">
            <a:avLst/>
          </a:prstGeom>
        </p:spPr>
      </p:pic>
      <p:pic>
        <p:nvPicPr>
          <p:cNvPr id="22" name="Picture 21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5157818A-E943-4973-99D4-4B0BF318F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9706" y="890718"/>
            <a:ext cx="486054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2D6F9-3503-3108-7D56-7D27A292B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0689-4942-390C-CB04-0E168013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28" y="155804"/>
            <a:ext cx="8570205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Presentation of Dedication Plaque to Rotary </a:t>
            </a:r>
            <a:br>
              <a:rPr lang="en-US" sz="3600" dirty="0"/>
            </a:br>
            <a:r>
              <a:rPr lang="en-US" sz="3600" dirty="0"/>
              <a:t>Club of Bridgeport…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26E9-D8AC-2281-DAFF-5B31C7183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Kim McGinnis</a:t>
            </a:r>
            <a:r>
              <a:rPr lang="en-US"/>
              <a:t>, President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0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05AA-0DD0-6797-B6B0-2FA7FE5F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79" y="133772"/>
            <a:ext cx="851512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Many women and infants travel to this </a:t>
            </a:r>
            <a:br>
              <a:rPr lang="en-US" sz="3600" dirty="0"/>
            </a:br>
            <a:r>
              <a:rPr lang="en-US" sz="3600" dirty="0"/>
              <a:t>market town…</a:t>
            </a:r>
          </a:p>
        </p:txBody>
      </p:sp>
      <p:pic>
        <p:nvPicPr>
          <p:cNvPr id="5" name="Content Placeholder 4" descr="A group of people standing around a pile of bags&#10;&#10;Description automatically generated">
            <a:extLst>
              <a:ext uri="{FF2B5EF4-FFF2-40B4-BE49-F238E27FC236}">
                <a16:creationId xmlns:a16="http://schemas.microsoft.com/office/drawing/2014/main" id="{B8840D9D-5209-4CB7-99AC-13BBEB1DA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96804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93C6-4FEC-32B2-9B47-76008BF5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091" y="143452"/>
            <a:ext cx="917401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Market in </a:t>
            </a:r>
            <a:r>
              <a:rPr lang="en-US" sz="3600" dirty="0" err="1"/>
              <a:t>Dzemeni</a:t>
            </a:r>
            <a:r>
              <a:rPr lang="en-US" sz="3600" dirty="0"/>
              <a:t>, on the shores of Lake Volta…</a:t>
            </a:r>
          </a:p>
        </p:txBody>
      </p:sp>
      <p:pic>
        <p:nvPicPr>
          <p:cNvPr id="5" name="Content Placeholder 4" descr="A group of people outside a market&#10;&#10;Description automatically generated">
            <a:extLst>
              <a:ext uri="{FF2B5EF4-FFF2-40B4-BE49-F238E27FC236}">
                <a16:creationId xmlns:a16="http://schemas.microsoft.com/office/drawing/2014/main" id="{FD85FD41-4FFD-DCAF-45BC-8D5C73D1E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88933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6AD3-EE56-4DAF-9503-C619B79F7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183" y="143452"/>
            <a:ext cx="760383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Children taught the basics…</a:t>
            </a:r>
          </a:p>
        </p:txBody>
      </p:sp>
      <p:pic>
        <p:nvPicPr>
          <p:cNvPr id="5" name="Content Placeholder 4" descr="A blackboard with white text&#10;&#10;Description automatically generated">
            <a:extLst>
              <a:ext uri="{FF2B5EF4-FFF2-40B4-BE49-F238E27FC236}">
                <a16:creationId xmlns:a16="http://schemas.microsoft.com/office/drawing/2014/main" id="{ED7BE6FA-0CB5-5EF6-5195-E314E716A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477294"/>
            <a:ext cx="4064000" cy="3048000"/>
          </a:xfrm>
        </p:spPr>
      </p:pic>
    </p:spTree>
    <p:extLst>
      <p:ext uri="{BB962C8B-B14F-4D97-AF65-F5344CB8AC3E}">
        <p14:creationId xmlns:p14="http://schemas.microsoft.com/office/powerpoint/2010/main" val="268435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DA54-380A-401B-D624-EEA83828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291" y="143452"/>
            <a:ext cx="992158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Video…best overall video on </a:t>
            </a:r>
            <a:r>
              <a:rPr lang="en-US" sz="3600" dirty="0" err="1"/>
              <a:t>Dzemeni</a:t>
            </a:r>
            <a:r>
              <a:rPr lang="en-US" sz="3600" dirty="0"/>
              <a:t> and the humanitarian need (approx. 5 mins.)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97F254-E1F1-6474-86C3-C48FCDD484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52800" y="3681254"/>
          <a:ext cx="5486400" cy="640080"/>
        </p:xfrm>
        <a:graphic>
          <a:graphicData uri="http://schemas.openxmlformats.org/drawingml/2006/table">
            <a:tbl>
              <a:tblPr/>
              <a:tblGrid>
                <a:gridCol w="5069840">
                  <a:extLst>
                    <a:ext uri="{9D8B030D-6E8A-4147-A177-3AD203B41FA5}">
                      <a16:colId xmlns:a16="http://schemas.microsoft.com/office/drawing/2014/main" val="347903869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804029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582255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571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ts val="1500"/>
                        </a:lnSpc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10393222"/>
                  </a:ext>
                </a:extLst>
              </a:tr>
            </a:tbl>
          </a:graphicData>
        </a:graphic>
      </p:graphicFrame>
      <p:pic>
        <p:nvPicPr>
          <p:cNvPr id="2049" name="Picture 1">
            <a:extLst>
              <a:ext uri="{FF2B5EF4-FFF2-40B4-BE49-F238E27FC236}">
                <a16:creationId xmlns:a16="http://schemas.microsoft.com/office/drawing/2014/main" id="{27C82B13-9E23-8DE2-7171-9D143EE8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814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BF0C563-EC3D-4A93-65E1-89D85B6F7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681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https://vimeo.com/379480559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8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B536521-6CFA-30BC-14BE-12A8FC168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42" y="20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89A708-22DB-C214-10AB-8108D48A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926" y="172913"/>
            <a:ext cx="827366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GMWP - Ghana Maternity Ward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A8691-E550-ECE7-7898-AB44A7787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GMWP created in 2017 by First Presbyterian Church of Fairfield</a:t>
            </a:r>
          </a:p>
          <a:p>
            <a:r>
              <a:rPr lang="en-US" dirty="0"/>
              <a:t>Sole purpose to raise the funds to build and equip new maternity ward in Ghana</a:t>
            </a:r>
          </a:p>
          <a:p>
            <a:r>
              <a:rPr lang="en-US" dirty="0"/>
              <a:t>Partnership, in addition to FPC of Fairfield, included:</a:t>
            </a:r>
          </a:p>
          <a:p>
            <a:pPr lvl="1"/>
            <a:r>
              <a:rPr lang="en-US" dirty="0"/>
              <a:t>Individual donors</a:t>
            </a:r>
          </a:p>
          <a:p>
            <a:pPr lvl="1"/>
            <a:r>
              <a:rPr lang="en-US" dirty="0"/>
              <a:t>Other local CT churches</a:t>
            </a:r>
          </a:p>
          <a:p>
            <a:pPr lvl="1"/>
            <a:r>
              <a:rPr lang="en-US" dirty="0"/>
              <a:t>Presbyterian Women’s (organization within Presbyterian Church, USA)</a:t>
            </a:r>
          </a:p>
          <a:p>
            <a:pPr lvl="1"/>
            <a:r>
              <a:rPr lang="en-US" dirty="0"/>
              <a:t>Evangelical Presbyterian Church Ghana</a:t>
            </a:r>
          </a:p>
          <a:p>
            <a:r>
              <a:rPr lang="en-US" dirty="0"/>
              <a:t>Phase 1 – Construction ($100K), Phase 2- Medical Equip. ($50K)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68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6_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3.xml><?xml version="1.0" encoding="utf-8"?>
<a:theme xmlns:a="http://schemas.openxmlformats.org/drawingml/2006/main" name="5_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4.xml><?xml version="1.0" encoding="utf-8"?>
<a:theme xmlns:a="http://schemas.openxmlformats.org/drawingml/2006/main" name="4_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7.xml><?xml version="1.0" encoding="utf-8"?>
<a:theme xmlns:a="http://schemas.openxmlformats.org/drawingml/2006/main" name="2_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7595</TotalTime>
  <Words>727</Words>
  <Application>Microsoft Office PowerPoint</Application>
  <PresentationFormat>Widescreen</PresentationFormat>
  <Paragraphs>94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Aptos</vt:lpstr>
      <vt:lpstr>Aptos Display</vt:lpstr>
      <vt:lpstr>Arial</vt:lpstr>
      <vt:lpstr>Century Gothic</vt:lpstr>
      <vt:lpstr>Times New Roman</vt:lpstr>
      <vt:lpstr>Office Theme</vt:lpstr>
      <vt:lpstr>6_African continent presentation 16x9</vt:lpstr>
      <vt:lpstr>5_African continent presentation 16x9</vt:lpstr>
      <vt:lpstr>4_African continent presentation 16x9</vt:lpstr>
      <vt:lpstr>2_Custom Design</vt:lpstr>
      <vt:lpstr>3_African continent presentation 16x9</vt:lpstr>
      <vt:lpstr>2_African continent presentation 16x9</vt:lpstr>
      <vt:lpstr>1_Custom Design</vt:lpstr>
      <vt:lpstr>1_African continent presentation 16x9</vt:lpstr>
      <vt:lpstr>African continent presentation 16x9</vt:lpstr>
      <vt:lpstr>Custom Design</vt:lpstr>
      <vt:lpstr>Ghana Maternity Ward Partnership</vt:lpstr>
      <vt:lpstr>The humanitarian need…</vt:lpstr>
      <vt:lpstr>The market town of Dzemeni…</vt:lpstr>
      <vt:lpstr>On the shores of Lake Volta…</vt:lpstr>
      <vt:lpstr>Many women and infants travel to this  market town…</vt:lpstr>
      <vt:lpstr>Market in Dzemeni, on the shores of Lake Volta…</vt:lpstr>
      <vt:lpstr>Children taught the basics…</vt:lpstr>
      <vt:lpstr>Video…best overall video on Dzemeni and the humanitarian need (approx. 5 mins.)</vt:lpstr>
      <vt:lpstr>GMWP - Ghana Maternity Ward Partnership</vt:lpstr>
      <vt:lpstr>Local chiefs donated land for the new maternity ward</vt:lpstr>
      <vt:lpstr>Celebration for the initial ground-breaking…</vt:lpstr>
      <vt:lpstr>Early in the construction phase…</vt:lpstr>
      <vt:lpstr>Early construction progress…</vt:lpstr>
      <vt:lpstr>Construction progress…</vt:lpstr>
      <vt:lpstr>Construction inspection by EPCG leadership…</vt:lpstr>
      <vt:lpstr>New water supply/holding tanks…</vt:lpstr>
      <vt:lpstr>Engagement of Rotary Clubs of Ho and Bridgeport…focused on medical equipment…</vt:lpstr>
      <vt:lpstr>Medical equipment procured and stored by Rotary Club of Ho… </vt:lpstr>
      <vt:lpstr>Meeting with Rotary Club of Ho leadership… </vt:lpstr>
      <vt:lpstr>Equipment stored locally until ready for  installation…</vt:lpstr>
      <vt:lpstr>Creative storage to minimize additional costs…</vt:lpstr>
      <vt:lpstr>Creative storage to minimize costs…</vt:lpstr>
      <vt:lpstr>Newly installed and operational equipment…</vt:lpstr>
      <vt:lpstr>On-site visit to storage location to confirm inventory…</vt:lpstr>
      <vt:lpstr>Newly installed and operational equipment…</vt:lpstr>
      <vt:lpstr>Newly installed and operational equipment…</vt:lpstr>
      <vt:lpstr>Dedication and commissioning of the new  maternity ward in Dzemeni…</vt:lpstr>
      <vt:lpstr>Dedication and ribbon-cutting…Rotary Club of Ho…</vt:lpstr>
      <vt:lpstr>Rotary Club of Ho leadership at dedication and commissioning ceremony…</vt:lpstr>
      <vt:lpstr>Dedication plaque from Ho Rotary Club…</vt:lpstr>
      <vt:lpstr>Medical staff at the new clinic…</vt:lpstr>
      <vt:lpstr>Video – a walk-thru of the existing clinic and  new maternity ward…(approx. 4 mins.)</vt:lpstr>
      <vt:lpstr>New maternity ward is fully operational…</vt:lpstr>
      <vt:lpstr>Fist baby delivered on June 5, 2024…</vt:lpstr>
      <vt:lpstr>Strong global relationships established … Rotary Clubs of Bridgeport and Ho…</vt:lpstr>
      <vt:lpstr>Rotary Club of Ho President Alphonse Makafui Dzakpasu with Bill Hass…</vt:lpstr>
      <vt:lpstr>Alignment with Rotary Club of Ho with  long-terms relationships established…</vt:lpstr>
      <vt:lpstr>Gifts from the Rotary Club of Ho…</vt:lpstr>
      <vt:lpstr>Gifts from the Rotary Club of Bridgeport…</vt:lpstr>
      <vt:lpstr>Bill and John…ready to go home…</vt:lpstr>
      <vt:lpstr>Questions?</vt:lpstr>
      <vt:lpstr>Presentation of Dedication Plaque to Rotary  Club of Bridgeport…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Winstead</dc:creator>
  <cp:lastModifiedBy>John Winstead</cp:lastModifiedBy>
  <cp:revision>4</cp:revision>
  <dcterms:created xsi:type="dcterms:W3CDTF">2024-11-20T00:54:55Z</dcterms:created>
  <dcterms:modified xsi:type="dcterms:W3CDTF">2024-11-26T20:08:29Z</dcterms:modified>
</cp:coreProperties>
</file>