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6"/>
  </p:notesMasterIdLst>
  <p:sldIdLst>
    <p:sldId id="256" r:id="rId2"/>
    <p:sldId id="443" r:id="rId3"/>
    <p:sldId id="407" r:id="rId4"/>
    <p:sldId id="447" r:id="rId5"/>
    <p:sldId id="440" r:id="rId6"/>
    <p:sldId id="439" r:id="rId7"/>
    <p:sldId id="441" r:id="rId8"/>
    <p:sldId id="423" r:id="rId9"/>
    <p:sldId id="378" r:id="rId10"/>
    <p:sldId id="438" r:id="rId11"/>
    <p:sldId id="446" r:id="rId12"/>
    <p:sldId id="433" r:id="rId13"/>
    <p:sldId id="432" r:id="rId14"/>
    <p:sldId id="431" r:id="rId15"/>
    <p:sldId id="430" r:id="rId16"/>
    <p:sldId id="434" r:id="rId17"/>
    <p:sldId id="424" r:id="rId18"/>
    <p:sldId id="437" r:id="rId19"/>
    <p:sldId id="448" r:id="rId20"/>
    <p:sldId id="435" r:id="rId21"/>
    <p:sldId id="425" r:id="rId22"/>
    <p:sldId id="449" r:id="rId23"/>
    <p:sldId id="436" r:id="rId24"/>
    <p:sldId id="445" r:id="rId25"/>
    <p:sldId id="389" r:id="rId26"/>
    <p:sldId id="394" r:id="rId27"/>
    <p:sldId id="414" r:id="rId28"/>
    <p:sldId id="419" r:id="rId29"/>
    <p:sldId id="415" r:id="rId30"/>
    <p:sldId id="384" r:id="rId31"/>
    <p:sldId id="373" r:id="rId32"/>
    <p:sldId id="418" r:id="rId33"/>
    <p:sldId id="258" r:id="rId34"/>
    <p:sldId id="271" r:id="rId35"/>
    <p:sldId id="411" r:id="rId36"/>
    <p:sldId id="365" r:id="rId37"/>
    <p:sldId id="417" r:id="rId38"/>
    <p:sldId id="329" r:id="rId39"/>
    <p:sldId id="292" r:id="rId40"/>
    <p:sldId id="281" r:id="rId41"/>
    <p:sldId id="413" r:id="rId42"/>
    <p:sldId id="442" r:id="rId43"/>
    <p:sldId id="422" r:id="rId44"/>
    <p:sldId id="355" r:id="rId45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BBE9"/>
    <a:srgbClr val="5ED1F0"/>
    <a:srgbClr val="3F3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85752" autoAdjust="0"/>
  </p:normalViewPr>
  <p:slideViewPr>
    <p:cSldViewPr snapToGrid="0">
      <p:cViewPr varScale="1">
        <p:scale>
          <a:sx n="73" d="100"/>
          <a:sy n="73" d="100"/>
        </p:scale>
        <p:origin x="883" y="62"/>
      </p:cViewPr>
      <p:guideLst/>
    </p:cSldViewPr>
  </p:slideViewPr>
  <p:outlineViewPr>
    <p:cViewPr>
      <p:scale>
        <a:sx n="33" d="100"/>
        <a:sy n="33" d="100"/>
      </p:scale>
      <p:origin x="0" y="-1424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50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C3E16-B91B-4293-BA46-275E8C8B635A}" type="datetimeFigureOut">
              <a:rPr lang="en-US" smtClean="0"/>
              <a:t>8/4/2024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C7D8C-7E4A-4D1E-AC73-FAB35804B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0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43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35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60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879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81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51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84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54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36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37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14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94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735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13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67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33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34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72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647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33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696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752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0110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012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292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737AA-35A3-4E38-A46D-C4B083A093C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054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737AA-35A3-4E38-A46D-C4B083A093C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317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737AA-35A3-4E38-A46D-C4B083A093C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286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749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890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25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article….CT Post Sunday, July 28, 2024</a:t>
            </a:r>
          </a:p>
          <a:p>
            <a:r>
              <a:rPr lang="en-US" dirty="0"/>
              <a:t>Checks written are down from 17B in 2000 to 3B today.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Yet Check Fraud has Tripled in the last 4 Years. This is a Generational Trend!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886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533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893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81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028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60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6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21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56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7D8C-7E4A-4D1E-AC73-FAB35804B0C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2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ualcreditreport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ntitytheft.gov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portfraud.ftc.gov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otcall.gov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ps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rgallocpa@gmail.com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c.gov/compla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EE337-260F-4351-BE62-6C86F6F35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442" y="554805"/>
            <a:ext cx="8317734" cy="2629829"/>
          </a:xfrm>
        </p:spPr>
        <p:txBody>
          <a:bodyPr/>
          <a:lstStyle/>
          <a:p>
            <a:r>
              <a:rPr lang="en-US" b="1" i="1" dirty="0">
                <a:solidFill>
                  <a:schemeClr val="tx1"/>
                </a:solidFill>
              </a:rPr>
              <a:t>Scam Alert Update 2024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What to Look For…   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How to Protect Yourself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0B8EE-366A-4607-81FD-405DB2687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 Presentation by Christopher Gallo</a:t>
            </a:r>
          </a:p>
          <a:p>
            <a:r>
              <a:rPr lang="en-US" sz="2000" dirty="0">
                <a:solidFill>
                  <a:schemeClr val="tx1"/>
                </a:solidFill>
              </a:rPr>
              <a:t>Forensic Accountant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21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6B43-B9A5-2D73-BFB7-C0FAE955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5686"/>
            <a:ext cx="10397066" cy="65314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3F3F41"/>
                </a:solidFill>
              </a:rPr>
              <a:t>Check Cooking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0312-B1EB-F0E8-8041-23F3AE94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70195"/>
            <a:ext cx="11233016" cy="56680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i="1" dirty="0"/>
              <a:t>Check washing </a:t>
            </a:r>
            <a:r>
              <a:rPr lang="en-US" sz="2800" dirty="0"/>
              <a:t>has been a BIG thing in recent years: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Thieves steal paper checks from Post Office blue mailboxes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Use chemicals (nail polisher remover) to wash ink off (</a:t>
            </a:r>
            <a:r>
              <a:rPr lang="en-US" sz="2400" b="1" i="1" dirty="0"/>
              <a:t>leaving signature</a:t>
            </a:r>
            <a:r>
              <a:rPr lang="en-US" sz="2400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Fill in </a:t>
            </a:r>
            <a:r>
              <a:rPr lang="en-US" sz="2400" b="1" i="1" dirty="0"/>
              <a:t>Payee</a:t>
            </a:r>
            <a:r>
              <a:rPr lang="en-US" sz="2400" dirty="0"/>
              <a:t> and </a:t>
            </a:r>
            <a:r>
              <a:rPr lang="en-US" sz="2400" b="1" i="1" dirty="0"/>
              <a:t>Amount </a:t>
            </a:r>
            <a:r>
              <a:rPr lang="en-US" sz="2400" i="1" u="sng" dirty="0"/>
              <a:t>they want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Now…it’s </a:t>
            </a:r>
            <a:r>
              <a:rPr lang="en-US" sz="2800" b="1" i="1" dirty="0"/>
              <a:t>check cooking</a:t>
            </a:r>
            <a:r>
              <a:rPr lang="en-US" sz="2800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Take a digital photo of a stolen check &amp; use </a:t>
            </a:r>
            <a:r>
              <a:rPr lang="en-US" sz="2400" b="1" i="1" dirty="0"/>
              <a:t>photo-editing software</a:t>
            </a:r>
            <a:r>
              <a:rPr lang="en-US" sz="2400" dirty="0"/>
              <a:t> to </a:t>
            </a:r>
            <a:r>
              <a:rPr lang="en-US" sz="2400" b="1" i="1" dirty="0"/>
              <a:t>alter the check payee and amount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It looks very real (including watermark, etc.)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The “new” check then gets deposited via bank’s mobile app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to Avoid this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600" b="1" i="1" dirty="0">
                <a:sym typeface="Wingdings" panose="05000000000000000000" pitchFamily="2" charset="2"/>
              </a:rPr>
              <a:t>Drop off mail inside the Post Office</a:t>
            </a:r>
          </a:p>
          <a:p>
            <a:pPr marL="0" indent="0">
              <a:buNone/>
            </a:pPr>
            <a:r>
              <a:rPr lang="en-US" sz="2600" dirty="0"/>
              <a:t>                                  </a:t>
            </a:r>
            <a:r>
              <a:rPr lang="en-US" sz="2600" dirty="0">
                <a:sym typeface="Wingdings" panose="05000000000000000000" pitchFamily="2" charset="2"/>
              </a:rPr>
              <a:t> </a:t>
            </a:r>
            <a:r>
              <a:rPr lang="en-US" sz="2600" b="1" i="1" dirty="0">
                <a:sym typeface="Wingdings" panose="05000000000000000000" pitchFamily="2" charset="2"/>
              </a:rPr>
              <a:t>Monitor bank account activity </a:t>
            </a:r>
            <a:r>
              <a:rPr lang="en-US" sz="2600" b="1" i="1" u="sng" dirty="0">
                <a:sym typeface="Wingdings" panose="05000000000000000000" pitchFamily="2" charset="2"/>
              </a:rPr>
              <a:t>frequently</a:t>
            </a:r>
            <a:r>
              <a:rPr lang="en-US" sz="2600" b="1" i="1" dirty="0">
                <a:sym typeface="Wingdings" panose="05000000000000000000" pitchFamily="2" charset="2"/>
              </a:rPr>
              <a:t>!</a:t>
            </a:r>
            <a:endParaRPr lang="en-US" sz="2600" b="1" i="1" dirty="0"/>
          </a:p>
        </p:txBody>
      </p:sp>
    </p:spTree>
    <p:extLst>
      <p:ext uri="{BB962C8B-B14F-4D97-AF65-F5344CB8AC3E}">
        <p14:creationId xmlns:p14="http://schemas.microsoft.com/office/powerpoint/2010/main" val="37805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6B43-B9A5-2D73-BFB7-C0FAE955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5686"/>
            <a:ext cx="10804752" cy="653143"/>
          </a:xfrm>
        </p:spPr>
        <p:txBody>
          <a:bodyPr>
            <a:noAutofit/>
          </a:bodyPr>
          <a:lstStyle/>
          <a:p>
            <a:pPr marL="514350" marR="0" lvl="0" indent="-51435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US" b="1" dirty="0">
                <a:solidFill>
                  <a:srgbClr val="3F3F41"/>
                </a:solidFill>
              </a:rPr>
              <a:t>Our Club’s Stolen Check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0312-B1EB-F0E8-8041-23F3AE94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74370"/>
            <a:ext cx="10515386" cy="5668061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3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ea typeface="+mn-ea"/>
                <a:cs typeface="+mn-cs"/>
                <a:sym typeface="Wingdings" panose="05000000000000000000" pitchFamily="2" charset="2"/>
              </a:rPr>
              <a:t>What I did to fix our problem:</a:t>
            </a:r>
            <a:endParaRPr lang="en-US" sz="3400" b="1" i="1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Called our bank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Opened new account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Put stop payment on stolen check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Gave list of unpaid checks to the bank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Left money in account to cover only those checks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Reconcile account monthly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Continue to monitor account activity, frequently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Prosecute the perpetrator???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06630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6B43-B9A5-2D73-BFB7-C0FAE955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5686"/>
            <a:ext cx="10397066" cy="653143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3F3F41"/>
                </a:solidFill>
              </a:rPr>
              <a:t>Voiceprinting</a:t>
            </a:r>
            <a:endParaRPr lang="en-US" b="1" dirty="0">
              <a:solidFill>
                <a:srgbClr val="3F3F4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0312-B1EB-F0E8-8041-23F3AE94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70195"/>
            <a:ext cx="10502295" cy="56680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Thieves can use a recording of your voice to generate a “deepfake” version that impersonates you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They will contact your financial institutions to request that funds be transferred to an account they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to Avoid this </a:t>
            </a:r>
            <a:r>
              <a:rPr lang="en-US" sz="2800" dirty="0">
                <a:sym typeface="Wingdings" panose="05000000000000000000" pitchFamily="2" charset="2"/>
              </a:rPr>
              <a:t> Be careful who you speak with on phone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ym typeface="Wingdings" panose="05000000000000000000" pitchFamily="2" charset="2"/>
              </a:rPr>
              <a:t>I NEVER answer a phone call from a number I don’t know!!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0194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6B43-B9A5-2D73-BFB7-C0FAE955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5686"/>
            <a:ext cx="10397066" cy="65314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3F3F41"/>
                </a:solidFill>
              </a:rPr>
              <a:t>Celebrity Impersonation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0312-B1EB-F0E8-8041-23F3AE94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70195"/>
            <a:ext cx="10397066" cy="56680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Social media chats with celebrities were common during pandemic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Now…Someone pretending to be a celebrity or their manger reaches out to you: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“Star” would like to speak with you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Gradually the talk turns to how the celebrity needs a loan due to &lt;whatever&gt;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to Avoid this </a:t>
            </a:r>
            <a:r>
              <a:rPr lang="en-US" sz="2800" dirty="0">
                <a:sym typeface="Wingdings" panose="05000000000000000000" pitchFamily="2" charset="2"/>
              </a:rPr>
              <a:t> Be extremely skeptical</a:t>
            </a:r>
          </a:p>
          <a:p>
            <a:pPr marL="0" indent="0">
              <a:buNone/>
            </a:pPr>
            <a:r>
              <a:rPr lang="en-US" sz="2800" dirty="0"/>
              <a:t>                                </a:t>
            </a:r>
            <a:r>
              <a:rPr lang="en-US" sz="2800" dirty="0">
                <a:sym typeface="Wingdings" panose="05000000000000000000" pitchFamily="2" charset="2"/>
              </a:rPr>
              <a:t> Is this really likely?  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							   It’s more likely a scam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076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6B43-B9A5-2D73-BFB7-C0FAE955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5686"/>
            <a:ext cx="10397066" cy="65314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3F3F41"/>
                </a:solidFill>
              </a:rPr>
              <a:t>Multi-Stage Grandparent Scams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0312-B1EB-F0E8-8041-23F3AE94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70195"/>
            <a:ext cx="10698237" cy="56680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This is a new version of the classic grandparent scam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Imposter pretends to be a grandchild in trouble who needs instant money for: Bail, a Car Repair, or something else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Now…Scammers set up a call center with youths who make calls. </a:t>
            </a:r>
            <a:r>
              <a:rPr lang="en-US" sz="2600" dirty="0"/>
              <a:t>(</a:t>
            </a:r>
            <a:r>
              <a:rPr lang="en-US" sz="2600" b="1" i="1" dirty="0"/>
              <a:t>They will give you a “Case Number” as well</a:t>
            </a:r>
            <a:r>
              <a:rPr lang="en-US" sz="26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When you call the “Authority”, they ask for “Case Number”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</a:t>
            </a:r>
            <a:r>
              <a:rPr lang="en-US" sz="2800" b="1" i="1" dirty="0"/>
              <a:t> subtle psychological trick</a:t>
            </a:r>
            <a:r>
              <a:rPr lang="en-US" sz="2800" dirty="0"/>
              <a:t> to make it seem more credible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Scammer </a:t>
            </a:r>
            <a:r>
              <a:rPr lang="en-US" sz="2800" b="1" i="1" dirty="0"/>
              <a:t>may send</a:t>
            </a:r>
            <a:r>
              <a:rPr lang="en-US" sz="2800" b="1" dirty="0"/>
              <a:t> </a:t>
            </a:r>
            <a:r>
              <a:rPr lang="en-US" sz="2800" dirty="0"/>
              <a:t>Courier to pick up the cash at your Home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to Avoid this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b="1" i="1" dirty="0">
                <a:sym typeface="Wingdings" panose="05000000000000000000" pitchFamily="2" charset="2"/>
              </a:rPr>
              <a:t>Hang up </a:t>
            </a:r>
            <a:r>
              <a:rPr lang="en-US" sz="2800" dirty="0">
                <a:sym typeface="Wingdings" panose="05000000000000000000" pitchFamily="2" charset="2"/>
              </a:rPr>
              <a:t>when you get this type of call</a:t>
            </a:r>
          </a:p>
          <a:p>
            <a:pPr marL="0" indent="0">
              <a:buNone/>
            </a:pPr>
            <a:r>
              <a:rPr lang="en-US" sz="2800" dirty="0"/>
              <a:t>                                </a:t>
            </a:r>
            <a:r>
              <a:rPr lang="en-US" sz="2800" dirty="0">
                <a:sym typeface="Wingdings" panose="05000000000000000000" pitchFamily="2" charset="2"/>
              </a:rPr>
              <a:t> Then </a:t>
            </a:r>
            <a:r>
              <a:rPr lang="en-US" sz="2800" b="1" i="1" dirty="0">
                <a:sym typeface="Wingdings" panose="05000000000000000000" pitchFamily="2" charset="2"/>
              </a:rPr>
              <a:t>call/text the family </a:t>
            </a:r>
            <a:r>
              <a:rPr lang="en-US" sz="2800" dirty="0">
                <a:sym typeface="Wingdings" panose="05000000000000000000" pitchFamily="2" charset="2"/>
              </a:rPr>
              <a:t>to verify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3382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6B43-B9A5-2D73-BFB7-C0FAE955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5686"/>
            <a:ext cx="10397066" cy="65314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3F3F41"/>
                </a:solidFill>
              </a:rPr>
              <a:t>Delayed-Action Sweepstakes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0312-B1EB-F0E8-8041-23F3AE94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70195"/>
            <a:ext cx="10817980" cy="56680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Instead of asking for </a:t>
            </a:r>
            <a:r>
              <a:rPr lang="en-US" sz="2800" b="1" i="1" dirty="0"/>
              <a:t>fees or payment of taxes </a:t>
            </a:r>
            <a:r>
              <a:rPr lang="en-US" sz="2800" dirty="0"/>
              <a:t>on your winnings..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Now…they </a:t>
            </a:r>
            <a:r>
              <a:rPr lang="en-US" sz="2800" b="1" i="1" dirty="0"/>
              <a:t>ask for personal information</a:t>
            </a:r>
            <a:r>
              <a:rPr lang="en-US" sz="2800" dirty="0"/>
              <a:t> to </a:t>
            </a:r>
            <a:r>
              <a:rPr lang="en-US" sz="2800" b="1" i="1" dirty="0"/>
              <a:t>“validate” </a:t>
            </a:r>
            <a:r>
              <a:rPr lang="en-US" sz="2800" dirty="0"/>
              <a:t>who you are in order to set up the payout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Use this information to </a:t>
            </a:r>
            <a:r>
              <a:rPr lang="en-US" sz="2800" b="1" i="1" dirty="0"/>
              <a:t>take small amounts out </a:t>
            </a:r>
            <a:r>
              <a:rPr lang="en-US" sz="2800" dirty="0"/>
              <a:t>of your account </a:t>
            </a:r>
            <a:r>
              <a:rPr lang="en-US" sz="2800" b="1" i="1" dirty="0"/>
              <a:t>to see if you notice the fraudulent 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Then…</a:t>
            </a:r>
            <a:r>
              <a:rPr lang="en-US" sz="2800" b="1" i="1" dirty="0"/>
              <a:t>obtain credit cards and lines of credit </a:t>
            </a:r>
            <a:r>
              <a:rPr lang="en-US" sz="2800" dirty="0"/>
              <a:t>in your name, which lead to </a:t>
            </a:r>
            <a:r>
              <a:rPr lang="en-US" sz="2800" b="1" i="1" dirty="0"/>
              <a:t>bigger paydays </a:t>
            </a:r>
            <a:r>
              <a:rPr lang="en-US" sz="2800" dirty="0"/>
              <a:t>for the scammers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to Avoid this </a:t>
            </a:r>
            <a:r>
              <a:rPr lang="en-US" sz="2800" dirty="0">
                <a:sym typeface="Wingdings" panose="05000000000000000000" pitchFamily="2" charset="2"/>
              </a:rPr>
              <a:t> Reality…there are few large cash prizes</a:t>
            </a:r>
          </a:p>
          <a:p>
            <a:pPr marL="0" indent="0">
              <a:buNone/>
            </a:pPr>
            <a:r>
              <a:rPr lang="en-US" sz="2800" dirty="0"/>
              <a:t>                                </a:t>
            </a:r>
            <a:r>
              <a:rPr lang="en-US" sz="2800" dirty="0">
                <a:sym typeface="Wingdings" panose="05000000000000000000" pitchFamily="2" charset="2"/>
              </a:rPr>
              <a:t> Just hang up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                                 </a:t>
            </a:r>
            <a:r>
              <a:rPr lang="en-US" sz="2800" b="1" i="1" dirty="0">
                <a:sym typeface="Wingdings" panose="05000000000000000000" pitchFamily="2" charset="2"/>
              </a:rPr>
              <a:t>Never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dirty="0">
                <a:sym typeface="Wingdings" panose="05000000000000000000" pitchFamily="2" charset="2"/>
              </a:rPr>
              <a:t>give out your personal information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2266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6B43-B9A5-2D73-BFB7-C0FAE955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5686"/>
            <a:ext cx="10397066" cy="65314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3F3F41"/>
                </a:solidFill>
              </a:rPr>
              <a:t>Paris Olympic Scams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0312-B1EB-F0E8-8041-23F3AE94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70195"/>
            <a:ext cx="10763552" cy="56680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An old scam, but now your friend is in Paris!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/>
              <a:t>A friend’s email account gets hacked</a:t>
            </a:r>
            <a:r>
              <a:rPr lang="en-US" sz="2800" dirty="0"/>
              <a:t>; you get a message from your “Friend”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“Hey guys, I’m in Paris and my wallet’s been stolen. </a:t>
            </a:r>
          </a:p>
          <a:p>
            <a:pPr marL="457200" lvl="1" indent="0">
              <a:buNone/>
            </a:pPr>
            <a:r>
              <a:rPr lang="en-US" sz="2600" dirty="0"/>
              <a:t>	Can you help me? Please send me a gift card or Venmo deposit.”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to Avoid this </a:t>
            </a:r>
            <a:r>
              <a:rPr lang="en-US" sz="2800" dirty="0">
                <a:sym typeface="Wingdings" panose="05000000000000000000" pitchFamily="2" charset="2"/>
              </a:rPr>
              <a:t> Resist the urge to react immediately 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							   Contact your friend via text or phone</a:t>
            </a:r>
          </a:p>
        </p:txBody>
      </p:sp>
    </p:spTree>
    <p:extLst>
      <p:ext uri="{BB962C8B-B14F-4D97-AF65-F5344CB8AC3E}">
        <p14:creationId xmlns:p14="http://schemas.microsoft.com/office/powerpoint/2010/main" val="1941175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CD71-09C6-4E20-BCAF-C036C1F8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78107"/>
            <a:ext cx="10962732" cy="70549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What You Can do </a:t>
            </a:r>
            <a:r>
              <a:rPr lang="en-US" b="1" i="1" u="sng" dirty="0">
                <a:solidFill>
                  <a:schemeClr val="tx1"/>
                </a:solidFill>
              </a:rPr>
              <a:t>Today</a:t>
            </a:r>
            <a:r>
              <a:rPr lang="en-US" b="1" dirty="0">
                <a:solidFill>
                  <a:schemeClr val="tx1"/>
                </a:solidFill>
              </a:rPr>
              <a:t> to be Safer </a:t>
            </a:r>
            <a:r>
              <a:rPr lang="en-US" b="1" i="1" u="sng" dirty="0">
                <a:solidFill>
                  <a:schemeClr val="tx1"/>
                </a:solidFill>
              </a:rPr>
              <a:t>Tomorrow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2081-DCC4-45D4-B8F4-5B5B22D88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192192"/>
            <a:ext cx="11470512" cy="566580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i="1" dirty="0"/>
              <a:t>Use different passwords for each financial account.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i="1" dirty="0"/>
              <a:t>Periodically revise </a:t>
            </a:r>
            <a:r>
              <a:rPr lang="en-US" sz="2000" dirty="0"/>
              <a:t>passwords on your </a:t>
            </a:r>
            <a:r>
              <a:rPr lang="en-US" sz="2000" b="1" i="1" dirty="0"/>
              <a:t>financial accounts</a:t>
            </a:r>
            <a:r>
              <a:rPr lang="en-US" sz="2000" b="1" i="1" dirty="0">
                <a:sym typeface="Wingdings" panose="05000000000000000000" pitchFamily="2" charset="2"/>
              </a:rPr>
              <a:t> Use Strong passwords</a:t>
            </a:r>
            <a:endParaRPr lang="en-US" sz="2000" b="1" i="1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Sign out of financial apps on your phone (e.g. credit cards, banks, Venmo, </a:t>
            </a:r>
            <a:r>
              <a:rPr lang="en-US" sz="2000" dirty="0" err="1"/>
              <a:t>Zelle</a:t>
            </a:r>
            <a:r>
              <a:rPr lang="en-US" sz="20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Use </a:t>
            </a:r>
            <a:r>
              <a:rPr lang="en-US" sz="2000" b="1" i="1" dirty="0"/>
              <a:t>Multi-factor Identification</a:t>
            </a:r>
            <a:r>
              <a:rPr lang="en-US" sz="2000" b="1" i="1" dirty="0">
                <a:sym typeface="Wingdings" panose="05000000000000000000" pitchFamily="2" charset="2"/>
              </a:rPr>
              <a:t> One-time passcode sent to your phone.</a:t>
            </a:r>
            <a:endParaRPr lang="en-US" sz="2000" b="1" i="1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Be skeptical whenever contacted by someone you don’t know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Criminals use </a:t>
            </a:r>
            <a:r>
              <a:rPr lang="en-US" sz="2000" b="1" i="1" dirty="0"/>
              <a:t>friendliness, emotion &amp; compassion</a:t>
            </a:r>
            <a:r>
              <a:rPr lang="en-US" sz="2000" dirty="0"/>
              <a:t> to persuade you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Be aware of what you share and where you share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What’s in </a:t>
            </a:r>
            <a:r>
              <a:rPr lang="en-US" sz="2000" b="1" i="1" u="sng" dirty="0"/>
              <a:t>Your</a:t>
            </a:r>
            <a:r>
              <a:rPr lang="en-US" sz="2000" dirty="0"/>
              <a:t> wallet? (don’t carry all Credit Cards, SS card, Medicare card)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Routinely monitor your credit report: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Go to </a:t>
            </a:r>
            <a:r>
              <a:rPr lang="en-US" sz="2000" b="1" i="1" dirty="0"/>
              <a:t>AnnualCreditReport.com, or call 877.322.8228 for your free credit report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Keep </a:t>
            </a:r>
            <a:r>
              <a:rPr lang="en-US" sz="2000" b="1" i="1" dirty="0"/>
              <a:t>social media account settings </a:t>
            </a:r>
            <a:r>
              <a:rPr lang="en-US" sz="2000" dirty="0"/>
              <a:t>on </a:t>
            </a:r>
            <a:r>
              <a:rPr lang="en-US" sz="2000" b="1" dirty="0"/>
              <a:t>“Private”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Add </a:t>
            </a:r>
            <a:r>
              <a:rPr lang="en-US" sz="2000" i="1" u="sng" dirty="0"/>
              <a:t>AARP Fraud Helpline</a:t>
            </a:r>
            <a:r>
              <a:rPr lang="en-US" sz="2000" u="sng" dirty="0"/>
              <a:t> </a:t>
            </a:r>
            <a:r>
              <a:rPr lang="en-US" sz="2000" dirty="0"/>
              <a:t>to your contacts” </a:t>
            </a:r>
            <a:r>
              <a:rPr lang="en-US" sz="2000" b="1" dirty="0"/>
              <a:t>877.908.3360</a:t>
            </a:r>
          </a:p>
        </p:txBody>
      </p:sp>
    </p:spTree>
    <p:extLst>
      <p:ext uri="{BB962C8B-B14F-4D97-AF65-F5344CB8AC3E}">
        <p14:creationId xmlns:p14="http://schemas.microsoft.com/office/powerpoint/2010/main" val="2488454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CD71-09C6-4E20-BCAF-C036C1F8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5" y="378107"/>
            <a:ext cx="11215869" cy="871959"/>
          </a:xfrm>
        </p:spPr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Big Question #2</a:t>
            </a:r>
            <a:endParaRPr lang="en-US" b="1" i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2081-DCC4-45D4-B8F4-5B5B22D88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1" y="1296367"/>
            <a:ext cx="11215869" cy="5393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3F3F4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3F3F41"/>
                </a:solidFill>
              </a:rPr>
              <a:t>When is the Last Time you Changed Your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3F3F41"/>
                </a:solidFill>
              </a:rPr>
              <a:t>Important Passwords??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55079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CD71-09C6-4E20-BCAF-C036C1F8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5" y="378107"/>
            <a:ext cx="11215869" cy="871959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How to Create Strong Passwords You’ll Remember</a:t>
            </a:r>
            <a:endParaRPr lang="en-US" b="1" i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2081-DCC4-45D4-B8F4-5B5B22D88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1" y="1296367"/>
            <a:ext cx="11360340" cy="5393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Use Maximum # of Characters allowed by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b="1" i="1" dirty="0"/>
              <a:t>Combining 2 easy to remember Passwords</a:t>
            </a:r>
            <a:r>
              <a:rPr lang="en-US" sz="2400" b="1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i="1" dirty="0"/>
              <a:t>Mix Upper &amp; Lower Cases; Use Numbers &amp; Symbols: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i="1" dirty="0"/>
              <a:t>s=$, a=@, l=!, e=3,o=0, </a:t>
            </a:r>
            <a:r>
              <a:rPr lang="en-US" sz="2400" b="1" i="1" dirty="0" err="1"/>
              <a:t>i</a:t>
            </a:r>
            <a:r>
              <a:rPr lang="en-US" sz="2400" b="1" i="1" dirty="0"/>
              <a:t>=1, b=6, g=9; w=\/\/; m=/\/\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i="1" dirty="0"/>
              <a:t>Use a Phrase </a:t>
            </a:r>
            <a:r>
              <a:rPr lang="en-US" sz="2400" dirty="0"/>
              <a:t>only You know</a:t>
            </a:r>
            <a:r>
              <a:rPr lang="en-US" sz="2400" b="1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i="1" dirty="0"/>
              <a:t>Avoid Personal Information</a:t>
            </a:r>
            <a:r>
              <a:rPr lang="en-US" sz="2400" dirty="0"/>
              <a:t>, </a:t>
            </a:r>
            <a:r>
              <a:rPr lang="en-US" sz="2400" dirty="0" err="1"/>
              <a:t>eg</a:t>
            </a:r>
            <a:r>
              <a:rPr lang="en-US" sz="2400" dirty="0"/>
              <a:t>…Street address, Mom’s maiden name.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i="1" dirty="0"/>
              <a:t>Convert Phrase or Song title </a:t>
            </a:r>
            <a:r>
              <a:rPr lang="en-US" sz="2400" dirty="0"/>
              <a:t>to Acronyms: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err="1"/>
              <a:t>Colour</a:t>
            </a:r>
            <a:r>
              <a:rPr lang="en-US" sz="2400" dirty="0"/>
              <a:t> My World by Chicago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C0!0ur/\/\yW0r!d6yCh1c@90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Use a password manager.</a:t>
            </a:r>
          </a:p>
        </p:txBody>
      </p:sp>
    </p:spTree>
    <p:extLst>
      <p:ext uri="{BB962C8B-B14F-4D97-AF65-F5344CB8AC3E}">
        <p14:creationId xmlns:p14="http://schemas.microsoft.com/office/powerpoint/2010/main" val="53203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CD71-09C6-4E20-BCAF-C036C1F8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59127"/>
            <a:ext cx="10962732" cy="70549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What are Fraud Criminals/Scammers Trying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2081-DCC4-45D4-B8F4-5B5B22D88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41898"/>
            <a:ext cx="11175144" cy="48699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r>
              <a:rPr lang="en-US" sz="3600" b="1" dirty="0">
                <a:solidFill>
                  <a:schemeClr val="tx1"/>
                </a:solidFill>
              </a:rPr>
              <a:t>Steal </a:t>
            </a:r>
            <a:r>
              <a:rPr lang="en-US" sz="3600" b="1" i="1" dirty="0">
                <a:solidFill>
                  <a:schemeClr val="tx1"/>
                </a:solidFill>
              </a:rPr>
              <a:t>Your Money</a:t>
            </a:r>
          </a:p>
          <a:p>
            <a:pPr marL="0" indent="0" algn="ctr">
              <a:buNone/>
            </a:pPr>
            <a:r>
              <a:rPr lang="en-US" sz="3600" b="1" i="1" dirty="0">
                <a:solidFill>
                  <a:schemeClr val="tx1"/>
                </a:solidFill>
              </a:rPr>
              <a:t> or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600" b="1" i="1" dirty="0">
                <a:solidFill>
                  <a:schemeClr val="tx1"/>
                </a:solidFill>
              </a:rPr>
              <a:t>Steal Your Sensitive Information</a:t>
            </a:r>
            <a:r>
              <a:rPr lang="en-US" sz="3600" b="1" dirty="0">
                <a:solidFill>
                  <a:schemeClr val="tx1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tx1"/>
                </a:solidFill>
              </a:rPr>
              <a:t>Which Leads to Your Money!</a:t>
            </a:r>
          </a:p>
        </p:txBody>
      </p:sp>
    </p:spTree>
    <p:extLst>
      <p:ext uri="{BB962C8B-B14F-4D97-AF65-F5344CB8AC3E}">
        <p14:creationId xmlns:p14="http://schemas.microsoft.com/office/powerpoint/2010/main" val="3680107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CD71-09C6-4E20-BCAF-C036C1F8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962732" cy="70549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Top 5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2081-DCC4-45D4-B8F4-5B5B22D88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1" y="1541898"/>
            <a:ext cx="10836890" cy="48699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Identity Theft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Unwanted Calls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Imposter Scams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Shopping Scams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Phishing Scams</a:t>
            </a:r>
          </a:p>
        </p:txBody>
      </p:sp>
    </p:spTree>
    <p:extLst>
      <p:ext uri="{BB962C8B-B14F-4D97-AF65-F5344CB8AC3E}">
        <p14:creationId xmlns:p14="http://schemas.microsoft.com/office/powerpoint/2010/main" val="2986206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6B43-B9A5-2D73-BFB7-C0FAE955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179720" cy="698339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3F3F41"/>
                </a:solidFill>
              </a:rPr>
              <a:t>Big Question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0312-B1EB-F0E8-8041-23F3AE94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5732"/>
            <a:ext cx="10074750" cy="4662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rgbClr val="3F3F4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3F3F41"/>
                </a:solidFill>
              </a:rPr>
              <a:t>Have you Been a Victim of Identity Theft?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6415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6B43-B9A5-2D73-BFB7-C0FAE955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179720" cy="6983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3F3F41"/>
                </a:solidFill>
              </a:rPr>
              <a:t>What is Identity Theft?</a:t>
            </a:r>
            <a:br>
              <a:rPr lang="en-US" sz="1800" dirty="0"/>
            </a:br>
            <a:endParaRPr lang="en-US" b="1" u="sng" dirty="0">
              <a:solidFill>
                <a:srgbClr val="3F3F4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0312-B1EB-F0E8-8041-23F3AE94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85732"/>
            <a:ext cx="11047821" cy="46626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Obtaining someone’s personal information to steal their money.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3600" b="1" dirty="0"/>
              <a:t>How Much is Being Stolen?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Estimates of losses in 2023 are </a:t>
            </a:r>
            <a:r>
              <a:rPr lang="en-US" sz="3200" b="1" dirty="0"/>
              <a:t>HUGE…Billions of $$$!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5245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6B43-B9A5-2D73-BFB7-C0FAE955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1186717" cy="69833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3F3F41"/>
                </a:solidFill>
              </a:rPr>
              <a:t>How Does Identity Theft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0312-B1EB-F0E8-8041-23F3AE94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78" y="1516286"/>
            <a:ext cx="10984375" cy="51970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i="1" dirty="0"/>
              <a:t>Schemes </a:t>
            </a:r>
            <a:r>
              <a:rPr lang="en-US" sz="3200" dirty="0"/>
              <a:t>to obtain </a:t>
            </a:r>
            <a:r>
              <a:rPr lang="en-US" sz="3200" b="1" i="1" u="sng" dirty="0"/>
              <a:t>Your</a:t>
            </a:r>
            <a:r>
              <a:rPr lang="en-US" sz="3200" dirty="0"/>
              <a:t> personal information: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Social Security number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Bank account number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Peer-to-peer payment apps, such as </a:t>
            </a:r>
            <a:r>
              <a:rPr lang="en-US" sz="2800" dirty="0" err="1"/>
              <a:t>Zelle</a:t>
            </a:r>
            <a:r>
              <a:rPr lang="en-US" sz="2800" dirty="0"/>
              <a:t>, Venmo, PayPal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Passwords for financial accounts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E-mails with </a:t>
            </a:r>
            <a:r>
              <a:rPr lang="en-US" sz="3200" b="1" i="1" dirty="0"/>
              <a:t>links to malware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i="1" dirty="0"/>
              <a:t>Calls, texts or emails that spoof </a:t>
            </a:r>
            <a:r>
              <a:rPr lang="en-US" sz="3200" dirty="0"/>
              <a:t>government agencies, a delivery service or your bank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i="1" dirty="0"/>
              <a:t>Social media</a:t>
            </a:r>
            <a:r>
              <a:rPr lang="en-US" sz="3200" dirty="0"/>
              <a:t> is fertile ground for scammers!!</a:t>
            </a:r>
          </a:p>
        </p:txBody>
      </p:sp>
    </p:spTree>
    <p:extLst>
      <p:ext uri="{BB962C8B-B14F-4D97-AF65-F5344CB8AC3E}">
        <p14:creationId xmlns:p14="http://schemas.microsoft.com/office/powerpoint/2010/main" val="864869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6B43-B9A5-2D73-BFB7-C0FAE955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498667" cy="233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u="sng" dirty="0">
                <a:solidFill>
                  <a:srgbClr val="3F3F41"/>
                </a:solidFill>
              </a:rPr>
              <a:t>Big Question #4</a:t>
            </a:r>
            <a:br>
              <a:rPr lang="en-US" sz="4000" b="1" u="sng" dirty="0">
                <a:solidFill>
                  <a:srgbClr val="3F3F41"/>
                </a:solidFill>
              </a:rPr>
            </a:br>
            <a:br>
              <a:rPr lang="en-US" b="1" u="sng" dirty="0">
                <a:solidFill>
                  <a:srgbClr val="3F3F41"/>
                </a:solidFill>
              </a:rPr>
            </a:br>
            <a:r>
              <a:rPr lang="en-US" sz="4000" b="1" dirty="0">
                <a:solidFill>
                  <a:srgbClr val="3F3F41"/>
                </a:solidFill>
              </a:rPr>
              <a:t>Is that Phone Call about a Problem with your Bank Account Real?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0312-B1EB-F0E8-8041-23F3AE94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78" y="3171464"/>
            <a:ext cx="10984375" cy="27200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If you are worried, </a:t>
            </a:r>
            <a:r>
              <a:rPr lang="en-US" sz="3200" b="1" i="1" dirty="0"/>
              <a:t>call your bank</a:t>
            </a:r>
            <a:r>
              <a:rPr lang="en-US" sz="32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Remember, </a:t>
            </a:r>
            <a:r>
              <a:rPr lang="en-US" sz="3200" b="1" i="1" dirty="0"/>
              <a:t>bank accounts </a:t>
            </a:r>
            <a:r>
              <a:rPr lang="en-US" sz="3200" dirty="0"/>
              <a:t>have </a:t>
            </a:r>
            <a:r>
              <a:rPr lang="en-US" sz="3200" b="1" i="1" dirty="0"/>
              <a:t>different (and fewer) </a:t>
            </a:r>
            <a:r>
              <a:rPr lang="en-US" sz="3200" dirty="0"/>
              <a:t>protections than credit cards…so if you move your money out of the bank, you won’t get it back.</a:t>
            </a:r>
          </a:p>
        </p:txBody>
      </p:sp>
    </p:spTree>
    <p:extLst>
      <p:ext uri="{BB962C8B-B14F-4D97-AF65-F5344CB8AC3E}">
        <p14:creationId xmlns:p14="http://schemas.microsoft.com/office/powerpoint/2010/main" val="4059015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6B43-B9A5-2D73-BFB7-C0FAE955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541" y="609600"/>
            <a:ext cx="10671016" cy="7493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3F3F41"/>
                </a:solidFill>
              </a:rPr>
              <a:t>Is there really a problem with your Credit Card?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0312-B1EB-F0E8-8041-23F3AE94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541" y="1614489"/>
            <a:ext cx="10370074" cy="47990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u="sng" dirty="0"/>
              <a:t>Phone call</a:t>
            </a:r>
            <a:r>
              <a:rPr lang="en-US" sz="2800" dirty="0"/>
              <a:t>: “</a:t>
            </a:r>
            <a:r>
              <a:rPr lang="en-US" sz="2800" b="1" i="1" dirty="0"/>
              <a:t>Your credit card has been charged in error</a:t>
            </a:r>
            <a:r>
              <a:rPr lang="en-US" sz="2800" dirty="0"/>
              <a:t>. Give me the account number and I’ll fix it for you.”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u="sng" dirty="0"/>
              <a:t>Text or Email</a:t>
            </a:r>
            <a:r>
              <a:rPr lang="en-US" sz="2800" dirty="0"/>
              <a:t>: Looks like a legitimate company </a:t>
            </a:r>
            <a:r>
              <a:rPr lang="en-US" sz="2800" dirty="0">
                <a:sym typeface="Wingdings" panose="05000000000000000000" pitchFamily="2" charset="2"/>
              </a:rPr>
              <a:t> “</a:t>
            </a:r>
            <a:r>
              <a:rPr lang="en-US" sz="2800" b="1" i="1" dirty="0">
                <a:sym typeface="Wingdings" panose="05000000000000000000" pitchFamily="2" charset="2"/>
              </a:rPr>
              <a:t>Your credit card information needs to be updated ASAP because it’s been compromised</a:t>
            </a:r>
            <a:r>
              <a:rPr lang="en-US" sz="2800" dirty="0">
                <a:sym typeface="Wingdings" panose="05000000000000000000" pitchFamily="2" charset="2"/>
              </a:rPr>
              <a:t>.”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ym typeface="Wingdings" panose="05000000000000000000" pitchFamily="2" charset="2"/>
              </a:rPr>
              <a:t>Never respond to these types of unsolicited calls.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ym typeface="Wingdings" panose="05000000000000000000" pitchFamily="2" charset="2"/>
              </a:rPr>
              <a:t>If there is a real problem, you will get a letter.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How to avoid: </a:t>
            </a:r>
            <a:r>
              <a:rPr lang="en-US" sz="2800" b="1" i="1" dirty="0"/>
              <a:t>Look at all credit card statements, monthly!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i="1" dirty="0"/>
              <a:t>If something looks strange</a:t>
            </a:r>
            <a:r>
              <a:rPr lang="en-US" sz="2600" b="1" i="1" dirty="0"/>
              <a:t>…call the credit card company.</a:t>
            </a:r>
          </a:p>
        </p:txBody>
      </p:sp>
    </p:spTree>
    <p:extLst>
      <p:ext uri="{BB962C8B-B14F-4D97-AF65-F5344CB8AC3E}">
        <p14:creationId xmlns:p14="http://schemas.microsoft.com/office/powerpoint/2010/main" val="1058673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6B43-B9A5-2D73-BFB7-C0FAE955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619557" cy="7493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F3F41"/>
                </a:solidFill>
              </a:rPr>
              <a:t>Signs </a:t>
            </a:r>
            <a:r>
              <a:rPr lang="en-US" b="1" i="1" u="sng" dirty="0">
                <a:solidFill>
                  <a:srgbClr val="3F3F41"/>
                </a:solidFill>
              </a:rPr>
              <a:t>Your</a:t>
            </a:r>
            <a:r>
              <a:rPr lang="en-US" b="1" u="sng" dirty="0">
                <a:solidFill>
                  <a:srgbClr val="3F3F41"/>
                </a:solidFill>
              </a:rPr>
              <a:t> </a:t>
            </a:r>
            <a:r>
              <a:rPr lang="en-US" b="1" i="1" u="sng" dirty="0">
                <a:solidFill>
                  <a:srgbClr val="3F3F41"/>
                </a:solidFill>
              </a:rPr>
              <a:t>Identity</a:t>
            </a:r>
            <a:r>
              <a:rPr lang="en-US" b="1" dirty="0">
                <a:solidFill>
                  <a:srgbClr val="3F3F41"/>
                </a:solidFill>
              </a:rPr>
              <a:t> has been Stolen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0312-B1EB-F0E8-8041-23F3AE94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4489"/>
            <a:ext cx="11279314" cy="49006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i="1" dirty="0"/>
              <a:t>Accounts </a:t>
            </a:r>
            <a:r>
              <a:rPr lang="en-US" sz="3200" dirty="0"/>
              <a:t>on your credit report that </a:t>
            </a:r>
            <a:r>
              <a:rPr lang="en-US" sz="3200" b="1" i="1" dirty="0"/>
              <a:t>you don’t recognize</a:t>
            </a:r>
            <a:r>
              <a:rPr lang="en-US" sz="32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i="1" dirty="0"/>
              <a:t>Free</a:t>
            </a:r>
            <a:r>
              <a:rPr lang="en-US" sz="2800" dirty="0"/>
              <a:t> credit reports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www.AnnualCreditReport.com</a:t>
            </a:r>
            <a:endParaRPr lang="en-US" sz="28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i="1" dirty="0"/>
              <a:t>Unfamiliar transactions </a:t>
            </a:r>
            <a:r>
              <a:rPr lang="en-US" sz="3200" dirty="0"/>
              <a:t>on credit cards, bank statement.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Look at all statements regularly &amp; frequently.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Get text alerts for all credit card transactions.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i="1" dirty="0"/>
              <a:t>IRS</a:t>
            </a:r>
            <a:r>
              <a:rPr lang="en-US" sz="3200" dirty="0"/>
              <a:t> says it </a:t>
            </a:r>
            <a:r>
              <a:rPr lang="en-US" sz="3200" b="1" i="1" dirty="0"/>
              <a:t>received more than one tax return from you</a:t>
            </a:r>
            <a:r>
              <a:rPr lang="en-US" sz="32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Notice from IRS re: an employer that you don’t know.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1099 received from a source you don’t know.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8017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6B43-B9A5-2D73-BFB7-C0FAE955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657792" cy="7493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3F3F41"/>
                </a:solidFill>
              </a:rPr>
              <a:t>If </a:t>
            </a:r>
            <a:r>
              <a:rPr lang="en-US" b="1" i="1" u="sng" dirty="0">
                <a:solidFill>
                  <a:srgbClr val="3F3F41"/>
                </a:solidFill>
              </a:rPr>
              <a:t>Your</a:t>
            </a:r>
            <a:r>
              <a:rPr lang="en-US" b="1" u="sng" dirty="0">
                <a:solidFill>
                  <a:srgbClr val="3F3F41"/>
                </a:solidFill>
              </a:rPr>
              <a:t> </a:t>
            </a:r>
            <a:r>
              <a:rPr lang="en-US" b="1" i="1" u="sng" dirty="0">
                <a:solidFill>
                  <a:srgbClr val="3F3F41"/>
                </a:solidFill>
              </a:rPr>
              <a:t>Identity</a:t>
            </a:r>
            <a:r>
              <a:rPr lang="en-US" b="1" dirty="0">
                <a:solidFill>
                  <a:srgbClr val="3F3F41"/>
                </a:solidFill>
              </a:rPr>
              <a:t> has been Stolen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0312-B1EB-F0E8-8041-23F3AE94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4489"/>
            <a:ext cx="10700580" cy="490061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b="1" i="1" dirty="0"/>
              <a:t>Don’t be ashamed if you are a victim!!</a:t>
            </a:r>
            <a:endParaRPr lang="en-US" sz="2400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i="1" dirty="0"/>
              <a:t>Help someone else from becoming a victim!!</a:t>
            </a:r>
          </a:p>
          <a:p>
            <a:pPr marL="0" indent="0" algn="ctr">
              <a:buNone/>
            </a:pPr>
            <a:r>
              <a:rPr lang="en-US" sz="1600" b="1" i="1" dirty="0"/>
              <a:t>* * * * * * * * * * * * * * * * *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000" b="1" i="1" dirty="0"/>
              <a:t>Don’t Wait!!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600" b="1" i="1" dirty="0"/>
              <a:t>Call your bank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600" b="1" i="1" dirty="0"/>
              <a:t>Report it &amp; get help</a:t>
            </a:r>
            <a:r>
              <a:rPr lang="en-US" sz="2600" dirty="0"/>
              <a:t> </a:t>
            </a:r>
            <a:r>
              <a:rPr lang="en-US" sz="2600" dirty="0">
                <a:sym typeface="Wingdings" panose="05000000000000000000" pitchFamily="2" charset="2"/>
              </a:rPr>
              <a:t> </a:t>
            </a:r>
            <a:r>
              <a:rPr lang="en-US" sz="2600" b="1" i="1" dirty="0">
                <a:solidFill>
                  <a:srgbClr val="0070C0"/>
                </a:solidFill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www.IdentityTheft.gov</a:t>
            </a:r>
            <a:endParaRPr lang="en-US" sz="2600" b="1" i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600" b="1" i="1" dirty="0">
                <a:solidFill>
                  <a:schemeClr val="tx1"/>
                </a:solidFill>
                <a:sym typeface="Wingdings" panose="05000000000000000000" pitchFamily="2" charset="2"/>
              </a:rPr>
              <a:t>Report it </a:t>
            </a:r>
            <a:r>
              <a:rPr lang="en-US" sz="2600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www.ReportFraud.ftc.gov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endParaRPr lang="en-US" sz="2600" b="1" i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Call </a:t>
            </a:r>
            <a:r>
              <a:rPr lang="en-US" sz="2600" u="sng" dirty="0">
                <a:solidFill>
                  <a:schemeClr val="tx1"/>
                </a:solidFill>
              </a:rPr>
              <a:t>National Elder Fraud Hotline</a:t>
            </a:r>
            <a:r>
              <a:rPr lang="en-US" sz="2600" dirty="0">
                <a:solidFill>
                  <a:schemeClr val="tx1"/>
                </a:solidFill>
              </a:rPr>
              <a:t>:(833) FRAUD11 (833.372.8311)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/>
              <a:t>Call the IRS: 800.829.1040, if it’s tax-related.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600" b="1" i="1" dirty="0">
                <a:solidFill>
                  <a:schemeClr val="tx1"/>
                </a:solidFill>
                <a:sym typeface="Wingdings" panose="05000000000000000000" pitchFamily="2" charset="2"/>
              </a:rPr>
              <a:t>Call me!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994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6B43-B9A5-2D73-BFB7-C0FAE955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862625" cy="7493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3F3F41"/>
                </a:solidFill>
              </a:rPr>
              <a:t>Unwanted Phone Calls…What Should You Do?</a:t>
            </a:r>
            <a:endParaRPr lang="en-US" b="1" i="1" dirty="0">
              <a:solidFill>
                <a:srgbClr val="3F3F4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0312-B1EB-F0E8-8041-23F3AE94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652" y="1458407"/>
            <a:ext cx="10544538" cy="503498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What </a:t>
            </a:r>
            <a:r>
              <a:rPr lang="en-US" sz="2800" b="1" i="1" dirty="0"/>
              <a:t>I do </a:t>
            </a:r>
            <a:r>
              <a:rPr lang="en-US" sz="2800" dirty="0"/>
              <a:t>when I get a call from </a:t>
            </a:r>
            <a:r>
              <a:rPr lang="en-US" sz="2800" b="1" i="1" dirty="0"/>
              <a:t>a number I do not recognize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b="1" i="1" u="sng" dirty="0">
                <a:sym typeface="Wingdings" panose="05000000000000000000" pitchFamily="2" charset="2"/>
              </a:rPr>
              <a:t>I d</a:t>
            </a:r>
            <a:r>
              <a:rPr lang="en-US" sz="2800" b="1" i="1" u="sng" dirty="0"/>
              <a:t>on’t answer it!</a:t>
            </a:r>
            <a:endParaRPr lang="en-US" sz="2800" u="sng" dirty="0"/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US" sz="2400" dirty="0"/>
              <a:t>Let it go to voicemail. Return the call if they leave a message</a:t>
            </a: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But I know that number!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US" sz="2400" dirty="0"/>
              <a:t>Don’t assume the call is coming from the number shown in caller ID.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US" sz="2400" b="1" i="1" dirty="0"/>
              <a:t>Phone Numbers can be easily faked or spoofed.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US" sz="2400" dirty="0"/>
              <a:t>Hang up if the caller starts asking strange questions…it’s a scam!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Hang Up </a:t>
            </a:r>
            <a:r>
              <a:rPr lang="en-US" sz="2400" dirty="0"/>
              <a:t>&amp;</a:t>
            </a:r>
            <a:r>
              <a:rPr lang="en-US" sz="2800" dirty="0"/>
              <a:t> Call the Number you Know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	</a:t>
            </a:r>
            <a:r>
              <a:rPr lang="en-US" sz="2800" dirty="0"/>
              <a:t> </a:t>
            </a:r>
            <a:r>
              <a:rPr lang="en-US" sz="2400" b="1" i="1" dirty="0"/>
              <a:t>Not the Number the Caller gave you to Call</a:t>
            </a:r>
            <a:endParaRPr lang="en-US" sz="2800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i="1" dirty="0"/>
              <a:t>No one will be upset. Trust me on this!!</a:t>
            </a:r>
          </a:p>
        </p:txBody>
      </p:sp>
    </p:spTree>
    <p:extLst>
      <p:ext uri="{BB962C8B-B14F-4D97-AF65-F5344CB8AC3E}">
        <p14:creationId xmlns:p14="http://schemas.microsoft.com/office/powerpoint/2010/main" val="864111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6B43-B9A5-2D73-BFB7-C0FAE955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665856" cy="7493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How to Block Calls on Your Landline</a:t>
            </a:r>
            <a:endParaRPr lang="en-US" b="1" dirty="0">
              <a:solidFill>
                <a:srgbClr val="3F3F4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0312-B1EB-F0E8-8041-23F3AE94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652" y="1562583"/>
            <a:ext cx="11139348" cy="495251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800" dirty="0"/>
              <a:t>  Dial *60 on your phone…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	</a:t>
            </a:r>
            <a:r>
              <a:rPr lang="en-US" sz="2400" dirty="0"/>
              <a:t>Message will walk you through how to block a number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  To block the most recent call, dial #01#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  To block another number, dial #, then the number, then #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To block your number from Caller ID, dial *67 </a:t>
            </a:r>
            <a:r>
              <a:rPr lang="en-US" sz="2800" b="1" i="1" dirty="0"/>
              <a:t>before each call.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i="1" dirty="0"/>
              <a:t>Go Online to </a:t>
            </a:r>
            <a:r>
              <a:rPr lang="en-US" sz="2600" dirty="0"/>
              <a:t>the </a:t>
            </a:r>
            <a:r>
              <a:rPr lang="en-US" sz="2600" b="1" i="1" dirty="0"/>
              <a:t>National Do Not Call Registry </a:t>
            </a:r>
            <a:r>
              <a:rPr lang="en-US" sz="2600" i="1" dirty="0"/>
              <a:t>(</a:t>
            </a:r>
            <a:r>
              <a:rPr lang="en-US" sz="2600" b="1" i="1" dirty="0"/>
              <a:t>it’s free!</a:t>
            </a:r>
            <a:r>
              <a:rPr lang="en-US" sz="2600" i="1" dirty="0"/>
              <a:t>):            </a:t>
            </a:r>
            <a:r>
              <a:rPr lang="en-US" sz="2600" i="1" dirty="0">
                <a:sym typeface="Wingdings" panose="05000000000000000000" pitchFamily="2" charset="2"/>
              </a:rPr>
              <a:t>  </a:t>
            </a:r>
            <a:r>
              <a:rPr lang="en-US" sz="2800" b="1" u="sng" kern="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www.donotcall.gov</a:t>
            </a:r>
            <a:endParaRPr lang="en-US" sz="2800" b="1" u="sng" kern="0" dirty="0">
              <a:solidFill>
                <a:srgbClr val="0070C0"/>
              </a:solidFill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After 31 days, report unwanted calls to:								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u="sng" dirty="0">
                <a:solidFill>
                  <a:srgbClr val="0070C0"/>
                </a:solidFill>
              </a:rPr>
              <a:t>www.donotcall.gov/report</a:t>
            </a:r>
          </a:p>
          <a:p>
            <a:pPr>
              <a:buFont typeface="+mj-lt"/>
              <a:buAutoNum type="arabicPeriod"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192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6B43-B9A5-2D73-BFB7-C0FAE955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66217"/>
            <a:ext cx="10712155" cy="6076709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3F3F41"/>
                </a:solidFill>
              </a:rPr>
              <a:t>Big Question #1</a:t>
            </a:r>
            <a:br>
              <a:rPr lang="en-US" b="1" u="sng" dirty="0">
                <a:solidFill>
                  <a:srgbClr val="3F3F41"/>
                </a:solidFill>
              </a:rPr>
            </a:br>
            <a:br>
              <a:rPr lang="en-US" b="1" dirty="0">
                <a:solidFill>
                  <a:srgbClr val="3F3F41"/>
                </a:solidFill>
              </a:rPr>
            </a:br>
            <a:r>
              <a:rPr lang="en-US" b="1" dirty="0">
                <a:solidFill>
                  <a:srgbClr val="3F3F41"/>
                </a:solidFill>
              </a:rPr>
              <a:t>Is It Time to Stop Writing Checks, </a:t>
            </a:r>
            <a:br>
              <a:rPr lang="en-US" b="1" dirty="0">
                <a:solidFill>
                  <a:srgbClr val="3F3F41"/>
                </a:solidFill>
              </a:rPr>
            </a:br>
            <a:r>
              <a:rPr lang="en-US" b="1" dirty="0">
                <a:solidFill>
                  <a:srgbClr val="3F3F41"/>
                </a:solidFill>
              </a:rPr>
              <a:t>Since Check Fraud is the Most Common Scam?</a:t>
            </a:r>
            <a:br>
              <a:rPr lang="en-US" b="1" dirty="0">
                <a:solidFill>
                  <a:srgbClr val="3F3F41"/>
                </a:solidFill>
              </a:rPr>
            </a:br>
            <a:br>
              <a:rPr lang="en-US" sz="1100" b="1" dirty="0">
                <a:solidFill>
                  <a:srgbClr val="3F3F41"/>
                </a:solidFill>
              </a:rPr>
            </a:br>
            <a:r>
              <a:rPr lang="en-US" b="1" dirty="0">
                <a:solidFill>
                  <a:srgbClr val="3F3F41"/>
                </a:solidFill>
              </a:rPr>
              <a:t> * * * * * * * * * </a:t>
            </a:r>
            <a:br>
              <a:rPr lang="en-US" b="1" dirty="0">
                <a:solidFill>
                  <a:srgbClr val="3F3F41"/>
                </a:solidFill>
              </a:rPr>
            </a:br>
            <a:r>
              <a:rPr lang="en-US" b="1" dirty="0">
                <a:solidFill>
                  <a:srgbClr val="3F3F41"/>
                </a:solidFill>
              </a:rPr>
              <a:t>Many Retailers are No Longer accepting Checks at the store!</a:t>
            </a:r>
            <a:br>
              <a:rPr lang="en-US" b="1" dirty="0">
                <a:solidFill>
                  <a:srgbClr val="3F3F41"/>
                </a:solidFill>
              </a:rPr>
            </a:br>
            <a:br>
              <a:rPr lang="en-US" sz="1000" b="1" dirty="0">
                <a:solidFill>
                  <a:srgbClr val="3F3F41"/>
                </a:solidFill>
              </a:rPr>
            </a:br>
            <a:br>
              <a:rPr lang="en-US" b="1" dirty="0">
                <a:solidFill>
                  <a:srgbClr val="3F3F41"/>
                </a:solidFill>
              </a:rPr>
            </a:br>
            <a:endParaRPr lang="en-US" b="1" dirty="0">
              <a:solidFill>
                <a:srgbClr val="3F3F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7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CD71-09C6-4E20-BCAF-C036C1F8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592029" cy="70549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If you Keep getting Robocalls on your Landline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2081-DCC4-45D4-B8F4-5B5B22D88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0" y="1495168"/>
            <a:ext cx="11371916" cy="51651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i="1" dirty="0"/>
              <a:t>Dial *69 </a:t>
            </a:r>
            <a:r>
              <a:rPr lang="en-US" sz="2800" i="1" dirty="0"/>
              <a:t>to find out who called you, then Block it!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i="1" dirty="0"/>
              <a:t>Dial *57 </a:t>
            </a:r>
            <a:r>
              <a:rPr lang="en-US" sz="2800" i="1" dirty="0"/>
              <a:t>to trace </a:t>
            </a:r>
            <a:r>
              <a:rPr lang="en-US" sz="2800" b="1" i="1" dirty="0"/>
              <a:t>harassing calls </a:t>
            </a:r>
            <a:r>
              <a:rPr lang="en-US" sz="2800" i="1" dirty="0"/>
              <a:t>and report it to the police</a:t>
            </a:r>
          </a:p>
        </p:txBody>
      </p:sp>
    </p:spTree>
    <p:extLst>
      <p:ext uri="{BB962C8B-B14F-4D97-AF65-F5344CB8AC3E}">
        <p14:creationId xmlns:p14="http://schemas.microsoft.com/office/powerpoint/2010/main" val="2234409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CD71-09C6-4E20-BCAF-C036C1F8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592029" cy="70549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How to Block People on Your Cellphones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2081-DCC4-45D4-B8F4-5B5B22D88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41898"/>
            <a:ext cx="10341188" cy="48699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i="1" dirty="0"/>
              <a:t>Go to “Settings” then “Phone”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Then, turn on the setting for </a:t>
            </a:r>
            <a:r>
              <a:rPr lang="en-US" sz="2600" b="1" i="1" dirty="0"/>
              <a:t>“Silence Unknown Callers”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All calls from </a:t>
            </a:r>
            <a:r>
              <a:rPr lang="en-US" sz="2600" b="1" i="1" dirty="0"/>
              <a:t>anyone not in your Contacts </a:t>
            </a:r>
            <a:r>
              <a:rPr lang="en-US" sz="2600" dirty="0"/>
              <a:t>will be sent to Voicemail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i="1" dirty="0"/>
              <a:t>Open “Recent Calls”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/>
              <a:t>Click on the “</a:t>
            </a:r>
            <a:r>
              <a:rPr lang="en-US" sz="2600" dirty="0" err="1"/>
              <a:t>i</a:t>
            </a:r>
            <a:r>
              <a:rPr lang="en-US" sz="2600" dirty="0"/>
              <a:t>” button next to the phone number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/>
              <a:t>Scroll down and click on “Block Caller”</a:t>
            </a:r>
            <a:endParaRPr lang="en-US" sz="3000" dirty="0"/>
          </a:p>
          <a:p>
            <a:endParaRPr lang="en-US" sz="3200" dirty="0"/>
          </a:p>
          <a:p>
            <a:endParaRPr lang="en-US" sz="3200" b="1" dirty="0"/>
          </a:p>
          <a:p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i="1" dirty="0"/>
          </a:p>
          <a:p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778218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6B43-B9A5-2D73-BFB7-C0FAE955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397066" cy="7493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3F3F41"/>
                </a:solidFill>
              </a:rPr>
              <a:t>Imposter Scams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0312-B1EB-F0E8-8041-23F3AE94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4489"/>
            <a:ext cx="10397066" cy="4900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020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7414"/>
            <a:ext cx="10260742" cy="7094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Grandparent Scams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3074"/>
            <a:ext cx="11360338" cy="5263944"/>
          </a:xfrm>
        </p:spPr>
        <p:txBody>
          <a:bodyPr>
            <a:noAutofit/>
          </a:bodyPr>
          <a:lstStyle/>
          <a:p>
            <a:pPr>
              <a:buClr>
                <a:srgbClr val="5ED1F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This scam </a:t>
            </a:r>
            <a:r>
              <a:rPr lang="en-US" sz="2800" b="1" dirty="0"/>
              <a:t>targets seniors</a:t>
            </a:r>
            <a:r>
              <a:rPr lang="en-US" sz="2800" dirty="0"/>
              <a:t>; attacks your emotions.</a:t>
            </a:r>
          </a:p>
          <a:p>
            <a:pPr>
              <a:buClr>
                <a:srgbClr val="5ED1F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You get a call: “Grandma, I need money for &lt;whatever&gt;”</a:t>
            </a:r>
          </a:p>
          <a:p>
            <a:pPr>
              <a:buClr>
                <a:srgbClr val="5ED1F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How it works…</a:t>
            </a:r>
          </a:p>
          <a:p>
            <a:pPr lvl="1">
              <a:buClr>
                <a:srgbClr val="5ED1F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They ask for money (cash/gift card) &amp; say “</a:t>
            </a:r>
            <a:r>
              <a:rPr lang="en-US" sz="2400" b="1" i="1" dirty="0"/>
              <a:t>Please</a:t>
            </a:r>
            <a:r>
              <a:rPr lang="en-US" sz="2400" dirty="0"/>
              <a:t>, don’t tell </a:t>
            </a:r>
            <a:r>
              <a:rPr lang="en-US" sz="2400" b="1" i="1" dirty="0"/>
              <a:t>Anyone</a:t>
            </a:r>
            <a:r>
              <a:rPr lang="en-US" sz="2400" dirty="0"/>
              <a:t>!”</a:t>
            </a:r>
          </a:p>
          <a:p>
            <a:pPr lvl="1">
              <a:buClr>
                <a:srgbClr val="5ED1F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They do everything to keep you on the phone. </a:t>
            </a:r>
            <a:r>
              <a:rPr lang="en-US" sz="2400" b="1" i="1" dirty="0"/>
              <a:t>“This is really Urgent!”</a:t>
            </a:r>
          </a:p>
          <a:p>
            <a:pPr lvl="1">
              <a:buClr>
                <a:srgbClr val="5ED1F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They count on you losing your cool and doing what they say.</a:t>
            </a:r>
          </a:p>
          <a:p>
            <a:pPr lvl="1">
              <a:buClr>
                <a:srgbClr val="5ED1F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They may even come to your home to pick up the cash or gift card.</a:t>
            </a:r>
          </a:p>
          <a:p>
            <a:pPr marL="457200" lvl="1" indent="0">
              <a:buClr>
                <a:srgbClr val="5ED1F0"/>
              </a:buClr>
              <a:buNone/>
            </a:pPr>
            <a:r>
              <a:rPr lang="en-US" sz="2400" dirty="0"/>
              <a:t>	</a:t>
            </a:r>
            <a:r>
              <a:rPr lang="en-US" sz="2400" b="1" i="1" dirty="0"/>
              <a:t>(Do you have outside cameras around your home?)</a:t>
            </a:r>
          </a:p>
          <a:p>
            <a:pPr>
              <a:buClr>
                <a:srgbClr val="5ED1F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Either way…if you do what they ask, </a:t>
            </a:r>
            <a:r>
              <a:rPr lang="en-US" sz="2800" b="1" i="1" dirty="0"/>
              <a:t>your money is gone</a:t>
            </a:r>
            <a:r>
              <a:rPr lang="en-US" sz="2800" i="1" dirty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441828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6400"/>
            <a:ext cx="10058400" cy="66574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What Can You Do	…What Should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750" y="1197302"/>
            <a:ext cx="10873450" cy="53812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Stop!! Think about it! Does this Really Happen?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/>
              <a:t>Highly Unlikely!!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Your First Action Should Be: </a:t>
            </a:r>
            <a:r>
              <a:rPr lang="en-US" sz="2800" b="1" i="1" dirty="0"/>
              <a:t>Disengage from the Caller</a:t>
            </a:r>
            <a:r>
              <a:rPr lang="en-US" sz="2800" dirty="0"/>
              <a:t>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i="1" dirty="0"/>
              <a:t>Then…Check it out</a:t>
            </a:r>
            <a:r>
              <a:rPr lang="en-US" sz="2800" dirty="0"/>
              <a:t>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Call the person or someone in their family or a friend </a:t>
            </a:r>
            <a:r>
              <a:rPr lang="en-US" sz="2400"/>
              <a:t>to verify!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Then, call the Police!!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i="1" dirty="0"/>
              <a:t>DO NOT EXPECT anyone at the bank to help!</a:t>
            </a:r>
            <a:endParaRPr lang="en-US" sz="2800" b="1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Later…</a:t>
            </a:r>
            <a:r>
              <a:rPr lang="en-US" sz="2800" b="1" i="1" dirty="0"/>
              <a:t>Share your story with those you trust/friends!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b="1" i="1" dirty="0"/>
              <a:t>It may save them from becoming a victim!</a:t>
            </a:r>
          </a:p>
        </p:txBody>
      </p:sp>
    </p:spTree>
    <p:extLst>
      <p:ext uri="{BB962C8B-B14F-4D97-AF65-F5344CB8AC3E}">
        <p14:creationId xmlns:p14="http://schemas.microsoft.com/office/powerpoint/2010/main" val="2430822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750" y="467706"/>
            <a:ext cx="10476408" cy="81408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Be Aware…AI is Making it easier for Scammers!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750" y="1378947"/>
            <a:ext cx="10387313" cy="52102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It only takes a </a:t>
            </a:r>
            <a:r>
              <a:rPr lang="en-US" sz="2800" b="1" i="1" dirty="0"/>
              <a:t>few seconds</a:t>
            </a:r>
            <a:r>
              <a:rPr lang="en-US" sz="2800" dirty="0"/>
              <a:t> of a recorded voice for a cybercriminal </a:t>
            </a:r>
            <a:r>
              <a:rPr lang="en-US" sz="2800" b="1" i="1" dirty="0"/>
              <a:t>to clone it</a:t>
            </a:r>
            <a:r>
              <a:rPr lang="en-US" sz="2800" dirty="0"/>
              <a:t>, and make you think it is someone you know.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Example: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“Hi, you’ve reached Chris! Please leave a message.” Is plenty!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What can you do to prevent this?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Remove personal information from the Internet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Don’t post videos to social media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 you get a call from a number you don’t recognize, wait for the caller to speak first to see if there’s a human there. If not, hang up. 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Better yet…don’t answer.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2421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CD71-09C6-4E20-BCAF-C036C1F8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129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Shopping Scams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2081-DCC4-45D4-B8F4-5B5B22D88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626334"/>
            <a:ext cx="11072708" cy="49878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So many of them!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/>
              <a:t>Porch package thieves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/>
              <a:t>Mailbox thefts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/>
              <a:t>Gift card payment scams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/>
              <a:t>Package delivery scams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/>
              <a:t>Online shopping scams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0303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CD71-09C6-4E20-BCAF-C036C1F8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589410" cy="74129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How to Thwart Porch Pirates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2081-DCC4-45D4-B8F4-5B5B22D88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18046"/>
            <a:ext cx="11072708" cy="49878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i="1" dirty="0"/>
              <a:t>This is a HUGE problem!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i="1" dirty="0"/>
              <a:t>49 million Americans </a:t>
            </a:r>
            <a:r>
              <a:rPr lang="en-US" sz="3200" i="1" u="sng" dirty="0"/>
              <a:t>had a package stolen</a:t>
            </a:r>
            <a:r>
              <a:rPr lang="en-US" sz="3200" i="1" dirty="0"/>
              <a:t> last year.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i="1" dirty="0"/>
              <a:t>What can you do: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i="1" dirty="0"/>
              <a:t>Require </a:t>
            </a:r>
            <a:r>
              <a:rPr lang="en-US" sz="2800" b="1" i="1" u="sng" dirty="0"/>
              <a:t>signature upon delivery</a:t>
            </a:r>
            <a:r>
              <a:rPr lang="en-US" sz="2800" b="1" i="1" dirty="0"/>
              <a:t> </a:t>
            </a:r>
            <a:r>
              <a:rPr lang="en-US" sz="2800" i="1" dirty="0"/>
              <a:t>for important items.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i="1" dirty="0"/>
              <a:t>Sign up for </a:t>
            </a:r>
            <a:r>
              <a:rPr lang="en-US" sz="2800" b="1" i="1" u="sng" dirty="0"/>
              <a:t>text notifications</a:t>
            </a:r>
            <a:r>
              <a:rPr lang="en-US" sz="2800" i="1" dirty="0"/>
              <a:t> &amp; tracking information.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i="1" dirty="0"/>
              <a:t>Have package delivered to </a:t>
            </a:r>
            <a:r>
              <a:rPr lang="en-US" sz="2800" i="1" dirty="0"/>
              <a:t>your office,</a:t>
            </a:r>
            <a:r>
              <a:rPr lang="en-US" sz="2800" b="1" i="1" dirty="0"/>
              <a:t> </a:t>
            </a:r>
            <a:r>
              <a:rPr lang="en-US" sz="2800" i="1" dirty="0"/>
              <a:t>a neighbor’s, the back door, or held for delivery.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i="1" dirty="0"/>
              <a:t>Install motion activated lights &amp; cameras outside your house.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0918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CD71-09C6-4E20-BCAF-C036C1F8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609600"/>
            <a:ext cx="9977378" cy="74129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 Few Thoughts Regarding Stolen 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2081-DCC4-45D4-B8F4-5B5B22D88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986" y="1518046"/>
            <a:ext cx="10774698" cy="498692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i="1" dirty="0"/>
              <a:t>Concerned</a:t>
            </a:r>
            <a:r>
              <a:rPr lang="en-US" sz="3200" dirty="0"/>
              <a:t> about delivery of your U.S. mail?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i="1" dirty="0"/>
              <a:t>Signup Online for </a:t>
            </a:r>
            <a:r>
              <a:rPr lang="en-US" sz="2800" b="1" i="1" u="sng" dirty="0"/>
              <a:t>Informed Delivery</a:t>
            </a:r>
            <a:r>
              <a:rPr lang="en-US" sz="2800" b="1" dirty="0"/>
              <a:t> </a:t>
            </a:r>
            <a:r>
              <a:rPr lang="en-US" sz="2800" dirty="0"/>
              <a:t>at</a:t>
            </a:r>
            <a:r>
              <a:rPr lang="en-US" sz="2800" i="1" dirty="0"/>
              <a:t> </a:t>
            </a:r>
            <a:r>
              <a:rPr lang="en-US" sz="2800" b="1" i="1" dirty="0">
                <a:solidFill>
                  <a:srgbClr val="3F3F4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www.USPS.com</a:t>
            </a:r>
            <a:r>
              <a:rPr lang="en-US" sz="2800" i="1" dirty="0">
                <a:solidFill>
                  <a:srgbClr val="3F3F41"/>
                </a:solidFill>
              </a:rPr>
              <a:t> </a:t>
            </a:r>
            <a:endParaRPr lang="en-US" sz="28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i="1" dirty="0"/>
              <a:t>Mailbox Thieves</a:t>
            </a:r>
            <a:r>
              <a:rPr lang="en-US" sz="3200" dirty="0"/>
              <a:t> target the Blue Collection Boxes at the end of the day.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What</a:t>
            </a:r>
            <a:r>
              <a:rPr lang="en-US" sz="3000" dirty="0"/>
              <a:t> can you do?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sz="2400" dirty="0"/>
              <a:t>Don’t put mail into the Blue Box after last collection time or on Sundays (usually no pickups).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sz="2400" dirty="0"/>
              <a:t>Hand your mail directly to your carrier.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sz="2400" dirty="0"/>
              <a:t>Drop off your mail inside the Post Office.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9447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CD71-09C6-4E20-BCAF-C036C1F8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15" y="609600"/>
            <a:ext cx="10018403" cy="74129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Gi	ft Card Payment Scams – What to Watch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2081-DCC4-45D4-B8F4-5B5B22D88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6014"/>
            <a:ext cx="10701867" cy="507526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i="1" dirty="0"/>
              <a:t>Directed to purchase gift cards as payment.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i="1" dirty="0"/>
              <a:t>Told to share the numbers on the back of the card. </a:t>
            </a:r>
            <a:r>
              <a:rPr lang="en-US" sz="3200" b="1" i="1" dirty="0"/>
              <a:t>Don’t!!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i="1" dirty="0"/>
              <a:t>How to protect yourself...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Remember…</a:t>
            </a:r>
            <a:r>
              <a:rPr lang="en-US" sz="2800" b="1" i="1" dirty="0"/>
              <a:t>gift cards are for gifts </a:t>
            </a:r>
            <a:r>
              <a:rPr lang="en-US" sz="2800" dirty="0"/>
              <a:t>not to pay a bill!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i="1" dirty="0"/>
              <a:t>Hang Up from the scammer </a:t>
            </a:r>
            <a:r>
              <a:rPr lang="en-US" sz="2800" i="1" u="sng" dirty="0"/>
              <a:t>immediately</a:t>
            </a:r>
            <a:r>
              <a:rPr lang="en-US" sz="2800" dirty="0"/>
              <a:t>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i="1" dirty="0"/>
              <a:t>Why scammers love gift cards…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Gifts cards can be purchased anywhere.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i="1" u="sng" dirty="0"/>
              <a:t>They are virtually untraceable &amp; easily converted into cash.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i="1" dirty="0"/>
              <a:t>There is little recourse for recovery!</a:t>
            </a:r>
            <a:endParaRPr lang="en-US" sz="2400" dirty="0"/>
          </a:p>
          <a:p>
            <a:endParaRPr lang="en-US" sz="2600" dirty="0"/>
          </a:p>
          <a:p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401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6B43-B9A5-2D73-BFB7-C0FAE955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6217"/>
            <a:ext cx="10651066" cy="5787341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3F3F41"/>
                </a:solidFill>
              </a:rPr>
              <a:t>Big Question #1 - Continued</a:t>
            </a:r>
            <a:br>
              <a:rPr lang="en-US" b="1" u="sng" dirty="0">
                <a:solidFill>
                  <a:srgbClr val="3F3F41"/>
                </a:solidFill>
              </a:rPr>
            </a:br>
            <a:br>
              <a:rPr lang="en-US" b="1" u="sng" dirty="0">
                <a:solidFill>
                  <a:srgbClr val="3F3F41"/>
                </a:solidFill>
              </a:rPr>
            </a:br>
            <a:r>
              <a:rPr lang="en-US" b="1" dirty="0">
                <a:solidFill>
                  <a:srgbClr val="3F3F41"/>
                </a:solidFill>
              </a:rPr>
              <a:t>Who Has the Liability for an Altered Check?</a:t>
            </a:r>
            <a:br>
              <a:rPr lang="en-US" b="1" dirty="0">
                <a:solidFill>
                  <a:srgbClr val="3F3F41"/>
                </a:solidFill>
              </a:rPr>
            </a:br>
            <a:br>
              <a:rPr lang="en-US" b="1" dirty="0">
                <a:solidFill>
                  <a:srgbClr val="3F3F41"/>
                </a:solidFill>
              </a:rPr>
            </a:br>
            <a:r>
              <a:rPr lang="en-US" b="1" dirty="0">
                <a:solidFill>
                  <a:srgbClr val="3F3F41"/>
                </a:solidFill>
              </a:rPr>
              <a:t>- You as the Check Writer?</a:t>
            </a:r>
            <a:br>
              <a:rPr lang="en-US" b="1" dirty="0">
                <a:solidFill>
                  <a:srgbClr val="3F3F41"/>
                </a:solidFill>
              </a:rPr>
            </a:br>
            <a:r>
              <a:rPr lang="en-US" b="1" dirty="0">
                <a:solidFill>
                  <a:srgbClr val="3F3F41"/>
                </a:solidFill>
              </a:rPr>
              <a:t>- The Bank where the Check was Drawn?</a:t>
            </a:r>
            <a:br>
              <a:rPr lang="en-US" b="1" dirty="0">
                <a:solidFill>
                  <a:srgbClr val="3F3F41"/>
                </a:solidFill>
              </a:rPr>
            </a:br>
            <a:r>
              <a:rPr lang="en-US" b="1" dirty="0">
                <a:solidFill>
                  <a:srgbClr val="3F3F41"/>
                </a:solidFill>
              </a:rPr>
              <a:t>- The Business who Cashes the Check?</a:t>
            </a:r>
            <a:br>
              <a:rPr lang="en-US" b="1" dirty="0">
                <a:solidFill>
                  <a:srgbClr val="3F3F41"/>
                </a:solidFill>
              </a:rPr>
            </a:br>
            <a:br>
              <a:rPr lang="en-US" b="1" dirty="0">
                <a:solidFill>
                  <a:srgbClr val="3F3F41"/>
                </a:solidFill>
              </a:rPr>
            </a:br>
            <a:r>
              <a:rPr lang="en-US" b="1" dirty="0">
                <a:solidFill>
                  <a:srgbClr val="3F3F41"/>
                </a:solidFill>
                <a:sym typeface="Wingdings" panose="05000000000000000000" pitchFamily="2" charset="2"/>
              </a:rPr>
              <a:t> Your Best Protection use </a:t>
            </a:r>
            <a:r>
              <a:rPr lang="en-US" b="1" dirty="0">
                <a:solidFill>
                  <a:srgbClr val="3F3F41"/>
                </a:solidFill>
              </a:rPr>
              <a:t>Electronic Payments</a:t>
            </a:r>
          </a:p>
        </p:txBody>
      </p:sp>
    </p:spTree>
    <p:extLst>
      <p:ext uri="{BB962C8B-B14F-4D97-AF65-F5344CB8AC3E}">
        <p14:creationId xmlns:p14="http://schemas.microsoft.com/office/powerpoint/2010/main" val="23886188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CD71-09C6-4E20-BCAF-C036C1F8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85536"/>
            <a:ext cx="10272317" cy="74129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Package Delivery Scam Warning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2081-DCC4-45D4-B8F4-5B5B22D88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326829"/>
            <a:ext cx="11318152" cy="5266476"/>
          </a:xfrm>
        </p:spPr>
        <p:txBody>
          <a:bodyPr>
            <a:normAutofit fontScale="92500"/>
          </a:bodyPr>
          <a:lstStyle/>
          <a:p>
            <a:pPr marL="57150" indent="0">
              <a:buNone/>
            </a:pPr>
            <a:r>
              <a:rPr lang="en-US" sz="3000" b="1" i="1" dirty="0"/>
              <a:t>“There’s a problem with your delivery…You need to fix it NOW!”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en-US" sz="3000" b="1" i="1" dirty="0"/>
              <a:t>Question #1 – are you really expecting a delivery?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dirty="0"/>
              <a:t>But…It looks like it’s from </a:t>
            </a:r>
            <a:r>
              <a:rPr lang="en-US" sz="2600" b="1" dirty="0"/>
              <a:t>Amazon, FedEx, or UPS </a:t>
            </a:r>
            <a:r>
              <a:rPr lang="en-US" sz="2600" dirty="0"/>
              <a:t>&amp;</a:t>
            </a:r>
            <a:r>
              <a:rPr lang="en-US" sz="2600" b="1" dirty="0"/>
              <a:t> </a:t>
            </a:r>
            <a:r>
              <a:rPr lang="en-US" sz="2600" dirty="0"/>
              <a:t>has a </a:t>
            </a:r>
            <a:r>
              <a:rPr lang="en-US" sz="2600" b="1" dirty="0"/>
              <a:t>tracking code</a:t>
            </a:r>
            <a:r>
              <a:rPr lang="en-US" sz="2600" dirty="0"/>
              <a:t>.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en-US" sz="3000" i="1" dirty="0"/>
              <a:t>Call the legitimate customer service number found online, </a:t>
            </a:r>
            <a:r>
              <a:rPr lang="en-US" sz="3000" b="1" i="1" dirty="0"/>
              <a:t>not</a:t>
            </a:r>
            <a:r>
              <a:rPr lang="en-US" sz="3000" i="1" dirty="0"/>
              <a:t> </a:t>
            </a:r>
            <a:r>
              <a:rPr lang="en-US" sz="3000" dirty="0"/>
              <a:t>the </a:t>
            </a:r>
            <a:r>
              <a:rPr lang="en-US" sz="3000" b="1" dirty="0"/>
              <a:t>“</a:t>
            </a:r>
            <a:r>
              <a:rPr lang="en-US" sz="3000" b="1" i="1" dirty="0"/>
              <a:t>Customer Service</a:t>
            </a:r>
            <a:r>
              <a:rPr lang="en-US" sz="3000" b="1" dirty="0"/>
              <a:t>” </a:t>
            </a:r>
            <a:r>
              <a:rPr lang="en-US" sz="3000" dirty="0"/>
              <a:t>number they give you!!</a:t>
            </a:r>
            <a:endParaRPr lang="en-US" sz="3000" i="1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en-US" sz="3000" i="1" dirty="0"/>
              <a:t>Check tracking number online to verify delivery was attempted.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en-US" sz="3000" dirty="0"/>
              <a:t>If they </a:t>
            </a:r>
            <a:r>
              <a:rPr lang="en-US" sz="3000" b="1" i="1" dirty="0"/>
              <a:t>send you a Text </a:t>
            </a:r>
            <a:r>
              <a:rPr lang="en-US" sz="3000" dirty="0"/>
              <a:t>that says: </a:t>
            </a:r>
            <a:r>
              <a:rPr lang="en-US" sz="3000" b="1" i="1" dirty="0"/>
              <a:t>“Click on this link”</a:t>
            </a:r>
            <a:r>
              <a:rPr lang="en-US" sz="3000" i="1" dirty="0">
                <a:sym typeface="Wingdings" panose="05000000000000000000" pitchFamily="2" charset="2"/>
              </a:rPr>
              <a:t> </a:t>
            </a:r>
            <a:r>
              <a:rPr lang="en-US" sz="3000" b="1" i="1" u="sng" dirty="0"/>
              <a:t>Don’t!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dirty="0"/>
              <a:t>It’s likely malicious software (</a:t>
            </a:r>
            <a:r>
              <a:rPr lang="en-US" sz="2600" b="1" i="1" dirty="0"/>
              <a:t>Malware</a:t>
            </a:r>
            <a:r>
              <a:rPr lang="en-US" sz="2600" dirty="0"/>
              <a:t>), or</a:t>
            </a:r>
            <a:r>
              <a:rPr lang="en-US" sz="2600" dirty="0">
                <a:effectLst/>
              </a:rPr>
              <a:t> a </a:t>
            </a:r>
            <a:r>
              <a:rPr lang="en-US" sz="2600" b="1" i="1" dirty="0">
                <a:effectLst/>
              </a:rPr>
              <a:t>Phishing scheme</a:t>
            </a:r>
            <a:r>
              <a:rPr lang="en-US" sz="2600" dirty="0">
                <a:effectLst/>
              </a:rPr>
              <a:t>.</a:t>
            </a:r>
            <a:endParaRPr lang="en-US" sz="30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946514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6B43-B9A5-2D73-BFB7-C0FAE955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257366" cy="7493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3F3F41"/>
                </a:solidFill>
              </a:rPr>
              <a:t>How to Avoid Losing $$ to an Online Shopping Scam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0312-B1EB-F0E8-8041-23F3AE94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73201"/>
            <a:ext cx="10584833" cy="49403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Scammers use </a:t>
            </a:r>
            <a:r>
              <a:rPr lang="en-US" sz="2600" b="1" i="1" dirty="0"/>
              <a:t>texts &amp; social media </a:t>
            </a:r>
            <a:r>
              <a:rPr lang="en-US" sz="2600" dirty="0"/>
              <a:t>to sell items at a deep discount (</a:t>
            </a:r>
            <a:r>
              <a:rPr lang="en-US" sz="2600" b="1" i="1" dirty="0"/>
              <a:t>is the price too good to be true?)</a:t>
            </a:r>
            <a:r>
              <a:rPr lang="en-US" sz="2600" b="1" dirty="0"/>
              <a:t>, </a:t>
            </a:r>
            <a:r>
              <a:rPr lang="en-US" sz="2600" dirty="0"/>
              <a:t>and direct you to their website which looks real but is bogus. So…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Don't use debit cards.</a:t>
            </a:r>
            <a:r>
              <a:rPr lang="en-US" sz="26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Credit cards are safer for online transactions. You have more protection against fraud and card theft.</a:t>
            </a:r>
          </a:p>
          <a:p>
            <a:pPr marR="0" lvl="0">
              <a:spcBef>
                <a:spcPts val="1125"/>
              </a:spcBef>
              <a:spcAft>
                <a:spcPts val="375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6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Don't save your payment info to your device</a:t>
            </a:r>
            <a:r>
              <a:rPr lang="en-US" sz="2600" b="1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you are more </a:t>
            </a:r>
            <a:r>
              <a:rPr lang="en-U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vulnerable to being swiped.</a:t>
            </a:r>
          </a:p>
          <a:p>
            <a:pPr marR="0" lvl="0">
              <a:spcBef>
                <a:spcPts val="1125"/>
              </a:spcBef>
              <a:spcAft>
                <a:spcPts val="375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6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Use a VPN.</a:t>
            </a:r>
            <a:r>
              <a:rPr lang="en-US" sz="26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 virtual private network hides your location and web browsing from snoopers.</a:t>
            </a:r>
          </a:p>
          <a:p>
            <a:pPr marR="0" lvl="0">
              <a:spcBef>
                <a:spcPts val="1125"/>
              </a:spcBef>
              <a:spcAft>
                <a:spcPts val="375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62007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CD71-09C6-4E20-BCAF-C036C1F8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682008" cy="74129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Phishing Scams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2081-DCC4-45D4-B8F4-5B5B22D88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1" y="1383266"/>
            <a:ext cx="10897353" cy="4987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is what a Phishing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Scam email looks like: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“We suspect an unauthorized transaction in your account. To ensure your account is not compromised, please log in to your online banking profile below to review your account activity.”</a:t>
            </a:r>
          </a:p>
          <a:p>
            <a:pPr marL="0" indent="0" algn="ctr">
              <a:buNone/>
            </a:pPr>
            <a:r>
              <a:rPr lang="en-US" sz="2800" b="1" i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Don’t do it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!!</a:t>
            </a:r>
          </a:p>
          <a:p>
            <a:pPr marL="457200" lvl="1" indent="0">
              <a:buNone/>
            </a:pPr>
            <a:r>
              <a:rPr lang="en-US" sz="2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You are being targeted 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provide personal information like your Social Security number, bank account information, credit card numbers, passwords, or other sensitive information.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46085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6B43-B9A5-2D73-BFB7-C0FAE955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763031" cy="7493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3F3F41"/>
                </a:solidFill>
              </a:rPr>
              <a:t>How to Avoid Other Common Scams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0312-B1EB-F0E8-8041-23F3AE94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63689"/>
            <a:ext cx="10584833" cy="4913311"/>
          </a:xfrm>
        </p:spPr>
        <p:txBody>
          <a:bodyPr>
            <a:noAutofit/>
          </a:bodyPr>
          <a:lstStyle/>
          <a:p>
            <a:pPr marR="0" lvl="0">
              <a:spcBef>
                <a:spcPts val="1125"/>
              </a:spcBef>
              <a:spcAft>
                <a:spcPts val="375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b="1" dirty="0"/>
              <a:t>Important things </a:t>
            </a:r>
            <a:r>
              <a:rPr lang="en-US" sz="2800" dirty="0"/>
              <a:t>you </a:t>
            </a:r>
            <a:r>
              <a:rPr lang="en-US" sz="2800" b="1" i="1" u="sng" dirty="0"/>
              <a:t>Need</a:t>
            </a:r>
            <a:r>
              <a:rPr lang="en-US" sz="2800" b="1" i="1" dirty="0"/>
              <a:t> to do </a:t>
            </a:r>
            <a:r>
              <a:rPr lang="en-US" sz="2800" b="1" i="1" u="sng" dirty="0"/>
              <a:t>often</a:t>
            </a:r>
            <a:r>
              <a:rPr lang="en-US" sz="2800" dirty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Carefully review your </a:t>
            </a:r>
            <a:r>
              <a:rPr lang="en-US" sz="2400" b="1" dirty="0"/>
              <a:t>monthly </a:t>
            </a:r>
            <a:r>
              <a:rPr lang="en-US" sz="2400" b="1" i="1" dirty="0"/>
              <a:t>Credit Card statements.</a:t>
            </a:r>
          </a:p>
          <a:p>
            <a:pPr marL="1314450" lvl="2" indent="-457200">
              <a:buFont typeface="Wingdings" panose="05000000000000000000" pitchFamily="2" charset="2"/>
              <a:buChar char="ü"/>
            </a:pPr>
            <a:r>
              <a:rPr lang="en-US" sz="2400" dirty="0"/>
              <a:t>Look for small $$ charges</a:t>
            </a:r>
          </a:p>
          <a:p>
            <a:pPr marL="1314450" lvl="2" indent="-457200">
              <a:buFont typeface="Wingdings" panose="05000000000000000000" pitchFamily="2" charset="2"/>
              <a:buChar char="ü"/>
            </a:pPr>
            <a:r>
              <a:rPr lang="en-US" sz="2400" dirty="0"/>
              <a:t>Charges for subscriptions and services you didn’t sign up for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Look at unusual or unrecognized activity </a:t>
            </a:r>
            <a:r>
              <a:rPr lang="en-US" sz="2400" b="1" i="1" dirty="0"/>
              <a:t>in bank or investment account statements.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i="1" dirty="0"/>
              <a:t>Protect your emails: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b="1" i="1" dirty="0"/>
              <a:t>Do not open links and attachments</a:t>
            </a:r>
            <a:r>
              <a:rPr lang="en-US" sz="2400" i="1" dirty="0"/>
              <a:t> </a:t>
            </a:r>
            <a:r>
              <a:rPr lang="en-US" sz="2400" dirty="0"/>
              <a:t>in unsolicited emails.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/>
              <a:t>Safeguard your personal information</a:t>
            </a:r>
            <a:r>
              <a:rPr lang="en-US" sz="2400" dirty="0"/>
              <a:t> if you don’t know the sender.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b="1" i="1" u="sng" dirty="0"/>
              <a:t>Always</a:t>
            </a:r>
            <a:r>
              <a:rPr lang="en-US" sz="2400" b="1" dirty="0"/>
              <a:t> use </a:t>
            </a:r>
            <a:r>
              <a:rPr lang="en-US" sz="2400" dirty="0"/>
              <a:t>a trusted antivirus program on all your devices. </a:t>
            </a:r>
          </a:p>
          <a:p>
            <a:pPr marL="971550" lvl="1" indent="-514350">
              <a:buFont typeface="+mj-lt"/>
              <a:buAutoNum type="arabicPeriod"/>
            </a:pP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endParaRPr lang="en-US" sz="2400" b="1" i="1" dirty="0"/>
          </a:p>
          <a:p>
            <a:pPr marL="971550" lvl="1" indent="-514350">
              <a:buFont typeface="+mj-lt"/>
              <a:buAutoNum type="arabicPeriod"/>
            </a:pPr>
            <a:endParaRPr lang="en-US" sz="2400" b="1" i="1" dirty="0"/>
          </a:p>
          <a:p>
            <a:pPr marL="1314450" lvl="2" indent="-514350">
              <a:buFont typeface="Wingdings" panose="05000000000000000000" pitchFamily="2" charset="2"/>
              <a:buChar char="ü"/>
            </a:pPr>
            <a:endParaRPr lang="en-US" sz="2400" b="1" i="1" dirty="0"/>
          </a:p>
          <a:p>
            <a:pPr marL="914400" lvl="1" indent="-514350">
              <a:spcBef>
                <a:spcPts val="1125"/>
              </a:spcBef>
              <a:spcAft>
                <a:spcPts val="375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0925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CD71-09C6-4E20-BCAF-C036C1F8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574" y="4567275"/>
            <a:ext cx="8596668" cy="16953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Thank </a:t>
            </a:r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sz="3600" dirty="0">
                <a:solidFill>
                  <a:srgbClr val="FF0000"/>
                </a:solidFill>
              </a:rPr>
              <a:t>ou for listening!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2081-DCC4-45D4-B8F4-5B5B22D88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20" y="498574"/>
            <a:ext cx="10852916" cy="11494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i="1" dirty="0"/>
              <a:t>Remember…With a modest investment of your time, you can be secure!</a:t>
            </a: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23D756F-50D0-4524-A0C9-6E7A9AA53BE0}"/>
              </a:ext>
            </a:extLst>
          </p:cNvPr>
          <p:cNvSpPr txBox="1">
            <a:spLocks/>
          </p:cNvSpPr>
          <p:nvPr/>
        </p:nvSpPr>
        <p:spPr>
          <a:xfrm>
            <a:off x="1246295" y="2099207"/>
            <a:ext cx="8596668" cy="24219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>
                <a:solidFill>
                  <a:schemeClr val="tx1"/>
                </a:solidFill>
              </a:rPr>
              <a:t>If you are having an issue/need help…call me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203.895.1454</a:t>
            </a:r>
          </a:p>
          <a:p>
            <a:pPr marL="0" indent="0" algn="ctr">
              <a:buNone/>
            </a:pPr>
            <a:r>
              <a:rPr lang="en-US" sz="3000" b="1" i="1" dirty="0">
                <a:solidFill>
                  <a:schemeClr val="tx1"/>
                </a:solidFill>
              </a:rPr>
              <a:t>or email me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christophergallocpa@gmail.com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9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6B43-B9A5-2D73-BFB7-C0FAE955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5686"/>
            <a:ext cx="10397066" cy="65314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3F3F41"/>
                </a:solidFill>
              </a:rPr>
              <a:t>Fake Check Scams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0312-B1EB-F0E8-8041-23F3AE94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151220"/>
            <a:ext cx="10943649" cy="5668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i="1" dirty="0"/>
              <a:t>Did someone send you a check and ask for some money back? Maybe…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You’ve won a prize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b="1" dirty="0"/>
              <a:t>told to send back taxes &amp; fees.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You’ve been paid as a “secret shopper”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b="1" dirty="0"/>
              <a:t>told to wire back money.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You’ve sold an item online </a:t>
            </a:r>
            <a:r>
              <a:rPr lang="en-US" sz="2800" dirty="0">
                <a:sym typeface="Wingdings" panose="05000000000000000000" pitchFamily="2" charset="2"/>
              </a:rPr>
              <a:t> the buyer overpays &amp; </a:t>
            </a:r>
            <a:r>
              <a:rPr lang="en-US" sz="2800" b="1" dirty="0">
                <a:sym typeface="Wingdings" panose="05000000000000000000" pitchFamily="2" charset="2"/>
              </a:rPr>
              <a:t>asks you to send them the overpayment.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ym typeface="Wingdings" panose="05000000000000000000" pitchFamily="2" charset="2"/>
              </a:rPr>
              <a:t>These are all </a:t>
            </a:r>
            <a:r>
              <a:rPr lang="en-US" sz="2800" b="1" i="1" dirty="0">
                <a:sym typeface="Wingdings" panose="05000000000000000000" pitchFamily="2" charset="2"/>
              </a:rPr>
              <a:t>SCAMS</a:t>
            </a:r>
            <a:r>
              <a:rPr lang="en-US" sz="2800" dirty="0">
                <a:sym typeface="Wingdings" panose="05000000000000000000" pitchFamily="2" charset="2"/>
              </a:rPr>
              <a:t>!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317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6B43-B9A5-2D73-BFB7-C0FAE955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5686"/>
            <a:ext cx="10804752" cy="653143"/>
          </a:xfrm>
        </p:spPr>
        <p:txBody>
          <a:bodyPr>
            <a:noAutofit/>
          </a:bodyPr>
          <a:lstStyle/>
          <a:p>
            <a:pPr marL="514350" marR="0" lvl="0" indent="-51435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US" b="1" dirty="0">
                <a:solidFill>
                  <a:srgbClr val="3F3F41"/>
                </a:solidFill>
              </a:rPr>
              <a:t>Fake Check Scams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0312-B1EB-F0E8-8041-23F3AE94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65" y="1174370"/>
            <a:ext cx="11352835" cy="5668061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3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ea typeface="+mn-ea"/>
                <a:cs typeface="+mn-cs"/>
                <a:sym typeface="Wingdings" panose="05000000000000000000" pitchFamily="2" charset="2"/>
              </a:rPr>
              <a:t>But…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anose="05000000000000000000" pitchFamily="2" charset="2"/>
              </a:rPr>
              <a:t>there’s money in my account…how is this a fake?</a:t>
            </a:r>
          </a:p>
          <a:p>
            <a:pPr marL="57150" indent="0">
              <a:buNone/>
            </a:pPr>
            <a:endParaRPr lang="en-US" sz="1200" b="1" i="1" dirty="0">
              <a:sym typeface="Wingdings" panose="05000000000000000000" pitchFamily="2" charset="2"/>
            </a:endParaRPr>
          </a:p>
          <a:p>
            <a:pPr marL="571500" indent="-514350">
              <a:buFont typeface="+mj-lt"/>
              <a:buAutoNum type="arabicPeriod"/>
            </a:pPr>
            <a:r>
              <a:rPr lang="en-US" sz="2800" dirty="0">
                <a:sym typeface="Wingdings" panose="05000000000000000000" pitchFamily="2" charset="2"/>
              </a:rPr>
              <a:t>Banks are </a:t>
            </a:r>
            <a:r>
              <a:rPr lang="en-US" sz="2800" b="1" i="1" dirty="0">
                <a:sym typeface="Wingdings" panose="05000000000000000000" pitchFamily="2" charset="2"/>
              </a:rPr>
              <a:t>Required by Law </a:t>
            </a:r>
            <a:r>
              <a:rPr lang="en-US" sz="2800" dirty="0">
                <a:sym typeface="Wingdings" panose="05000000000000000000" pitchFamily="2" charset="2"/>
              </a:rPr>
              <a:t>to make deposited funds available </a:t>
            </a:r>
            <a:r>
              <a:rPr lang="en-US" sz="2800" b="1" dirty="0">
                <a:sym typeface="Wingdings" panose="05000000000000000000" pitchFamily="2" charset="2"/>
              </a:rPr>
              <a:t>quickly</a:t>
            </a:r>
            <a:r>
              <a:rPr lang="en-US" sz="2800" dirty="0">
                <a:sym typeface="Wingdings" panose="05000000000000000000" pitchFamily="2" charset="2"/>
              </a:rPr>
              <a:t>.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>
                <a:sym typeface="Wingdings" panose="05000000000000000000" pitchFamily="2" charset="2"/>
              </a:rPr>
              <a:t>But </a:t>
            </a:r>
            <a:r>
              <a:rPr lang="en-US" sz="2800" b="1" i="1" dirty="0">
                <a:sym typeface="Wingdings" panose="05000000000000000000" pitchFamily="2" charset="2"/>
              </a:rPr>
              <a:t>it may take several days</a:t>
            </a:r>
            <a:r>
              <a:rPr lang="en-US" sz="2800" dirty="0">
                <a:sym typeface="Wingdings" panose="05000000000000000000" pitchFamily="2" charset="2"/>
              </a:rPr>
              <a:t> for the Bank to determine the check was bad. 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>
                <a:sym typeface="Wingdings" panose="05000000000000000000" pitchFamily="2" charset="2"/>
              </a:rPr>
              <a:t>By that point, the scammer has your money, and </a:t>
            </a:r>
            <a:r>
              <a:rPr lang="en-US" sz="2800" b="1" i="1" dirty="0">
                <a:sym typeface="Wingdings" panose="05000000000000000000" pitchFamily="2" charset="2"/>
              </a:rPr>
              <a:t>you have to repay the bank for depositing a “bad” check</a:t>
            </a:r>
            <a:r>
              <a:rPr lang="en-US" sz="2800" dirty="0">
                <a:sym typeface="Wingdings" panose="05000000000000000000" pitchFamily="2" charset="2"/>
              </a:rPr>
              <a:t>. 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>
                <a:sym typeface="Wingdings" panose="05000000000000000000" pitchFamily="2" charset="2"/>
              </a:rPr>
              <a:t>Just </a:t>
            </a:r>
            <a:r>
              <a:rPr lang="en-US" sz="2800" b="1" i="1" dirty="0">
                <a:sym typeface="Wingdings" panose="05000000000000000000" pitchFamily="2" charset="2"/>
              </a:rPr>
              <a:t>because a check clears does not mean it is good.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b="1" i="1" dirty="0">
                <a:sym typeface="Wingdings" panose="05000000000000000000" pitchFamily="2" charset="2"/>
              </a:rPr>
              <a:t>A tough lesson!!</a:t>
            </a:r>
          </a:p>
          <a:p>
            <a:pPr marL="0" indent="0">
              <a:buNone/>
            </a:pPr>
            <a:endParaRPr lang="en-US" sz="3000" b="1" i="1" dirty="0"/>
          </a:p>
        </p:txBody>
      </p:sp>
    </p:spTree>
    <p:extLst>
      <p:ext uri="{BB962C8B-B14F-4D97-AF65-F5344CB8AC3E}">
        <p14:creationId xmlns:p14="http://schemas.microsoft.com/office/powerpoint/2010/main" val="385241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6B43-B9A5-2D73-BFB7-C0FAE955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5686"/>
            <a:ext cx="10804752" cy="653143"/>
          </a:xfrm>
        </p:spPr>
        <p:txBody>
          <a:bodyPr>
            <a:noAutofit/>
          </a:bodyPr>
          <a:lstStyle/>
          <a:p>
            <a:pPr marL="514350" marR="0" lvl="0" indent="-51435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US" b="1" dirty="0">
                <a:solidFill>
                  <a:srgbClr val="3F3F41"/>
                </a:solidFill>
              </a:rPr>
              <a:t>Fake Check Scams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0312-B1EB-F0E8-8041-23F3AE94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74370"/>
            <a:ext cx="10515386" cy="5668061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3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ea typeface="+mn-ea"/>
                <a:cs typeface="+mn-cs"/>
                <a:sym typeface="Wingdings" panose="05000000000000000000" pitchFamily="2" charset="2"/>
              </a:rPr>
              <a:t>What Should You Do?</a:t>
            </a:r>
            <a:endParaRPr lang="en-US" sz="3400" b="1" i="1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Be wary. Talk to someone you trust</a:t>
            </a:r>
            <a:r>
              <a:rPr lang="en-US" sz="3000" b="1" i="1" dirty="0"/>
              <a:t> before</a:t>
            </a:r>
            <a:r>
              <a:rPr lang="en-US" sz="3000" dirty="0"/>
              <a:t> you act.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Talk to your bank.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i="1" dirty="0"/>
              <a:t>Never </a:t>
            </a:r>
            <a:r>
              <a:rPr lang="en-US" sz="3000" dirty="0"/>
              <a:t>take a check for </a:t>
            </a:r>
            <a:r>
              <a:rPr lang="en-US" sz="3000" b="1" dirty="0"/>
              <a:t>more than your selling price</a:t>
            </a:r>
            <a:r>
              <a:rPr lang="en-US" sz="3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Never send money back to someone who sent you a check.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Tell the Federal Trade Commission if you’ve seen this scam:</a:t>
            </a:r>
          </a:p>
          <a:p>
            <a:pPr marL="1314450" lvl="2" indent="-514350"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www.ftc.gov/complaint</a:t>
            </a:r>
            <a:endParaRPr lang="en-US" sz="2600" b="1" dirty="0">
              <a:solidFill>
                <a:srgbClr val="0070C0"/>
              </a:solidFill>
            </a:endParaRPr>
          </a:p>
          <a:p>
            <a:pPr marL="914400" lvl="1" indent="-51435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83130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785172-42BF-00BE-D1DF-94D99FB76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4600" y="199727"/>
            <a:ext cx="9702799" cy="6458545"/>
          </a:xfrm>
        </p:spPr>
      </p:pic>
    </p:spTree>
    <p:extLst>
      <p:ext uri="{BB962C8B-B14F-4D97-AF65-F5344CB8AC3E}">
        <p14:creationId xmlns:p14="http://schemas.microsoft.com/office/powerpoint/2010/main" val="2460010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CD71-09C6-4E20-BCAF-C036C1F8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962732" cy="70549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              AARP’s Six Fast-Growing Scams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2081-DCC4-45D4-B8F4-5B5B22D88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1" y="1541898"/>
            <a:ext cx="10836890" cy="48699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Check Cooking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Voiceprinting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Celebrity Impersonation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Multi-Stage Grandparent Scams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Delayed-Action Sweepstakes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Paris Olympic Scams</a:t>
            </a:r>
          </a:p>
        </p:txBody>
      </p:sp>
    </p:spTree>
    <p:extLst>
      <p:ext uri="{BB962C8B-B14F-4D97-AF65-F5344CB8AC3E}">
        <p14:creationId xmlns:p14="http://schemas.microsoft.com/office/powerpoint/2010/main" val="8869951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134469</TotalTime>
  <Words>3221</Words>
  <Application>Microsoft Office PowerPoint</Application>
  <PresentationFormat>Widescreen</PresentationFormat>
  <Paragraphs>406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Roboto</vt:lpstr>
      <vt:lpstr>Times New Roman</vt:lpstr>
      <vt:lpstr>Trebuchet MS</vt:lpstr>
      <vt:lpstr>Wingdings</vt:lpstr>
      <vt:lpstr>Wingdings 3</vt:lpstr>
      <vt:lpstr>Facet</vt:lpstr>
      <vt:lpstr>Scam Alert Update 2024 What to Look For…    How to Protect Yourself</vt:lpstr>
      <vt:lpstr>What are Fraud Criminals/Scammers Trying to Do?</vt:lpstr>
      <vt:lpstr>Big Question #1  Is It Time to Stop Writing Checks,  Since Check Fraud is the Most Common Scam?   * * * * * * * * *  Many Retailers are No Longer accepting Checks at the store!   </vt:lpstr>
      <vt:lpstr>Big Question #1 - Continued  Who Has the Liability for an Altered Check?  - You as the Check Writer? - The Bank where the Check was Drawn? - The Business who Cashes the Check?   Your Best Protection use Electronic Payments</vt:lpstr>
      <vt:lpstr>Fake Check Scams</vt:lpstr>
      <vt:lpstr>Fake Check Scams</vt:lpstr>
      <vt:lpstr>Fake Check Scams</vt:lpstr>
      <vt:lpstr>PowerPoint Presentation</vt:lpstr>
      <vt:lpstr>              AARP’s Six Fast-Growing Scams</vt:lpstr>
      <vt:lpstr>Check Cooking</vt:lpstr>
      <vt:lpstr>Our Club’s Stolen Check Issue</vt:lpstr>
      <vt:lpstr>Voiceprinting</vt:lpstr>
      <vt:lpstr>Celebrity Impersonation</vt:lpstr>
      <vt:lpstr>Multi-Stage Grandparent Scams</vt:lpstr>
      <vt:lpstr>Delayed-Action Sweepstakes</vt:lpstr>
      <vt:lpstr>Paris Olympic Scams</vt:lpstr>
      <vt:lpstr>What You Can do Today to be Safer Tomorrow</vt:lpstr>
      <vt:lpstr>Big Question #2</vt:lpstr>
      <vt:lpstr>How to Create Strong Passwords You’ll Remember</vt:lpstr>
      <vt:lpstr> Top 5 Threats</vt:lpstr>
      <vt:lpstr>Big Question #3</vt:lpstr>
      <vt:lpstr>What is Identity Theft? </vt:lpstr>
      <vt:lpstr>How Does Identity Theft Happen?</vt:lpstr>
      <vt:lpstr>Big Question #4  Is that Phone Call about a Problem with your Bank Account Real?</vt:lpstr>
      <vt:lpstr>Is there really a problem with your Credit Card?</vt:lpstr>
      <vt:lpstr>Signs Your Identity has been Stolen</vt:lpstr>
      <vt:lpstr>If Your Identity has been Stolen</vt:lpstr>
      <vt:lpstr>Unwanted Phone Calls…What Should You Do?</vt:lpstr>
      <vt:lpstr>How to Block Calls on Your Landline</vt:lpstr>
      <vt:lpstr>If you Keep getting Robocalls on your Landline</vt:lpstr>
      <vt:lpstr>How to Block People on Your Cellphones</vt:lpstr>
      <vt:lpstr>Imposter Scams</vt:lpstr>
      <vt:lpstr>Grandparent Scams</vt:lpstr>
      <vt:lpstr>What Can You Do …What Should You Do?</vt:lpstr>
      <vt:lpstr>Be Aware…AI is Making it easier for Scammers!</vt:lpstr>
      <vt:lpstr>Shopping Scams </vt:lpstr>
      <vt:lpstr>How to Thwart Porch Pirates</vt:lpstr>
      <vt:lpstr>A Few Thoughts Regarding Stolen Mail</vt:lpstr>
      <vt:lpstr>Gi ft Card Payment Scams – What to Watch For</vt:lpstr>
      <vt:lpstr>Package Delivery Scam Warning Signs</vt:lpstr>
      <vt:lpstr>How to Avoid Losing $$ to an Online Shopping Scam</vt:lpstr>
      <vt:lpstr>Phishing Scams</vt:lpstr>
      <vt:lpstr>How to Avoid Other Common Scams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Scam Alerts… How to Protect Yourself</dc:title>
  <dc:creator>Christopher Gallo</dc:creator>
  <cp:lastModifiedBy>Christopher Gallo</cp:lastModifiedBy>
  <cp:revision>1868</cp:revision>
  <cp:lastPrinted>2022-02-12T16:34:31Z</cp:lastPrinted>
  <dcterms:created xsi:type="dcterms:W3CDTF">2020-01-10T20:57:20Z</dcterms:created>
  <dcterms:modified xsi:type="dcterms:W3CDTF">2024-08-04T21:07:05Z</dcterms:modified>
</cp:coreProperties>
</file>