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10"/>
  </p:notesMasterIdLst>
  <p:sldIdLst>
    <p:sldId id="256" r:id="rId2"/>
    <p:sldId id="257" r:id="rId3"/>
    <p:sldId id="263" r:id="rId4"/>
    <p:sldId id="258" r:id="rId5"/>
    <p:sldId id="260" r:id="rId6"/>
    <p:sldId id="259"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BB2740-CF6F-9546-B34F-E592CDC0E410}" v="36" dt="2023-08-14T18:44:33.010"/>
    <p1510:client id="{DCE1CCDA-CA19-E183-88F1-27FF7812C094}" v="175" dt="2023-08-15T00:16:38.7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490" autoAdjust="0"/>
    <p:restoredTop sz="87250"/>
  </p:normalViewPr>
  <p:slideViewPr>
    <p:cSldViewPr snapToGrid="0">
      <p:cViewPr varScale="1">
        <p:scale>
          <a:sx n="97" d="100"/>
          <a:sy n="97" d="100"/>
        </p:scale>
        <p:origin x="888" y="3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8F9345-C948-4C9C-A87D-3E2765065FF5}"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47F9AF31-CEC6-413B-8F7B-8A6F176C8910}">
      <dgm:prSet/>
      <dgm:spPr/>
      <dgm:t>
        <a:bodyPr/>
        <a:lstStyle/>
        <a:p>
          <a:r>
            <a:rPr lang="en-US" b="1" u="sng"/>
            <a:t>Time-Saving:</a:t>
          </a:r>
          <a:r>
            <a:rPr lang="en-US"/>
            <a:t> AI chatbots like ChatGPT can swiftly generate content, ideas, and responses, saving valuable time.</a:t>
          </a:r>
        </a:p>
      </dgm:t>
    </dgm:pt>
    <dgm:pt modelId="{857C0D75-F3C0-44F4-B17D-7F0B8FEC0383}" type="parTrans" cxnId="{3A415A07-CDF8-4EB6-B194-43E9D0BBED54}">
      <dgm:prSet/>
      <dgm:spPr/>
      <dgm:t>
        <a:bodyPr/>
        <a:lstStyle/>
        <a:p>
          <a:endParaRPr lang="en-US"/>
        </a:p>
      </dgm:t>
    </dgm:pt>
    <dgm:pt modelId="{82657832-0F97-43BF-8358-855FCC9C64B7}" type="sibTrans" cxnId="{3A415A07-CDF8-4EB6-B194-43E9D0BBED54}">
      <dgm:prSet/>
      <dgm:spPr/>
      <dgm:t>
        <a:bodyPr/>
        <a:lstStyle/>
        <a:p>
          <a:endParaRPr lang="en-US"/>
        </a:p>
      </dgm:t>
    </dgm:pt>
    <dgm:pt modelId="{80A6E422-F121-45FC-9D9A-4262E01F6C3C}">
      <dgm:prSet/>
      <dgm:spPr/>
      <dgm:t>
        <a:bodyPr/>
        <a:lstStyle/>
        <a:p>
          <a:r>
            <a:rPr lang="en-US" b="1" u="sng"/>
            <a:t>Creative Support:</a:t>
          </a:r>
          <a:r>
            <a:rPr lang="en-US"/>
            <a:t> It can serve as a creative partner, providing fresh perspectives and ideas for various business aspects.</a:t>
          </a:r>
        </a:p>
      </dgm:t>
    </dgm:pt>
    <dgm:pt modelId="{10BB9390-F625-4512-BE37-315EBB07629E}" type="parTrans" cxnId="{9CCC64C7-9D6B-4DE5-ABF7-BE8572579BCC}">
      <dgm:prSet/>
      <dgm:spPr/>
      <dgm:t>
        <a:bodyPr/>
        <a:lstStyle/>
        <a:p>
          <a:endParaRPr lang="en-US"/>
        </a:p>
      </dgm:t>
    </dgm:pt>
    <dgm:pt modelId="{F571AD06-DC51-4F81-B916-5048B6E5A834}" type="sibTrans" cxnId="{9CCC64C7-9D6B-4DE5-ABF7-BE8572579BCC}">
      <dgm:prSet/>
      <dgm:spPr/>
      <dgm:t>
        <a:bodyPr/>
        <a:lstStyle/>
        <a:p>
          <a:endParaRPr lang="en-US"/>
        </a:p>
      </dgm:t>
    </dgm:pt>
    <dgm:pt modelId="{346718D1-948D-4CB8-8AB5-0F48D9F970A3}">
      <dgm:prSet/>
      <dgm:spPr/>
      <dgm:t>
        <a:bodyPr/>
        <a:lstStyle/>
        <a:p>
          <a:r>
            <a:rPr lang="en-US" b="1" u="sng"/>
            <a:t>Improved Customer Engagement</a:t>
          </a:r>
          <a:r>
            <a:rPr lang="en-US"/>
            <a:t>: Implementing chatbots like ChatGPT in customer interactions can help to enhance responsiveness and support.</a:t>
          </a:r>
        </a:p>
      </dgm:t>
    </dgm:pt>
    <dgm:pt modelId="{BC4FD070-4668-49D6-8CED-6074A2EF104F}" type="parTrans" cxnId="{64F1C819-A12A-45E8-98BC-19B1594C9014}">
      <dgm:prSet/>
      <dgm:spPr/>
      <dgm:t>
        <a:bodyPr/>
        <a:lstStyle/>
        <a:p>
          <a:endParaRPr lang="en-US"/>
        </a:p>
      </dgm:t>
    </dgm:pt>
    <dgm:pt modelId="{4B67E4C8-42B6-4E14-856C-5077F274D5D2}" type="sibTrans" cxnId="{64F1C819-A12A-45E8-98BC-19B1594C9014}">
      <dgm:prSet/>
      <dgm:spPr/>
      <dgm:t>
        <a:bodyPr/>
        <a:lstStyle/>
        <a:p>
          <a:endParaRPr lang="en-US"/>
        </a:p>
      </dgm:t>
    </dgm:pt>
    <dgm:pt modelId="{29E19D25-D23E-7B45-BDDC-A0B06724C468}" type="pres">
      <dgm:prSet presAssocID="{CC8F9345-C948-4C9C-A87D-3E2765065FF5}" presName="vert0" presStyleCnt="0">
        <dgm:presLayoutVars>
          <dgm:dir/>
          <dgm:animOne val="branch"/>
          <dgm:animLvl val="lvl"/>
        </dgm:presLayoutVars>
      </dgm:prSet>
      <dgm:spPr/>
    </dgm:pt>
    <dgm:pt modelId="{B42C1D32-7EE0-684F-A6C4-370FDFEF9C67}" type="pres">
      <dgm:prSet presAssocID="{47F9AF31-CEC6-413B-8F7B-8A6F176C8910}" presName="thickLine" presStyleLbl="alignNode1" presStyleIdx="0" presStyleCnt="3"/>
      <dgm:spPr/>
    </dgm:pt>
    <dgm:pt modelId="{6B9E291E-9413-6C49-8F32-77E90FEE3DA0}" type="pres">
      <dgm:prSet presAssocID="{47F9AF31-CEC6-413B-8F7B-8A6F176C8910}" presName="horz1" presStyleCnt="0"/>
      <dgm:spPr/>
    </dgm:pt>
    <dgm:pt modelId="{47077DF9-C93D-8C48-9412-40B228CBEB37}" type="pres">
      <dgm:prSet presAssocID="{47F9AF31-CEC6-413B-8F7B-8A6F176C8910}" presName="tx1" presStyleLbl="revTx" presStyleIdx="0" presStyleCnt="3"/>
      <dgm:spPr/>
    </dgm:pt>
    <dgm:pt modelId="{770564C5-677B-0347-B166-B01DDDA3B030}" type="pres">
      <dgm:prSet presAssocID="{47F9AF31-CEC6-413B-8F7B-8A6F176C8910}" presName="vert1" presStyleCnt="0"/>
      <dgm:spPr/>
    </dgm:pt>
    <dgm:pt modelId="{31583644-2CEA-B74C-8F34-510F6D326085}" type="pres">
      <dgm:prSet presAssocID="{80A6E422-F121-45FC-9D9A-4262E01F6C3C}" presName="thickLine" presStyleLbl="alignNode1" presStyleIdx="1" presStyleCnt="3"/>
      <dgm:spPr/>
    </dgm:pt>
    <dgm:pt modelId="{4CB9DD3E-D3F7-864F-8361-F904D579073A}" type="pres">
      <dgm:prSet presAssocID="{80A6E422-F121-45FC-9D9A-4262E01F6C3C}" presName="horz1" presStyleCnt="0"/>
      <dgm:spPr/>
    </dgm:pt>
    <dgm:pt modelId="{9A7CFBC3-5E44-F94B-B7C8-00A86FA3616C}" type="pres">
      <dgm:prSet presAssocID="{80A6E422-F121-45FC-9D9A-4262E01F6C3C}" presName="tx1" presStyleLbl="revTx" presStyleIdx="1" presStyleCnt="3"/>
      <dgm:spPr/>
    </dgm:pt>
    <dgm:pt modelId="{AC90E4C0-2BA8-7B4C-94BC-FD55667E68CD}" type="pres">
      <dgm:prSet presAssocID="{80A6E422-F121-45FC-9D9A-4262E01F6C3C}" presName="vert1" presStyleCnt="0"/>
      <dgm:spPr/>
    </dgm:pt>
    <dgm:pt modelId="{FC669E1A-2149-8943-BB3F-EEA868BD658B}" type="pres">
      <dgm:prSet presAssocID="{346718D1-948D-4CB8-8AB5-0F48D9F970A3}" presName="thickLine" presStyleLbl="alignNode1" presStyleIdx="2" presStyleCnt="3"/>
      <dgm:spPr/>
    </dgm:pt>
    <dgm:pt modelId="{6F9B87B2-5741-1749-9EE6-B1EEF1BF60BA}" type="pres">
      <dgm:prSet presAssocID="{346718D1-948D-4CB8-8AB5-0F48D9F970A3}" presName="horz1" presStyleCnt="0"/>
      <dgm:spPr/>
    </dgm:pt>
    <dgm:pt modelId="{1790A577-2360-4145-AC15-CFBEAD08D088}" type="pres">
      <dgm:prSet presAssocID="{346718D1-948D-4CB8-8AB5-0F48D9F970A3}" presName="tx1" presStyleLbl="revTx" presStyleIdx="2" presStyleCnt="3"/>
      <dgm:spPr/>
    </dgm:pt>
    <dgm:pt modelId="{3CFABCE5-C540-354F-82F6-0F6B14226B20}" type="pres">
      <dgm:prSet presAssocID="{346718D1-948D-4CB8-8AB5-0F48D9F970A3}" presName="vert1" presStyleCnt="0"/>
      <dgm:spPr/>
    </dgm:pt>
  </dgm:ptLst>
  <dgm:cxnLst>
    <dgm:cxn modelId="{3A415A07-CDF8-4EB6-B194-43E9D0BBED54}" srcId="{CC8F9345-C948-4C9C-A87D-3E2765065FF5}" destId="{47F9AF31-CEC6-413B-8F7B-8A6F176C8910}" srcOrd="0" destOrd="0" parTransId="{857C0D75-F3C0-44F4-B17D-7F0B8FEC0383}" sibTransId="{82657832-0F97-43BF-8358-855FCC9C64B7}"/>
    <dgm:cxn modelId="{64F1C819-A12A-45E8-98BC-19B1594C9014}" srcId="{CC8F9345-C948-4C9C-A87D-3E2765065FF5}" destId="{346718D1-948D-4CB8-8AB5-0F48D9F970A3}" srcOrd="2" destOrd="0" parTransId="{BC4FD070-4668-49D6-8CED-6074A2EF104F}" sibTransId="{4B67E4C8-42B6-4E14-856C-5077F274D5D2}"/>
    <dgm:cxn modelId="{2D4D531B-0EC5-7945-9D66-B75100FF8B30}" type="presOf" srcId="{346718D1-948D-4CB8-8AB5-0F48D9F970A3}" destId="{1790A577-2360-4145-AC15-CFBEAD08D088}" srcOrd="0" destOrd="0" presId="urn:microsoft.com/office/officeart/2008/layout/LinedList"/>
    <dgm:cxn modelId="{38C8DA83-EEA9-474F-AC87-58A8F791FA90}" type="presOf" srcId="{47F9AF31-CEC6-413B-8F7B-8A6F176C8910}" destId="{47077DF9-C93D-8C48-9412-40B228CBEB37}" srcOrd="0" destOrd="0" presId="urn:microsoft.com/office/officeart/2008/layout/LinedList"/>
    <dgm:cxn modelId="{9CCC64C7-9D6B-4DE5-ABF7-BE8572579BCC}" srcId="{CC8F9345-C948-4C9C-A87D-3E2765065FF5}" destId="{80A6E422-F121-45FC-9D9A-4262E01F6C3C}" srcOrd="1" destOrd="0" parTransId="{10BB9390-F625-4512-BE37-315EBB07629E}" sibTransId="{F571AD06-DC51-4F81-B916-5048B6E5A834}"/>
    <dgm:cxn modelId="{8785C2D8-AF33-274D-B0BD-994B66454DD9}" type="presOf" srcId="{80A6E422-F121-45FC-9D9A-4262E01F6C3C}" destId="{9A7CFBC3-5E44-F94B-B7C8-00A86FA3616C}" srcOrd="0" destOrd="0" presId="urn:microsoft.com/office/officeart/2008/layout/LinedList"/>
    <dgm:cxn modelId="{B299EFF9-208C-C140-A36F-35FA7BCB5AD2}" type="presOf" srcId="{CC8F9345-C948-4C9C-A87D-3E2765065FF5}" destId="{29E19D25-D23E-7B45-BDDC-A0B06724C468}" srcOrd="0" destOrd="0" presId="urn:microsoft.com/office/officeart/2008/layout/LinedList"/>
    <dgm:cxn modelId="{B9E47D4E-30BD-7A48-AA9A-FE8859D0AC20}" type="presParOf" srcId="{29E19D25-D23E-7B45-BDDC-A0B06724C468}" destId="{B42C1D32-7EE0-684F-A6C4-370FDFEF9C67}" srcOrd="0" destOrd="0" presId="urn:microsoft.com/office/officeart/2008/layout/LinedList"/>
    <dgm:cxn modelId="{6BBC044E-5EF3-5D4C-8C31-3E53A9B0EAA6}" type="presParOf" srcId="{29E19D25-D23E-7B45-BDDC-A0B06724C468}" destId="{6B9E291E-9413-6C49-8F32-77E90FEE3DA0}" srcOrd="1" destOrd="0" presId="urn:microsoft.com/office/officeart/2008/layout/LinedList"/>
    <dgm:cxn modelId="{65ED609E-DAD6-5748-9D13-474137B67DC5}" type="presParOf" srcId="{6B9E291E-9413-6C49-8F32-77E90FEE3DA0}" destId="{47077DF9-C93D-8C48-9412-40B228CBEB37}" srcOrd="0" destOrd="0" presId="urn:microsoft.com/office/officeart/2008/layout/LinedList"/>
    <dgm:cxn modelId="{F9E75BA5-0971-134E-A914-4F55813DB6CD}" type="presParOf" srcId="{6B9E291E-9413-6C49-8F32-77E90FEE3DA0}" destId="{770564C5-677B-0347-B166-B01DDDA3B030}" srcOrd="1" destOrd="0" presId="urn:microsoft.com/office/officeart/2008/layout/LinedList"/>
    <dgm:cxn modelId="{147E6279-303D-BF48-9132-B4B40C5EE154}" type="presParOf" srcId="{29E19D25-D23E-7B45-BDDC-A0B06724C468}" destId="{31583644-2CEA-B74C-8F34-510F6D326085}" srcOrd="2" destOrd="0" presId="urn:microsoft.com/office/officeart/2008/layout/LinedList"/>
    <dgm:cxn modelId="{A6C5BADE-4DCB-7247-BD3E-17D8BECC5129}" type="presParOf" srcId="{29E19D25-D23E-7B45-BDDC-A0B06724C468}" destId="{4CB9DD3E-D3F7-864F-8361-F904D579073A}" srcOrd="3" destOrd="0" presId="urn:microsoft.com/office/officeart/2008/layout/LinedList"/>
    <dgm:cxn modelId="{0B57B359-ED3C-E74A-BF77-BB69CA2EF804}" type="presParOf" srcId="{4CB9DD3E-D3F7-864F-8361-F904D579073A}" destId="{9A7CFBC3-5E44-F94B-B7C8-00A86FA3616C}" srcOrd="0" destOrd="0" presId="urn:microsoft.com/office/officeart/2008/layout/LinedList"/>
    <dgm:cxn modelId="{E686362A-1215-404A-BDEC-339F27CFDAB7}" type="presParOf" srcId="{4CB9DD3E-D3F7-864F-8361-F904D579073A}" destId="{AC90E4C0-2BA8-7B4C-94BC-FD55667E68CD}" srcOrd="1" destOrd="0" presId="urn:microsoft.com/office/officeart/2008/layout/LinedList"/>
    <dgm:cxn modelId="{1B4D5CEB-92F3-BA41-8E4D-7170061E8A8B}" type="presParOf" srcId="{29E19D25-D23E-7B45-BDDC-A0B06724C468}" destId="{FC669E1A-2149-8943-BB3F-EEA868BD658B}" srcOrd="4" destOrd="0" presId="urn:microsoft.com/office/officeart/2008/layout/LinedList"/>
    <dgm:cxn modelId="{F838EA0C-6246-8B42-9E9E-E20C8D5A5786}" type="presParOf" srcId="{29E19D25-D23E-7B45-BDDC-A0B06724C468}" destId="{6F9B87B2-5741-1749-9EE6-B1EEF1BF60BA}" srcOrd="5" destOrd="0" presId="urn:microsoft.com/office/officeart/2008/layout/LinedList"/>
    <dgm:cxn modelId="{600D6CF7-87B2-7F45-84A7-94142FBE372F}" type="presParOf" srcId="{6F9B87B2-5741-1749-9EE6-B1EEF1BF60BA}" destId="{1790A577-2360-4145-AC15-CFBEAD08D088}" srcOrd="0" destOrd="0" presId="urn:microsoft.com/office/officeart/2008/layout/LinedList"/>
    <dgm:cxn modelId="{BD524A7A-8490-5C44-9666-B0C0511E6204}" type="presParOf" srcId="{6F9B87B2-5741-1749-9EE6-B1EEF1BF60BA}" destId="{3CFABCE5-C540-354F-82F6-0F6B14226B20}"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63E15EC-B9CC-440C-BE57-8E2F263457C8}"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en-US"/>
        </a:p>
      </dgm:t>
    </dgm:pt>
    <dgm:pt modelId="{F71719F0-D9F6-42F3-898D-81AC731DC74C}">
      <dgm:prSet/>
      <dgm:spPr/>
      <dgm:t>
        <a:bodyPr/>
        <a:lstStyle/>
        <a:p>
          <a:pPr>
            <a:defRPr b="1"/>
          </a:pPr>
          <a:r>
            <a:rPr lang="en-US" b="1" u="sng" dirty="0"/>
            <a:t>Definition of a Prompt:</a:t>
          </a:r>
          <a:endParaRPr lang="en-US" dirty="0"/>
        </a:p>
      </dgm:t>
    </dgm:pt>
    <dgm:pt modelId="{13C6CCAA-B4AB-4307-A67E-EC5B49EB9399}" type="parTrans" cxnId="{0165CDF9-970B-4A4F-9EDB-4C333896F29C}">
      <dgm:prSet/>
      <dgm:spPr/>
      <dgm:t>
        <a:bodyPr/>
        <a:lstStyle/>
        <a:p>
          <a:endParaRPr lang="en-US"/>
        </a:p>
      </dgm:t>
    </dgm:pt>
    <dgm:pt modelId="{4465F6F0-3834-45FD-BD7C-4CAAC43F1D5B}" type="sibTrans" cxnId="{0165CDF9-970B-4A4F-9EDB-4C333896F29C}">
      <dgm:prSet/>
      <dgm:spPr/>
      <dgm:t>
        <a:bodyPr/>
        <a:lstStyle/>
        <a:p>
          <a:endParaRPr lang="en-US"/>
        </a:p>
      </dgm:t>
    </dgm:pt>
    <dgm:pt modelId="{510FFBD9-5815-4D5B-8817-92F3A402C75E}">
      <dgm:prSet/>
      <dgm:spPr/>
      <dgm:t>
        <a:bodyPr/>
        <a:lstStyle/>
        <a:p>
          <a:r>
            <a:rPr lang="en-US" dirty="0">
              <a:solidFill>
                <a:srgbClr val="000000"/>
              </a:solidFill>
            </a:rPr>
            <a:t>A prompt is a specific instruction or question given to an AI chatbot like ChatGPT to guide its response.</a:t>
          </a:r>
        </a:p>
      </dgm:t>
    </dgm:pt>
    <dgm:pt modelId="{BAB5145D-F52D-429F-8E62-97236EA6E0C5}" type="parTrans" cxnId="{4C84588E-4AF6-4784-B0AA-94A0A9C9CF50}">
      <dgm:prSet/>
      <dgm:spPr/>
      <dgm:t>
        <a:bodyPr/>
        <a:lstStyle/>
        <a:p>
          <a:endParaRPr lang="en-US"/>
        </a:p>
      </dgm:t>
    </dgm:pt>
    <dgm:pt modelId="{9FA15790-0A5F-4C89-81A9-40DFA73B96C5}" type="sibTrans" cxnId="{4C84588E-4AF6-4784-B0AA-94A0A9C9CF50}">
      <dgm:prSet/>
      <dgm:spPr/>
      <dgm:t>
        <a:bodyPr/>
        <a:lstStyle/>
        <a:p>
          <a:endParaRPr lang="en-US"/>
        </a:p>
      </dgm:t>
    </dgm:pt>
    <dgm:pt modelId="{D1D5DFC9-52BD-4D49-B0BB-88E8FC5E5F6D}">
      <dgm:prSet/>
      <dgm:spPr/>
      <dgm:t>
        <a:bodyPr/>
        <a:lstStyle/>
        <a:p>
          <a:r>
            <a:rPr lang="en-US" dirty="0"/>
            <a:t>It serves as the input to the AI language model, shaping the type of output it generates.</a:t>
          </a:r>
        </a:p>
      </dgm:t>
    </dgm:pt>
    <dgm:pt modelId="{5984AF5D-2F46-4DD0-A3D8-020041B05E1C}" type="parTrans" cxnId="{EC52837D-9222-42CC-BBDD-529169F4EDA1}">
      <dgm:prSet/>
      <dgm:spPr/>
      <dgm:t>
        <a:bodyPr/>
        <a:lstStyle/>
        <a:p>
          <a:endParaRPr lang="en-US"/>
        </a:p>
      </dgm:t>
    </dgm:pt>
    <dgm:pt modelId="{7CA2A7E6-5D79-47EC-8FCB-BEFE61B2053D}" type="sibTrans" cxnId="{EC52837D-9222-42CC-BBDD-529169F4EDA1}">
      <dgm:prSet/>
      <dgm:spPr/>
      <dgm:t>
        <a:bodyPr/>
        <a:lstStyle/>
        <a:p>
          <a:endParaRPr lang="en-US"/>
        </a:p>
      </dgm:t>
    </dgm:pt>
    <dgm:pt modelId="{E83C789B-67A2-4306-A567-5D9C4ECC8298}">
      <dgm:prSet/>
      <dgm:spPr/>
      <dgm:t>
        <a:bodyPr/>
        <a:lstStyle/>
        <a:p>
          <a:pPr>
            <a:defRPr b="1"/>
          </a:pPr>
          <a:r>
            <a:rPr lang="en-US" b="1" u="sng" dirty="0"/>
            <a:t>How Prompts Work:</a:t>
          </a:r>
          <a:endParaRPr lang="en-US" dirty="0"/>
        </a:p>
      </dgm:t>
    </dgm:pt>
    <dgm:pt modelId="{1829E37B-FEB6-499A-85F4-30AF793CD1F9}" type="parTrans" cxnId="{D924DBF6-B7EF-4874-9DDA-BB3B06ADA239}">
      <dgm:prSet/>
      <dgm:spPr/>
      <dgm:t>
        <a:bodyPr/>
        <a:lstStyle/>
        <a:p>
          <a:endParaRPr lang="en-US"/>
        </a:p>
      </dgm:t>
    </dgm:pt>
    <dgm:pt modelId="{AD888212-E4AA-4B01-8C6C-FEF748C821D9}" type="sibTrans" cxnId="{D924DBF6-B7EF-4874-9DDA-BB3B06ADA239}">
      <dgm:prSet/>
      <dgm:spPr/>
      <dgm:t>
        <a:bodyPr/>
        <a:lstStyle/>
        <a:p>
          <a:endParaRPr lang="en-US"/>
        </a:p>
      </dgm:t>
    </dgm:pt>
    <dgm:pt modelId="{F55EE8BE-4D49-4512-8C1C-AD4510B69CB1}">
      <dgm:prSet/>
      <dgm:spPr/>
      <dgm:t>
        <a:bodyPr/>
        <a:lstStyle/>
        <a:p>
          <a:r>
            <a:rPr lang="en-US" dirty="0"/>
            <a:t>Users provide prompts in natural language, instructing AI chatbots like ChatGPT on the desired task or information they seek.</a:t>
          </a:r>
        </a:p>
      </dgm:t>
    </dgm:pt>
    <dgm:pt modelId="{D2C1AD7E-7A18-4587-968D-90B2EF0BA5EF}" type="parTrans" cxnId="{FD65F2EF-06DD-435B-A0C5-473C8A2D9587}">
      <dgm:prSet/>
      <dgm:spPr/>
      <dgm:t>
        <a:bodyPr/>
        <a:lstStyle/>
        <a:p>
          <a:endParaRPr lang="en-US"/>
        </a:p>
      </dgm:t>
    </dgm:pt>
    <dgm:pt modelId="{A41A88BF-C0E4-47EA-84A1-A48877420D31}" type="sibTrans" cxnId="{FD65F2EF-06DD-435B-A0C5-473C8A2D9587}">
      <dgm:prSet/>
      <dgm:spPr/>
      <dgm:t>
        <a:bodyPr/>
        <a:lstStyle/>
        <a:p>
          <a:endParaRPr lang="en-US"/>
        </a:p>
      </dgm:t>
    </dgm:pt>
    <dgm:pt modelId="{71F2DC9E-E9B2-4797-BDCD-3979763BC6D5}">
      <dgm:prSet/>
      <dgm:spPr/>
      <dgm:t>
        <a:bodyPr/>
        <a:lstStyle/>
        <a:p>
          <a:r>
            <a:rPr lang="en-US" dirty="0"/>
            <a:t>The AI model processes the prompt and generates text-based responses accordingly.</a:t>
          </a:r>
        </a:p>
      </dgm:t>
    </dgm:pt>
    <dgm:pt modelId="{79DDA930-1C36-4819-92A2-84513D935021}" type="parTrans" cxnId="{057D9F2B-9BC4-4556-9093-95A6FFF4C9A0}">
      <dgm:prSet/>
      <dgm:spPr/>
      <dgm:t>
        <a:bodyPr/>
        <a:lstStyle/>
        <a:p>
          <a:endParaRPr lang="en-US"/>
        </a:p>
      </dgm:t>
    </dgm:pt>
    <dgm:pt modelId="{FDA5141A-F4A1-421C-8B4D-D31628B1B171}" type="sibTrans" cxnId="{057D9F2B-9BC4-4556-9093-95A6FFF4C9A0}">
      <dgm:prSet/>
      <dgm:spPr/>
      <dgm:t>
        <a:bodyPr/>
        <a:lstStyle/>
        <a:p>
          <a:endParaRPr lang="en-US"/>
        </a:p>
      </dgm:t>
    </dgm:pt>
    <dgm:pt modelId="{36A97F07-9381-488D-B6BA-69B6AC400F5B}">
      <dgm:prSet/>
      <dgm:spPr/>
      <dgm:t>
        <a:bodyPr/>
        <a:lstStyle/>
        <a:p>
          <a:pPr>
            <a:defRPr b="1"/>
          </a:pPr>
          <a:r>
            <a:rPr lang="en-US" b="1" u="sng" dirty="0"/>
            <a:t>Importance of Clear and Specific Prompts:</a:t>
          </a:r>
          <a:endParaRPr lang="en-US" dirty="0"/>
        </a:p>
      </dgm:t>
    </dgm:pt>
    <dgm:pt modelId="{CDC424E7-78D1-463C-8F29-1F483636A3CB}" type="parTrans" cxnId="{1BD10AA2-F62E-405A-923A-86B9ABCA1D27}">
      <dgm:prSet/>
      <dgm:spPr/>
      <dgm:t>
        <a:bodyPr/>
        <a:lstStyle/>
        <a:p>
          <a:endParaRPr lang="en-US"/>
        </a:p>
      </dgm:t>
    </dgm:pt>
    <dgm:pt modelId="{287336D2-5D05-43E1-B4BB-A3D5ED889433}" type="sibTrans" cxnId="{1BD10AA2-F62E-405A-923A-86B9ABCA1D27}">
      <dgm:prSet/>
      <dgm:spPr/>
      <dgm:t>
        <a:bodyPr/>
        <a:lstStyle/>
        <a:p>
          <a:endParaRPr lang="en-US"/>
        </a:p>
      </dgm:t>
    </dgm:pt>
    <dgm:pt modelId="{628E1867-7CA6-4E04-9C87-0C3AD4F76D32}">
      <dgm:prSet/>
      <dgm:spPr/>
      <dgm:t>
        <a:bodyPr/>
        <a:lstStyle/>
        <a:p>
          <a:r>
            <a:rPr lang="en-US" dirty="0"/>
            <a:t>Clear prompts yield more accurate and relevant results.</a:t>
          </a:r>
        </a:p>
      </dgm:t>
    </dgm:pt>
    <dgm:pt modelId="{585DD251-6CC8-4A2C-A77B-92FC3A99D186}" type="parTrans" cxnId="{8350106D-1BB0-46B4-8119-084803F8FFC3}">
      <dgm:prSet/>
      <dgm:spPr/>
      <dgm:t>
        <a:bodyPr/>
        <a:lstStyle/>
        <a:p>
          <a:endParaRPr lang="en-US"/>
        </a:p>
      </dgm:t>
    </dgm:pt>
    <dgm:pt modelId="{08EF8A33-314E-4909-AA6C-330B712CE53A}" type="sibTrans" cxnId="{8350106D-1BB0-46B4-8119-084803F8FFC3}">
      <dgm:prSet/>
      <dgm:spPr/>
      <dgm:t>
        <a:bodyPr/>
        <a:lstStyle/>
        <a:p>
          <a:endParaRPr lang="en-US"/>
        </a:p>
      </dgm:t>
    </dgm:pt>
    <dgm:pt modelId="{C4A23BEF-44FF-4973-8F21-FB96CCF68E1E}">
      <dgm:prSet/>
      <dgm:spPr/>
      <dgm:t>
        <a:bodyPr/>
        <a:lstStyle/>
        <a:p>
          <a:r>
            <a:rPr lang="en-US" dirty="0"/>
            <a:t>Specific prompts help AI chatbots like ChatGPT understand the context and produce more targeted responses.</a:t>
          </a:r>
        </a:p>
      </dgm:t>
    </dgm:pt>
    <dgm:pt modelId="{45C6B780-5742-42D5-8E9A-4E83280DAAA8}" type="parTrans" cxnId="{23D8409D-C4B0-47C7-8141-DE4D4480666D}">
      <dgm:prSet/>
      <dgm:spPr/>
      <dgm:t>
        <a:bodyPr/>
        <a:lstStyle/>
        <a:p>
          <a:endParaRPr lang="en-US"/>
        </a:p>
      </dgm:t>
    </dgm:pt>
    <dgm:pt modelId="{DC4A22BB-5B7B-434E-B6A2-200B90877870}" type="sibTrans" cxnId="{23D8409D-C4B0-47C7-8141-DE4D4480666D}">
      <dgm:prSet/>
      <dgm:spPr/>
      <dgm:t>
        <a:bodyPr/>
        <a:lstStyle/>
        <a:p>
          <a:endParaRPr lang="en-US"/>
        </a:p>
      </dgm:t>
    </dgm:pt>
    <dgm:pt modelId="{6D134582-15DC-4E72-8D13-576238C9BF19}" type="pres">
      <dgm:prSet presAssocID="{B63E15EC-B9CC-440C-BE57-8E2F263457C8}" presName="Name0" presStyleCnt="0">
        <dgm:presLayoutVars>
          <dgm:dir/>
          <dgm:animLvl val="lvl"/>
          <dgm:resizeHandles val="exact"/>
        </dgm:presLayoutVars>
      </dgm:prSet>
      <dgm:spPr/>
    </dgm:pt>
    <dgm:pt modelId="{FE4E1EA9-C280-434A-845A-FC9246714031}" type="pres">
      <dgm:prSet presAssocID="{F71719F0-D9F6-42F3-898D-81AC731DC74C}" presName="composite" presStyleCnt="0"/>
      <dgm:spPr/>
    </dgm:pt>
    <dgm:pt modelId="{F07349C7-B6DE-44F3-A6F5-2C66590803AA}" type="pres">
      <dgm:prSet presAssocID="{F71719F0-D9F6-42F3-898D-81AC731DC74C}" presName="parTx" presStyleLbl="alignNode1" presStyleIdx="0" presStyleCnt="3">
        <dgm:presLayoutVars>
          <dgm:chMax val="0"/>
          <dgm:chPref val="0"/>
          <dgm:bulletEnabled val="1"/>
        </dgm:presLayoutVars>
      </dgm:prSet>
      <dgm:spPr/>
    </dgm:pt>
    <dgm:pt modelId="{802FC794-E186-468D-9593-D5984DB7578E}" type="pres">
      <dgm:prSet presAssocID="{F71719F0-D9F6-42F3-898D-81AC731DC74C}" presName="desTx" presStyleLbl="alignAccFollowNode1" presStyleIdx="0" presStyleCnt="3">
        <dgm:presLayoutVars>
          <dgm:bulletEnabled val="1"/>
        </dgm:presLayoutVars>
      </dgm:prSet>
      <dgm:spPr/>
    </dgm:pt>
    <dgm:pt modelId="{BFD9355F-13B7-4C93-BCDB-6C6590617B1D}" type="pres">
      <dgm:prSet presAssocID="{4465F6F0-3834-45FD-BD7C-4CAAC43F1D5B}" presName="space" presStyleCnt="0"/>
      <dgm:spPr/>
    </dgm:pt>
    <dgm:pt modelId="{DAC039B3-3D98-449D-9E2A-CE3B4AC053BD}" type="pres">
      <dgm:prSet presAssocID="{E83C789B-67A2-4306-A567-5D9C4ECC8298}" presName="composite" presStyleCnt="0"/>
      <dgm:spPr/>
    </dgm:pt>
    <dgm:pt modelId="{EDD06E13-EC71-4C16-A7B2-D19B157AB90A}" type="pres">
      <dgm:prSet presAssocID="{E83C789B-67A2-4306-A567-5D9C4ECC8298}" presName="parTx" presStyleLbl="alignNode1" presStyleIdx="1" presStyleCnt="3">
        <dgm:presLayoutVars>
          <dgm:chMax val="0"/>
          <dgm:chPref val="0"/>
          <dgm:bulletEnabled val="1"/>
        </dgm:presLayoutVars>
      </dgm:prSet>
      <dgm:spPr/>
    </dgm:pt>
    <dgm:pt modelId="{F7DA8F19-D291-423E-86D3-2501C7329F1A}" type="pres">
      <dgm:prSet presAssocID="{E83C789B-67A2-4306-A567-5D9C4ECC8298}" presName="desTx" presStyleLbl="alignAccFollowNode1" presStyleIdx="1" presStyleCnt="3">
        <dgm:presLayoutVars>
          <dgm:bulletEnabled val="1"/>
        </dgm:presLayoutVars>
      </dgm:prSet>
      <dgm:spPr/>
    </dgm:pt>
    <dgm:pt modelId="{35A02404-CF79-4AA3-AC49-531383BEC835}" type="pres">
      <dgm:prSet presAssocID="{AD888212-E4AA-4B01-8C6C-FEF748C821D9}" presName="space" presStyleCnt="0"/>
      <dgm:spPr/>
    </dgm:pt>
    <dgm:pt modelId="{702165CC-101C-4225-8CFA-257D49877C14}" type="pres">
      <dgm:prSet presAssocID="{36A97F07-9381-488D-B6BA-69B6AC400F5B}" presName="composite" presStyleCnt="0"/>
      <dgm:spPr/>
    </dgm:pt>
    <dgm:pt modelId="{B733C208-B734-4642-8AC1-8E096CED7EDD}" type="pres">
      <dgm:prSet presAssocID="{36A97F07-9381-488D-B6BA-69B6AC400F5B}" presName="parTx" presStyleLbl="alignNode1" presStyleIdx="2" presStyleCnt="3">
        <dgm:presLayoutVars>
          <dgm:chMax val="0"/>
          <dgm:chPref val="0"/>
          <dgm:bulletEnabled val="1"/>
        </dgm:presLayoutVars>
      </dgm:prSet>
      <dgm:spPr/>
    </dgm:pt>
    <dgm:pt modelId="{C0BAB6C9-06CE-482C-BABD-2F9EC286C7FD}" type="pres">
      <dgm:prSet presAssocID="{36A97F07-9381-488D-B6BA-69B6AC400F5B}" presName="desTx" presStyleLbl="alignAccFollowNode1" presStyleIdx="2" presStyleCnt="3">
        <dgm:presLayoutVars>
          <dgm:bulletEnabled val="1"/>
        </dgm:presLayoutVars>
      </dgm:prSet>
      <dgm:spPr/>
    </dgm:pt>
  </dgm:ptLst>
  <dgm:cxnLst>
    <dgm:cxn modelId="{26CBBA0E-CA2F-419D-8850-4B4064926262}" type="presOf" srcId="{628E1867-7CA6-4E04-9C87-0C3AD4F76D32}" destId="{C0BAB6C9-06CE-482C-BABD-2F9EC286C7FD}" srcOrd="0" destOrd="0" presId="urn:microsoft.com/office/officeart/2005/8/layout/hList1"/>
    <dgm:cxn modelId="{057D9F2B-9BC4-4556-9093-95A6FFF4C9A0}" srcId="{E83C789B-67A2-4306-A567-5D9C4ECC8298}" destId="{71F2DC9E-E9B2-4797-BDCD-3979763BC6D5}" srcOrd="1" destOrd="0" parTransId="{79DDA930-1C36-4819-92A2-84513D935021}" sibTransId="{FDA5141A-F4A1-421C-8B4D-D31628B1B171}"/>
    <dgm:cxn modelId="{52513C36-C2E1-4B0B-818B-12FBEF3945E9}" type="presOf" srcId="{F55EE8BE-4D49-4512-8C1C-AD4510B69CB1}" destId="{F7DA8F19-D291-423E-86D3-2501C7329F1A}" srcOrd="0" destOrd="0" presId="urn:microsoft.com/office/officeart/2005/8/layout/hList1"/>
    <dgm:cxn modelId="{BF00D23D-2D19-429F-8D9A-36848DE30BF0}" type="presOf" srcId="{B63E15EC-B9CC-440C-BE57-8E2F263457C8}" destId="{6D134582-15DC-4E72-8D13-576238C9BF19}" srcOrd="0" destOrd="0" presId="urn:microsoft.com/office/officeart/2005/8/layout/hList1"/>
    <dgm:cxn modelId="{EE32BA56-1FA3-4132-A078-00ACE4183795}" type="presOf" srcId="{F71719F0-D9F6-42F3-898D-81AC731DC74C}" destId="{F07349C7-B6DE-44F3-A6F5-2C66590803AA}" srcOrd="0" destOrd="0" presId="urn:microsoft.com/office/officeart/2005/8/layout/hList1"/>
    <dgm:cxn modelId="{912CA466-A835-464B-B747-1F078CBE1EE1}" type="presOf" srcId="{C4A23BEF-44FF-4973-8F21-FB96CCF68E1E}" destId="{C0BAB6C9-06CE-482C-BABD-2F9EC286C7FD}" srcOrd="0" destOrd="1" presId="urn:microsoft.com/office/officeart/2005/8/layout/hList1"/>
    <dgm:cxn modelId="{8350106D-1BB0-46B4-8119-084803F8FFC3}" srcId="{36A97F07-9381-488D-B6BA-69B6AC400F5B}" destId="{628E1867-7CA6-4E04-9C87-0C3AD4F76D32}" srcOrd="0" destOrd="0" parTransId="{585DD251-6CC8-4A2C-A77B-92FC3A99D186}" sibTransId="{08EF8A33-314E-4909-AA6C-330B712CE53A}"/>
    <dgm:cxn modelId="{EC52837D-9222-42CC-BBDD-529169F4EDA1}" srcId="{F71719F0-D9F6-42F3-898D-81AC731DC74C}" destId="{D1D5DFC9-52BD-4D49-B0BB-88E8FC5E5F6D}" srcOrd="1" destOrd="0" parTransId="{5984AF5D-2F46-4DD0-A3D8-020041B05E1C}" sibTransId="{7CA2A7E6-5D79-47EC-8FCB-BEFE61B2053D}"/>
    <dgm:cxn modelId="{BD9DBD83-F9EA-425F-B3BA-929F012E21CC}" type="presOf" srcId="{71F2DC9E-E9B2-4797-BDCD-3979763BC6D5}" destId="{F7DA8F19-D291-423E-86D3-2501C7329F1A}" srcOrd="0" destOrd="1" presId="urn:microsoft.com/office/officeart/2005/8/layout/hList1"/>
    <dgm:cxn modelId="{7AB4E088-0BB8-49A6-ABBF-62464B689952}" type="presOf" srcId="{D1D5DFC9-52BD-4D49-B0BB-88E8FC5E5F6D}" destId="{802FC794-E186-468D-9593-D5984DB7578E}" srcOrd="0" destOrd="1" presId="urn:microsoft.com/office/officeart/2005/8/layout/hList1"/>
    <dgm:cxn modelId="{4C84588E-4AF6-4784-B0AA-94A0A9C9CF50}" srcId="{F71719F0-D9F6-42F3-898D-81AC731DC74C}" destId="{510FFBD9-5815-4D5B-8817-92F3A402C75E}" srcOrd="0" destOrd="0" parTransId="{BAB5145D-F52D-429F-8E62-97236EA6E0C5}" sibTransId="{9FA15790-0A5F-4C89-81A9-40DFA73B96C5}"/>
    <dgm:cxn modelId="{D556658F-4BA2-449A-8DD0-60ABF1E6C0EA}" type="presOf" srcId="{510FFBD9-5815-4D5B-8817-92F3A402C75E}" destId="{802FC794-E186-468D-9593-D5984DB7578E}" srcOrd="0" destOrd="0" presId="urn:microsoft.com/office/officeart/2005/8/layout/hList1"/>
    <dgm:cxn modelId="{23D8409D-C4B0-47C7-8141-DE4D4480666D}" srcId="{36A97F07-9381-488D-B6BA-69B6AC400F5B}" destId="{C4A23BEF-44FF-4973-8F21-FB96CCF68E1E}" srcOrd="1" destOrd="0" parTransId="{45C6B780-5742-42D5-8E9A-4E83280DAAA8}" sibTransId="{DC4A22BB-5B7B-434E-B6A2-200B90877870}"/>
    <dgm:cxn modelId="{1BD10AA2-F62E-405A-923A-86B9ABCA1D27}" srcId="{B63E15EC-B9CC-440C-BE57-8E2F263457C8}" destId="{36A97F07-9381-488D-B6BA-69B6AC400F5B}" srcOrd="2" destOrd="0" parTransId="{CDC424E7-78D1-463C-8F29-1F483636A3CB}" sibTransId="{287336D2-5D05-43E1-B4BB-A3D5ED889433}"/>
    <dgm:cxn modelId="{249401C0-F750-44CA-B2A6-B65AB8E099EA}" type="presOf" srcId="{36A97F07-9381-488D-B6BA-69B6AC400F5B}" destId="{B733C208-B734-4642-8AC1-8E096CED7EDD}" srcOrd="0" destOrd="0" presId="urn:microsoft.com/office/officeart/2005/8/layout/hList1"/>
    <dgm:cxn modelId="{36AF6BE6-0937-4FEF-9B3C-7B5422479B15}" type="presOf" srcId="{E83C789B-67A2-4306-A567-5D9C4ECC8298}" destId="{EDD06E13-EC71-4C16-A7B2-D19B157AB90A}" srcOrd="0" destOrd="0" presId="urn:microsoft.com/office/officeart/2005/8/layout/hList1"/>
    <dgm:cxn modelId="{FD65F2EF-06DD-435B-A0C5-473C8A2D9587}" srcId="{E83C789B-67A2-4306-A567-5D9C4ECC8298}" destId="{F55EE8BE-4D49-4512-8C1C-AD4510B69CB1}" srcOrd="0" destOrd="0" parTransId="{D2C1AD7E-7A18-4587-968D-90B2EF0BA5EF}" sibTransId="{A41A88BF-C0E4-47EA-84A1-A48877420D31}"/>
    <dgm:cxn modelId="{D924DBF6-B7EF-4874-9DDA-BB3B06ADA239}" srcId="{B63E15EC-B9CC-440C-BE57-8E2F263457C8}" destId="{E83C789B-67A2-4306-A567-5D9C4ECC8298}" srcOrd="1" destOrd="0" parTransId="{1829E37B-FEB6-499A-85F4-30AF793CD1F9}" sibTransId="{AD888212-E4AA-4B01-8C6C-FEF748C821D9}"/>
    <dgm:cxn modelId="{0165CDF9-970B-4A4F-9EDB-4C333896F29C}" srcId="{B63E15EC-B9CC-440C-BE57-8E2F263457C8}" destId="{F71719F0-D9F6-42F3-898D-81AC731DC74C}" srcOrd="0" destOrd="0" parTransId="{13C6CCAA-B4AB-4307-A67E-EC5B49EB9399}" sibTransId="{4465F6F0-3834-45FD-BD7C-4CAAC43F1D5B}"/>
    <dgm:cxn modelId="{59C46B04-4B48-4757-B6D9-36407FF3B611}" type="presParOf" srcId="{6D134582-15DC-4E72-8D13-576238C9BF19}" destId="{FE4E1EA9-C280-434A-845A-FC9246714031}" srcOrd="0" destOrd="0" presId="urn:microsoft.com/office/officeart/2005/8/layout/hList1"/>
    <dgm:cxn modelId="{9A5041F8-CFB5-4EB8-BAFE-C9BB9E692FD5}" type="presParOf" srcId="{FE4E1EA9-C280-434A-845A-FC9246714031}" destId="{F07349C7-B6DE-44F3-A6F5-2C66590803AA}" srcOrd="0" destOrd="0" presId="urn:microsoft.com/office/officeart/2005/8/layout/hList1"/>
    <dgm:cxn modelId="{63C2B444-F403-4EAE-A78D-DE078E38584B}" type="presParOf" srcId="{FE4E1EA9-C280-434A-845A-FC9246714031}" destId="{802FC794-E186-468D-9593-D5984DB7578E}" srcOrd="1" destOrd="0" presId="urn:microsoft.com/office/officeart/2005/8/layout/hList1"/>
    <dgm:cxn modelId="{C7EC7DDD-AB5C-4E1F-9595-1F3CA565EAE5}" type="presParOf" srcId="{6D134582-15DC-4E72-8D13-576238C9BF19}" destId="{BFD9355F-13B7-4C93-BCDB-6C6590617B1D}" srcOrd="1" destOrd="0" presId="urn:microsoft.com/office/officeart/2005/8/layout/hList1"/>
    <dgm:cxn modelId="{5F7CEC9F-4DAE-4A2F-8EFD-609D9C92D3E4}" type="presParOf" srcId="{6D134582-15DC-4E72-8D13-576238C9BF19}" destId="{DAC039B3-3D98-449D-9E2A-CE3B4AC053BD}" srcOrd="2" destOrd="0" presId="urn:microsoft.com/office/officeart/2005/8/layout/hList1"/>
    <dgm:cxn modelId="{C6253A56-ED59-42A2-8B83-ACFA146EEE47}" type="presParOf" srcId="{DAC039B3-3D98-449D-9E2A-CE3B4AC053BD}" destId="{EDD06E13-EC71-4C16-A7B2-D19B157AB90A}" srcOrd="0" destOrd="0" presId="urn:microsoft.com/office/officeart/2005/8/layout/hList1"/>
    <dgm:cxn modelId="{184E349E-FA2F-4B1D-BCDB-1793B67E6F6A}" type="presParOf" srcId="{DAC039B3-3D98-449D-9E2A-CE3B4AC053BD}" destId="{F7DA8F19-D291-423E-86D3-2501C7329F1A}" srcOrd="1" destOrd="0" presId="urn:microsoft.com/office/officeart/2005/8/layout/hList1"/>
    <dgm:cxn modelId="{980947B5-C93A-4D4E-9B1E-950C741900E6}" type="presParOf" srcId="{6D134582-15DC-4E72-8D13-576238C9BF19}" destId="{35A02404-CF79-4AA3-AC49-531383BEC835}" srcOrd="3" destOrd="0" presId="urn:microsoft.com/office/officeart/2005/8/layout/hList1"/>
    <dgm:cxn modelId="{0DC18E02-0A53-49FB-AE86-5555AB2C09D0}" type="presParOf" srcId="{6D134582-15DC-4E72-8D13-576238C9BF19}" destId="{702165CC-101C-4225-8CFA-257D49877C14}" srcOrd="4" destOrd="0" presId="urn:microsoft.com/office/officeart/2005/8/layout/hList1"/>
    <dgm:cxn modelId="{C5166A84-7D8C-4B6E-96D4-5708EC85F5A8}" type="presParOf" srcId="{702165CC-101C-4225-8CFA-257D49877C14}" destId="{B733C208-B734-4642-8AC1-8E096CED7EDD}" srcOrd="0" destOrd="0" presId="urn:microsoft.com/office/officeart/2005/8/layout/hList1"/>
    <dgm:cxn modelId="{1ABB5EE6-DE9B-4E5E-8812-56AD6667CF7D}" type="presParOf" srcId="{702165CC-101C-4225-8CFA-257D49877C14}" destId="{C0BAB6C9-06CE-482C-BABD-2F9EC286C7FD}"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2C1D32-7EE0-684F-A6C4-370FDFEF9C67}">
      <dsp:nvSpPr>
        <dsp:cNvPr id="0" name=""/>
        <dsp:cNvSpPr/>
      </dsp:nvSpPr>
      <dsp:spPr>
        <a:xfrm>
          <a:off x="0" y="2703"/>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7077DF9-C93D-8C48-9412-40B228CBEB37}">
      <dsp:nvSpPr>
        <dsp:cNvPr id="0" name=""/>
        <dsp:cNvSpPr/>
      </dsp:nvSpPr>
      <dsp:spPr>
        <a:xfrm>
          <a:off x="0" y="2703"/>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US" sz="3700" b="1" u="sng" kern="1200"/>
            <a:t>Time-Saving:</a:t>
          </a:r>
          <a:r>
            <a:rPr lang="en-US" sz="3700" kern="1200"/>
            <a:t> AI chatbots like ChatGPT can swiftly generate content, ideas, and responses, saving valuable time.</a:t>
          </a:r>
        </a:p>
      </dsp:txBody>
      <dsp:txXfrm>
        <a:off x="0" y="2703"/>
        <a:ext cx="6900512" cy="1843578"/>
      </dsp:txXfrm>
    </dsp:sp>
    <dsp:sp modelId="{31583644-2CEA-B74C-8F34-510F6D326085}">
      <dsp:nvSpPr>
        <dsp:cNvPr id="0" name=""/>
        <dsp:cNvSpPr/>
      </dsp:nvSpPr>
      <dsp:spPr>
        <a:xfrm>
          <a:off x="0" y="1846281"/>
          <a:ext cx="6900512" cy="0"/>
        </a:xfrm>
        <a:prstGeom prst="line">
          <a:avLst/>
        </a:prstGeom>
        <a:solidFill>
          <a:schemeClr val="accent2">
            <a:hueOff val="-1224775"/>
            <a:satOff val="-5657"/>
            <a:lumOff val="-1177"/>
            <a:alphaOff val="0"/>
          </a:schemeClr>
        </a:solidFill>
        <a:ln w="12700" cap="flat" cmpd="sng" algn="ctr">
          <a:solidFill>
            <a:schemeClr val="accent2">
              <a:hueOff val="-1224775"/>
              <a:satOff val="-5657"/>
              <a:lumOff val="-1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A7CFBC3-5E44-F94B-B7C8-00A86FA3616C}">
      <dsp:nvSpPr>
        <dsp:cNvPr id="0" name=""/>
        <dsp:cNvSpPr/>
      </dsp:nvSpPr>
      <dsp:spPr>
        <a:xfrm>
          <a:off x="0" y="1846281"/>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US" sz="3700" b="1" u="sng" kern="1200"/>
            <a:t>Creative Support:</a:t>
          </a:r>
          <a:r>
            <a:rPr lang="en-US" sz="3700" kern="1200"/>
            <a:t> It can serve as a creative partner, providing fresh perspectives and ideas for various business aspects.</a:t>
          </a:r>
        </a:p>
      </dsp:txBody>
      <dsp:txXfrm>
        <a:off x="0" y="1846281"/>
        <a:ext cx="6900512" cy="1843578"/>
      </dsp:txXfrm>
    </dsp:sp>
    <dsp:sp modelId="{FC669E1A-2149-8943-BB3F-EEA868BD658B}">
      <dsp:nvSpPr>
        <dsp:cNvPr id="0" name=""/>
        <dsp:cNvSpPr/>
      </dsp:nvSpPr>
      <dsp:spPr>
        <a:xfrm>
          <a:off x="0" y="3689859"/>
          <a:ext cx="6900512" cy="0"/>
        </a:xfrm>
        <a:prstGeom prst="line">
          <a:avLst/>
        </a:prstGeom>
        <a:solidFill>
          <a:schemeClr val="accent2">
            <a:hueOff val="-2449550"/>
            <a:satOff val="-11314"/>
            <a:lumOff val="-2354"/>
            <a:alphaOff val="0"/>
          </a:schemeClr>
        </a:solidFill>
        <a:ln w="12700" cap="flat" cmpd="sng" algn="ctr">
          <a:solidFill>
            <a:schemeClr val="accent2">
              <a:hueOff val="-2449550"/>
              <a:satOff val="-11314"/>
              <a:lumOff val="-235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90A577-2360-4145-AC15-CFBEAD08D088}">
      <dsp:nvSpPr>
        <dsp:cNvPr id="0" name=""/>
        <dsp:cNvSpPr/>
      </dsp:nvSpPr>
      <dsp:spPr>
        <a:xfrm>
          <a:off x="0" y="3689859"/>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US" sz="3700" b="1" u="sng" kern="1200"/>
            <a:t>Improved Customer Engagement</a:t>
          </a:r>
          <a:r>
            <a:rPr lang="en-US" sz="3700" kern="1200"/>
            <a:t>: Implementing chatbots like ChatGPT in customer interactions can help to enhance responsiveness and support.</a:t>
          </a:r>
        </a:p>
      </dsp:txBody>
      <dsp:txXfrm>
        <a:off x="0" y="3689859"/>
        <a:ext cx="6900512" cy="18435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7349C7-B6DE-44F3-A6F5-2C66590803AA}">
      <dsp:nvSpPr>
        <dsp:cNvPr id="0" name=""/>
        <dsp:cNvSpPr/>
      </dsp:nvSpPr>
      <dsp:spPr>
        <a:xfrm>
          <a:off x="3514" y="92155"/>
          <a:ext cx="3427097" cy="1146219"/>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defRPr b="1"/>
          </a:pPr>
          <a:r>
            <a:rPr lang="en-US" sz="3200" b="1" u="sng" kern="1200" dirty="0"/>
            <a:t>Definition of a Prompt:</a:t>
          </a:r>
          <a:endParaRPr lang="en-US" sz="3200" kern="1200" dirty="0"/>
        </a:p>
      </dsp:txBody>
      <dsp:txXfrm>
        <a:off x="3514" y="92155"/>
        <a:ext cx="3427097" cy="1146219"/>
      </dsp:txXfrm>
    </dsp:sp>
    <dsp:sp modelId="{802FC794-E186-468D-9593-D5984DB7578E}">
      <dsp:nvSpPr>
        <dsp:cNvPr id="0" name=""/>
        <dsp:cNvSpPr/>
      </dsp:nvSpPr>
      <dsp:spPr>
        <a:xfrm>
          <a:off x="3514" y="1238375"/>
          <a:ext cx="3427097" cy="4040640"/>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227584" bIns="256032" numCol="1" spcCol="1270" anchor="t" anchorCtr="0">
          <a:noAutofit/>
        </a:bodyPr>
        <a:lstStyle/>
        <a:p>
          <a:pPr marL="285750" lvl="1" indent="-285750" algn="l" defTabSz="1422400">
            <a:lnSpc>
              <a:spcPct val="90000"/>
            </a:lnSpc>
            <a:spcBef>
              <a:spcPct val="0"/>
            </a:spcBef>
            <a:spcAft>
              <a:spcPct val="15000"/>
            </a:spcAft>
            <a:buChar char="•"/>
          </a:pPr>
          <a:r>
            <a:rPr lang="en-US" sz="3200" kern="1200" dirty="0">
              <a:solidFill>
                <a:srgbClr val="000000"/>
              </a:solidFill>
            </a:rPr>
            <a:t>A prompt is a specific instruction or question given to an AI chatbot like ChatGPT to guide its response.</a:t>
          </a:r>
        </a:p>
        <a:p>
          <a:pPr marL="285750" lvl="1" indent="-285750" algn="l" defTabSz="1422400">
            <a:lnSpc>
              <a:spcPct val="90000"/>
            </a:lnSpc>
            <a:spcBef>
              <a:spcPct val="0"/>
            </a:spcBef>
            <a:spcAft>
              <a:spcPct val="15000"/>
            </a:spcAft>
            <a:buChar char="•"/>
          </a:pPr>
          <a:r>
            <a:rPr lang="en-US" sz="3200" kern="1200" dirty="0"/>
            <a:t>It serves as the input to the AI language model, shaping the type of output it generates.</a:t>
          </a:r>
        </a:p>
      </dsp:txBody>
      <dsp:txXfrm>
        <a:off x="3514" y="1238375"/>
        <a:ext cx="3427097" cy="4040640"/>
      </dsp:txXfrm>
    </dsp:sp>
    <dsp:sp modelId="{EDD06E13-EC71-4C16-A7B2-D19B157AB90A}">
      <dsp:nvSpPr>
        <dsp:cNvPr id="0" name=""/>
        <dsp:cNvSpPr/>
      </dsp:nvSpPr>
      <dsp:spPr>
        <a:xfrm>
          <a:off x="3910406" y="92155"/>
          <a:ext cx="3427097" cy="1146219"/>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defRPr b="1"/>
          </a:pPr>
          <a:r>
            <a:rPr lang="en-US" sz="3200" b="1" u="sng" kern="1200" dirty="0"/>
            <a:t>How Prompts Work:</a:t>
          </a:r>
          <a:endParaRPr lang="en-US" sz="3200" kern="1200" dirty="0"/>
        </a:p>
      </dsp:txBody>
      <dsp:txXfrm>
        <a:off x="3910406" y="92155"/>
        <a:ext cx="3427097" cy="1146219"/>
      </dsp:txXfrm>
    </dsp:sp>
    <dsp:sp modelId="{F7DA8F19-D291-423E-86D3-2501C7329F1A}">
      <dsp:nvSpPr>
        <dsp:cNvPr id="0" name=""/>
        <dsp:cNvSpPr/>
      </dsp:nvSpPr>
      <dsp:spPr>
        <a:xfrm>
          <a:off x="3910406" y="1238375"/>
          <a:ext cx="3427097" cy="4040640"/>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227584" bIns="256032" numCol="1" spcCol="1270" anchor="t" anchorCtr="0">
          <a:noAutofit/>
        </a:bodyPr>
        <a:lstStyle/>
        <a:p>
          <a:pPr marL="285750" lvl="1" indent="-285750" algn="l" defTabSz="1422400">
            <a:lnSpc>
              <a:spcPct val="90000"/>
            </a:lnSpc>
            <a:spcBef>
              <a:spcPct val="0"/>
            </a:spcBef>
            <a:spcAft>
              <a:spcPct val="15000"/>
            </a:spcAft>
            <a:buChar char="•"/>
          </a:pPr>
          <a:r>
            <a:rPr lang="en-US" sz="3200" kern="1200" dirty="0"/>
            <a:t>Users provide prompts in natural language, instructing AI chatbots like ChatGPT on the desired task or information they seek.</a:t>
          </a:r>
        </a:p>
        <a:p>
          <a:pPr marL="285750" lvl="1" indent="-285750" algn="l" defTabSz="1422400">
            <a:lnSpc>
              <a:spcPct val="90000"/>
            </a:lnSpc>
            <a:spcBef>
              <a:spcPct val="0"/>
            </a:spcBef>
            <a:spcAft>
              <a:spcPct val="15000"/>
            </a:spcAft>
            <a:buChar char="•"/>
          </a:pPr>
          <a:r>
            <a:rPr lang="en-US" sz="3200" kern="1200" dirty="0"/>
            <a:t>The AI model processes the prompt and generates text-based responses accordingly.</a:t>
          </a:r>
        </a:p>
      </dsp:txBody>
      <dsp:txXfrm>
        <a:off x="3910406" y="1238375"/>
        <a:ext cx="3427097" cy="4040640"/>
      </dsp:txXfrm>
    </dsp:sp>
    <dsp:sp modelId="{B733C208-B734-4642-8AC1-8E096CED7EDD}">
      <dsp:nvSpPr>
        <dsp:cNvPr id="0" name=""/>
        <dsp:cNvSpPr/>
      </dsp:nvSpPr>
      <dsp:spPr>
        <a:xfrm>
          <a:off x="7817298" y="92155"/>
          <a:ext cx="3427097" cy="1146219"/>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defRPr b="1"/>
          </a:pPr>
          <a:r>
            <a:rPr lang="en-US" sz="3200" b="1" u="sng" kern="1200" dirty="0"/>
            <a:t>Importance of Clear and Specific Prompts:</a:t>
          </a:r>
          <a:endParaRPr lang="en-US" sz="3200" kern="1200" dirty="0"/>
        </a:p>
      </dsp:txBody>
      <dsp:txXfrm>
        <a:off x="7817298" y="92155"/>
        <a:ext cx="3427097" cy="1146219"/>
      </dsp:txXfrm>
    </dsp:sp>
    <dsp:sp modelId="{C0BAB6C9-06CE-482C-BABD-2F9EC286C7FD}">
      <dsp:nvSpPr>
        <dsp:cNvPr id="0" name=""/>
        <dsp:cNvSpPr/>
      </dsp:nvSpPr>
      <dsp:spPr>
        <a:xfrm>
          <a:off x="7817298" y="1238375"/>
          <a:ext cx="3427097" cy="4040640"/>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227584" bIns="256032" numCol="1" spcCol="1270" anchor="t" anchorCtr="0">
          <a:noAutofit/>
        </a:bodyPr>
        <a:lstStyle/>
        <a:p>
          <a:pPr marL="285750" lvl="1" indent="-285750" algn="l" defTabSz="1422400">
            <a:lnSpc>
              <a:spcPct val="90000"/>
            </a:lnSpc>
            <a:spcBef>
              <a:spcPct val="0"/>
            </a:spcBef>
            <a:spcAft>
              <a:spcPct val="15000"/>
            </a:spcAft>
            <a:buChar char="•"/>
          </a:pPr>
          <a:r>
            <a:rPr lang="en-US" sz="3200" kern="1200" dirty="0"/>
            <a:t>Clear prompts yield more accurate and relevant results.</a:t>
          </a:r>
        </a:p>
        <a:p>
          <a:pPr marL="285750" lvl="1" indent="-285750" algn="l" defTabSz="1422400">
            <a:lnSpc>
              <a:spcPct val="90000"/>
            </a:lnSpc>
            <a:spcBef>
              <a:spcPct val="0"/>
            </a:spcBef>
            <a:spcAft>
              <a:spcPct val="15000"/>
            </a:spcAft>
            <a:buChar char="•"/>
          </a:pPr>
          <a:r>
            <a:rPr lang="en-US" sz="3200" kern="1200" dirty="0"/>
            <a:t>Specific prompts help AI chatbots like ChatGPT understand the context and produce more targeted responses.</a:t>
          </a:r>
        </a:p>
      </dsp:txBody>
      <dsp:txXfrm>
        <a:off x="7817298" y="1238375"/>
        <a:ext cx="3427097" cy="404064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B1D232-A005-4139-AFDF-060AAC18BB05}" type="datetimeFigureOut">
              <a:t>8/14/23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365032-ACE0-4E3E-810D-A264710113C7}" type="slidenum">
              <a:t>‹#›</a:t>
            </a:fld>
            <a:endParaRPr lang="en-US"/>
          </a:p>
        </p:txBody>
      </p:sp>
    </p:spTree>
    <p:extLst>
      <p:ext uri="{BB962C8B-B14F-4D97-AF65-F5344CB8AC3E}">
        <p14:creationId xmlns:p14="http://schemas.microsoft.com/office/powerpoint/2010/main" val="3728893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chat.openai.com/" TargetMode="External"/><Relationship Id="rId2" Type="http://schemas.openxmlformats.org/officeDocument/2006/relationships/slide" Target="../slides/slide7.xml"/><Relationship Id="rId1" Type="http://schemas.openxmlformats.org/officeDocument/2006/relationships/notesMaster" Target="../notesMasters/notesMaster1.xml"/><Relationship Id="rId6" Type="http://schemas.openxmlformats.org/officeDocument/2006/relationships/hyperlink" Target="https://chat.bing.com/" TargetMode="External"/><Relationship Id="rId5" Type="http://schemas.openxmlformats.org/officeDocument/2006/relationships/hyperlink" Target="https://bard.google.com/" TargetMode="External"/><Relationship Id="rId4" Type="http://schemas.openxmlformats.org/officeDocument/2006/relationships/hyperlink" Target="https://www.anthropic.com/index/claude-2"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bit.ly/gptbusiness"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ChatGPT, powered by advanced AI technology, is a versatile language model developed by OpenAI. It excels in natural language processing, making it capable of understanding and generating human-like text responses. By harnessing ChatGPT's capabilities, businesses can enhance creativity, streamline tasks, and improve customer interactions.</a:t>
            </a:r>
          </a:p>
        </p:txBody>
      </p:sp>
      <p:sp>
        <p:nvSpPr>
          <p:cNvPr id="4" name="Slide Number Placeholder 3"/>
          <p:cNvSpPr>
            <a:spLocks noGrp="1"/>
          </p:cNvSpPr>
          <p:nvPr>
            <p:ph type="sldNum" sz="quarter" idx="5"/>
          </p:nvPr>
        </p:nvSpPr>
        <p:spPr/>
        <p:txBody>
          <a:bodyPr/>
          <a:lstStyle/>
          <a:p>
            <a:fld id="{8E365032-ACE0-4E3E-810D-A264710113C7}" type="slidenum">
              <a:t>2</a:t>
            </a:fld>
            <a:endParaRPr lang="en-US"/>
          </a:p>
        </p:txBody>
      </p:sp>
    </p:spTree>
    <p:extLst>
      <p:ext uri="{BB962C8B-B14F-4D97-AF65-F5344CB8AC3E}">
        <p14:creationId xmlns:p14="http://schemas.microsoft.com/office/powerpoint/2010/main" val="3515456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Prompt Example:</a:t>
            </a:r>
          </a:p>
          <a:p>
            <a:pPr marL="171450" indent="-171450">
              <a:buFont typeface="Arial" panose="020B0604020202020204" pitchFamily="34" charset="0"/>
              <a:buChar char="•"/>
            </a:pPr>
            <a:r>
              <a:rPr lang="en-US" b="0" i="0" dirty="0">
                <a:solidFill>
                  <a:srgbClr val="343541"/>
                </a:solidFill>
                <a:effectLst/>
                <a:latin typeface="Söhne"/>
              </a:rPr>
              <a:t>Mary had a little</a:t>
            </a:r>
            <a:endParaRPr lang="en-US" dirty="0"/>
          </a:p>
        </p:txBody>
      </p:sp>
      <p:sp>
        <p:nvSpPr>
          <p:cNvPr id="4" name="Slide Number Placeholder 3"/>
          <p:cNvSpPr>
            <a:spLocks noGrp="1"/>
          </p:cNvSpPr>
          <p:nvPr>
            <p:ph type="sldNum" sz="quarter" idx="5"/>
          </p:nvPr>
        </p:nvSpPr>
        <p:spPr/>
        <p:txBody>
          <a:bodyPr/>
          <a:lstStyle/>
          <a:p>
            <a:fld id="{8E365032-ACE0-4E3E-810D-A264710113C7}" type="slidenum">
              <a:rPr lang="en-US" smtClean="0"/>
              <a:t>4</a:t>
            </a:fld>
            <a:endParaRPr lang="en-US"/>
          </a:p>
        </p:txBody>
      </p:sp>
    </p:spTree>
    <p:extLst>
      <p:ext uri="{BB962C8B-B14F-4D97-AF65-F5344CB8AC3E}">
        <p14:creationId xmlns:p14="http://schemas.microsoft.com/office/powerpoint/2010/main" val="2033001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Prompt Example:</a:t>
            </a:r>
          </a:p>
          <a:p>
            <a:pPr marL="171450" indent="-171450">
              <a:buFont typeface="Arial" panose="020B0604020202020204" pitchFamily="34" charset="0"/>
              <a:buChar char="•"/>
            </a:pPr>
            <a:r>
              <a:rPr lang="en-US" b="0" i="0" dirty="0">
                <a:solidFill>
                  <a:srgbClr val="343541"/>
                </a:solidFill>
                <a:effectLst/>
                <a:latin typeface="Söhne"/>
              </a:rPr>
              <a:t>Act as a professional marketing agency and create a weeks' worth of social media posts for my business.</a:t>
            </a:r>
          </a:p>
          <a:p>
            <a:pPr marL="171450" indent="-171450">
              <a:buFont typeface="Arial" panose="020B0604020202020204" pitchFamily="34" charset="0"/>
              <a:buChar char="•"/>
            </a:pPr>
            <a:r>
              <a:rPr lang="en-US" b="0" i="0" dirty="0">
                <a:solidFill>
                  <a:srgbClr val="343541"/>
                </a:solidFill>
                <a:effectLst/>
                <a:latin typeface="Söhne"/>
              </a:rPr>
              <a:t>Law Firm that deals with real estate law. Our target audience is real estate agents and customers purchasing or selling their homes. No events or promotions right now.</a:t>
            </a:r>
          </a:p>
          <a:p>
            <a:pPr marL="171450" indent="-171450">
              <a:buFont typeface="Arial" panose="020B0604020202020204" pitchFamily="34" charset="0"/>
              <a:buChar char="•"/>
            </a:pPr>
            <a:r>
              <a:rPr lang="en-US" b="0" i="0" dirty="0">
                <a:solidFill>
                  <a:srgbClr val="343541"/>
                </a:solidFill>
                <a:effectLst/>
                <a:latin typeface="Söhne"/>
              </a:rPr>
              <a:t>Can you add in my business, it is Matts Law Firm. Also, I would like more emojis to help engage customers of all ages</a:t>
            </a:r>
          </a:p>
          <a:p>
            <a:pPr marL="171450" indent="-171450">
              <a:buFont typeface="Arial" panose="020B0604020202020204" pitchFamily="34" charset="0"/>
              <a:buChar char="•"/>
            </a:pPr>
            <a:r>
              <a:rPr lang="en-US" b="0" i="0" dirty="0">
                <a:solidFill>
                  <a:srgbClr val="343541"/>
                </a:solidFill>
                <a:effectLst/>
                <a:latin typeface="Söhne"/>
              </a:rPr>
              <a:t>Can you give more hashtags to be more engaged</a:t>
            </a:r>
            <a:endParaRPr lang="en-US" dirty="0"/>
          </a:p>
        </p:txBody>
      </p:sp>
      <p:sp>
        <p:nvSpPr>
          <p:cNvPr id="4" name="Slide Number Placeholder 3"/>
          <p:cNvSpPr>
            <a:spLocks noGrp="1"/>
          </p:cNvSpPr>
          <p:nvPr>
            <p:ph type="sldNum" sz="quarter" idx="5"/>
          </p:nvPr>
        </p:nvSpPr>
        <p:spPr/>
        <p:txBody>
          <a:bodyPr/>
          <a:lstStyle/>
          <a:p>
            <a:fld id="{8E365032-ACE0-4E3E-810D-A264710113C7}" type="slidenum">
              <a:rPr lang="en-US"/>
              <a:t>5</a:t>
            </a:fld>
            <a:endParaRPr lang="en-US"/>
          </a:p>
        </p:txBody>
      </p:sp>
    </p:spTree>
    <p:extLst>
      <p:ext uri="{BB962C8B-B14F-4D97-AF65-F5344CB8AC3E}">
        <p14:creationId xmlns:p14="http://schemas.microsoft.com/office/powerpoint/2010/main" val="30257088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Prompt Example: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ea typeface="+mn-lt"/>
                <a:cs typeface="+mn-lt"/>
              </a:rPr>
              <a:t>I would like you to ask me questions to help me create variations of my marketing materials. You should ask questions until you have sufficient information about my current business, audience, and goals. Ask me the first question.</a:t>
            </a:r>
            <a:endParaRPr lang="en-US" dirty="0"/>
          </a:p>
          <a:p>
            <a:pPr marL="171450" indent="-171450">
              <a:buFont typeface="Arial" panose="020B0604020202020204" pitchFamily="34" charset="0"/>
              <a:buChar char="•"/>
            </a:pPr>
            <a:r>
              <a:rPr lang="en-US" dirty="0"/>
              <a:t>See questions curated and answer as needed to make the prompt more relevant to their business needs</a:t>
            </a:r>
          </a:p>
        </p:txBody>
      </p:sp>
      <p:sp>
        <p:nvSpPr>
          <p:cNvPr id="4" name="Slide Number Placeholder 3"/>
          <p:cNvSpPr>
            <a:spLocks noGrp="1"/>
          </p:cNvSpPr>
          <p:nvPr>
            <p:ph type="sldNum" sz="quarter" idx="5"/>
          </p:nvPr>
        </p:nvSpPr>
        <p:spPr/>
        <p:txBody>
          <a:bodyPr/>
          <a:lstStyle/>
          <a:p>
            <a:fld id="{8E365032-ACE0-4E3E-810D-A264710113C7}" type="slidenum">
              <a:rPr lang="en-US"/>
              <a:t>6</a:t>
            </a:fld>
            <a:endParaRPr lang="en-US"/>
          </a:p>
        </p:txBody>
      </p:sp>
    </p:spTree>
    <p:extLst>
      <p:ext uri="{BB962C8B-B14F-4D97-AF65-F5344CB8AC3E}">
        <p14:creationId xmlns:p14="http://schemas.microsoft.com/office/powerpoint/2010/main" val="720398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ChatGPT: </a:t>
            </a:r>
            <a:r>
              <a:rPr lang="en-US" sz="1200" dirty="0">
                <a:hlinkClick r:id="rId3"/>
              </a:rPr>
              <a:t>https</a:t>
            </a:r>
            <a:r>
              <a:rPr lang="en-US" sz="1200" dirty="0">
                <a:ea typeface="+mn-lt"/>
                <a:cs typeface="+mn-lt"/>
                <a:hlinkClick r:id="rId3"/>
              </a:rPr>
              <a:t>://chat.openai.com/</a:t>
            </a:r>
            <a:endParaRPr lang="en-US" sz="1200" dirty="0">
              <a:ea typeface="+mn-lt"/>
              <a:cs typeface="+mn-lt"/>
            </a:endParaRPr>
          </a:p>
          <a:p>
            <a:r>
              <a:rPr lang="en-US" sz="1200" dirty="0">
                <a:ea typeface="+mn-lt"/>
                <a:cs typeface="+mn-lt"/>
              </a:rPr>
              <a:t>Anthropic Claude 2: </a:t>
            </a:r>
            <a:r>
              <a:rPr lang="en-US" sz="1200" dirty="0">
                <a:ea typeface="+mn-lt"/>
                <a:cs typeface="+mn-lt"/>
                <a:hlinkClick r:id="rId4"/>
              </a:rPr>
              <a:t>https://www.anthropic.com/index/claude-2</a:t>
            </a:r>
            <a:r>
              <a:rPr lang="en-US" sz="1200" dirty="0">
                <a:ea typeface="+mn-lt"/>
                <a:cs typeface="+mn-lt"/>
              </a:rPr>
              <a:t> </a:t>
            </a:r>
            <a:endParaRPr lang="en-US" sz="1200" dirty="0"/>
          </a:p>
          <a:p>
            <a:r>
              <a:rPr lang="en-US" sz="1200" dirty="0">
                <a:ea typeface="+mn-lt"/>
                <a:cs typeface="+mn-lt"/>
              </a:rPr>
              <a:t>Google Bard: </a:t>
            </a:r>
            <a:r>
              <a:rPr lang="en-US" sz="1200" dirty="0">
                <a:ea typeface="+mn-lt"/>
                <a:cs typeface="+mn-lt"/>
                <a:hlinkClick r:id="rId5"/>
              </a:rPr>
              <a:t>https://bard.google.com/</a:t>
            </a:r>
            <a:r>
              <a:rPr lang="en-US" sz="1200" dirty="0">
                <a:ea typeface="+mn-lt"/>
                <a:cs typeface="+mn-lt"/>
              </a:rPr>
              <a:t> </a:t>
            </a:r>
          </a:p>
          <a:p>
            <a:r>
              <a:rPr lang="en-US" sz="1200" dirty="0">
                <a:ea typeface="+mn-lt"/>
                <a:cs typeface="+mn-lt"/>
              </a:rPr>
              <a:t>Microsoft's Bing Chat: </a:t>
            </a:r>
            <a:r>
              <a:rPr lang="en-US" sz="1200" dirty="0">
                <a:solidFill>
                  <a:srgbClr val="2998E3"/>
                </a:solidFill>
                <a:latin typeface="The Hand Bold"/>
                <a:cs typeface="Arial"/>
                <a:hlinkClick r:id="rId6"/>
              </a:rPr>
              <a:t>https://chat.bing.com/</a:t>
            </a:r>
            <a:r>
              <a:rPr lang="en-US" sz="1200" dirty="0">
                <a:ea typeface="+mn-lt"/>
                <a:cs typeface="+mn-lt"/>
              </a:rPr>
              <a:t> </a:t>
            </a:r>
            <a:endParaRPr lang="en-US" sz="1200" dirty="0"/>
          </a:p>
        </p:txBody>
      </p:sp>
      <p:sp>
        <p:nvSpPr>
          <p:cNvPr id="4" name="Slide Number Placeholder 3"/>
          <p:cNvSpPr>
            <a:spLocks noGrp="1"/>
          </p:cNvSpPr>
          <p:nvPr>
            <p:ph type="sldNum" sz="quarter" idx="5"/>
          </p:nvPr>
        </p:nvSpPr>
        <p:spPr/>
        <p:txBody>
          <a:bodyPr/>
          <a:lstStyle/>
          <a:p>
            <a:fld id="{8E365032-ACE0-4E3E-810D-A264710113C7}" type="slidenum">
              <a:rPr lang="en-US" smtClean="0"/>
              <a:t>7</a:t>
            </a:fld>
            <a:endParaRPr lang="en-US"/>
          </a:p>
        </p:txBody>
      </p:sp>
    </p:spTree>
    <p:extLst>
      <p:ext uri="{BB962C8B-B14F-4D97-AF65-F5344CB8AC3E}">
        <p14:creationId xmlns:p14="http://schemas.microsoft.com/office/powerpoint/2010/main" val="25977049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u="sng" dirty="0"/>
              <a:t>Prompt Cheat Sheet: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a typeface="+mn-lt"/>
                <a:cs typeface="+mn-lt"/>
                <a:hlinkClick r:id="rId3"/>
              </a:rPr>
              <a:t>http://bit.ly/gptbusiness</a:t>
            </a:r>
            <a:r>
              <a:rPr lang="en-US" sz="1200" dirty="0">
                <a:ea typeface="+mn-lt"/>
                <a:cs typeface="+mn-lt"/>
              </a:rPr>
              <a:t> </a:t>
            </a:r>
            <a:endParaRPr lang="en-US" sz="1200" dirty="0"/>
          </a:p>
        </p:txBody>
      </p:sp>
      <p:sp>
        <p:nvSpPr>
          <p:cNvPr id="4" name="Slide Number Placeholder 3"/>
          <p:cNvSpPr>
            <a:spLocks noGrp="1"/>
          </p:cNvSpPr>
          <p:nvPr>
            <p:ph type="sldNum" sz="quarter" idx="5"/>
          </p:nvPr>
        </p:nvSpPr>
        <p:spPr/>
        <p:txBody>
          <a:bodyPr/>
          <a:lstStyle/>
          <a:p>
            <a:fld id="{8E365032-ACE0-4E3E-810D-A264710113C7}" type="slidenum">
              <a:rPr lang="en-US" smtClean="0"/>
              <a:t>8</a:t>
            </a:fld>
            <a:endParaRPr lang="en-US"/>
          </a:p>
        </p:txBody>
      </p:sp>
    </p:spTree>
    <p:extLst>
      <p:ext uri="{BB962C8B-B14F-4D97-AF65-F5344CB8AC3E}">
        <p14:creationId xmlns:p14="http://schemas.microsoft.com/office/powerpoint/2010/main" val="2935497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8/14/23</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344978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8/14/23</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760417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8/14/23</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786912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8/14/23</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338388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8/14/23</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274031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8/14/23</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191412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8/14/23</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997529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8/14/23</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876897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8/14/23</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677637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8/14/23</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0444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8/14/23</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91119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8/14/23</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895436900"/>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29" r:id="rId6"/>
    <p:sldLayoutId id="2147483834" r:id="rId7"/>
    <p:sldLayoutId id="2147483830" r:id="rId8"/>
    <p:sldLayoutId id="2147483831" r:id="rId9"/>
    <p:sldLayoutId id="2147483832" r:id="rId10"/>
    <p:sldLayoutId id="2147483833" r:id="rId11"/>
  </p:sldLayoutIdLst>
  <p:txStyles>
    <p:titleStyle>
      <a:lvl1pPr algn="l" defTabSz="914400" rtl="0" eaLnBrk="1" latinLnBrk="0" hangingPunct="1">
        <a:lnSpc>
          <a:spcPct val="10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chat.openai.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chat.openai.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chat.bing.com/" TargetMode="External"/><Relationship Id="rId5" Type="http://schemas.openxmlformats.org/officeDocument/2006/relationships/hyperlink" Target="https://bard.google.com/" TargetMode="External"/><Relationship Id="rId4" Type="http://schemas.openxmlformats.org/officeDocument/2006/relationships/hyperlink" Target="https://www.anthropic.com/index/claude-2"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bit.ly/gptbusines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297762" y="640080"/>
            <a:ext cx="6251110" cy="3566160"/>
          </a:xfrm>
        </p:spPr>
        <p:txBody>
          <a:bodyPr anchor="b">
            <a:normAutofit/>
          </a:bodyPr>
          <a:lstStyle/>
          <a:p>
            <a:r>
              <a:rPr lang="en-US">
                <a:ea typeface="+mj-lt"/>
                <a:cs typeface="+mj-lt"/>
              </a:rPr>
              <a:t>Leveraging AI in Business</a:t>
            </a:r>
            <a:endParaRPr lang="en-US"/>
          </a:p>
        </p:txBody>
      </p:sp>
      <p:sp>
        <p:nvSpPr>
          <p:cNvPr id="3" name="Subtitle 2"/>
          <p:cNvSpPr>
            <a:spLocks noGrp="1"/>
          </p:cNvSpPr>
          <p:nvPr>
            <p:ph type="subTitle" idx="1"/>
          </p:nvPr>
        </p:nvSpPr>
        <p:spPr>
          <a:xfrm>
            <a:off x="5297760" y="4636008"/>
            <a:ext cx="6251111" cy="1572768"/>
          </a:xfrm>
        </p:spPr>
        <p:txBody>
          <a:bodyPr vert="horz" lIns="91440" tIns="45720" rIns="91440" bIns="45720" rtlCol="0">
            <a:normAutofit/>
          </a:bodyPr>
          <a:lstStyle/>
          <a:p>
            <a:r>
              <a:rPr lang="en-US"/>
              <a:t>Matthew Stratton</a:t>
            </a:r>
          </a:p>
        </p:txBody>
      </p:sp>
      <p:sp>
        <p:nvSpPr>
          <p:cNvPr id="31" name="Rectangle 6">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rgbClr val="6CCFEE"/>
          </a:solidFill>
          <a:ln w="38100" cap="rnd">
            <a:solidFill>
              <a:srgbClr val="6CCFEE"/>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Network Technology Background">
            <a:extLst>
              <a:ext uri="{FF2B5EF4-FFF2-40B4-BE49-F238E27FC236}">
                <a16:creationId xmlns:a16="http://schemas.microsoft.com/office/drawing/2014/main" id="{7794A7E3-E9E2-1B78-B7BB-063AD6067B64}"/>
              </a:ext>
            </a:extLst>
          </p:cNvPr>
          <p:cNvPicPr>
            <a:picLocks noChangeAspect="1"/>
          </p:cNvPicPr>
          <p:nvPr/>
        </p:nvPicPr>
        <p:blipFill rotWithShape="1">
          <a:blip r:embed="rId2"/>
          <a:srcRect l="46792" r="13650" b="-1"/>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BB4CE83-EFCB-0C2D-8F7A-02DC85526D28}"/>
              </a:ext>
            </a:extLst>
          </p:cNvPr>
          <p:cNvSpPr>
            <a:spLocks noGrp="1"/>
          </p:cNvSpPr>
          <p:nvPr>
            <p:ph type="title"/>
          </p:nvPr>
        </p:nvSpPr>
        <p:spPr>
          <a:xfrm>
            <a:off x="635001" y="640823"/>
            <a:ext cx="3103194" cy="5583148"/>
          </a:xfrm>
        </p:spPr>
        <p:txBody>
          <a:bodyPr anchor="ctr">
            <a:normAutofit/>
          </a:bodyPr>
          <a:lstStyle/>
          <a:p>
            <a:r>
              <a:rPr lang="en-US">
                <a:solidFill>
                  <a:schemeClr val="bg1"/>
                </a:solidFill>
                <a:ea typeface="+mj-lt"/>
                <a:cs typeface="+mj-lt"/>
              </a:rPr>
              <a:t>Benefits of using AI Chatbots Like ChatGPT in business</a:t>
            </a:r>
            <a:endParaRPr lang="en-US">
              <a:solidFill>
                <a:schemeClr val="bg1"/>
              </a:solidFill>
            </a:endParaRPr>
          </a:p>
        </p:txBody>
      </p:sp>
      <p:graphicFrame>
        <p:nvGraphicFramePr>
          <p:cNvPr id="5" name="Content Placeholder 2">
            <a:extLst>
              <a:ext uri="{FF2B5EF4-FFF2-40B4-BE49-F238E27FC236}">
                <a16:creationId xmlns:a16="http://schemas.microsoft.com/office/drawing/2014/main" id="{499C36DE-FD0E-8163-56E5-BFE54AF8E316}"/>
              </a:ext>
            </a:extLst>
          </p:cNvPr>
          <p:cNvGraphicFramePr>
            <a:graphicFrameLocks noGrp="1"/>
          </p:cNvGraphicFramePr>
          <p:nvPr>
            <p:ph idx="1"/>
            <p:extLst>
              <p:ext uri="{D42A27DB-BD31-4B8C-83A1-F6EECF244321}">
                <p14:modId xmlns:p14="http://schemas.microsoft.com/office/powerpoint/2010/main" val="4059439680"/>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46246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A5571-A0D4-77F1-F056-736AA74D7549}"/>
              </a:ext>
            </a:extLst>
          </p:cNvPr>
          <p:cNvSpPr>
            <a:spLocks noGrp="1"/>
          </p:cNvSpPr>
          <p:nvPr>
            <p:ph type="title"/>
          </p:nvPr>
        </p:nvSpPr>
        <p:spPr/>
        <p:txBody>
          <a:bodyPr/>
          <a:lstStyle/>
          <a:p>
            <a:r>
              <a:rPr lang="en-US"/>
              <a:t>How Do You Use an AI Chatbot Like ChatGPT?</a:t>
            </a:r>
          </a:p>
        </p:txBody>
      </p:sp>
      <p:sp>
        <p:nvSpPr>
          <p:cNvPr id="3" name="Content Placeholder 2">
            <a:extLst>
              <a:ext uri="{FF2B5EF4-FFF2-40B4-BE49-F238E27FC236}">
                <a16:creationId xmlns:a16="http://schemas.microsoft.com/office/drawing/2014/main" id="{7EABBFFE-4A23-D7C6-3BED-2829031704B2}"/>
              </a:ext>
            </a:extLst>
          </p:cNvPr>
          <p:cNvSpPr>
            <a:spLocks noGrp="1"/>
          </p:cNvSpPr>
          <p:nvPr>
            <p:ph idx="1"/>
          </p:nvPr>
        </p:nvSpPr>
        <p:spPr/>
        <p:txBody>
          <a:bodyPr vert="horz" lIns="91440" tIns="45720" rIns="91440" bIns="45720" rtlCol="0" anchor="t">
            <a:noAutofit/>
          </a:bodyPr>
          <a:lstStyle/>
          <a:p>
            <a:r>
              <a:rPr lang="en-US" sz="5300"/>
              <a:t>First go to the chatbots website, in this case we will use ChatGPT</a:t>
            </a:r>
          </a:p>
          <a:p>
            <a:pPr lvl="1"/>
            <a:r>
              <a:rPr lang="en-US" sz="5300">
                <a:hlinkClick r:id="rId2"/>
              </a:rPr>
              <a:t>https://chat.openai.com</a:t>
            </a:r>
            <a:endParaRPr lang="en-US" sz="5300"/>
          </a:p>
          <a:p>
            <a:r>
              <a:rPr lang="en-US" sz="5300"/>
              <a:t>Create a free account</a:t>
            </a:r>
          </a:p>
          <a:p>
            <a:r>
              <a:rPr lang="en-US" sz="5300"/>
              <a:t>Start Prompting...</a:t>
            </a:r>
          </a:p>
        </p:txBody>
      </p:sp>
    </p:spTree>
    <p:extLst>
      <p:ext uri="{BB962C8B-B14F-4D97-AF65-F5344CB8AC3E}">
        <p14:creationId xmlns:p14="http://schemas.microsoft.com/office/powerpoint/2010/main" val="177075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21">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5726065-F318-3349-7717-8DCFE2D31EAB}"/>
              </a:ext>
            </a:extLst>
          </p:cNvPr>
          <p:cNvSpPr>
            <a:spLocks noGrp="1"/>
          </p:cNvSpPr>
          <p:nvPr>
            <p:ph type="title"/>
          </p:nvPr>
        </p:nvSpPr>
        <p:spPr>
          <a:xfrm>
            <a:off x="491836" y="38554"/>
            <a:ext cx="10515600" cy="1325563"/>
          </a:xfrm>
        </p:spPr>
        <p:txBody>
          <a:bodyPr>
            <a:normAutofit/>
          </a:bodyPr>
          <a:lstStyle/>
          <a:p>
            <a:r>
              <a:rPr lang="en-US" sz="8000" dirty="0"/>
              <a:t>What is a Prompt?</a:t>
            </a:r>
          </a:p>
        </p:txBody>
      </p:sp>
      <p:graphicFrame>
        <p:nvGraphicFramePr>
          <p:cNvPr id="17" name="Content Placeholder 2">
            <a:extLst>
              <a:ext uri="{FF2B5EF4-FFF2-40B4-BE49-F238E27FC236}">
                <a16:creationId xmlns:a16="http://schemas.microsoft.com/office/drawing/2014/main" id="{31A411DC-EF1D-2952-09AD-E24BC07C6A02}"/>
              </a:ext>
            </a:extLst>
          </p:cNvPr>
          <p:cNvGraphicFramePr>
            <a:graphicFrameLocks noGrp="1"/>
          </p:cNvGraphicFramePr>
          <p:nvPr>
            <p:ph idx="1"/>
            <p:extLst>
              <p:ext uri="{D42A27DB-BD31-4B8C-83A1-F6EECF244321}">
                <p14:modId xmlns:p14="http://schemas.microsoft.com/office/powerpoint/2010/main" val="387261257"/>
              </p:ext>
            </p:extLst>
          </p:nvPr>
        </p:nvGraphicFramePr>
        <p:xfrm>
          <a:off x="491837" y="1295463"/>
          <a:ext cx="11247911" cy="53711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84396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7">
            <a:extLst>
              <a:ext uri="{FF2B5EF4-FFF2-40B4-BE49-F238E27FC236}">
                <a16:creationId xmlns:a16="http://schemas.microsoft.com/office/drawing/2014/main" id="{745DEEED-BE3A-4307-800A-45F555B51C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9">
            <a:extLst>
              <a:ext uri="{FF2B5EF4-FFF2-40B4-BE49-F238E27FC236}">
                <a16:creationId xmlns:a16="http://schemas.microsoft.com/office/drawing/2014/main" id="{F5C73706-35AD-4797-B796-D806B8FE5A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006297" cy="6858000"/>
          </a:xfrm>
          <a:custGeom>
            <a:avLst/>
            <a:gdLst>
              <a:gd name="connsiteX0" fmla="*/ 5006297 w 5006297"/>
              <a:gd name="connsiteY0" fmla="*/ 0 h 6858000"/>
              <a:gd name="connsiteX1" fmla="*/ 1229608 w 5006297"/>
              <a:gd name="connsiteY1" fmla="*/ 0 h 6858000"/>
              <a:gd name="connsiteX2" fmla="*/ 1128285 w 5006297"/>
              <a:gd name="connsiteY2" fmla="*/ 156518 h 6858000"/>
              <a:gd name="connsiteX3" fmla="*/ 768782 w 5006297"/>
              <a:gd name="connsiteY3" fmla="*/ 825746 h 6858000"/>
              <a:gd name="connsiteX4" fmla="*/ 743290 w 5006297"/>
              <a:gd name="connsiteY4" fmla="*/ 860183 h 6858000"/>
              <a:gd name="connsiteX5" fmla="*/ 787138 w 5006297"/>
              <a:gd name="connsiteY5" fmla="*/ 756243 h 6858000"/>
              <a:gd name="connsiteX6" fmla="*/ 980544 w 5006297"/>
              <a:gd name="connsiteY6" fmla="*/ 339016 h 6858000"/>
              <a:gd name="connsiteX7" fmla="*/ 1161966 w 5006297"/>
              <a:gd name="connsiteY7" fmla="*/ 0 h 6858000"/>
              <a:gd name="connsiteX8" fmla="*/ 1104491 w 5006297"/>
              <a:gd name="connsiteY8" fmla="*/ 0 h 6858000"/>
              <a:gd name="connsiteX9" fmla="*/ 993044 w 5006297"/>
              <a:gd name="connsiteY9" fmla="*/ 204247 h 6858000"/>
              <a:gd name="connsiteX10" fmla="*/ 494731 w 5006297"/>
              <a:gd name="connsiteY10" fmla="*/ 1375322 h 6858000"/>
              <a:gd name="connsiteX11" fmla="*/ 46559 w 5006297"/>
              <a:gd name="connsiteY11" fmla="*/ 3329787 h 6858000"/>
              <a:gd name="connsiteX12" fmla="*/ 12272 w 5006297"/>
              <a:gd name="connsiteY12" fmla="*/ 4352595 h 6858000"/>
              <a:gd name="connsiteX13" fmla="*/ 171094 w 5006297"/>
              <a:gd name="connsiteY13" fmla="*/ 5544543 h 6858000"/>
              <a:gd name="connsiteX14" fmla="*/ 538125 w 5006297"/>
              <a:gd name="connsiteY14" fmla="*/ 6816123 h 6858000"/>
              <a:gd name="connsiteX15" fmla="*/ 555724 w 5006297"/>
              <a:gd name="connsiteY15" fmla="*/ 6858000 h 6858000"/>
              <a:gd name="connsiteX16" fmla="*/ 608303 w 5006297"/>
              <a:gd name="connsiteY16" fmla="*/ 6858000 h 6858000"/>
              <a:gd name="connsiteX17" fmla="*/ 596366 w 5006297"/>
              <a:gd name="connsiteY17" fmla="*/ 6829337 h 6858000"/>
              <a:gd name="connsiteX18" fmla="*/ 364843 w 5006297"/>
              <a:gd name="connsiteY18" fmla="*/ 6132604 h 6858000"/>
              <a:gd name="connsiteX19" fmla="*/ 213412 w 5006297"/>
              <a:gd name="connsiteY19" fmla="*/ 5505676 h 6858000"/>
              <a:gd name="connsiteX20" fmla="*/ 211628 w 5006297"/>
              <a:gd name="connsiteY20" fmla="*/ 5472254 h 6858000"/>
              <a:gd name="connsiteX21" fmla="*/ 311945 w 5006297"/>
              <a:gd name="connsiteY21" fmla="*/ 5821167 h 6858000"/>
              <a:gd name="connsiteX22" fmla="*/ 623960 w 5006297"/>
              <a:gd name="connsiteY22" fmla="*/ 6658826 h 6858000"/>
              <a:gd name="connsiteX23" fmla="*/ 717350 w 5006297"/>
              <a:gd name="connsiteY23" fmla="*/ 6858000 h 6858000"/>
              <a:gd name="connsiteX24" fmla="*/ 5006297 w 5006297"/>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006297" h="6858000">
                <a:moveTo>
                  <a:pt x="5006297" y="0"/>
                </a:moveTo>
                <a:lnTo>
                  <a:pt x="1229608" y="0"/>
                </a:lnTo>
                <a:lnTo>
                  <a:pt x="1128285" y="156518"/>
                </a:lnTo>
                <a:cubicBezTo>
                  <a:pt x="996915" y="372642"/>
                  <a:pt x="877575" y="596029"/>
                  <a:pt x="768782" y="825746"/>
                </a:cubicBezTo>
                <a:cubicBezTo>
                  <a:pt x="763429" y="839224"/>
                  <a:pt x="754646" y="851089"/>
                  <a:pt x="743290" y="860183"/>
                </a:cubicBezTo>
                <a:cubicBezTo>
                  <a:pt x="757948" y="825621"/>
                  <a:pt x="772224" y="790805"/>
                  <a:pt x="787138" y="756243"/>
                </a:cubicBezTo>
                <a:cubicBezTo>
                  <a:pt x="848067" y="615114"/>
                  <a:pt x="912406" y="475964"/>
                  <a:pt x="980544" y="339016"/>
                </a:cubicBezTo>
                <a:lnTo>
                  <a:pt x="1161966" y="0"/>
                </a:lnTo>
                <a:lnTo>
                  <a:pt x="1104491" y="0"/>
                </a:lnTo>
                <a:lnTo>
                  <a:pt x="993044" y="204247"/>
                </a:lnTo>
                <a:cubicBezTo>
                  <a:pt x="798291" y="579761"/>
                  <a:pt x="634561" y="971401"/>
                  <a:pt x="494731" y="1375322"/>
                </a:cubicBezTo>
                <a:cubicBezTo>
                  <a:pt x="277072" y="2009491"/>
                  <a:pt x="126862" y="2664550"/>
                  <a:pt x="46559" y="3329787"/>
                </a:cubicBezTo>
                <a:cubicBezTo>
                  <a:pt x="4496" y="3670216"/>
                  <a:pt x="-14242" y="4010141"/>
                  <a:pt x="12272" y="4352595"/>
                </a:cubicBezTo>
                <a:cubicBezTo>
                  <a:pt x="43627" y="4752907"/>
                  <a:pt x="90918" y="5150814"/>
                  <a:pt x="171094" y="5544543"/>
                </a:cubicBezTo>
                <a:cubicBezTo>
                  <a:pt x="259524" y="5979227"/>
                  <a:pt x="379573" y="6403657"/>
                  <a:pt x="538125" y="6816123"/>
                </a:cubicBezTo>
                <a:lnTo>
                  <a:pt x="555724" y="6858000"/>
                </a:lnTo>
                <a:lnTo>
                  <a:pt x="608303" y="6858000"/>
                </a:lnTo>
                <a:lnTo>
                  <a:pt x="596366" y="6829337"/>
                </a:lnTo>
                <a:cubicBezTo>
                  <a:pt x="508696" y="6602484"/>
                  <a:pt x="431985" y="6369981"/>
                  <a:pt x="364843" y="6132604"/>
                </a:cubicBezTo>
                <a:cubicBezTo>
                  <a:pt x="306463" y="5925865"/>
                  <a:pt x="263378" y="5714822"/>
                  <a:pt x="213412" y="5505676"/>
                </a:cubicBezTo>
                <a:cubicBezTo>
                  <a:pt x="212231" y="5494574"/>
                  <a:pt x="211637" y="5483421"/>
                  <a:pt x="211628" y="5472254"/>
                </a:cubicBezTo>
                <a:cubicBezTo>
                  <a:pt x="248210" y="5599108"/>
                  <a:pt x="277401" y="5710897"/>
                  <a:pt x="311945" y="5821167"/>
                </a:cubicBezTo>
                <a:cubicBezTo>
                  <a:pt x="401999" y="6108329"/>
                  <a:pt x="505868" y="6387643"/>
                  <a:pt x="623960" y="6658826"/>
                </a:cubicBezTo>
                <a:lnTo>
                  <a:pt x="717350" y="6858000"/>
                </a:lnTo>
                <a:lnTo>
                  <a:pt x="5006297" y="6858000"/>
                </a:lnTo>
                <a:close/>
              </a:path>
            </a:pathLst>
          </a:custGeom>
          <a:solidFill>
            <a:schemeClr val="accent1"/>
          </a:solidFill>
          <a:ln w="685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BE9CFA75-D152-51BE-7428-2BA30F59F3CF}"/>
              </a:ext>
            </a:extLst>
          </p:cNvPr>
          <p:cNvSpPr>
            <a:spLocks noGrp="1"/>
          </p:cNvSpPr>
          <p:nvPr>
            <p:ph type="title"/>
          </p:nvPr>
        </p:nvSpPr>
        <p:spPr>
          <a:xfrm>
            <a:off x="841248" y="644652"/>
            <a:ext cx="3182112" cy="5568696"/>
          </a:xfrm>
        </p:spPr>
        <p:txBody>
          <a:bodyPr>
            <a:normAutofit/>
          </a:bodyPr>
          <a:lstStyle/>
          <a:p>
            <a:r>
              <a:rPr lang="en-US" sz="6600">
                <a:solidFill>
                  <a:srgbClr val="FFFFFF"/>
                </a:solidFill>
              </a:rPr>
              <a:t>Persona Pattern</a:t>
            </a:r>
          </a:p>
        </p:txBody>
      </p:sp>
      <p:sp>
        <p:nvSpPr>
          <p:cNvPr id="3" name="Content Placeholder 2">
            <a:extLst>
              <a:ext uri="{FF2B5EF4-FFF2-40B4-BE49-F238E27FC236}">
                <a16:creationId xmlns:a16="http://schemas.microsoft.com/office/drawing/2014/main" id="{8435AA4C-002E-38E2-5B3C-8B445848C901}"/>
              </a:ext>
            </a:extLst>
          </p:cNvPr>
          <p:cNvSpPr>
            <a:spLocks noGrp="1"/>
          </p:cNvSpPr>
          <p:nvPr>
            <p:ph idx="1"/>
          </p:nvPr>
        </p:nvSpPr>
        <p:spPr>
          <a:xfrm>
            <a:off x="5494350" y="108488"/>
            <a:ext cx="5856401" cy="6617776"/>
          </a:xfrm>
        </p:spPr>
        <p:txBody>
          <a:bodyPr vert="horz" lIns="91440" tIns="45720" rIns="91440" bIns="45720" rtlCol="0" anchor="ctr">
            <a:normAutofit/>
          </a:bodyPr>
          <a:lstStyle/>
          <a:p>
            <a:r>
              <a:rPr lang="en-US" sz="3600" dirty="0">
                <a:ea typeface="+mn-lt"/>
                <a:cs typeface="+mn-lt"/>
              </a:rPr>
              <a:t>Act as Persona X</a:t>
            </a:r>
          </a:p>
          <a:p>
            <a:r>
              <a:rPr lang="en-US" sz="3600" dirty="0">
                <a:ea typeface="+mn-lt"/>
                <a:cs typeface="+mn-lt"/>
              </a:rPr>
              <a:t>Perform task Y</a:t>
            </a:r>
          </a:p>
          <a:p>
            <a:r>
              <a:rPr lang="en-US" sz="3600" b="1" u="sng" dirty="0">
                <a:ea typeface="+mn-lt"/>
                <a:cs typeface="+mn-lt"/>
              </a:rPr>
              <a:t>Examples:</a:t>
            </a:r>
            <a:endParaRPr lang="en-US" sz="3600" b="1" dirty="0"/>
          </a:p>
          <a:p>
            <a:pPr lvl="1"/>
            <a:r>
              <a:rPr lang="en-US" sz="3200" dirty="0">
                <a:ea typeface="+mn-lt"/>
                <a:cs typeface="+mn-lt"/>
              </a:rPr>
              <a:t>Act as a professional marketing agency and create a weeks' worth of social media posts for my business.</a:t>
            </a:r>
            <a:endParaRPr lang="en-US" sz="3200" dirty="0"/>
          </a:p>
          <a:p>
            <a:pPr lvl="1"/>
            <a:r>
              <a:rPr lang="en-US" sz="3200" dirty="0">
                <a:ea typeface="+mn-lt"/>
                <a:cs typeface="+mn-lt"/>
              </a:rPr>
              <a:t>Act as a nutritionist, I am going to tell you what I am eating, and you will tell me about my eating choices. </a:t>
            </a:r>
          </a:p>
          <a:p>
            <a:pPr lvl="1"/>
            <a:r>
              <a:rPr lang="en-US" sz="3200" dirty="0">
                <a:ea typeface="+mn-lt"/>
                <a:cs typeface="+mn-lt"/>
              </a:rPr>
              <a:t>Act as a customer service representative and help me respond to customer comments on my reviews page.</a:t>
            </a:r>
            <a:endParaRPr lang="en-US" sz="3200" dirty="0"/>
          </a:p>
        </p:txBody>
      </p:sp>
    </p:spTree>
    <p:extLst>
      <p:ext uri="{BB962C8B-B14F-4D97-AF65-F5344CB8AC3E}">
        <p14:creationId xmlns:p14="http://schemas.microsoft.com/office/powerpoint/2010/main" val="778353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45DEEED-BE3A-4307-800A-45F555B51C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5C73706-35AD-4797-B796-D806B8FE5A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006297" cy="6858000"/>
          </a:xfrm>
          <a:custGeom>
            <a:avLst/>
            <a:gdLst>
              <a:gd name="connsiteX0" fmla="*/ 5006297 w 5006297"/>
              <a:gd name="connsiteY0" fmla="*/ 0 h 6858000"/>
              <a:gd name="connsiteX1" fmla="*/ 1229608 w 5006297"/>
              <a:gd name="connsiteY1" fmla="*/ 0 h 6858000"/>
              <a:gd name="connsiteX2" fmla="*/ 1128285 w 5006297"/>
              <a:gd name="connsiteY2" fmla="*/ 156518 h 6858000"/>
              <a:gd name="connsiteX3" fmla="*/ 768782 w 5006297"/>
              <a:gd name="connsiteY3" fmla="*/ 825746 h 6858000"/>
              <a:gd name="connsiteX4" fmla="*/ 743290 w 5006297"/>
              <a:gd name="connsiteY4" fmla="*/ 860183 h 6858000"/>
              <a:gd name="connsiteX5" fmla="*/ 787138 w 5006297"/>
              <a:gd name="connsiteY5" fmla="*/ 756243 h 6858000"/>
              <a:gd name="connsiteX6" fmla="*/ 980544 w 5006297"/>
              <a:gd name="connsiteY6" fmla="*/ 339016 h 6858000"/>
              <a:gd name="connsiteX7" fmla="*/ 1161966 w 5006297"/>
              <a:gd name="connsiteY7" fmla="*/ 0 h 6858000"/>
              <a:gd name="connsiteX8" fmla="*/ 1104491 w 5006297"/>
              <a:gd name="connsiteY8" fmla="*/ 0 h 6858000"/>
              <a:gd name="connsiteX9" fmla="*/ 993044 w 5006297"/>
              <a:gd name="connsiteY9" fmla="*/ 204247 h 6858000"/>
              <a:gd name="connsiteX10" fmla="*/ 494731 w 5006297"/>
              <a:gd name="connsiteY10" fmla="*/ 1375322 h 6858000"/>
              <a:gd name="connsiteX11" fmla="*/ 46559 w 5006297"/>
              <a:gd name="connsiteY11" fmla="*/ 3329787 h 6858000"/>
              <a:gd name="connsiteX12" fmla="*/ 12272 w 5006297"/>
              <a:gd name="connsiteY12" fmla="*/ 4352595 h 6858000"/>
              <a:gd name="connsiteX13" fmla="*/ 171094 w 5006297"/>
              <a:gd name="connsiteY13" fmla="*/ 5544543 h 6858000"/>
              <a:gd name="connsiteX14" fmla="*/ 538125 w 5006297"/>
              <a:gd name="connsiteY14" fmla="*/ 6816123 h 6858000"/>
              <a:gd name="connsiteX15" fmla="*/ 555724 w 5006297"/>
              <a:gd name="connsiteY15" fmla="*/ 6858000 h 6858000"/>
              <a:gd name="connsiteX16" fmla="*/ 608303 w 5006297"/>
              <a:gd name="connsiteY16" fmla="*/ 6858000 h 6858000"/>
              <a:gd name="connsiteX17" fmla="*/ 596366 w 5006297"/>
              <a:gd name="connsiteY17" fmla="*/ 6829337 h 6858000"/>
              <a:gd name="connsiteX18" fmla="*/ 364843 w 5006297"/>
              <a:gd name="connsiteY18" fmla="*/ 6132604 h 6858000"/>
              <a:gd name="connsiteX19" fmla="*/ 213412 w 5006297"/>
              <a:gd name="connsiteY19" fmla="*/ 5505676 h 6858000"/>
              <a:gd name="connsiteX20" fmla="*/ 211628 w 5006297"/>
              <a:gd name="connsiteY20" fmla="*/ 5472254 h 6858000"/>
              <a:gd name="connsiteX21" fmla="*/ 311945 w 5006297"/>
              <a:gd name="connsiteY21" fmla="*/ 5821167 h 6858000"/>
              <a:gd name="connsiteX22" fmla="*/ 623960 w 5006297"/>
              <a:gd name="connsiteY22" fmla="*/ 6658826 h 6858000"/>
              <a:gd name="connsiteX23" fmla="*/ 717350 w 5006297"/>
              <a:gd name="connsiteY23" fmla="*/ 6858000 h 6858000"/>
              <a:gd name="connsiteX24" fmla="*/ 5006297 w 5006297"/>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006297" h="6858000">
                <a:moveTo>
                  <a:pt x="5006297" y="0"/>
                </a:moveTo>
                <a:lnTo>
                  <a:pt x="1229608" y="0"/>
                </a:lnTo>
                <a:lnTo>
                  <a:pt x="1128285" y="156518"/>
                </a:lnTo>
                <a:cubicBezTo>
                  <a:pt x="996915" y="372642"/>
                  <a:pt x="877575" y="596029"/>
                  <a:pt x="768782" y="825746"/>
                </a:cubicBezTo>
                <a:cubicBezTo>
                  <a:pt x="763429" y="839224"/>
                  <a:pt x="754646" y="851089"/>
                  <a:pt x="743290" y="860183"/>
                </a:cubicBezTo>
                <a:cubicBezTo>
                  <a:pt x="757948" y="825621"/>
                  <a:pt x="772224" y="790805"/>
                  <a:pt x="787138" y="756243"/>
                </a:cubicBezTo>
                <a:cubicBezTo>
                  <a:pt x="848067" y="615114"/>
                  <a:pt x="912406" y="475964"/>
                  <a:pt x="980544" y="339016"/>
                </a:cubicBezTo>
                <a:lnTo>
                  <a:pt x="1161966" y="0"/>
                </a:lnTo>
                <a:lnTo>
                  <a:pt x="1104491" y="0"/>
                </a:lnTo>
                <a:lnTo>
                  <a:pt x="993044" y="204247"/>
                </a:lnTo>
                <a:cubicBezTo>
                  <a:pt x="798291" y="579761"/>
                  <a:pt x="634561" y="971401"/>
                  <a:pt x="494731" y="1375322"/>
                </a:cubicBezTo>
                <a:cubicBezTo>
                  <a:pt x="277072" y="2009491"/>
                  <a:pt x="126862" y="2664550"/>
                  <a:pt x="46559" y="3329787"/>
                </a:cubicBezTo>
                <a:cubicBezTo>
                  <a:pt x="4496" y="3670216"/>
                  <a:pt x="-14242" y="4010141"/>
                  <a:pt x="12272" y="4352595"/>
                </a:cubicBezTo>
                <a:cubicBezTo>
                  <a:pt x="43627" y="4752907"/>
                  <a:pt x="90918" y="5150814"/>
                  <a:pt x="171094" y="5544543"/>
                </a:cubicBezTo>
                <a:cubicBezTo>
                  <a:pt x="259524" y="5979227"/>
                  <a:pt x="379573" y="6403657"/>
                  <a:pt x="538125" y="6816123"/>
                </a:cubicBezTo>
                <a:lnTo>
                  <a:pt x="555724" y="6858000"/>
                </a:lnTo>
                <a:lnTo>
                  <a:pt x="608303" y="6858000"/>
                </a:lnTo>
                <a:lnTo>
                  <a:pt x="596366" y="6829337"/>
                </a:lnTo>
                <a:cubicBezTo>
                  <a:pt x="508696" y="6602484"/>
                  <a:pt x="431985" y="6369981"/>
                  <a:pt x="364843" y="6132604"/>
                </a:cubicBezTo>
                <a:cubicBezTo>
                  <a:pt x="306463" y="5925865"/>
                  <a:pt x="263378" y="5714822"/>
                  <a:pt x="213412" y="5505676"/>
                </a:cubicBezTo>
                <a:cubicBezTo>
                  <a:pt x="212231" y="5494574"/>
                  <a:pt x="211637" y="5483421"/>
                  <a:pt x="211628" y="5472254"/>
                </a:cubicBezTo>
                <a:cubicBezTo>
                  <a:pt x="248210" y="5599108"/>
                  <a:pt x="277401" y="5710897"/>
                  <a:pt x="311945" y="5821167"/>
                </a:cubicBezTo>
                <a:cubicBezTo>
                  <a:pt x="401999" y="6108329"/>
                  <a:pt x="505868" y="6387643"/>
                  <a:pt x="623960" y="6658826"/>
                </a:cubicBezTo>
                <a:lnTo>
                  <a:pt x="717350" y="6858000"/>
                </a:lnTo>
                <a:lnTo>
                  <a:pt x="5006297" y="6858000"/>
                </a:lnTo>
                <a:close/>
              </a:path>
            </a:pathLst>
          </a:custGeom>
          <a:solidFill>
            <a:schemeClr val="accent1"/>
          </a:solidFill>
          <a:ln w="685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E0E664CE-AFE1-866A-BE1F-3DACEC9FF74A}"/>
              </a:ext>
            </a:extLst>
          </p:cNvPr>
          <p:cNvSpPr>
            <a:spLocks noGrp="1"/>
          </p:cNvSpPr>
          <p:nvPr>
            <p:ph type="title"/>
          </p:nvPr>
        </p:nvSpPr>
        <p:spPr>
          <a:xfrm>
            <a:off x="841248" y="644652"/>
            <a:ext cx="3182112" cy="5568696"/>
          </a:xfrm>
        </p:spPr>
        <p:txBody>
          <a:bodyPr>
            <a:normAutofit/>
          </a:bodyPr>
          <a:lstStyle/>
          <a:p>
            <a:r>
              <a:rPr lang="en-US" sz="6600">
                <a:solidFill>
                  <a:srgbClr val="FFFFFF"/>
                </a:solidFill>
              </a:rPr>
              <a:t>Flipped Interaction Pattern</a:t>
            </a:r>
          </a:p>
        </p:txBody>
      </p:sp>
      <p:sp>
        <p:nvSpPr>
          <p:cNvPr id="3" name="Content Placeholder 2">
            <a:extLst>
              <a:ext uri="{FF2B5EF4-FFF2-40B4-BE49-F238E27FC236}">
                <a16:creationId xmlns:a16="http://schemas.microsoft.com/office/drawing/2014/main" id="{E5F562A1-6954-BD65-83D3-BCCFA6FEF254}"/>
              </a:ext>
            </a:extLst>
          </p:cNvPr>
          <p:cNvSpPr>
            <a:spLocks noGrp="1"/>
          </p:cNvSpPr>
          <p:nvPr>
            <p:ph idx="1"/>
          </p:nvPr>
        </p:nvSpPr>
        <p:spPr>
          <a:xfrm>
            <a:off x="5168348" y="106017"/>
            <a:ext cx="6679095" cy="6626087"/>
          </a:xfrm>
        </p:spPr>
        <p:txBody>
          <a:bodyPr vert="horz" lIns="91440" tIns="45720" rIns="91440" bIns="45720" rtlCol="0" anchor="ctr">
            <a:normAutofit fontScale="92500" lnSpcReduction="10000"/>
          </a:bodyPr>
          <a:lstStyle/>
          <a:p>
            <a:r>
              <a:rPr lang="en-US" sz="3600" dirty="0">
                <a:ea typeface="+mn-lt"/>
                <a:cs typeface="+mn-lt"/>
              </a:rPr>
              <a:t>I would like you to ask me questions to achieve X </a:t>
            </a:r>
            <a:endParaRPr lang="en-US" sz="3600" dirty="0"/>
          </a:p>
          <a:p>
            <a:r>
              <a:rPr lang="en-US" sz="3600" dirty="0">
                <a:ea typeface="+mn-lt"/>
                <a:cs typeface="+mn-lt"/>
              </a:rPr>
              <a:t>You should ask questions until condition Y is met or to achieve this goal (alternatively, forever) </a:t>
            </a:r>
            <a:endParaRPr lang="en-US" sz="3600" dirty="0"/>
          </a:p>
          <a:p>
            <a:r>
              <a:rPr lang="en-US" sz="3600" b="1" u="sng" dirty="0"/>
              <a:t>Examples</a:t>
            </a:r>
            <a:r>
              <a:rPr lang="en-US" sz="3600" dirty="0"/>
              <a:t>:</a:t>
            </a:r>
          </a:p>
          <a:p>
            <a:pPr lvl="1"/>
            <a:r>
              <a:rPr lang="en-US" sz="3200" dirty="0">
                <a:ea typeface="+mn-lt"/>
                <a:cs typeface="+mn-lt"/>
              </a:rPr>
              <a:t>I would like you to ask me questions to help me create variations of my marketing materials. You should ask questions until you have sufficient information about my current business, audience, and goals. Ask me the first question.</a:t>
            </a:r>
            <a:endParaRPr lang="en-US" sz="3200" dirty="0"/>
          </a:p>
          <a:p>
            <a:pPr lvl="1"/>
            <a:r>
              <a:rPr lang="en-US" sz="3200" dirty="0">
                <a:ea typeface="+mn-lt"/>
                <a:cs typeface="+mn-lt"/>
              </a:rPr>
              <a:t>I would like you to ask me questions to help me diagnose a problem with my Internet. Ask me questions until you have enough information to identify the two most likely causes. Ask me one question at a time. Ask me the first question. </a:t>
            </a:r>
            <a:endParaRPr lang="en-US" sz="3200" dirty="0"/>
          </a:p>
        </p:txBody>
      </p:sp>
    </p:spTree>
    <p:extLst>
      <p:ext uri="{BB962C8B-B14F-4D97-AF65-F5344CB8AC3E}">
        <p14:creationId xmlns:p14="http://schemas.microsoft.com/office/powerpoint/2010/main" val="292667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225D-58D2-BF67-4BA7-08C7B3DC1502}"/>
              </a:ext>
            </a:extLst>
          </p:cNvPr>
          <p:cNvSpPr>
            <a:spLocks noGrp="1"/>
          </p:cNvSpPr>
          <p:nvPr>
            <p:ph type="title"/>
          </p:nvPr>
        </p:nvSpPr>
        <p:spPr/>
        <p:txBody>
          <a:bodyPr>
            <a:normAutofit/>
          </a:bodyPr>
          <a:lstStyle/>
          <a:p>
            <a:r>
              <a:rPr lang="en-US" sz="7200"/>
              <a:t>AI Chatbots</a:t>
            </a:r>
          </a:p>
        </p:txBody>
      </p:sp>
      <p:sp>
        <p:nvSpPr>
          <p:cNvPr id="3" name="Content Placeholder 2">
            <a:extLst>
              <a:ext uri="{FF2B5EF4-FFF2-40B4-BE49-F238E27FC236}">
                <a16:creationId xmlns:a16="http://schemas.microsoft.com/office/drawing/2014/main" id="{D89B7763-A2A0-2B8F-D852-F1EDDDC93F97}"/>
              </a:ext>
            </a:extLst>
          </p:cNvPr>
          <p:cNvSpPr>
            <a:spLocks noGrp="1"/>
          </p:cNvSpPr>
          <p:nvPr>
            <p:ph idx="1"/>
          </p:nvPr>
        </p:nvSpPr>
        <p:spPr/>
        <p:txBody>
          <a:bodyPr vert="horz" lIns="91440" tIns="45720" rIns="91440" bIns="45720" rtlCol="0" anchor="t">
            <a:normAutofit/>
          </a:bodyPr>
          <a:lstStyle/>
          <a:p>
            <a:r>
              <a:rPr lang="en-US" sz="5000" dirty="0"/>
              <a:t>ChatGPT: </a:t>
            </a:r>
            <a:r>
              <a:rPr lang="en-US" sz="5000" dirty="0">
                <a:hlinkClick r:id="rId3"/>
              </a:rPr>
              <a:t>https</a:t>
            </a:r>
            <a:r>
              <a:rPr lang="en-US" sz="5000" dirty="0">
                <a:ea typeface="+mn-lt"/>
                <a:cs typeface="+mn-lt"/>
                <a:hlinkClick r:id="rId3"/>
              </a:rPr>
              <a:t>://chat.openai.com/</a:t>
            </a:r>
            <a:endParaRPr lang="en-US" sz="5000" dirty="0">
              <a:ea typeface="+mn-lt"/>
              <a:cs typeface="+mn-lt"/>
            </a:endParaRPr>
          </a:p>
          <a:p>
            <a:r>
              <a:rPr lang="en-US" sz="5000" dirty="0">
                <a:ea typeface="+mn-lt"/>
                <a:cs typeface="+mn-lt"/>
              </a:rPr>
              <a:t>Anthropic Claude 2: </a:t>
            </a:r>
            <a:r>
              <a:rPr lang="en-US" sz="5000" dirty="0">
                <a:ea typeface="+mn-lt"/>
                <a:cs typeface="+mn-lt"/>
                <a:hlinkClick r:id="rId4"/>
              </a:rPr>
              <a:t>https://www.anthropic.com/index/claude-2</a:t>
            </a:r>
            <a:r>
              <a:rPr lang="en-US" sz="5000" dirty="0">
                <a:ea typeface="+mn-lt"/>
                <a:cs typeface="+mn-lt"/>
              </a:rPr>
              <a:t> </a:t>
            </a:r>
            <a:endParaRPr lang="en-US" sz="5000" dirty="0"/>
          </a:p>
          <a:p>
            <a:r>
              <a:rPr lang="en-US" sz="5000" dirty="0">
                <a:ea typeface="+mn-lt"/>
                <a:cs typeface="+mn-lt"/>
              </a:rPr>
              <a:t>Google Bard: </a:t>
            </a:r>
            <a:r>
              <a:rPr lang="en-US" sz="5000" dirty="0">
                <a:ea typeface="+mn-lt"/>
                <a:cs typeface="+mn-lt"/>
                <a:hlinkClick r:id="rId5"/>
              </a:rPr>
              <a:t>https://bard.google.com/</a:t>
            </a:r>
            <a:r>
              <a:rPr lang="en-US" sz="5000" dirty="0">
                <a:ea typeface="+mn-lt"/>
                <a:cs typeface="+mn-lt"/>
              </a:rPr>
              <a:t> </a:t>
            </a:r>
          </a:p>
          <a:p>
            <a:r>
              <a:rPr lang="en-US" sz="5000" dirty="0">
                <a:ea typeface="+mn-lt"/>
                <a:cs typeface="+mn-lt"/>
              </a:rPr>
              <a:t>Microsoft's Bing Chat: </a:t>
            </a:r>
            <a:r>
              <a:rPr lang="en-US" sz="5000" dirty="0">
                <a:solidFill>
                  <a:srgbClr val="2998E3"/>
                </a:solidFill>
                <a:latin typeface="The Hand Bold"/>
                <a:cs typeface="Arial"/>
                <a:hlinkClick r:id="rId6"/>
              </a:rPr>
              <a:t>https://chat.bing.com/</a:t>
            </a:r>
            <a:r>
              <a:rPr lang="en-US" sz="5000" dirty="0">
                <a:ea typeface="+mn-lt"/>
                <a:cs typeface="+mn-lt"/>
              </a:rPr>
              <a:t> </a:t>
            </a:r>
            <a:endParaRPr lang="en-US" sz="5000" dirty="0"/>
          </a:p>
        </p:txBody>
      </p:sp>
    </p:spTree>
    <p:extLst>
      <p:ext uri="{BB962C8B-B14F-4D97-AF65-F5344CB8AC3E}">
        <p14:creationId xmlns:p14="http://schemas.microsoft.com/office/powerpoint/2010/main" val="3096346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38" name="Rectangle 37">
            <a:extLst>
              <a:ext uri="{FF2B5EF4-FFF2-40B4-BE49-F238E27FC236}">
                <a16:creationId xmlns:a16="http://schemas.microsoft.com/office/drawing/2014/main" id="{F12E7CC5-C78B-4EBD-9565-3FA00FAA6C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3A4529A5-F675-429F-8044-01372BB134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9992" y="0"/>
            <a:ext cx="7562008" cy="6858000"/>
          </a:xfrm>
          <a:custGeom>
            <a:avLst/>
            <a:gdLst>
              <a:gd name="connsiteX0" fmla="*/ 7529613 w 7529613"/>
              <a:gd name="connsiteY0" fmla="*/ 0 h 6858000"/>
              <a:gd name="connsiteX1" fmla="*/ 1222331 w 7529613"/>
              <a:gd name="connsiteY1" fmla="*/ 0 h 6858000"/>
              <a:gd name="connsiteX2" fmla="*/ 1126483 w 7529613"/>
              <a:gd name="connsiteY2" fmla="*/ 148742 h 6858000"/>
              <a:gd name="connsiteX3" fmla="*/ 767554 w 7529613"/>
              <a:gd name="connsiteY3" fmla="*/ 819975 h 6858000"/>
              <a:gd name="connsiteX4" fmla="*/ 742103 w 7529613"/>
              <a:gd name="connsiteY4" fmla="*/ 854514 h 6858000"/>
              <a:gd name="connsiteX5" fmla="*/ 785881 w 7529613"/>
              <a:gd name="connsiteY5" fmla="*/ 750263 h 6858000"/>
              <a:gd name="connsiteX6" fmla="*/ 978978 w 7529613"/>
              <a:gd name="connsiteY6" fmla="*/ 331786 h 6858000"/>
              <a:gd name="connsiteX7" fmla="*/ 1155717 w 7529613"/>
              <a:gd name="connsiteY7" fmla="*/ 0 h 6858000"/>
              <a:gd name="connsiteX8" fmla="*/ 1098249 w 7529613"/>
              <a:gd name="connsiteY8" fmla="*/ 0 h 6858000"/>
              <a:gd name="connsiteX9" fmla="*/ 991458 w 7529613"/>
              <a:gd name="connsiteY9" fmla="*/ 196614 h 6858000"/>
              <a:gd name="connsiteX10" fmla="*/ 493941 w 7529613"/>
              <a:gd name="connsiteY10" fmla="*/ 1371196 h 6858000"/>
              <a:gd name="connsiteX11" fmla="*/ 46485 w 7529613"/>
              <a:gd name="connsiteY11" fmla="*/ 3331516 h 6858000"/>
              <a:gd name="connsiteX12" fmla="*/ 12252 w 7529613"/>
              <a:gd name="connsiteY12" fmla="*/ 4357388 h 6858000"/>
              <a:gd name="connsiteX13" fmla="*/ 170821 w 7529613"/>
              <a:gd name="connsiteY13" fmla="*/ 5552906 h 6858000"/>
              <a:gd name="connsiteX14" fmla="*/ 537265 w 7529613"/>
              <a:gd name="connsiteY14" fmla="*/ 6828295 h 6858000"/>
              <a:gd name="connsiteX15" fmla="*/ 549692 w 7529613"/>
              <a:gd name="connsiteY15" fmla="*/ 6858000 h 6858000"/>
              <a:gd name="connsiteX16" fmla="*/ 602234 w 7529613"/>
              <a:gd name="connsiteY16" fmla="*/ 6858000 h 6858000"/>
              <a:gd name="connsiteX17" fmla="*/ 595414 w 7529613"/>
              <a:gd name="connsiteY17" fmla="*/ 6841549 h 6858000"/>
              <a:gd name="connsiteX18" fmla="*/ 364260 w 7529613"/>
              <a:gd name="connsiteY18" fmla="*/ 6142729 h 6858000"/>
              <a:gd name="connsiteX19" fmla="*/ 213071 w 7529613"/>
              <a:gd name="connsiteY19" fmla="*/ 5513923 h 6858000"/>
              <a:gd name="connsiteX20" fmla="*/ 211290 w 7529613"/>
              <a:gd name="connsiteY20" fmla="*/ 5480401 h 6858000"/>
              <a:gd name="connsiteX21" fmla="*/ 311446 w 7529613"/>
              <a:gd name="connsiteY21" fmla="*/ 5830359 h 6858000"/>
              <a:gd name="connsiteX22" fmla="*/ 622963 w 7529613"/>
              <a:gd name="connsiteY22" fmla="*/ 6670527 h 6858000"/>
              <a:gd name="connsiteX23" fmla="*/ 710464 w 7529613"/>
              <a:gd name="connsiteY23" fmla="*/ 6858000 h 6858000"/>
              <a:gd name="connsiteX24" fmla="*/ 7529613 w 7529613"/>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529613" h="6858000">
                <a:moveTo>
                  <a:pt x="7529613" y="0"/>
                </a:moveTo>
                <a:lnTo>
                  <a:pt x="1222331" y="0"/>
                </a:lnTo>
                <a:lnTo>
                  <a:pt x="1126483" y="148742"/>
                </a:lnTo>
                <a:cubicBezTo>
                  <a:pt x="995323" y="365513"/>
                  <a:pt x="876174" y="589569"/>
                  <a:pt x="767554" y="819975"/>
                </a:cubicBezTo>
                <a:cubicBezTo>
                  <a:pt x="762210" y="833492"/>
                  <a:pt x="753441" y="845393"/>
                  <a:pt x="742103" y="854514"/>
                </a:cubicBezTo>
                <a:cubicBezTo>
                  <a:pt x="756737" y="819849"/>
                  <a:pt x="770991" y="784928"/>
                  <a:pt x="785881" y="750263"/>
                </a:cubicBezTo>
                <a:cubicBezTo>
                  <a:pt x="846713" y="608712"/>
                  <a:pt x="910948" y="469145"/>
                  <a:pt x="978978" y="331786"/>
                </a:cubicBezTo>
                <a:lnTo>
                  <a:pt x="1155717" y="0"/>
                </a:lnTo>
                <a:lnTo>
                  <a:pt x="1098249" y="0"/>
                </a:lnTo>
                <a:lnTo>
                  <a:pt x="991458" y="196614"/>
                </a:lnTo>
                <a:cubicBezTo>
                  <a:pt x="797017" y="573253"/>
                  <a:pt x="633548" y="966066"/>
                  <a:pt x="493941" y="1371196"/>
                </a:cubicBezTo>
                <a:cubicBezTo>
                  <a:pt x="276630" y="2007265"/>
                  <a:pt x="126659" y="2664286"/>
                  <a:pt x="46485" y="3331516"/>
                </a:cubicBezTo>
                <a:cubicBezTo>
                  <a:pt x="4488" y="3672965"/>
                  <a:pt x="-14219" y="4013908"/>
                  <a:pt x="12252" y="4357388"/>
                </a:cubicBezTo>
                <a:cubicBezTo>
                  <a:pt x="43558" y="4758899"/>
                  <a:pt x="90773" y="5157998"/>
                  <a:pt x="170821" y="5552906"/>
                </a:cubicBezTo>
                <a:cubicBezTo>
                  <a:pt x="259109" y="5988893"/>
                  <a:pt x="378967" y="6414594"/>
                  <a:pt x="537265" y="6828295"/>
                </a:cubicBezTo>
                <a:lnTo>
                  <a:pt x="549692" y="6858000"/>
                </a:lnTo>
                <a:lnTo>
                  <a:pt x="602234" y="6858000"/>
                </a:lnTo>
                <a:lnTo>
                  <a:pt x="595414" y="6841549"/>
                </a:lnTo>
                <a:cubicBezTo>
                  <a:pt x="507884" y="6614016"/>
                  <a:pt x="431296" y="6380817"/>
                  <a:pt x="364260" y="6142729"/>
                </a:cubicBezTo>
                <a:cubicBezTo>
                  <a:pt x="305974" y="5935370"/>
                  <a:pt x="262958" y="5723695"/>
                  <a:pt x="213071" y="5513923"/>
                </a:cubicBezTo>
                <a:cubicBezTo>
                  <a:pt x="211892" y="5502788"/>
                  <a:pt x="211299" y="5491601"/>
                  <a:pt x="211290" y="5480401"/>
                </a:cubicBezTo>
                <a:cubicBezTo>
                  <a:pt x="247814" y="5607635"/>
                  <a:pt x="276958" y="5719759"/>
                  <a:pt x="311446" y="5830359"/>
                </a:cubicBezTo>
                <a:cubicBezTo>
                  <a:pt x="401357" y="6118381"/>
                  <a:pt x="505060" y="6398531"/>
                  <a:pt x="622963" y="6670527"/>
                </a:cubicBezTo>
                <a:lnTo>
                  <a:pt x="710464" y="6858000"/>
                </a:lnTo>
                <a:lnTo>
                  <a:pt x="7529613" y="6858000"/>
                </a:lnTo>
                <a:close/>
              </a:path>
            </a:pathLst>
          </a:custGeom>
          <a:solidFill>
            <a:schemeClr val="accent1"/>
          </a:solidFill>
          <a:ln w="685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BC47C161-8C9C-CE5E-BEE9-5F646A7E5F1E}"/>
              </a:ext>
            </a:extLst>
          </p:cNvPr>
          <p:cNvSpPr>
            <a:spLocks noGrp="1"/>
          </p:cNvSpPr>
          <p:nvPr>
            <p:ph type="title"/>
          </p:nvPr>
        </p:nvSpPr>
        <p:spPr>
          <a:xfrm>
            <a:off x="5622061" y="762538"/>
            <a:ext cx="5649349" cy="3199862"/>
          </a:xfrm>
        </p:spPr>
        <p:txBody>
          <a:bodyPr vert="horz" lIns="91440" tIns="45720" rIns="91440" bIns="45720" rtlCol="0" anchor="b">
            <a:normAutofit/>
          </a:bodyPr>
          <a:lstStyle/>
          <a:p>
            <a:r>
              <a:rPr lang="en-US" sz="8000">
                <a:solidFill>
                  <a:srgbClr val="FBF9F6"/>
                </a:solidFill>
              </a:rPr>
              <a:t>Business Prompt Cheat sheet</a:t>
            </a:r>
          </a:p>
        </p:txBody>
      </p:sp>
      <p:sp>
        <p:nvSpPr>
          <p:cNvPr id="3" name="Content Placeholder 2">
            <a:extLst>
              <a:ext uri="{FF2B5EF4-FFF2-40B4-BE49-F238E27FC236}">
                <a16:creationId xmlns:a16="http://schemas.microsoft.com/office/drawing/2014/main" id="{C2338894-0EBA-2266-D425-387336C9C7B6}"/>
              </a:ext>
            </a:extLst>
          </p:cNvPr>
          <p:cNvSpPr>
            <a:spLocks noGrp="1"/>
          </p:cNvSpPr>
          <p:nvPr>
            <p:ph idx="1"/>
          </p:nvPr>
        </p:nvSpPr>
        <p:spPr>
          <a:xfrm>
            <a:off x="5155001" y="4498092"/>
            <a:ext cx="7033951" cy="2141247"/>
          </a:xfrm>
        </p:spPr>
        <p:txBody>
          <a:bodyPr vert="horz" lIns="91440" tIns="45720" rIns="91440" bIns="45720" rtlCol="0" anchor="t">
            <a:normAutofit/>
          </a:bodyPr>
          <a:lstStyle/>
          <a:p>
            <a:pPr marL="0" indent="0">
              <a:buNone/>
            </a:pPr>
            <a:r>
              <a:rPr lang="en-US" sz="9600" dirty="0">
                <a:solidFill>
                  <a:schemeClr val="bg1"/>
                </a:solidFill>
                <a:hlinkClick r:id="rId3">
                  <a:extLst>
                    <a:ext uri="{A12FA001-AC4F-418D-AE19-62706E023703}">
                      <ahyp:hlinkClr xmlns:ahyp="http://schemas.microsoft.com/office/drawing/2018/hyperlinkcolor" val="tx"/>
                    </a:ext>
                  </a:extLst>
                </a:hlinkClick>
              </a:rPr>
              <a:t>http://bit.ly/gptbusiness</a:t>
            </a:r>
            <a:endParaRPr lang="en-US" sz="9600" dirty="0">
              <a:solidFill>
                <a:schemeClr val="bg1"/>
              </a:solidFill>
            </a:endParaRPr>
          </a:p>
        </p:txBody>
      </p:sp>
      <p:sp>
        <p:nvSpPr>
          <p:cNvPr id="42" name="Rectangle 6">
            <a:extLst>
              <a:ext uri="{FF2B5EF4-FFF2-40B4-BE49-F238E27FC236}">
                <a16:creationId xmlns:a16="http://schemas.microsoft.com/office/drawing/2014/main" id="{63DAB858-5A0C-4AFF-AAC6-705EDF8DB7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17682" y="4043302"/>
            <a:ext cx="5303520" cy="27432"/>
          </a:xfrm>
          <a:custGeom>
            <a:avLst/>
            <a:gdLst>
              <a:gd name="connsiteX0" fmla="*/ 0 w 5303520"/>
              <a:gd name="connsiteY0" fmla="*/ 0 h 27432"/>
              <a:gd name="connsiteX1" fmla="*/ 556870 w 5303520"/>
              <a:gd name="connsiteY1" fmla="*/ 0 h 27432"/>
              <a:gd name="connsiteX2" fmla="*/ 1272845 w 5303520"/>
              <a:gd name="connsiteY2" fmla="*/ 0 h 27432"/>
              <a:gd name="connsiteX3" fmla="*/ 1882750 w 5303520"/>
              <a:gd name="connsiteY3" fmla="*/ 0 h 27432"/>
              <a:gd name="connsiteX4" fmla="*/ 2439619 w 5303520"/>
              <a:gd name="connsiteY4" fmla="*/ 0 h 27432"/>
              <a:gd name="connsiteX5" fmla="*/ 3155594 w 5303520"/>
              <a:gd name="connsiteY5" fmla="*/ 0 h 27432"/>
              <a:gd name="connsiteX6" fmla="*/ 3818534 w 5303520"/>
              <a:gd name="connsiteY6" fmla="*/ 0 h 27432"/>
              <a:gd name="connsiteX7" fmla="*/ 4481474 w 5303520"/>
              <a:gd name="connsiteY7" fmla="*/ 0 h 27432"/>
              <a:gd name="connsiteX8" fmla="*/ 5303520 w 5303520"/>
              <a:gd name="connsiteY8" fmla="*/ 0 h 27432"/>
              <a:gd name="connsiteX9" fmla="*/ 5303520 w 5303520"/>
              <a:gd name="connsiteY9" fmla="*/ 27432 h 27432"/>
              <a:gd name="connsiteX10" fmla="*/ 4746650 w 5303520"/>
              <a:gd name="connsiteY10" fmla="*/ 27432 h 27432"/>
              <a:gd name="connsiteX11" fmla="*/ 4242816 w 5303520"/>
              <a:gd name="connsiteY11" fmla="*/ 27432 h 27432"/>
              <a:gd name="connsiteX12" fmla="*/ 3526841 w 5303520"/>
              <a:gd name="connsiteY12" fmla="*/ 27432 h 27432"/>
              <a:gd name="connsiteX13" fmla="*/ 2969971 w 5303520"/>
              <a:gd name="connsiteY13" fmla="*/ 27432 h 27432"/>
              <a:gd name="connsiteX14" fmla="*/ 2253996 w 5303520"/>
              <a:gd name="connsiteY14" fmla="*/ 27432 h 27432"/>
              <a:gd name="connsiteX15" fmla="*/ 1484986 w 5303520"/>
              <a:gd name="connsiteY15" fmla="*/ 27432 h 27432"/>
              <a:gd name="connsiteX16" fmla="*/ 875081 w 5303520"/>
              <a:gd name="connsiteY16" fmla="*/ 27432 h 27432"/>
              <a:gd name="connsiteX17" fmla="*/ 0 w 5303520"/>
              <a:gd name="connsiteY17" fmla="*/ 27432 h 27432"/>
              <a:gd name="connsiteX18" fmla="*/ 0 w 5303520"/>
              <a:gd name="connsiteY18"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303520" h="27432" fill="none" extrusionOk="0">
                <a:moveTo>
                  <a:pt x="0" y="0"/>
                </a:moveTo>
                <a:cubicBezTo>
                  <a:pt x="191807" y="-19560"/>
                  <a:pt x="373092" y="14032"/>
                  <a:pt x="556870" y="0"/>
                </a:cubicBezTo>
                <a:cubicBezTo>
                  <a:pt x="740648" y="-14032"/>
                  <a:pt x="1109645" y="5886"/>
                  <a:pt x="1272845" y="0"/>
                </a:cubicBezTo>
                <a:cubicBezTo>
                  <a:pt x="1436045" y="-5886"/>
                  <a:pt x="1723352" y="-21940"/>
                  <a:pt x="1882750" y="0"/>
                </a:cubicBezTo>
                <a:cubicBezTo>
                  <a:pt x="2042148" y="21940"/>
                  <a:pt x="2308812" y="-23394"/>
                  <a:pt x="2439619" y="0"/>
                </a:cubicBezTo>
                <a:cubicBezTo>
                  <a:pt x="2570426" y="23394"/>
                  <a:pt x="2936980" y="-3315"/>
                  <a:pt x="3155594" y="0"/>
                </a:cubicBezTo>
                <a:cubicBezTo>
                  <a:pt x="3374208" y="3315"/>
                  <a:pt x="3528026" y="24519"/>
                  <a:pt x="3818534" y="0"/>
                </a:cubicBezTo>
                <a:cubicBezTo>
                  <a:pt x="4109042" y="-24519"/>
                  <a:pt x="4161759" y="-18720"/>
                  <a:pt x="4481474" y="0"/>
                </a:cubicBezTo>
                <a:cubicBezTo>
                  <a:pt x="4801189" y="18720"/>
                  <a:pt x="5011126" y="27308"/>
                  <a:pt x="5303520" y="0"/>
                </a:cubicBezTo>
                <a:cubicBezTo>
                  <a:pt x="5303593" y="13343"/>
                  <a:pt x="5303797" y="14402"/>
                  <a:pt x="5303520" y="27432"/>
                </a:cubicBezTo>
                <a:cubicBezTo>
                  <a:pt x="5132450" y="9645"/>
                  <a:pt x="4953391" y="27858"/>
                  <a:pt x="4746650" y="27432"/>
                </a:cubicBezTo>
                <a:cubicBezTo>
                  <a:pt x="4539909" y="27007"/>
                  <a:pt x="4361261" y="16312"/>
                  <a:pt x="4242816" y="27432"/>
                </a:cubicBezTo>
                <a:cubicBezTo>
                  <a:pt x="4124371" y="38552"/>
                  <a:pt x="3754907" y="30170"/>
                  <a:pt x="3526841" y="27432"/>
                </a:cubicBezTo>
                <a:cubicBezTo>
                  <a:pt x="3298775" y="24694"/>
                  <a:pt x="3164473" y="13057"/>
                  <a:pt x="2969971" y="27432"/>
                </a:cubicBezTo>
                <a:cubicBezTo>
                  <a:pt x="2775469" y="41808"/>
                  <a:pt x="2608536" y="11194"/>
                  <a:pt x="2253996" y="27432"/>
                </a:cubicBezTo>
                <a:cubicBezTo>
                  <a:pt x="1899456" y="43670"/>
                  <a:pt x="1752044" y="37933"/>
                  <a:pt x="1484986" y="27432"/>
                </a:cubicBezTo>
                <a:cubicBezTo>
                  <a:pt x="1217928" y="16932"/>
                  <a:pt x="1060609" y="4360"/>
                  <a:pt x="875081" y="27432"/>
                </a:cubicBezTo>
                <a:cubicBezTo>
                  <a:pt x="689553" y="50504"/>
                  <a:pt x="188846" y="34372"/>
                  <a:pt x="0" y="27432"/>
                </a:cubicBezTo>
                <a:cubicBezTo>
                  <a:pt x="-1027" y="16774"/>
                  <a:pt x="589" y="8401"/>
                  <a:pt x="0" y="0"/>
                </a:cubicBezTo>
                <a:close/>
              </a:path>
              <a:path w="5303520" h="27432" stroke="0" extrusionOk="0">
                <a:moveTo>
                  <a:pt x="0" y="0"/>
                </a:moveTo>
                <a:cubicBezTo>
                  <a:pt x="181149" y="2038"/>
                  <a:pt x="442175" y="-27591"/>
                  <a:pt x="609905" y="0"/>
                </a:cubicBezTo>
                <a:cubicBezTo>
                  <a:pt x="777636" y="27591"/>
                  <a:pt x="947554" y="-24271"/>
                  <a:pt x="1113739" y="0"/>
                </a:cubicBezTo>
                <a:cubicBezTo>
                  <a:pt x="1279924" y="24271"/>
                  <a:pt x="1721318" y="-30891"/>
                  <a:pt x="1882750" y="0"/>
                </a:cubicBezTo>
                <a:cubicBezTo>
                  <a:pt x="2044182" y="30891"/>
                  <a:pt x="2270822" y="-14002"/>
                  <a:pt x="2492654" y="0"/>
                </a:cubicBezTo>
                <a:cubicBezTo>
                  <a:pt x="2714486" y="14002"/>
                  <a:pt x="2822632" y="27292"/>
                  <a:pt x="3102559" y="0"/>
                </a:cubicBezTo>
                <a:cubicBezTo>
                  <a:pt x="3382487" y="-27292"/>
                  <a:pt x="3489743" y="-31235"/>
                  <a:pt x="3871570" y="0"/>
                </a:cubicBezTo>
                <a:cubicBezTo>
                  <a:pt x="4253397" y="31235"/>
                  <a:pt x="4301475" y="22800"/>
                  <a:pt x="4428439" y="0"/>
                </a:cubicBezTo>
                <a:cubicBezTo>
                  <a:pt x="4555403" y="-22800"/>
                  <a:pt x="5018410" y="43534"/>
                  <a:pt x="5303520" y="0"/>
                </a:cubicBezTo>
                <a:cubicBezTo>
                  <a:pt x="5303295" y="13080"/>
                  <a:pt x="5304172" y="14823"/>
                  <a:pt x="5303520" y="27432"/>
                </a:cubicBezTo>
                <a:cubicBezTo>
                  <a:pt x="5082751" y="27600"/>
                  <a:pt x="4993374" y="33244"/>
                  <a:pt x="4746650" y="27432"/>
                </a:cubicBezTo>
                <a:cubicBezTo>
                  <a:pt x="4499926" y="21621"/>
                  <a:pt x="4368648" y="1957"/>
                  <a:pt x="4083710" y="27432"/>
                </a:cubicBezTo>
                <a:cubicBezTo>
                  <a:pt x="3798772" y="52907"/>
                  <a:pt x="3729434" y="14645"/>
                  <a:pt x="3473806" y="27432"/>
                </a:cubicBezTo>
                <a:cubicBezTo>
                  <a:pt x="3218178" y="40219"/>
                  <a:pt x="3056855" y="39147"/>
                  <a:pt x="2704795" y="27432"/>
                </a:cubicBezTo>
                <a:cubicBezTo>
                  <a:pt x="2352735" y="15717"/>
                  <a:pt x="2319447" y="38401"/>
                  <a:pt x="1935785" y="27432"/>
                </a:cubicBezTo>
                <a:cubicBezTo>
                  <a:pt x="1552123" y="16464"/>
                  <a:pt x="1532619" y="8678"/>
                  <a:pt x="1378915" y="27432"/>
                </a:cubicBezTo>
                <a:cubicBezTo>
                  <a:pt x="1225211" y="46187"/>
                  <a:pt x="1038692" y="43452"/>
                  <a:pt x="715975" y="27432"/>
                </a:cubicBezTo>
                <a:cubicBezTo>
                  <a:pt x="393258" y="11412"/>
                  <a:pt x="303768" y="36088"/>
                  <a:pt x="0" y="27432"/>
                </a:cubicBezTo>
                <a:cubicBezTo>
                  <a:pt x="151" y="17585"/>
                  <a:pt x="-198" y="13251"/>
                  <a:pt x="0" y="0"/>
                </a:cubicBezTo>
                <a:close/>
              </a:path>
            </a:pathLst>
          </a:custGeom>
          <a:solidFill>
            <a:srgbClr val="FBF9F6"/>
          </a:solidFill>
          <a:ln w="41275" cap="rnd">
            <a:solidFill>
              <a:srgbClr val="FBF9F6"/>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qr code on a white background&#10;&#10;Description automatically generated">
            <a:extLst>
              <a:ext uri="{FF2B5EF4-FFF2-40B4-BE49-F238E27FC236}">
                <a16:creationId xmlns:a16="http://schemas.microsoft.com/office/drawing/2014/main" id="{868CD85E-0D14-FEE8-58E4-DF7F7C7A095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8511" y="1282514"/>
            <a:ext cx="4292971" cy="4292971"/>
          </a:xfrm>
          <a:prstGeom prst="rect">
            <a:avLst/>
          </a:prstGeom>
        </p:spPr>
      </p:pic>
    </p:spTree>
    <p:extLst>
      <p:ext uri="{BB962C8B-B14F-4D97-AF65-F5344CB8AC3E}">
        <p14:creationId xmlns:p14="http://schemas.microsoft.com/office/powerpoint/2010/main" val="3903482221"/>
      </p:ext>
    </p:extLst>
  </p:cSld>
  <p:clrMapOvr>
    <a:masterClrMapping/>
  </p:clrMapOvr>
</p:sld>
</file>

<file path=ppt/theme/theme1.xml><?xml version="1.0" encoding="utf-8"?>
<a:theme xmlns:a="http://schemas.openxmlformats.org/drawingml/2006/main" name="SketchyVTI">
  <a:themeElements>
    <a:clrScheme name="SketchyVTI">
      <a:dk1>
        <a:sysClr val="windowText" lastClr="000000"/>
      </a:dk1>
      <a:lt1>
        <a:sysClr val="window" lastClr="FFFFFF"/>
      </a:lt1>
      <a:dk2>
        <a:srgbClr val="39302A"/>
      </a:dk2>
      <a:lt2>
        <a:srgbClr val="E5DEDB"/>
      </a:lt2>
      <a:accent1>
        <a:srgbClr val="E4650E"/>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Custom 2">
      <a:majorFont>
        <a:latin typeface="The Serif Hand Black"/>
        <a:ea typeface=""/>
        <a:cs typeface=""/>
      </a:majorFont>
      <a:minorFont>
        <a:latin typeface="The Hand Bol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5749</TotalTime>
  <Words>771</Words>
  <Application>Microsoft Macintosh PowerPoint</Application>
  <PresentationFormat>Widescreen</PresentationFormat>
  <Paragraphs>64</Paragraphs>
  <Slides>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Söhne</vt:lpstr>
      <vt:lpstr>The Hand Bold</vt:lpstr>
      <vt:lpstr>The Serif Hand Black</vt:lpstr>
      <vt:lpstr>SketchyVTI</vt:lpstr>
      <vt:lpstr>Leveraging AI in Business</vt:lpstr>
      <vt:lpstr>Benefits of using AI Chatbots Like ChatGPT in business</vt:lpstr>
      <vt:lpstr>How Do You Use an AI Chatbot Like ChatGPT?</vt:lpstr>
      <vt:lpstr>What is a Prompt?</vt:lpstr>
      <vt:lpstr>Persona Pattern</vt:lpstr>
      <vt:lpstr>Flipped Interaction Pattern</vt:lpstr>
      <vt:lpstr>AI Chatbots</vt:lpstr>
      <vt:lpstr>Business Prompt Cheat sheet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Matt Stratton</cp:lastModifiedBy>
  <cp:revision>178</cp:revision>
  <dcterms:created xsi:type="dcterms:W3CDTF">2023-07-18T19:38:44Z</dcterms:created>
  <dcterms:modified xsi:type="dcterms:W3CDTF">2023-08-15T13:14:15Z</dcterms:modified>
</cp:coreProperties>
</file>