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30" r:id="rId2"/>
    <p:sldId id="331" r:id="rId3"/>
    <p:sldId id="342" r:id="rId4"/>
    <p:sldId id="343" r:id="rId5"/>
    <p:sldId id="336" r:id="rId6"/>
    <p:sldId id="339" r:id="rId7"/>
    <p:sldId id="353" r:id="rId8"/>
    <p:sldId id="354" r:id="rId9"/>
    <p:sldId id="341" r:id="rId10"/>
    <p:sldId id="340" r:id="rId11"/>
    <p:sldId id="337" r:id="rId12"/>
    <p:sldId id="344" r:id="rId13"/>
    <p:sldId id="345" r:id="rId14"/>
    <p:sldId id="346" r:id="rId15"/>
    <p:sldId id="347" r:id="rId16"/>
    <p:sldId id="348" r:id="rId17"/>
    <p:sldId id="349" r:id="rId18"/>
    <p:sldId id="350" r:id="rId19"/>
    <p:sldId id="355" r:id="rId20"/>
    <p:sldId id="356" r:id="rId21"/>
  </p:sldIdLst>
  <p:sldSz cx="12192000" cy="6858000"/>
  <p:notesSz cx="7010400" cy="92964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A"/>
    <a:srgbClr val="FFFFFF"/>
    <a:srgbClr val="06B4E6"/>
    <a:srgbClr val="48595D"/>
    <a:srgbClr val="D9185C"/>
    <a:srgbClr val="15458F"/>
    <a:srgbClr val="DA1A5A"/>
    <a:srgbClr val="00B4E6"/>
    <a:srgbClr val="00B4E7"/>
    <a:srgbClr val="164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8" autoAdjust="0"/>
    <p:restoredTop sz="97866" autoAdjust="0"/>
  </p:normalViewPr>
  <p:slideViewPr>
    <p:cSldViewPr snapToGrid="0" showGuides="1">
      <p:cViewPr varScale="1">
        <p:scale>
          <a:sx n="67" d="100"/>
          <a:sy n="67" d="100"/>
        </p:scale>
        <p:origin x="532" y="32"/>
      </p:cViewPr>
      <p:guideLst/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44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4/22/2022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365F1A-2611-CD4E-A266-B14CF06F4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503" y="5818393"/>
            <a:ext cx="1883773" cy="716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5B5326-769A-4849-957E-0C691A307B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86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5057F-8A4A-3D48-A811-CF3BB6867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E95793-1AA7-8D4B-B83A-CE84DD100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custDataLst>
      <p:tags r:id="rId24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  <p:sldLayoutId id="2147483677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fi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f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gif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fif"/><Relationship Id="rId2" Type="http://schemas.openxmlformats.org/officeDocument/2006/relationships/image" Target="../media/image45.jfi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fif"/><Relationship Id="rId2" Type="http://schemas.openxmlformats.org/officeDocument/2006/relationships/image" Target="../media/image48.jfi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3.gif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fif"/><Relationship Id="rId2" Type="http://schemas.openxmlformats.org/officeDocument/2006/relationships/image" Target="../media/image53.jfi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7.jfif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fif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fif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Relationship Id="rId6" Type="http://schemas.openxmlformats.org/officeDocument/2006/relationships/image" Target="../media/image11.jfif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jf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gif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58B4202-5033-8847-9549-FD12033863D4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5" name="Picture 14" descr="Logo&#10;&#10;Description automatically generated with low confidence">
            <a:extLst>
              <a:ext uri="{FF2B5EF4-FFF2-40B4-BE49-F238E27FC236}">
                <a16:creationId xmlns:a16="http://schemas.microsoft.com/office/drawing/2014/main" id="{B077151A-4E4C-4932-9FDA-0062E96BA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39" y="1471016"/>
            <a:ext cx="1901676" cy="191152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2EEFC88-764C-4453-AAFB-A9611CEECB1E}"/>
              </a:ext>
            </a:extLst>
          </p:cNvPr>
          <p:cNvSpPr txBox="1"/>
          <p:nvPr/>
        </p:nvSpPr>
        <p:spPr>
          <a:xfrm>
            <a:off x="727640" y="3475456"/>
            <a:ext cx="2176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2022-23 Logo &amp; Theme</a:t>
            </a:r>
          </a:p>
        </p:txBody>
      </p:sp>
      <p:pic>
        <p:nvPicPr>
          <p:cNvPr id="3" name="Picture 2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FCBAE5C9-E102-4027-ADDA-A8F6A83189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40"/>
          <a:stretch/>
        </p:blipFill>
        <p:spPr>
          <a:xfrm>
            <a:off x="3531120" y="3947596"/>
            <a:ext cx="5261611" cy="231015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7455C86-86A3-48CF-B54F-5E2E696A49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" t="15024" r="2547" b="18415"/>
          <a:stretch/>
        </p:blipFill>
        <p:spPr>
          <a:xfrm>
            <a:off x="3531121" y="1174156"/>
            <a:ext cx="5261611" cy="277344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28579051-5866-4E55-B4C3-F6CE0E6A1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038" y="1471016"/>
            <a:ext cx="1953377" cy="23181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8AF763-DE9A-4B98-9DE1-1C70F7FB2B21}"/>
              </a:ext>
            </a:extLst>
          </p:cNvPr>
          <p:cNvSpPr txBox="1"/>
          <p:nvPr/>
        </p:nvSpPr>
        <p:spPr>
          <a:xfrm>
            <a:off x="3578022" y="350058"/>
            <a:ext cx="5630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Together Let’s Grow Rotary!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541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102D82-B502-4529-A2E5-F23BAF610CF1}"/>
              </a:ext>
            </a:extLst>
          </p:cNvPr>
          <p:cNvSpPr txBox="1"/>
          <p:nvPr/>
        </p:nvSpPr>
        <p:spPr>
          <a:xfrm>
            <a:off x="4302783" y="947474"/>
            <a:ext cx="4060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Discover Rotary</a:t>
            </a:r>
          </a:p>
        </p:txBody>
      </p:sp>
      <p:pic>
        <p:nvPicPr>
          <p:cNvPr id="4" name="Picture 3" descr="A picture containing text, person, posing, crowd&#10;&#10;Description automatically generated">
            <a:extLst>
              <a:ext uri="{FF2B5EF4-FFF2-40B4-BE49-F238E27FC236}">
                <a16:creationId xmlns:a16="http://schemas.microsoft.com/office/drawing/2014/main" id="{F2DCDAAA-0235-4520-996A-0472986205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06"/>
          <a:stretch/>
        </p:blipFill>
        <p:spPr>
          <a:xfrm>
            <a:off x="739248" y="2405258"/>
            <a:ext cx="5550971" cy="342269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EE4547-8A9B-443E-88B3-2F4EECCDED76}"/>
              </a:ext>
            </a:extLst>
          </p:cNvPr>
          <p:cNvSpPr txBox="1"/>
          <p:nvPr/>
        </p:nvSpPr>
        <p:spPr>
          <a:xfrm>
            <a:off x="6861647" y="2777778"/>
            <a:ext cx="45053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Still the Gold Standard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Informal, informative talk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Better understanding of Rotary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Great recruitment tool</a:t>
            </a:r>
          </a:p>
        </p:txBody>
      </p:sp>
      <p:pic>
        <p:nvPicPr>
          <p:cNvPr id="7" name="Picture 6" descr="A picture containing text, gear, metalware, wheel&#10;&#10;Description automatically generated">
            <a:extLst>
              <a:ext uri="{FF2B5EF4-FFF2-40B4-BE49-F238E27FC236}">
                <a16:creationId xmlns:a16="http://schemas.microsoft.com/office/drawing/2014/main" id="{76A23625-A8BD-4900-80F8-ACD2BAA6A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715" y="578896"/>
            <a:ext cx="1684312" cy="182636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249014E-8946-4430-9483-F25042519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28" y="834049"/>
            <a:ext cx="2570528" cy="93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27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D4BB99-27AC-45E9-B6F7-E00C75CD2B0D}"/>
              </a:ext>
            </a:extLst>
          </p:cNvPr>
          <p:cNvSpPr txBox="1"/>
          <p:nvPr/>
        </p:nvSpPr>
        <p:spPr>
          <a:xfrm>
            <a:off x="355746" y="619885"/>
            <a:ext cx="41430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Why People Join Rotary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Community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Friendship &amp; Fellowship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Professional Development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1E60A-4F88-4473-B76C-54220C7EBB2C}"/>
              </a:ext>
            </a:extLst>
          </p:cNvPr>
          <p:cNvSpPr txBox="1"/>
          <p:nvPr/>
        </p:nvSpPr>
        <p:spPr>
          <a:xfrm>
            <a:off x="7988115" y="589107"/>
            <a:ext cx="3962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Why People Leave Clubs</a:t>
            </a:r>
          </a:p>
          <a:p>
            <a:endParaRPr lang="en-US" sz="1000" b="1" dirty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Cost and Time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Unmet Expectations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Club Environment</a:t>
            </a:r>
          </a:p>
        </p:txBody>
      </p:sp>
      <p:pic>
        <p:nvPicPr>
          <p:cNvPr id="7" name="Picture 6" descr="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5F58BC75-A177-478C-B76A-2284FFC5F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527" y="3713039"/>
            <a:ext cx="3998017" cy="2492990"/>
          </a:xfrm>
          <a:prstGeom prst="rect">
            <a:avLst/>
          </a:prstGeom>
        </p:spPr>
      </p:pic>
      <p:pic>
        <p:nvPicPr>
          <p:cNvPr id="10" name="Picture 9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08A46DE-4EDE-4FE9-8D55-7377FF52E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5" y="3713041"/>
            <a:ext cx="2939865" cy="2511910"/>
          </a:xfrm>
          <a:prstGeom prst="rect">
            <a:avLst/>
          </a:prstGeom>
        </p:spPr>
      </p:pic>
      <p:pic>
        <p:nvPicPr>
          <p:cNvPr id="12" name="Picture 11" descr="A picture containing cup, table, coffee, plate&#10;&#10;Description automatically generated">
            <a:extLst>
              <a:ext uri="{FF2B5EF4-FFF2-40B4-BE49-F238E27FC236}">
                <a16:creationId xmlns:a16="http://schemas.microsoft.com/office/drawing/2014/main" id="{0ACA5700-4CD8-41D3-AD1F-6E6B04B66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402" y="651970"/>
            <a:ext cx="2833195" cy="2833195"/>
          </a:xfrm>
          <a:prstGeom prst="rect">
            <a:avLst/>
          </a:prstGeom>
        </p:spPr>
      </p:pic>
      <p:pic>
        <p:nvPicPr>
          <p:cNvPr id="14" name="Picture 13" descr="A yellow sign on a road&#10;&#10;Description automatically generated with low confidence">
            <a:extLst>
              <a:ext uri="{FF2B5EF4-FFF2-40B4-BE49-F238E27FC236}">
                <a16:creationId xmlns:a16="http://schemas.microsoft.com/office/drawing/2014/main" id="{B45B0602-C638-4329-A492-D4AB06664B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10" y="3713040"/>
            <a:ext cx="4025717" cy="24929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9032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2E641B0B-2EB2-4247-A5A0-DB5E36045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241" y="1037287"/>
            <a:ext cx="7475013" cy="54114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BF30BE-70B4-4AFF-8207-7B9F0B6AC89C}"/>
              </a:ext>
            </a:extLst>
          </p:cNvPr>
          <p:cNvSpPr txBox="1"/>
          <p:nvPr/>
        </p:nvSpPr>
        <p:spPr>
          <a:xfrm>
            <a:off x="2974426" y="256847"/>
            <a:ext cx="6243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What’s wrong with this picture?</a:t>
            </a:r>
          </a:p>
        </p:txBody>
      </p:sp>
    </p:spTree>
    <p:extLst>
      <p:ext uri="{BB962C8B-B14F-4D97-AF65-F5344CB8AC3E}">
        <p14:creationId xmlns:p14="http://schemas.microsoft.com/office/powerpoint/2010/main" val="1066515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B4C040-DCC3-4137-9F70-B12B4DC3E053}"/>
              </a:ext>
            </a:extLst>
          </p:cNvPr>
          <p:cNvSpPr txBox="1"/>
          <p:nvPr/>
        </p:nvSpPr>
        <p:spPr>
          <a:xfrm>
            <a:off x="2139347" y="317951"/>
            <a:ext cx="5172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Diversity, Equity &amp; Inclusion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9C02202-63DB-4AB7-8023-A5B02C07F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3501089"/>
            <a:ext cx="3857625" cy="303896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B9E855B8-E43B-4670-BA8D-9E0A347570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9" r="7894"/>
          <a:stretch/>
        </p:blipFill>
        <p:spPr>
          <a:xfrm>
            <a:off x="4534885" y="1068673"/>
            <a:ext cx="3685346" cy="2432416"/>
          </a:xfrm>
          <a:prstGeom prst="rect">
            <a:avLst/>
          </a:prstGeom>
        </p:spPr>
      </p:pic>
      <p:pic>
        <p:nvPicPr>
          <p:cNvPr id="10" name="Picture 9" descr="A picture containing text, person, sport, wrestling&#10;&#10;Description automatically generated">
            <a:extLst>
              <a:ext uri="{FF2B5EF4-FFF2-40B4-BE49-F238E27FC236}">
                <a16:creationId xmlns:a16="http://schemas.microsoft.com/office/drawing/2014/main" id="{F2EAF110-6AFE-4528-AFA3-87FBFE7F5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068673"/>
            <a:ext cx="3506185" cy="2432416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1BD0C89-1773-4664-BDA7-1B30986BE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24" y="3501090"/>
            <a:ext cx="3333907" cy="30389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9542D8-3E97-4E8A-8B5F-68DF9BB89821}"/>
              </a:ext>
            </a:extLst>
          </p:cNvPr>
          <p:cNvSpPr txBox="1"/>
          <p:nvPr/>
        </p:nvSpPr>
        <p:spPr>
          <a:xfrm>
            <a:off x="8934449" y="1735423"/>
            <a:ext cx="25224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Club Environment</a:t>
            </a:r>
          </a:p>
          <a:p>
            <a:pPr algn="ctr"/>
            <a:endParaRPr lang="en-US" sz="1600" dirty="0">
              <a:solidFill>
                <a:srgbClr val="FFFF00"/>
              </a:solidFill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Unmet Expectations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7D02F66-8CF5-494F-B048-8F91A7076F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669" y="5292564"/>
            <a:ext cx="2440042" cy="88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23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DBC1AA-F296-4EFD-B9B2-B059DD211F9B}"/>
              </a:ext>
            </a:extLst>
          </p:cNvPr>
          <p:cNvSpPr txBox="1"/>
          <p:nvPr/>
        </p:nvSpPr>
        <p:spPr>
          <a:xfrm>
            <a:off x="1195879" y="639160"/>
            <a:ext cx="100679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The Most Important Three-Letter Word: Membership? </a:t>
            </a:r>
          </a:p>
          <a:p>
            <a:pPr algn="ctr"/>
            <a:endParaRPr lang="en-US" sz="10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Hint: It starts with the letter A</a:t>
            </a:r>
          </a:p>
        </p:txBody>
      </p:sp>
      <p:pic>
        <p:nvPicPr>
          <p:cNvPr id="5" name="Picture 4" descr="A picture containing person, wall, person, glasses&#10;&#10;Description automatically generated">
            <a:extLst>
              <a:ext uri="{FF2B5EF4-FFF2-40B4-BE49-F238E27FC236}">
                <a16:creationId xmlns:a16="http://schemas.microsoft.com/office/drawing/2014/main" id="{1AD13B4E-8BBB-4FD7-B9F0-4686ACBDE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8" t="20979" r="12991"/>
          <a:stretch/>
        </p:blipFill>
        <p:spPr>
          <a:xfrm>
            <a:off x="514789" y="2253678"/>
            <a:ext cx="3761828" cy="349601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Picture 6" descr="A child writing on a chalkboard&#10;&#10;Description automatically generated with low confidence">
            <a:extLst>
              <a:ext uri="{FF2B5EF4-FFF2-40B4-BE49-F238E27FC236}">
                <a16:creationId xmlns:a16="http://schemas.microsoft.com/office/drawing/2014/main" id="{D4A70B4B-729F-4BD9-A369-38A88E9EE6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9"/>
          <a:stretch/>
        </p:blipFill>
        <p:spPr>
          <a:xfrm>
            <a:off x="4554828" y="2253677"/>
            <a:ext cx="3794309" cy="349601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Picture 8" descr="Text, whiteboard&#10;&#10;Description automatically generated">
            <a:extLst>
              <a:ext uri="{FF2B5EF4-FFF2-40B4-BE49-F238E27FC236}">
                <a16:creationId xmlns:a16="http://schemas.microsoft.com/office/drawing/2014/main" id="{21F55BD1-52F5-4005-BDF7-80D2C055EE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2" t="13178" r="14224" b="7214"/>
          <a:stretch/>
        </p:blipFill>
        <p:spPr>
          <a:xfrm>
            <a:off x="8627348" y="2253679"/>
            <a:ext cx="3002676" cy="352037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41211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B88888D-1595-4279-9FDA-833B5B89B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189" y="2267695"/>
            <a:ext cx="3759523" cy="32393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 descr="A picture containing text, clipart, businesscard&#10;&#10;Description automatically generated">
            <a:extLst>
              <a:ext uri="{FF2B5EF4-FFF2-40B4-BE49-F238E27FC236}">
                <a16:creationId xmlns:a16="http://schemas.microsoft.com/office/drawing/2014/main" id="{879D9CEE-845B-46BB-94F7-FFF7EF4EE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5"/>
          <a:stretch/>
        </p:blipFill>
        <p:spPr>
          <a:xfrm>
            <a:off x="225011" y="2284417"/>
            <a:ext cx="4306377" cy="22891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3315B001-AE15-4825-AA9F-E013B39870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9" t="12757" r="11249" b="13160"/>
          <a:stretch/>
        </p:blipFill>
        <p:spPr>
          <a:xfrm rot="5400000">
            <a:off x="8957088" y="2611431"/>
            <a:ext cx="2900856" cy="28903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4FED80-91ED-4ED6-AD72-845D76E3053A}"/>
              </a:ext>
            </a:extLst>
          </p:cNvPr>
          <p:cNvSpPr txBox="1"/>
          <p:nvPr/>
        </p:nvSpPr>
        <p:spPr>
          <a:xfrm>
            <a:off x="2918979" y="873914"/>
            <a:ext cx="7558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Rotary Clubs tap into less than 0.1% of the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surrounding geographic area.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1713065-764E-4788-B24C-C6CF05DE6F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08" y="5242263"/>
            <a:ext cx="2871653" cy="104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91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C618B2C-7F81-4229-9783-8EF9E014B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744" y="1774206"/>
            <a:ext cx="4190118" cy="230301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DDDE22-A7D5-4B1C-BB75-86182F8E6EA1}"/>
              </a:ext>
            </a:extLst>
          </p:cNvPr>
          <p:cNvSpPr txBox="1"/>
          <p:nvPr/>
        </p:nvSpPr>
        <p:spPr>
          <a:xfrm>
            <a:off x="3019425" y="695325"/>
            <a:ext cx="6153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What Is Your Why….or WTI</a:t>
            </a:r>
          </a:p>
        </p:txBody>
      </p:sp>
      <p:pic>
        <p:nvPicPr>
          <p:cNvPr id="6" name="Picture 5" descr="A picture containing text, person, male&#10;&#10;Description automatically generated">
            <a:extLst>
              <a:ext uri="{FF2B5EF4-FFF2-40B4-BE49-F238E27FC236}">
                <a16:creationId xmlns:a16="http://schemas.microsoft.com/office/drawing/2014/main" id="{59709F91-C9E9-440C-973A-5A6EC7775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39" y="1774207"/>
            <a:ext cx="4600575" cy="230301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EED5EC-BE62-4D1C-86B7-2C4FE3D3EADF}"/>
              </a:ext>
            </a:extLst>
          </p:cNvPr>
          <p:cNvSpPr txBox="1"/>
          <p:nvPr/>
        </p:nvSpPr>
        <p:spPr>
          <a:xfrm>
            <a:off x="4429125" y="4408349"/>
            <a:ext cx="48863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W</a:t>
            </a:r>
            <a:r>
              <a:rPr lang="en-US" sz="2800" dirty="0">
                <a:solidFill>
                  <a:schemeClr val="bg1"/>
                </a:solidFill>
              </a:rPr>
              <a:t>HAT is your why?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rgbClr val="FFFF00"/>
                </a:solidFill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ELL a prospective member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rgbClr val="FFFF00"/>
                </a:solidFill>
              </a:rPr>
              <a:t>I</a:t>
            </a:r>
            <a:r>
              <a:rPr lang="en-US" sz="2800" dirty="0">
                <a:solidFill>
                  <a:schemeClr val="bg1"/>
                </a:solidFill>
              </a:rPr>
              <a:t>NVITE then to a club event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EC9B78C-DCB6-45D9-A41E-E9A84406D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475142"/>
            <a:ext cx="2381250" cy="86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94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C8FB1E-0FB9-4814-A1A8-BD35BC2FA4D8}"/>
              </a:ext>
            </a:extLst>
          </p:cNvPr>
          <p:cNvSpPr txBox="1"/>
          <p:nvPr/>
        </p:nvSpPr>
        <p:spPr>
          <a:xfrm>
            <a:off x="1981200" y="6477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Here’s To The Crazy Ones…Think Different</a:t>
            </a:r>
          </a:p>
        </p:txBody>
      </p:sp>
      <p:pic>
        <p:nvPicPr>
          <p:cNvPr id="4" name="Picture 3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8F8E703B-2D7A-420F-9854-13FED8803B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7"/>
          <a:stretch/>
        </p:blipFill>
        <p:spPr>
          <a:xfrm>
            <a:off x="561974" y="1647825"/>
            <a:ext cx="2694027" cy="17811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 descr="A picture containing person, person, outdoor&#10;&#10;Description automatically generated">
            <a:extLst>
              <a:ext uri="{FF2B5EF4-FFF2-40B4-BE49-F238E27FC236}">
                <a16:creationId xmlns:a16="http://schemas.microsoft.com/office/drawing/2014/main" id="{26065A6F-45C6-42D3-A761-0E7B08D6D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72"/>
          <a:stretch/>
        </p:blipFill>
        <p:spPr>
          <a:xfrm>
            <a:off x="9661074" y="4079362"/>
            <a:ext cx="2057400" cy="21717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 descr="A person with a beard and glasses&#10;&#10;Description automatically generated with low confidence">
            <a:extLst>
              <a:ext uri="{FF2B5EF4-FFF2-40B4-BE49-F238E27FC236}">
                <a16:creationId xmlns:a16="http://schemas.microsoft.com/office/drawing/2014/main" id="{C842FE8D-E028-4180-9FBD-BDFA85088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73" y="1800225"/>
            <a:ext cx="4956008" cy="294263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4" name="Picture 13" descr="A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2A6D96F8-8CED-4349-945E-17B42CF876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27"/>
          <a:stretch/>
        </p:blipFill>
        <p:spPr>
          <a:xfrm>
            <a:off x="600073" y="3997838"/>
            <a:ext cx="2183947" cy="221246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A2EE75-7FE4-4A41-BEEE-2F4A702F0597}"/>
              </a:ext>
            </a:extLst>
          </p:cNvPr>
          <p:cNvSpPr txBox="1"/>
          <p:nvPr/>
        </p:nvSpPr>
        <p:spPr>
          <a:xfrm>
            <a:off x="3712345" y="5310605"/>
            <a:ext cx="5484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RI Zone 33 Mobilize Membership 2021</a:t>
            </a:r>
          </a:p>
        </p:txBody>
      </p:sp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2DE8F43-8EBD-4AD7-BA57-65622E8D9D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9" b="11010"/>
          <a:stretch/>
        </p:blipFill>
        <p:spPr>
          <a:xfrm>
            <a:off x="9285421" y="1647825"/>
            <a:ext cx="2426406" cy="1603375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51407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1F8194-46B4-4AA4-8C95-D41174347F45}"/>
              </a:ext>
            </a:extLst>
          </p:cNvPr>
          <p:cNvSpPr txBox="1"/>
          <p:nvPr/>
        </p:nvSpPr>
        <p:spPr>
          <a:xfrm>
            <a:off x="1533525" y="333375"/>
            <a:ext cx="946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Think Different: Innovative Club &amp; Member Options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A3DDE97-AFF0-4740-93A4-7083FCC33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398" y="3703418"/>
            <a:ext cx="3333204" cy="2821207"/>
          </a:xfrm>
          <a:prstGeom prst="rect">
            <a:avLst/>
          </a:prstGeom>
        </p:spPr>
      </p:pic>
      <p:pic>
        <p:nvPicPr>
          <p:cNvPr id="6" name="Picture 5" descr="A group of people wearing hats&#10;&#10;Description automatically generated with medium confidence">
            <a:extLst>
              <a:ext uri="{FF2B5EF4-FFF2-40B4-BE49-F238E27FC236}">
                <a16:creationId xmlns:a16="http://schemas.microsoft.com/office/drawing/2014/main" id="{8AE4AA52-3ED6-44A1-BEFF-4A951DA18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879" y="1057275"/>
            <a:ext cx="3736242" cy="2507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7BDEF3-7AAC-4344-80D8-15C9F71CD9A9}"/>
              </a:ext>
            </a:extLst>
          </p:cNvPr>
          <p:cNvSpPr txBox="1"/>
          <p:nvPr/>
        </p:nvSpPr>
        <p:spPr>
          <a:xfrm>
            <a:off x="1207567" y="1420840"/>
            <a:ext cx="244050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Satellite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Passport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Cause-Based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Service-Based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Alumni-Based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Interest-Based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</a:t>
            </a:r>
            <a:r>
              <a:rPr lang="en-US" sz="2000" dirty="0">
                <a:solidFill>
                  <a:schemeClr val="bg1"/>
                </a:solidFill>
              </a:rPr>
              <a:t>Motorcycle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  Golfing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E-Clubs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4AB286-A32F-4BE4-B496-27093A058EF8}"/>
              </a:ext>
            </a:extLst>
          </p:cNvPr>
          <p:cNvSpPr txBox="1"/>
          <p:nvPr/>
        </p:nvSpPr>
        <p:spPr>
          <a:xfrm>
            <a:off x="8745444" y="1535140"/>
            <a:ext cx="31146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Family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Business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E-Member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Service-Only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Associate/Trial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Young Professionals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R-85 &amp; R-35</a:t>
            </a:r>
          </a:p>
        </p:txBody>
      </p:sp>
    </p:spTree>
    <p:extLst>
      <p:ext uri="{BB962C8B-B14F-4D97-AF65-F5344CB8AC3E}">
        <p14:creationId xmlns:p14="http://schemas.microsoft.com/office/powerpoint/2010/main" val="100882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C07267-016C-4155-A844-51F934881D15}"/>
              </a:ext>
            </a:extLst>
          </p:cNvPr>
          <p:cNvSpPr txBox="1"/>
          <p:nvPr/>
        </p:nvSpPr>
        <p:spPr>
          <a:xfrm>
            <a:off x="2175373" y="4231032"/>
            <a:ext cx="88087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“Leaders are visionaries with a poorly developed sense of fear, and no concept of the odds against them. They make the impossible happen.”  </a:t>
            </a:r>
            <a:r>
              <a:rPr lang="en-US" sz="2800" dirty="0">
                <a:solidFill>
                  <a:schemeClr val="bg1"/>
                </a:solidFill>
              </a:rPr>
              <a:t>            								</a:t>
            </a:r>
            <a:r>
              <a:rPr lang="en-US" sz="2000" dirty="0">
                <a:solidFill>
                  <a:schemeClr val="bg1"/>
                </a:solidFill>
              </a:rPr>
              <a:t>Robert </a:t>
            </a:r>
            <a:r>
              <a:rPr lang="en-US" sz="2000" dirty="0" err="1">
                <a:solidFill>
                  <a:schemeClr val="bg1"/>
                </a:solidFill>
              </a:rPr>
              <a:t>Jarvik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B070779-6E7A-4007-BB0C-05C12DE2E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83"/>
          <a:stretch/>
        </p:blipFill>
        <p:spPr>
          <a:xfrm>
            <a:off x="761141" y="457723"/>
            <a:ext cx="9094954" cy="3352277"/>
          </a:xfrm>
          <a:prstGeom prst="rect">
            <a:avLst/>
          </a:prstGeom>
        </p:spPr>
      </p:pic>
      <p:pic>
        <p:nvPicPr>
          <p:cNvPr id="12" name="Picture 1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BDA5977A-3ECB-4DF7-B018-D6BF1CFCD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095" y="1341120"/>
            <a:ext cx="1589758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50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8D50398-13B0-6D4F-900E-23CAD9343C17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9BD5A6-77F3-4AA2-B7E4-4C20C5D79B06}"/>
              </a:ext>
            </a:extLst>
          </p:cNvPr>
          <p:cNvSpPr txBox="1"/>
          <p:nvPr/>
        </p:nvSpPr>
        <p:spPr>
          <a:xfrm>
            <a:off x="1905000" y="457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Meet The D-7770 2022-23 Membership Team</a:t>
            </a:r>
          </a:p>
        </p:txBody>
      </p:sp>
      <p:pic>
        <p:nvPicPr>
          <p:cNvPr id="4" name="Picture 3" descr="A picture containing person, clothing&#10;&#10;Description automatically generated">
            <a:extLst>
              <a:ext uri="{FF2B5EF4-FFF2-40B4-BE49-F238E27FC236}">
                <a16:creationId xmlns:a16="http://schemas.microsoft.com/office/drawing/2014/main" id="{997FA486-87EB-4B7C-9A36-73CF2289A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32" y="1301901"/>
            <a:ext cx="1698735" cy="2559427"/>
          </a:xfrm>
          <a:prstGeom prst="rect">
            <a:avLst/>
          </a:prstGeom>
        </p:spPr>
      </p:pic>
      <p:pic>
        <p:nvPicPr>
          <p:cNvPr id="7" name="Picture 6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A3A51FF7-3D02-434B-8073-BC6F71AC1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3" y="4026530"/>
            <a:ext cx="1732470" cy="2413909"/>
          </a:xfrm>
          <a:prstGeom prst="rect">
            <a:avLst/>
          </a:prstGeom>
        </p:spPr>
      </p:pic>
      <p:pic>
        <p:nvPicPr>
          <p:cNvPr id="14" name="Picture 1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92ED1724-58A3-48FD-83E8-679F97A23E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292" y="1301901"/>
            <a:ext cx="1924639" cy="2559427"/>
          </a:xfrm>
          <a:prstGeom prst="rect">
            <a:avLst/>
          </a:prstGeom>
        </p:spPr>
      </p:pic>
      <p:pic>
        <p:nvPicPr>
          <p:cNvPr id="16" name="Picture 15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8C666815-FD0B-4171-AFB2-45A890A121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971" y="1276941"/>
            <a:ext cx="1763264" cy="2468569"/>
          </a:xfrm>
          <a:prstGeom prst="rect">
            <a:avLst/>
          </a:prstGeom>
        </p:spPr>
      </p:pic>
      <p:pic>
        <p:nvPicPr>
          <p:cNvPr id="20" name="Picture 19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EAA32230-8AE8-41B2-B8B8-406AA2DFE3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93" y="4041177"/>
            <a:ext cx="1886879" cy="2415206"/>
          </a:xfrm>
          <a:prstGeom prst="rect">
            <a:avLst/>
          </a:prstGeom>
        </p:spPr>
      </p:pic>
      <p:pic>
        <p:nvPicPr>
          <p:cNvPr id="22" name="Picture 21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9711BE72-F2E0-4B50-9037-0CC7C8E7E8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87" y="3980476"/>
            <a:ext cx="1922697" cy="2449358"/>
          </a:xfrm>
          <a:prstGeom prst="rect">
            <a:avLst/>
          </a:prstGeom>
        </p:spPr>
      </p:pic>
      <p:pic>
        <p:nvPicPr>
          <p:cNvPr id="24" name="Picture 2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CC8D76F3-2CE8-47E6-9B0F-B19DBE562C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923" y="1280953"/>
            <a:ext cx="1885971" cy="246054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1EDDCFC-A955-4236-BAAA-3D5FDD908A00}"/>
              </a:ext>
            </a:extLst>
          </p:cNvPr>
          <p:cNvSpPr txBox="1"/>
          <p:nvPr/>
        </p:nvSpPr>
        <p:spPr>
          <a:xfrm>
            <a:off x="210396" y="3476231"/>
            <a:ext cx="207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Alison Hamilton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B6EEAC-F853-4DC8-8940-2754894B4F1E}"/>
              </a:ext>
            </a:extLst>
          </p:cNvPr>
          <p:cNvSpPr txBox="1"/>
          <p:nvPr/>
        </p:nvSpPr>
        <p:spPr>
          <a:xfrm>
            <a:off x="2429221" y="3442748"/>
            <a:ext cx="1689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Andrew Folks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225B9C-957B-4205-BED3-A965ED0937C1}"/>
              </a:ext>
            </a:extLst>
          </p:cNvPr>
          <p:cNvSpPr txBox="1"/>
          <p:nvPr/>
        </p:nvSpPr>
        <p:spPr>
          <a:xfrm>
            <a:off x="6169217" y="3354857"/>
            <a:ext cx="1885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Dr. Benetta Bell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37E2E0-B9A1-4BD7-944D-F03E55C173FC}"/>
              </a:ext>
            </a:extLst>
          </p:cNvPr>
          <p:cNvSpPr txBox="1"/>
          <p:nvPr/>
        </p:nvSpPr>
        <p:spPr>
          <a:xfrm>
            <a:off x="8081352" y="3372166"/>
            <a:ext cx="1841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Brenda Austin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3AD554-2ECA-4E3A-8701-F901CD4767F6}"/>
              </a:ext>
            </a:extLst>
          </p:cNvPr>
          <p:cNvSpPr txBox="1"/>
          <p:nvPr/>
        </p:nvSpPr>
        <p:spPr>
          <a:xfrm>
            <a:off x="584795" y="6031468"/>
            <a:ext cx="1924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Gary </a:t>
            </a:r>
            <a:r>
              <a:rPr lang="en-US" b="1" dirty="0" err="1">
                <a:solidFill>
                  <a:schemeClr val="bg1"/>
                </a:solidFill>
              </a:rPr>
              <a:t>Bradham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533CAB-51CC-4EFF-8157-9D15A93C186F}"/>
              </a:ext>
            </a:extLst>
          </p:cNvPr>
          <p:cNvSpPr txBox="1"/>
          <p:nvPr/>
        </p:nvSpPr>
        <p:spPr>
          <a:xfrm>
            <a:off x="5284746" y="6005176"/>
            <a:ext cx="179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Mark McCain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5DA9ABB-2652-43A3-BF39-0B804B334E97}"/>
              </a:ext>
            </a:extLst>
          </p:cNvPr>
          <p:cNvSpPr txBox="1"/>
          <p:nvPr/>
        </p:nvSpPr>
        <p:spPr>
          <a:xfrm>
            <a:off x="10065856" y="6005176"/>
            <a:ext cx="1506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Bob Gross</a:t>
            </a:r>
          </a:p>
        </p:txBody>
      </p:sp>
      <p:pic>
        <p:nvPicPr>
          <p:cNvPr id="9" name="Picture 8" descr="A group of men smiling&#10;&#10;Description automatically generated with low confidence">
            <a:extLst>
              <a:ext uri="{FF2B5EF4-FFF2-40B4-BE49-F238E27FC236}">
                <a16:creationId xmlns:a16="http://schemas.microsoft.com/office/drawing/2014/main" id="{9C3F0C86-23BA-4309-B4F4-EAC3BA86D0F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8" r="34803" b="28563"/>
          <a:stretch/>
        </p:blipFill>
        <p:spPr>
          <a:xfrm>
            <a:off x="7516747" y="4057121"/>
            <a:ext cx="1779193" cy="24152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B1AAA1-1344-47C4-8DAC-6086880CD487}"/>
              </a:ext>
            </a:extLst>
          </p:cNvPr>
          <p:cNvSpPr txBox="1"/>
          <p:nvPr/>
        </p:nvSpPr>
        <p:spPr>
          <a:xfrm>
            <a:off x="7659891" y="6025489"/>
            <a:ext cx="1718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David </a:t>
            </a:r>
            <a:r>
              <a:rPr lang="en-US" b="1" dirty="0" err="1">
                <a:solidFill>
                  <a:schemeClr val="bg1"/>
                </a:solidFill>
              </a:rPr>
              <a:t>Tirard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0E47FEB6-3892-4B6D-8310-D92E1BFEDC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17" y="1271706"/>
            <a:ext cx="1693583" cy="25403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9C106C-489B-4B7B-9632-0FB3CDFEC125}"/>
              </a:ext>
            </a:extLst>
          </p:cNvPr>
          <p:cNvSpPr txBox="1"/>
          <p:nvPr/>
        </p:nvSpPr>
        <p:spPr>
          <a:xfrm>
            <a:off x="4382271" y="3352535"/>
            <a:ext cx="1885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Dan </a:t>
            </a:r>
            <a:r>
              <a:rPr lang="en-US" b="1" dirty="0" err="1">
                <a:solidFill>
                  <a:schemeClr val="bg1"/>
                </a:solidFill>
              </a:rPr>
              <a:t>Ciuffreda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2" name="Picture 11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51AFF04-3CD1-4A58-B40E-15FC364F06C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2" r="2685"/>
          <a:stretch/>
        </p:blipFill>
        <p:spPr>
          <a:xfrm>
            <a:off x="2813327" y="4057121"/>
            <a:ext cx="1890322" cy="23833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FF07A3-AD84-4410-B537-09A02365ADB7}"/>
              </a:ext>
            </a:extLst>
          </p:cNvPr>
          <p:cNvSpPr txBox="1"/>
          <p:nvPr/>
        </p:nvSpPr>
        <p:spPr>
          <a:xfrm>
            <a:off x="2813327" y="6043290"/>
            <a:ext cx="1951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Mary Jo Romeo</a:t>
            </a:r>
          </a:p>
        </p:txBody>
      </p:sp>
      <p:pic>
        <p:nvPicPr>
          <p:cNvPr id="8" name="Picture 7" descr="A person with blonde hair&#10;&#10;Description automatically generated with medium confidence">
            <a:extLst>
              <a:ext uri="{FF2B5EF4-FFF2-40B4-BE49-F238E27FC236}">
                <a16:creationId xmlns:a16="http://schemas.microsoft.com/office/drawing/2014/main" id="{C78E7BAC-E640-44A1-A1FE-E6C789C184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234" y="1257960"/>
            <a:ext cx="1647980" cy="24719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EA4F12-1D62-426C-8B19-BF44E3BE3FE4}"/>
              </a:ext>
            </a:extLst>
          </p:cNvPr>
          <p:cNvSpPr txBox="1"/>
          <p:nvPr/>
        </p:nvSpPr>
        <p:spPr>
          <a:xfrm>
            <a:off x="10177234" y="3372166"/>
            <a:ext cx="165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Angela Drake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2913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 with a person standing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DE7C0CC9-CD19-431D-81AD-BCA3C6821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036" y="2478668"/>
            <a:ext cx="8309927" cy="34901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757EC3-C0E7-4871-8514-F642A615F90D}"/>
              </a:ext>
            </a:extLst>
          </p:cNvPr>
          <p:cNvSpPr txBox="1"/>
          <p:nvPr/>
        </p:nvSpPr>
        <p:spPr>
          <a:xfrm>
            <a:off x="3794760" y="1398593"/>
            <a:ext cx="5059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Many Thanks! Questions?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1253F9D-9299-4EDB-954B-ACBD56F12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445" y="352425"/>
            <a:ext cx="2558415" cy="930333"/>
          </a:xfrm>
          <a:prstGeom prst="rect">
            <a:avLst/>
          </a:prstGeom>
        </p:spPr>
      </p:pic>
      <p:pic>
        <p:nvPicPr>
          <p:cNvPr id="7" name="Picture 6" descr="A group of balloons in the sky&#10;&#10;Description automatically generated with low confidence">
            <a:extLst>
              <a:ext uri="{FF2B5EF4-FFF2-40B4-BE49-F238E27FC236}">
                <a16:creationId xmlns:a16="http://schemas.microsoft.com/office/drawing/2014/main" id="{BB453905-E566-4FA7-B5AF-ACB388B8D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32" y="306968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00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eople, group&#10;&#10;Description automatically generated">
            <a:extLst>
              <a:ext uri="{FF2B5EF4-FFF2-40B4-BE49-F238E27FC236}">
                <a16:creationId xmlns:a16="http://schemas.microsoft.com/office/drawing/2014/main" id="{2A4BEC17-E8A4-40B2-B460-8DB8232CF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88" y="756088"/>
            <a:ext cx="6124314" cy="459323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034943-C943-4B8F-934B-25DF1B95F9B7}"/>
              </a:ext>
            </a:extLst>
          </p:cNvPr>
          <p:cNvSpPr txBox="1"/>
          <p:nvPr/>
        </p:nvSpPr>
        <p:spPr>
          <a:xfrm>
            <a:off x="3565475" y="2635311"/>
            <a:ext cx="2989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MEMBERSHIP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E9732A-2D27-4798-B702-389E3E7EAC0A}"/>
              </a:ext>
            </a:extLst>
          </p:cNvPr>
          <p:cNvSpPr txBox="1"/>
          <p:nvPr/>
        </p:nvSpPr>
        <p:spPr>
          <a:xfrm>
            <a:off x="868167" y="5718329"/>
            <a:ext cx="10520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Membership is who we are, Service is what we do.</a:t>
            </a:r>
          </a:p>
        </p:txBody>
      </p:sp>
      <p:pic>
        <p:nvPicPr>
          <p:cNvPr id="11" name="Picture 10" descr="A group of people outside&#10;&#10;Description automatically generated with low confidence">
            <a:extLst>
              <a:ext uri="{FF2B5EF4-FFF2-40B4-BE49-F238E27FC236}">
                <a16:creationId xmlns:a16="http://schemas.microsoft.com/office/drawing/2014/main" id="{4840EE6E-81F6-4248-8BDB-ACBA1038D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507" y="3301366"/>
            <a:ext cx="3380019" cy="229936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Picture 4" descr="A picture containing person, group, people, sport&#10;&#10;Description automatically generated">
            <a:extLst>
              <a:ext uri="{FF2B5EF4-FFF2-40B4-BE49-F238E27FC236}">
                <a16:creationId xmlns:a16="http://schemas.microsoft.com/office/drawing/2014/main" id="{142DCF3F-0037-4D3C-9DF4-4C87F6763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508" y="517692"/>
            <a:ext cx="3380019" cy="253501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89203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CD7B7E42-21AE-4047-BC6F-00908B9DC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97" y="1099645"/>
            <a:ext cx="8816803" cy="506171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65DDEB-182F-4EB5-88BB-1C96BEE7B212}"/>
              </a:ext>
            </a:extLst>
          </p:cNvPr>
          <p:cNvSpPr txBox="1"/>
          <p:nvPr/>
        </p:nvSpPr>
        <p:spPr>
          <a:xfrm>
            <a:off x="2186972" y="401364"/>
            <a:ext cx="7818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Look Who’s Leading The Pack In Zone 33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BF2A44-7E45-441F-930C-B2F5BE5323A7}"/>
              </a:ext>
            </a:extLst>
          </p:cNvPr>
          <p:cNvSpPr txBox="1"/>
          <p:nvPr/>
        </p:nvSpPr>
        <p:spPr>
          <a:xfrm>
            <a:off x="2609848" y="6256581"/>
            <a:ext cx="6972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Zone 33 Newsletter Mobilize Membership February 2022</a:t>
            </a:r>
          </a:p>
        </p:txBody>
      </p:sp>
    </p:spTree>
    <p:extLst>
      <p:ext uri="{BB962C8B-B14F-4D97-AF65-F5344CB8AC3E}">
        <p14:creationId xmlns:p14="http://schemas.microsoft.com/office/powerpoint/2010/main" val="3562697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06C09D-5036-5F43-9FD8-2BC00CA17F62}"/>
              </a:ext>
            </a:extLst>
          </p:cNvPr>
          <p:cNvSpPr/>
          <p:nvPr/>
        </p:nvSpPr>
        <p:spPr>
          <a:xfrm>
            <a:off x="0" y="44231"/>
            <a:ext cx="12192000" cy="72771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65431-4330-468C-9034-5A6D1D5FFA75}"/>
              </a:ext>
            </a:extLst>
          </p:cNvPr>
          <p:cNvSpPr txBox="1"/>
          <p:nvPr/>
        </p:nvSpPr>
        <p:spPr>
          <a:xfrm>
            <a:off x="1611221" y="679138"/>
            <a:ext cx="9102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Intentional Growth Strategies &amp; Discover Rotary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B3A70F-7D53-4CDD-A253-C74AA3D30D23}"/>
              </a:ext>
            </a:extLst>
          </p:cNvPr>
          <p:cNvSpPr txBox="1"/>
          <p:nvPr/>
        </p:nvSpPr>
        <p:spPr>
          <a:xfrm>
            <a:off x="1443795" y="1808053"/>
            <a:ext cx="30480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Strategy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Team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Plan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Growth Culture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Discovery Rotary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4067108-EE08-4974-B3A8-0245C6B27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19" y="5559206"/>
            <a:ext cx="2152649" cy="782782"/>
          </a:xfrm>
          <a:prstGeom prst="rect">
            <a:avLst/>
          </a:prstGeom>
        </p:spPr>
      </p:pic>
      <p:pic>
        <p:nvPicPr>
          <p:cNvPr id="5" name="Picture 4" descr="A picture containing column&#10;&#10;Description automatically generated">
            <a:extLst>
              <a:ext uri="{FF2B5EF4-FFF2-40B4-BE49-F238E27FC236}">
                <a16:creationId xmlns:a16="http://schemas.microsoft.com/office/drawing/2014/main" id="{DB03D617-EA07-43E4-9DCF-D02EF666F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113" y="1955968"/>
            <a:ext cx="6551770" cy="344081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42ABC-7C26-450A-B446-C7CAEE364AE4}"/>
              </a:ext>
            </a:extLst>
          </p:cNvPr>
          <p:cNvSpPr txBox="1"/>
          <p:nvPr/>
        </p:nvSpPr>
        <p:spPr>
          <a:xfrm rot="5400000">
            <a:off x="5043813" y="2889360"/>
            <a:ext cx="171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Strategy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357247-C677-4CEB-B363-E5EF4F2911BC}"/>
              </a:ext>
            </a:extLst>
          </p:cNvPr>
          <p:cNvSpPr txBox="1"/>
          <p:nvPr/>
        </p:nvSpPr>
        <p:spPr>
          <a:xfrm rot="5400000">
            <a:off x="6793869" y="2811571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Team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96AB0F-03F3-4CB8-B7BA-5160B15169BD}"/>
              </a:ext>
            </a:extLst>
          </p:cNvPr>
          <p:cNvSpPr txBox="1"/>
          <p:nvPr/>
        </p:nvSpPr>
        <p:spPr>
          <a:xfrm rot="5400000">
            <a:off x="8391526" y="2776865"/>
            <a:ext cx="102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Plan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F30906-8257-4B89-A906-285E68513225}"/>
              </a:ext>
            </a:extLst>
          </p:cNvPr>
          <p:cNvSpPr txBox="1"/>
          <p:nvPr/>
        </p:nvSpPr>
        <p:spPr>
          <a:xfrm rot="5400000">
            <a:off x="9346698" y="2889361"/>
            <a:ext cx="1524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Culture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B0B574-1BFE-4991-A263-0BD9BA6067CA}"/>
              </a:ext>
            </a:extLst>
          </p:cNvPr>
          <p:cNvSpPr txBox="1"/>
          <p:nvPr/>
        </p:nvSpPr>
        <p:spPr>
          <a:xfrm rot="5400000">
            <a:off x="9835381" y="3131491"/>
            <a:ext cx="2524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Discover Rotary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4059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062A1A-E9F7-4584-A437-20CD8FE33759}"/>
              </a:ext>
            </a:extLst>
          </p:cNvPr>
          <p:cNvSpPr txBox="1"/>
          <p:nvPr/>
        </p:nvSpPr>
        <p:spPr>
          <a:xfrm>
            <a:off x="2090746" y="724428"/>
            <a:ext cx="6081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Rotary Club Membership Team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3CF40-6A08-4028-9FD9-CF412E4CA93C}"/>
              </a:ext>
            </a:extLst>
          </p:cNvPr>
          <p:cNvSpPr txBox="1"/>
          <p:nvPr/>
        </p:nvSpPr>
        <p:spPr>
          <a:xfrm>
            <a:off x="863561" y="1888178"/>
            <a:ext cx="36576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Team Leader/Chair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New Member Orientation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New Member Mentor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Engagement/Retention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Leads Management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Discover Rotary</a:t>
            </a:r>
          </a:p>
        </p:txBody>
      </p:sp>
      <p:pic>
        <p:nvPicPr>
          <p:cNvPr id="6" name="Picture 5" descr="A group of people smiling&#10;&#10;Description automatically generated with medium confidence">
            <a:extLst>
              <a:ext uri="{FF2B5EF4-FFF2-40B4-BE49-F238E27FC236}">
                <a16:creationId xmlns:a16="http://schemas.microsoft.com/office/drawing/2014/main" id="{E4D9F9E2-6305-4E2A-9586-FF8E27280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673" y="1888178"/>
            <a:ext cx="6312766" cy="331122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ED770E-177D-4212-B33F-113DDD1969E9}"/>
              </a:ext>
            </a:extLst>
          </p:cNvPr>
          <p:cNvSpPr txBox="1"/>
          <p:nvPr/>
        </p:nvSpPr>
        <p:spPr>
          <a:xfrm>
            <a:off x="1023937" y="5667476"/>
            <a:ext cx="10144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Find the Spark Plugs and put them on the Membership Team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41C2DF4-AFAD-4795-ADCD-FB557BC76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366" y="337315"/>
            <a:ext cx="2421776" cy="88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9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B16650B6-3CCD-4E5B-8FF9-63CE479E5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97"/>
          <a:stretch/>
        </p:blipFill>
        <p:spPr>
          <a:xfrm>
            <a:off x="607265" y="528145"/>
            <a:ext cx="4739749" cy="580171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1E3C84-BEA2-4F6F-A844-14AFE6C1DDAA}"/>
              </a:ext>
            </a:extLst>
          </p:cNvPr>
          <p:cNvSpPr txBox="1"/>
          <p:nvPr/>
        </p:nvSpPr>
        <p:spPr>
          <a:xfrm>
            <a:off x="5838825" y="773374"/>
            <a:ext cx="582108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Club Membership Growth Plan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Membership Goal Worksheet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Growth Goal of 5%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Plan is due May 31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Plan Template &amp; Sample in Toolbox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FD61D39-9B20-439E-A4EB-3F07AA958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070" y="5054204"/>
            <a:ext cx="2643844" cy="11363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78A002A4-102E-4536-9DE6-6D94AAFE0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37" y="4342743"/>
            <a:ext cx="1838325" cy="18478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956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81596AC9-D7A3-4317-A166-F4DA29C9B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59" y="1893113"/>
            <a:ext cx="3232989" cy="323298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7913FED6-52B5-453D-BAE0-1C01DBC15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484" y="1893113"/>
            <a:ext cx="3147507" cy="29810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446263-663F-447E-8816-8948C5313555}"/>
              </a:ext>
            </a:extLst>
          </p:cNvPr>
          <p:cNvSpPr txBox="1"/>
          <p:nvPr/>
        </p:nvSpPr>
        <p:spPr>
          <a:xfrm>
            <a:off x="807720" y="734358"/>
            <a:ext cx="1057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Ideas To Celebrate Membership &amp; New Club Development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421F89-8904-47D4-8F27-92EFC6E59057}"/>
              </a:ext>
            </a:extLst>
          </p:cNvPr>
          <p:cNvSpPr txBox="1"/>
          <p:nvPr/>
        </p:nvSpPr>
        <p:spPr>
          <a:xfrm>
            <a:off x="4267200" y="1400988"/>
            <a:ext cx="408432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Speakers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“What Is Your Why?”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“Who Do You Know?”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Membership Moments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Social Event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Diversity, Equity &amp; Inclusion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Membership Quiz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Discover Rotary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Bring a Guest Day</a:t>
            </a:r>
          </a:p>
        </p:txBody>
      </p:sp>
    </p:spTree>
    <p:extLst>
      <p:ext uri="{BB962C8B-B14F-4D97-AF65-F5344CB8AC3E}">
        <p14:creationId xmlns:p14="http://schemas.microsoft.com/office/powerpoint/2010/main" val="886707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9A0DC9-7E91-46E9-8657-EB8E396E5AF9}"/>
              </a:ext>
            </a:extLst>
          </p:cNvPr>
          <p:cNvSpPr txBox="1"/>
          <p:nvPr/>
        </p:nvSpPr>
        <p:spPr>
          <a:xfrm>
            <a:off x="2160814" y="447706"/>
            <a:ext cx="787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Developing Strong Growth Culture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72F53C-0BBC-4E82-8E48-9C3219755547}"/>
              </a:ext>
            </a:extLst>
          </p:cNvPr>
          <p:cNvSpPr txBox="1"/>
          <p:nvPr/>
        </p:nvSpPr>
        <p:spPr>
          <a:xfrm>
            <a:off x="633004" y="1933024"/>
            <a:ext cx="39881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Inspiration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3 E’s of Membership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Energy, Excitement, Enthusiasm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10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Leading Change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Complacency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Club Health Check</a:t>
            </a:r>
          </a:p>
        </p:txBody>
      </p:sp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13D7B52-B50F-4983-83FC-62FA9F5D40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" b="7505"/>
          <a:stretch/>
        </p:blipFill>
        <p:spPr>
          <a:xfrm>
            <a:off x="8380916" y="1564899"/>
            <a:ext cx="3178080" cy="2392975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1FEE5EA-E95D-4B4E-841A-C9AD87EF7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406" y="3946015"/>
            <a:ext cx="3371510" cy="2171891"/>
          </a:xfrm>
          <a:prstGeom prst="rect">
            <a:avLst/>
          </a:prstGeom>
        </p:spPr>
      </p:pic>
      <p:pic>
        <p:nvPicPr>
          <p:cNvPr id="5" name="Picture 4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id="{43795544-E0C0-4E30-A554-5060F5391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415" y="3957874"/>
            <a:ext cx="3137082" cy="2171891"/>
          </a:xfrm>
          <a:prstGeom prst="rect">
            <a:avLst/>
          </a:prstGeom>
        </p:spPr>
      </p:pic>
      <p:pic>
        <p:nvPicPr>
          <p:cNvPr id="6" name="Picture 5" descr="A picture containing text, person, person, wearing&#10;&#10;Description automatically generated">
            <a:extLst>
              <a:ext uri="{FF2B5EF4-FFF2-40B4-BE49-F238E27FC236}">
                <a16:creationId xmlns:a16="http://schemas.microsoft.com/office/drawing/2014/main" id="{94058E1B-DCA7-46D8-A5A8-A0BB08D9F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907" y="1564899"/>
            <a:ext cx="3392009" cy="23811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25472B-9135-463B-8BCF-D08A607D9B21}"/>
              </a:ext>
            </a:extLst>
          </p:cNvPr>
          <p:cNvSpPr txBox="1"/>
          <p:nvPr/>
        </p:nvSpPr>
        <p:spPr>
          <a:xfrm>
            <a:off x="8488994" y="5298768"/>
            <a:ext cx="3049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Kudzu of Complacency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702DE95-35B4-4786-9B5C-A5A1D8B558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51" y="5393309"/>
            <a:ext cx="2679851" cy="97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694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10611</TotalTime>
  <Words>402</Words>
  <Application>Microsoft Office PowerPoint</Application>
  <PresentationFormat>Widescreen</PresentationFormat>
  <Paragraphs>159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Sandra Olson</cp:lastModifiedBy>
  <cp:revision>254</cp:revision>
  <cp:lastPrinted>2022-02-15T16:28:38Z</cp:lastPrinted>
  <dcterms:created xsi:type="dcterms:W3CDTF">2019-11-18T03:22:22Z</dcterms:created>
  <dcterms:modified xsi:type="dcterms:W3CDTF">2022-04-22T14:49:22Z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</Properties>
</file>