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72" r:id="rId2"/>
    <p:sldId id="493" r:id="rId3"/>
    <p:sldId id="495" r:id="rId4"/>
    <p:sldId id="502" r:id="rId5"/>
    <p:sldId id="496" r:id="rId6"/>
    <p:sldId id="501" r:id="rId7"/>
    <p:sldId id="497" r:id="rId8"/>
    <p:sldId id="503" r:id="rId9"/>
    <p:sldId id="498" r:id="rId10"/>
    <p:sldId id="504" r:id="rId11"/>
    <p:sldId id="499" r:id="rId12"/>
    <p:sldId id="505" r:id="rId13"/>
    <p:sldId id="500" r:id="rId14"/>
    <p:sldId id="506" r:id="rId15"/>
    <p:sldId id="507" r:id="rId16"/>
    <p:sldId id="470" r:id="rId17"/>
    <p:sldId id="310"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B4E6"/>
    <a:srgbClr val="48595D"/>
    <a:srgbClr val="FFFFFF"/>
    <a:srgbClr val="D9185C"/>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31" autoAdjust="0"/>
    <p:restoredTop sz="76616" autoAdjust="0"/>
  </p:normalViewPr>
  <p:slideViewPr>
    <p:cSldViewPr snapToGrid="0" showGuides="1">
      <p:cViewPr varScale="1">
        <p:scale>
          <a:sx n="87" d="100"/>
          <a:sy n="87" d="100"/>
        </p:scale>
        <p:origin x="1344" y="-84"/>
      </p:cViewPr>
      <p:guideLst>
        <p:guide orient="horz" pos="2632"/>
        <p:guide pos="3840"/>
      </p:guideLst>
    </p:cSldViewPr>
  </p:slideViewPr>
  <p:outlineViewPr>
    <p:cViewPr>
      <p:scale>
        <a:sx n="33" d="100"/>
        <a:sy n="33" d="100"/>
      </p:scale>
      <p:origin x="0" y="-2064"/>
    </p:cViewPr>
  </p:outlineViewPr>
  <p:notesTextViewPr>
    <p:cViewPr>
      <p:scale>
        <a:sx n="3" d="2"/>
        <a:sy n="3" d="2"/>
      </p:scale>
      <p:origin x="0" y="-474"/>
    </p:cViewPr>
  </p:notesTextViewPr>
  <p:sorterViewPr>
    <p:cViewPr>
      <p:scale>
        <a:sx n="100" d="100"/>
        <a:sy n="100" d="100"/>
      </p:scale>
      <p:origin x="0" y="0"/>
    </p:cViewPr>
  </p:sorterViewPr>
  <p:notesViewPr>
    <p:cSldViewPr snapToGrid="0">
      <p:cViewPr varScale="1">
        <p:scale>
          <a:sx n="56" d="100"/>
          <a:sy n="56" d="100"/>
        </p:scale>
        <p:origin x="191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6/6/2022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otary.org/en/document/rotary-club-health-check?embed=tru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Narrow" panose="020B0606020202030204" pitchFamily="34" charset="0"/>
            </a:endParaRPr>
          </a:p>
          <a:p>
            <a:r>
              <a:rPr lang="en-US" dirty="0">
                <a:latin typeface="Arial Narrow" panose="020B0606020202030204" pitchFamily="34" charset="0"/>
              </a:rPr>
              <a:t>Our members are our greatest assets: a diverse group of professionals who share the drive to give back. And together, we see a world where people unite and take action to create lasting change — across the globe, in our communities, and in ourselves. </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1066328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rPr>
              <a:t>Whether you’re trying to identify your club’s problem areas or learn more about club flexibility, you can find assessment tools, online courses, and webinars on My Rotary.</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Learn what’s working in your club and what isn’t with the Rotary Club Health Check. Use Membership Assessment Tools to analyze your member profile, find prospective members, and diversify your membership. You can find these and many more resources at rotary.org/membership.</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Through Rotary’s Learning Center at learn.rotary.org, members can take a number of membership courses. These courses allow you to explore realistic scenarios and try new ideas for improving the experience your club offers members.</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If you prefer webinars, go to rotary.org/webinars. Topics include managing your membership leads, crafting your member experience, and making a good first impression.</a:t>
            </a:r>
          </a:p>
          <a:p>
            <a:endParaRPr lang="en-US" dirty="0"/>
          </a:p>
        </p:txBody>
      </p:sp>
      <p:sp>
        <p:nvSpPr>
          <p:cNvPr id="4" name="Slide Number Placeholder 3"/>
          <p:cNvSpPr>
            <a:spLocks noGrp="1"/>
          </p:cNvSpPr>
          <p:nvPr>
            <p:ph type="sldNum" sz="quarter" idx="10"/>
          </p:nvPr>
        </p:nvSpPr>
        <p:spPr/>
        <p:txBody>
          <a:bodyPr/>
          <a:lstStyle/>
          <a:p>
            <a:fld id="{B3DE3E84-BA42-4E70-B9F0-313CED1D9DC8}" type="slidenum">
              <a:rPr lang="en-US" smtClean="0"/>
              <a:t>10</a:t>
            </a:fld>
            <a:endParaRPr lang="en-US" dirty="0"/>
          </a:p>
        </p:txBody>
      </p:sp>
    </p:spTree>
    <p:extLst>
      <p:ext uri="{BB962C8B-B14F-4D97-AF65-F5344CB8AC3E}">
        <p14:creationId xmlns:p14="http://schemas.microsoft.com/office/powerpoint/2010/main" val="357079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rPr>
              <a:t>Whether you’re trying to identify your club’s problem areas or learn more about club flexibility, you can find assessment tools, online courses, and webinars on My Rotary.</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Learn what’s working in your club and what isn’t with the Rotary Club Health Check. Use Membership Assessment Tools to analyze your member profile, find prospective members, and diversify your membership. You can find these and many more resources at rotary.org/membership.</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Through Rotary’s Learning Center at learn.rotary.org, members can take a number of membership courses. These courses allow you to explore realistic scenarios and try new ideas for improving the experience your club offers members.</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If you prefer webinars, go to rotary.org/webinars. Topics include managing your membership leads, crafting your member experience, and making a good first impression.</a:t>
            </a:r>
          </a:p>
          <a:p>
            <a:endParaRPr lang="en-US" dirty="0"/>
          </a:p>
        </p:txBody>
      </p:sp>
      <p:sp>
        <p:nvSpPr>
          <p:cNvPr id="4" name="Slide Number Placeholder 3"/>
          <p:cNvSpPr>
            <a:spLocks noGrp="1"/>
          </p:cNvSpPr>
          <p:nvPr>
            <p:ph type="sldNum" sz="quarter" idx="10"/>
          </p:nvPr>
        </p:nvSpPr>
        <p:spPr/>
        <p:txBody>
          <a:bodyPr/>
          <a:lstStyle/>
          <a:p>
            <a:fld id="{B3DE3E84-BA42-4E70-B9F0-313CED1D9DC8}" type="slidenum">
              <a:rPr lang="en-US" smtClean="0"/>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rPr>
              <a:t>Whether you’re trying to identify your club’s problem areas or learn more about club flexibility, you can find assessment tools, online courses, and webinars on My Rotary.</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Learn what’s working in your club and what isn’t with the Rotary Club Health Check. Use Membership Assessment Tools to analyze your member profile, find prospective members, and diversify your membership. You can find these and many more resources at rotary.org/membership.</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Through Rotary’s Learning Center at learn.rotary.org, members can take a number of membership courses. These courses allow you to explore realistic scenarios and try new ideas for improving the experience your club offers members.</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If you prefer webinars, go to rotary.org/webinars. Topics include managing your membership leads, crafting your member experience, and making a good first impression.</a:t>
            </a:r>
          </a:p>
          <a:p>
            <a:endParaRPr lang="en-US" dirty="0"/>
          </a:p>
        </p:txBody>
      </p:sp>
      <p:sp>
        <p:nvSpPr>
          <p:cNvPr id="4" name="Slide Number Placeholder 3"/>
          <p:cNvSpPr>
            <a:spLocks noGrp="1"/>
          </p:cNvSpPr>
          <p:nvPr>
            <p:ph type="sldNum" sz="quarter" idx="10"/>
          </p:nvPr>
        </p:nvSpPr>
        <p:spPr/>
        <p:txBody>
          <a:bodyPr/>
          <a:lstStyle/>
          <a:p>
            <a:fld id="{B3DE3E84-BA42-4E70-B9F0-313CED1D9DC8}" type="slidenum">
              <a:rPr lang="en-US" smtClean="0"/>
              <a:t>12</a:t>
            </a:fld>
            <a:endParaRPr lang="en-US" dirty="0"/>
          </a:p>
        </p:txBody>
      </p:sp>
    </p:spTree>
    <p:extLst>
      <p:ext uri="{BB962C8B-B14F-4D97-AF65-F5344CB8AC3E}">
        <p14:creationId xmlns:p14="http://schemas.microsoft.com/office/powerpoint/2010/main" val="2943127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rPr>
              <a:t>Whether you’re trying to identify your club’s problem areas or learn more about club flexibility, you can find assessment tools, online courses, and webinars on My Rotary.</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Learn what’s working in your club and what isn’t with the Rotary Club Health Check. Use Membership Assessment Tools to analyze your member profile, find prospective members, and diversify your membership. You can find these and many more resources at rotary.org/membership.</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Through Rotary’s Learning Center at learn.rotary.org, members can take a number of membership courses. These courses allow you to explore realistic scenarios and try new ideas for improving the experience your club offers members.</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If you prefer webinars, go to rotary.org/webinars. Topics include managing your membership leads, crafting your member experience, and making a good first impression.</a:t>
            </a:r>
          </a:p>
          <a:p>
            <a:endParaRPr lang="en-US" dirty="0"/>
          </a:p>
        </p:txBody>
      </p:sp>
      <p:sp>
        <p:nvSpPr>
          <p:cNvPr id="4" name="Slide Number Placeholder 3"/>
          <p:cNvSpPr>
            <a:spLocks noGrp="1"/>
          </p:cNvSpPr>
          <p:nvPr>
            <p:ph type="sldNum" sz="quarter" idx="10"/>
          </p:nvPr>
        </p:nvSpPr>
        <p:spPr/>
        <p:txBody>
          <a:bodyPr/>
          <a:lstStyle/>
          <a:p>
            <a:fld id="{B3DE3E84-BA42-4E70-B9F0-313CED1D9DC8}" type="slidenum">
              <a:rPr lang="en-US" smtClean="0"/>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rPr>
              <a:t>Whether you’re trying to identify your club’s problem areas or learn more about club flexibility, you can find assessment tools, online courses, and webinars on My Rotary.</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Learn what’s working in your club and what isn’t with the Rotary Club Health Check. Use Membership Assessment Tools to analyze your member profile, find prospective members, and diversify your membership. You can find these and many more resources at rotary.org/membership.</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Through Rotary’s Learning Center at learn.rotary.org, members can take a number of membership courses. These courses allow you to explore realistic scenarios and try new ideas for improving the experience your club offers members.</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If you prefer webinars, go to rotary.org/webinars. Topics include managing your membership leads, crafting your member experience, and making a good first impression.</a:t>
            </a:r>
          </a:p>
          <a:p>
            <a:endParaRPr lang="en-US" dirty="0"/>
          </a:p>
        </p:txBody>
      </p:sp>
      <p:sp>
        <p:nvSpPr>
          <p:cNvPr id="4" name="Slide Number Placeholder 3"/>
          <p:cNvSpPr>
            <a:spLocks noGrp="1"/>
          </p:cNvSpPr>
          <p:nvPr>
            <p:ph type="sldNum" sz="quarter" idx="10"/>
          </p:nvPr>
        </p:nvSpPr>
        <p:spPr/>
        <p:txBody>
          <a:bodyPr/>
          <a:lstStyle/>
          <a:p>
            <a:fld id="{B3DE3E84-BA42-4E70-B9F0-313CED1D9DC8}" type="slidenum">
              <a:rPr lang="en-US" smtClean="0"/>
              <a:t>14</a:t>
            </a:fld>
            <a:endParaRPr lang="en-US" dirty="0"/>
          </a:p>
        </p:txBody>
      </p:sp>
    </p:spTree>
    <p:extLst>
      <p:ext uri="{BB962C8B-B14F-4D97-AF65-F5344CB8AC3E}">
        <p14:creationId xmlns:p14="http://schemas.microsoft.com/office/powerpoint/2010/main" val="4270334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rPr>
              <a:t>Whether you’re trying to identify your club’s problem areas or learn more about club flexibility, you can find assessment tools, online courses, and webinars on My Rotary.</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Learn what’s working in your club and what isn’t with the Rotary Club Health Check. Use Membership Assessment Tools to analyze your member profile, find prospective members, and diversify your membership. You can find these and many more resources at rotary.org/membership.</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Through Rotary’s Learning Center at learn.rotary.org, members can take a number of membership courses. These courses allow you to explore realistic scenarios and try new ideas for improving the experience your club offers members.</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If you prefer webinars, go to rotary.org/webinars. Topics include managing your membership leads, crafting your member experience, and making a good first impression.</a:t>
            </a:r>
          </a:p>
          <a:p>
            <a:endParaRPr lang="en-US" dirty="0"/>
          </a:p>
        </p:txBody>
      </p:sp>
      <p:sp>
        <p:nvSpPr>
          <p:cNvPr id="4" name="Slide Number Placeholder 3"/>
          <p:cNvSpPr>
            <a:spLocks noGrp="1"/>
          </p:cNvSpPr>
          <p:nvPr>
            <p:ph type="sldNum" sz="quarter" idx="10"/>
          </p:nvPr>
        </p:nvSpPr>
        <p:spPr/>
        <p:txBody>
          <a:bodyPr/>
          <a:lstStyle/>
          <a:p>
            <a:fld id="{B3DE3E84-BA42-4E70-B9F0-313CED1D9DC8}" type="slidenum">
              <a:rPr lang="en-US" smtClean="0"/>
              <a:t>15</a:t>
            </a:fld>
            <a:endParaRPr lang="en-US" dirty="0"/>
          </a:p>
        </p:txBody>
      </p:sp>
    </p:spTree>
    <p:extLst>
      <p:ext uri="{BB962C8B-B14F-4D97-AF65-F5344CB8AC3E}">
        <p14:creationId xmlns:p14="http://schemas.microsoft.com/office/powerpoint/2010/main" val="3101018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kern="1200" dirty="0">
                <a:solidFill>
                  <a:schemeClr val="tx1"/>
                </a:solidFill>
                <a:effectLst/>
                <a:latin typeface="Arial Narrow" panose="020B0606020202030204" pitchFamily="34" charset="0"/>
              </a:rPr>
              <a:t>Rotarians bring a unique set of perspectives and expertise that enable us to improve lives through high-impact, sustainable humanitarian projects. Being a Rotarian provides countless opportunities to expand our own leadership and professional skills, to catch up with good friends and meet new ones.  </a:t>
            </a:r>
          </a:p>
          <a:p>
            <a:endParaRPr lang="en-US" kern="1200" dirty="0">
              <a:solidFill>
                <a:schemeClr val="tx1"/>
              </a:solidFill>
              <a:effectLst/>
              <a:latin typeface="Arial Narrow" panose="020B0606020202030204" pitchFamily="34" charset="0"/>
            </a:endParaRPr>
          </a:p>
          <a:p>
            <a:r>
              <a:rPr lang="en-US" kern="1200" dirty="0">
                <a:solidFill>
                  <a:schemeClr val="tx1"/>
                </a:solidFill>
                <a:effectLst/>
                <a:latin typeface="Arial Narrow" panose="020B0606020202030204" pitchFamily="34" charset="0"/>
              </a:rPr>
              <a:t>Our members are our greatest assets: a diverse group of professionals who share the drive to give back. And together, we see a world where people unite and take action to create lasting change — across the globe, in our communities, and in ourselves. </a:t>
            </a:r>
          </a:p>
          <a:p>
            <a:endParaRPr lang="en-US" kern="1200" dirty="0">
              <a:solidFill>
                <a:schemeClr val="tx1"/>
              </a:solidFill>
              <a:effectLst/>
              <a:latin typeface="Arial Narrow" panose="020B0606020202030204" pitchFamily="34" charset="0"/>
            </a:endParaRPr>
          </a:p>
          <a:p>
            <a:r>
              <a:rPr lang="en-US" kern="1200" dirty="0">
                <a:solidFill>
                  <a:schemeClr val="tx1"/>
                </a:solidFill>
                <a:effectLst/>
                <a:latin typeface="Arial Narrow" panose="020B0606020202030204" pitchFamily="34" charset="0"/>
              </a:rPr>
              <a:t>Thank you.   </a:t>
            </a:r>
          </a:p>
          <a:p>
            <a:endParaRPr lang="en-US" baseline="0" dirty="0">
              <a:latin typeface="Arial Narrow" panose="020B0606020202030204" pitchFamily="34" charset="0"/>
            </a:endParaRPr>
          </a:p>
          <a:p>
            <a:r>
              <a:rPr lang="en-US" baseline="0" dirty="0">
                <a:latin typeface="Arial Narrow" panose="020B0606020202030204" pitchFamily="34" charset="0"/>
              </a:rPr>
              <a:t>Are there any questions I can answer?</a:t>
            </a:r>
          </a:p>
          <a:p>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Thank you.   </a:t>
            </a:r>
          </a:p>
          <a:p>
            <a:endParaRPr lang="en-US" dirty="0">
              <a:latin typeface="Arial Narrow" panose="020B0606020202030204" pitchFamily="34" charset="0"/>
            </a:endParaRPr>
          </a:p>
          <a:p>
            <a:r>
              <a:rPr lang="en-US" dirty="0">
                <a:latin typeface="Arial Narrow" panose="020B0606020202030204" pitchFamily="34" charset="0"/>
              </a:rPr>
              <a:t>Are there any questions I can answer?</a:t>
            </a:r>
          </a:p>
          <a:p>
            <a:endParaRPr lang="en-US" dirty="0">
              <a:latin typeface="Arial Narrow" panose="020B0606020202030204" pitchFamily="34" charset="0"/>
            </a:endParaRPr>
          </a:p>
          <a:p>
            <a:r>
              <a:rPr lang="en-US" dirty="0"/>
              <a:t>Refer updates, errors, questions to: PDG Anthony Richards D-3272 anthonyrichards.dg1213@gmail.com. Dated August 2020.</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17</a:t>
            </a:fld>
            <a:endParaRPr lang="en-US" dirty="0"/>
          </a:p>
        </p:txBody>
      </p:sp>
    </p:spTree>
    <p:extLst>
      <p:ext uri="{BB962C8B-B14F-4D97-AF65-F5344CB8AC3E}">
        <p14:creationId xmlns:p14="http://schemas.microsoft.com/office/powerpoint/2010/main" val="2319067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685800" y="4400549"/>
            <a:ext cx="5741126" cy="4443005"/>
          </a:xfrm>
        </p:spPr>
        <p:txBody>
          <a:bodyPr/>
          <a:lstStyle/>
          <a:p>
            <a:r>
              <a:rPr lang="en-US" sz="1200" kern="1200" dirty="0">
                <a:solidFill>
                  <a:schemeClr val="tx1"/>
                </a:solidFill>
                <a:effectLst/>
                <a:latin typeface="Arial Narrow" panose="020B0606020202030204" pitchFamily="34" charset="0"/>
              </a:rPr>
              <a:t>This presentation is based on the document “ROTARY CLUB HEALTH CHECK”</a:t>
            </a:r>
          </a:p>
          <a:p>
            <a:endParaRPr lang="en-US" dirty="0">
              <a:latin typeface="Arial Narrow" panose="020B0606020202030204" pitchFamily="34" charset="0"/>
            </a:endParaRPr>
          </a:p>
          <a:p>
            <a:r>
              <a:rPr lang="en-US" sz="1200" kern="1200" dirty="0">
                <a:solidFill>
                  <a:schemeClr val="tx1"/>
                </a:solidFill>
                <a:effectLst/>
                <a:latin typeface="Arial Narrow" panose="020B0606020202030204" pitchFamily="34" charset="0"/>
              </a:rPr>
              <a:t>The Health Check has five areas of club experience. Each area has a number of questions important to a member’s experience. Answers to the Health Check will allow Club President and Officers to improve their Club Experience in line with members expectations.</a:t>
            </a:r>
          </a:p>
          <a:p>
            <a:endParaRPr lang="en-US" dirty="0">
              <a:latin typeface="Arial Narrow" panose="020B0606020202030204" pitchFamily="34" charset="0"/>
            </a:endParaRPr>
          </a:p>
          <a:p>
            <a:r>
              <a:rPr lang="en-US" sz="1200" kern="1200" dirty="0">
                <a:solidFill>
                  <a:schemeClr val="tx1"/>
                </a:solidFill>
                <a:effectLst/>
                <a:latin typeface="Arial Narrow" panose="020B0606020202030204" pitchFamily="34" charset="0"/>
              </a:rPr>
              <a:t>This presentation has a few of the questions in each area as an example. Circulate the complete Club Health Check and get responses from all members. </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Learn what’s working in your club and what isn’t with the Rotary Club Health Check. Use Membership Assessment Tools to analyze your member profile, find prospective members, and diversify your membership. You can find these and many more resources at rotary.org/membership.</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Through Rotary’s Learning Center at learn.rotary.org, members can take a number of membership courses. These courses allow you to explore realistic scenarios and try new ideas for improving the experience your club offers members.</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If you prefer webinars, go to rotary.org/webinars. Topics include managing your membership leads, crafting your member experience, and making a good first impression.</a:t>
            </a:r>
          </a:p>
          <a:p>
            <a:endParaRPr lang="en-US" dirty="0"/>
          </a:p>
          <a:p>
            <a:r>
              <a:rPr lang="en-US" dirty="0"/>
              <a:t>Refer updates, errors, questions to: PDG Anthony Richards D-3272 anthonyrichards.dg1213@gmail.com. Dated August 2020.</a:t>
            </a:r>
          </a:p>
          <a:p>
            <a:endParaRPr lang="en-US" sz="1200" kern="1200" dirty="0">
              <a:solidFill>
                <a:schemeClr val="tx1"/>
              </a:solidFill>
              <a:effectLst/>
              <a:latin typeface="Arial Narrow" panose="020B0606020202030204" pitchFamily="34" charset="0"/>
            </a:endParaRPr>
          </a:p>
          <a:p>
            <a:endParaRPr lang="en-US" dirty="0"/>
          </a:p>
        </p:txBody>
      </p:sp>
      <p:sp>
        <p:nvSpPr>
          <p:cNvPr id="4" name="Slide Number Placeholder 3"/>
          <p:cNvSpPr>
            <a:spLocks noGrp="1"/>
          </p:cNvSpPr>
          <p:nvPr>
            <p:ph type="sldNum" sz="quarter" idx="10"/>
          </p:nvPr>
        </p:nvSpPr>
        <p:spPr/>
        <p:txBody>
          <a:bodyPr/>
          <a:lstStyle/>
          <a:p>
            <a:fld id="{B3DE3E84-BA42-4E70-B9F0-313CED1D9DC8}" type="slidenum">
              <a:rPr lang="en-US" smtClean="0"/>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latin typeface="Arial Narrow" panose="020B0606020202030204" pitchFamily="34" charset="0"/>
              </a:rPr>
              <a:t>T</a:t>
            </a:r>
            <a:r>
              <a:rPr lang="en-US" sz="1200" kern="1200" dirty="0">
                <a:solidFill>
                  <a:schemeClr val="tx1"/>
                </a:solidFill>
                <a:effectLst/>
                <a:latin typeface="Arial Narrow" panose="020B0606020202030204" pitchFamily="34" charset="0"/>
              </a:rPr>
              <a:t>rying to identify your club’s problem areas?</a:t>
            </a:r>
          </a:p>
          <a:p>
            <a:endParaRPr lang="en-US" dirty="0">
              <a:latin typeface="Arial Narrow" panose="020B0606020202030204" pitchFamily="34" charset="0"/>
            </a:endParaRPr>
          </a:p>
          <a:p>
            <a:r>
              <a:rPr lang="en-US" sz="1200" kern="1200" dirty="0">
                <a:solidFill>
                  <a:schemeClr val="tx1"/>
                </a:solidFill>
                <a:effectLst/>
                <a:latin typeface="Arial Narrow" panose="020B0606020202030204" pitchFamily="34" charset="0"/>
              </a:rPr>
              <a:t>Use the Rotary Club Health Check on My Rotary.</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Get insights into your Rotary Club experience through member’s eyes and learn what’s working in your club and what isn’t with the Rotary Club Health Check.</a:t>
            </a:r>
          </a:p>
          <a:p>
            <a:endParaRPr lang="en-US" dirty="0">
              <a:latin typeface="Arial Narrow" panose="020B0606020202030204" pitchFamily="34" charset="0"/>
            </a:endParaRPr>
          </a:p>
          <a:p>
            <a:r>
              <a:rPr lang="en-US" dirty="0">
                <a:latin typeface="Arial Narrow" panose="020B0606020202030204" pitchFamily="34" charset="0"/>
                <a:hlinkClick r:id="rId3"/>
              </a:rPr>
              <a:t>https://.rotary.org/en/document/rotary-club-health-check?embed=true</a:t>
            </a:r>
            <a:endParaRPr lang="en-US" dirty="0">
              <a:latin typeface="Arial Narrow" panose="020B0606020202030204" pitchFamily="34" charset="0"/>
            </a:endParaRPr>
          </a:p>
          <a:p>
            <a:endParaRPr lang="en-US" sz="1200" kern="1200" dirty="0">
              <a:solidFill>
                <a:schemeClr val="tx1"/>
              </a:solidFill>
              <a:effectLst/>
              <a:latin typeface="Arial Narrow" panose="020B0606020202030204" pitchFamily="34" charset="0"/>
            </a:endParaRPr>
          </a:p>
          <a:p>
            <a:endParaRPr lang="en-US" dirty="0">
              <a:latin typeface="Arial Narrow" panose="020B0606020202030204" pitchFamily="34" charset="0"/>
            </a:endParaRPr>
          </a:p>
          <a:p>
            <a:endParaRPr lang="en-US" sz="1200" kern="1200" dirty="0">
              <a:solidFill>
                <a:schemeClr val="tx1"/>
              </a:solidFill>
              <a:effectLst/>
              <a:latin typeface="Arial Narrow" panose="020B0606020202030204" pitchFamily="34" charset="0"/>
            </a:endParaRPr>
          </a:p>
          <a:p>
            <a:endParaRPr lang="en-US" dirty="0"/>
          </a:p>
        </p:txBody>
      </p:sp>
      <p:sp>
        <p:nvSpPr>
          <p:cNvPr id="4" name="Slide Number Placeholder 3"/>
          <p:cNvSpPr>
            <a:spLocks noGrp="1"/>
          </p:cNvSpPr>
          <p:nvPr>
            <p:ph type="sldNum" sz="quarter" idx="10"/>
          </p:nvPr>
        </p:nvSpPr>
        <p:spPr/>
        <p:txBody>
          <a:bodyPr/>
          <a:lstStyle/>
          <a:p>
            <a:fld id="{B3DE3E84-BA42-4E70-B9F0-313CED1D9DC8}" type="slidenum">
              <a:rPr lang="en-US" smtClean="0"/>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rPr>
              <a:t>Whether you’re trying to identify your club’s problem areas or learn more about club flexibility, you can find assessment tools, online courses, and webinars on My Rotary.</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Learn what’s working in your club and what isn’t with the Rotary Club Health Check. Use Membership Assessment Tools to analyze your member profile, find prospective members, and diversify your membership. You can find these and many more resources at rotary.org/membership.</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Through Rotary’s Learning Center at learn.rotary.org, members can take a number of membership courses. These courses allow you to explore realistic scenarios and try new ideas for improving the experience your club offers members.</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If you prefer webinars, go to rotary.org/webinars. Topics include managing your membership leads, crafting your member experience, and making a good first impression.</a:t>
            </a:r>
          </a:p>
          <a:p>
            <a:endParaRPr lang="en-US" dirty="0"/>
          </a:p>
        </p:txBody>
      </p:sp>
      <p:sp>
        <p:nvSpPr>
          <p:cNvPr id="4" name="Slide Number Placeholder 3"/>
          <p:cNvSpPr>
            <a:spLocks noGrp="1"/>
          </p:cNvSpPr>
          <p:nvPr>
            <p:ph type="sldNum" sz="quarter" idx="10"/>
          </p:nvPr>
        </p:nvSpPr>
        <p:spPr/>
        <p:txBody>
          <a:bodyPr/>
          <a:lstStyle/>
          <a:p>
            <a:fld id="{B3DE3E84-BA42-4E70-B9F0-313CED1D9DC8}" type="slidenum">
              <a:rPr lang="en-US" smtClean="0"/>
              <a:t>4</a:t>
            </a:fld>
            <a:endParaRPr lang="en-US" dirty="0"/>
          </a:p>
        </p:txBody>
      </p:sp>
    </p:spTree>
    <p:extLst>
      <p:ext uri="{BB962C8B-B14F-4D97-AF65-F5344CB8AC3E}">
        <p14:creationId xmlns:p14="http://schemas.microsoft.com/office/powerpoint/2010/main" val="199653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rPr>
              <a:t>Whether you’re trying to identify your club’s problem areas or learn more about club flexibility, you can find assessment tools, online courses, and webinars on My Rotary.</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Learn what’s working in your club and what isn’t with the Rotary Club Health Check. Use Membership Assessment Tools to analyze your member profile, find prospective members, and diversify your membership. You can find these and many more resources at rotary.org/membership.</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Through Rotary’s Learning Center at learn.rotary.org, members can take a number of membership courses. These courses allow you to explore realistic scenarios and try new ideas for improving the experience your club offers members.</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If you prefer webinars, go to rotary.org/webinars. Topics include managing your membership leads, crafting your member experience, and making a good first impression.</a:t>
            </a:r>
          </a:p>
          <a:p>
            <a:endParaRPr lang="en-US" dirty="0"/>
          </a:p>
        </p:txBody>
      </p:sp>
      <p:sp>
        <p:nvSpPr>
          <p:cNvPr id="4" name="Slide Number Placeholder 3"/>
          <p:cNvSpPr>
            <a:spLocks noGrp="1"/>
          </p:cNvSpPr>
          <p:nvPr>
            <p:ph type="sldNum" sz="quarter" idx="10"/>
          </p:nvPr>
        </p:nvSpPr>
        <p:spPr/>
        <p:txBody>
          <a:bodyPr/>
          <a:lstStyle/>
          <a:p>
            <a:fld id="{B3DE3E84-BA42-4E70-B9F0-313CED1D9DC8}" type="slidenum">
              <a:rPr lang="en-US" smtClean="0"/>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rPr>
              <a:t>Whether you’re trying to identify your club’s problem areas or learn more about club flexibility, you can find assessment tools, online courses, and webinars on My Rotary.</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Learn what’s working in your club and what isn’t with the Rotary Club Health Check. Use Membership Assessment Tools to analyze your member profile, find prospective members, and diversify your membership. You can find these and many more resources at rotary.org/membership.</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Through Rotary’s Learning Center at learn.rotary.org, members can take a number of membership courses. These courses allow you to explore realistic scenarios and try new ideas for improving the experience your club offers members.</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If you prefer webinars, go to rotary.org/webinars. Topics include managing your membership leads, crafting your member experience, and making a good first impression.</a:t>
            </a:r>
          </a:p>
          <a:p>
            <a:endParaRPr lang="en-US" dirty="0"/>
          </a:p>
        </p:txBody>
      </p:sp>
      <p:sp>
        <p:nvSpPr>
          <p:cNvPr id="4" name="Slide Number Placeholder 3"/>
          <p:cNvSpPr>
            <a:spLocks noGrp="1"/>
          </p:cNvSpPr>
          <p:nvPr>
            <p:ph type="sldNum" sz="quarter" idx="10"/>
          </p:nvPr>
        </p:nvSpPr>
        <p:spPr/>
        <p:txBody>
          <a:bodyPr/>
          <a:lstStyle/>
          <a:p>
            <a:fld id="{B3DE3E84-BA42-4E70-B9F0-313CED1D9DC8}" type="slidenum">
              <a:rPr lang="en-US" smtClean="0"/>
              <a:t>6</a:t>
            </a:fld>
            <a:endParaRPr lang="en-US" dirty="0"/>
          </a:p>
        </p:txBody>
      </p:sp>
    </p:spTree>
    <p:extLst>
      <p:ext uri="{BB962C8B-B14F-4D97-AF65-F5344CB8AC3E}">
        <p14:creationId xmlns:p14="http://schemas.microsoft.com/office/powerpoint/2010/main" val="739278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rPr>
              <a:t>Whether you’re trying to identify your club’s problem areas or learn more about club flexibility, you can find assessment tools, online courses, and webinars on My Rotary.</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Learn what’s working in your club and what isn’t with the Rotary Club Health Check. Use Membership Assessment Tools to analyze your member profile, find prospective members, and diversify your membership. You can find these and many more resources at rotary.org/membership.</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Through Rotary’s Learning Center at learn.rotary.org, members can take a number of membership courses. These courses allow you to explore realistic scenarios and try new ideas for improving the experience your club offers members.</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If you prefer webinars, go to rotary.org/webinars. Topics include managing your membership leads, crafting your member experience, and making a good first impression.</a:t>
            </a:r>
          </a:p>
          <a:p>
            <a:endParaRPr lang="en-US" dirty="0"/>
          </a:p>
        </p:txBody>
      </p:sp>
      <p:sp>
        <p:nvSpPr>
          <p:cNvPr id="4" name="Slide Number Placeholder 3"/>
          <p:cNvSpPr>
            <a:spLocks noGrp="1"/>
          </p:cNvSpPr>
          <p:nvPr>
            <p:ph type="sldNum" sz="quarter" idx="10"/>
          </p:nvPr>
        </p:nvSpPr>
        <p:spPr/>
        <p:txBody>
          <a:bodyPr/>
          <a:lstStyle/>
          <a:p>
            <a:fld id="{B3DE3E84-BA42-4E70-B9F0-313CED1D9DC8}" type="slidenum">
              <a:rPr lang="en-US" smtClean="0"/>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rPr>
              <a:t>Whether you’re trying to identify your club’s problem areas or learn more about club flexibility, you can find assessment tools, online courses, and webinars on My Rotary.</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Learn what’s working in your club and what isn’t with the Rotary Club Health Check. Use Membership Assessment Tools to analyze your member profile, find prospective members, and diversify your membership. You can find these and many more resources at rotary.org/membership.</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Through Rotary’s Learning Center at learn.rotary.org, members can take a number of membership courses. These courses allow you to explore realistic scenarios and try new ideas for improving the experience your club offers members.</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If you prefer webinars, go to rotary.org/webinars. Topics include managing your membership leads, crafting your member experience, and making a good first impression.</a:t>
            </a:r>
          </a:p>
          <a:p>
            <a:endParaRPr lang="en-US" dirty="0"/>
          </a:p>
        </p:txBody>
      </p:sp>
      <p:sp>
        <p:nvSpPr>
          <p:cNvPr id="4" name="Slide Number Placeholder 3"/>
          <p:cNvSpPr>
            <a:spLocks noGrp="1"/>
          </p:cNvSpPr>
          <p:nvPr>
            <p:ph type="sldNum" sz="quarter" idx="10"/>
          </p:nvPr>
        </p:nvSpPr>
        <p:spPr/>
        <p:txBody>
          <a:bodyPr/>
          <a:lstStyle/>
          <a:p>
            <a:fld id="{B3DE3E84-BA42-4E70-B9F0-313CED1D9DC8}" type="slidenum">
              <a:rPr lang="en-US" smtClean="0"/>
              <a:t>8</a:t>
            </a:fld>
            <a:endParaRPr lang="en-US" dirty="0"/>
          </a:p>
        </p:txBody>
      </p:sp>
    </p:spTree>
    <p:extLst>
      <p:ext uri="{BB962C8B-B14F-4D97-AF65-F5344CB8AC3E}">
        <p14:creationId xmlns:p14="http://schemas.microsoft.com/office/powerpoint/2010/main" val="919279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rPr>
              <a:t>Whether you’re trying to identify your club’s problem areas or learn more about club flexibility, you can find assessment tools, online courses, and webinars on My Rotary.</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Learn what’s working in your club and what isn’t with the Rotary Club Health Check. Use Membership Assessment Tools to analyze your member profile, find prospective members, and diversify your membership. You can find these and many more resources at rotary.org/membership.</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Through Rotary’s Learning Center at learn.rotary.org, members can take a number of membership courses. These courses allow you to explore realistic scenarios and try new ideas for improving the experience your club offers members.</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If you prefer webinars, go to rotary.org/webinars. Topics include managing your membership leads, crafting your member experience, and making a good first impression.</a:t>
            </a:r>
          </a:p>
          <a:p>
            <a:endParaRPr lang="en-US" dirty="0"/>
          </a:p>
        </p:txBody>
      </p:sp>
      <p:sp>
        <p:nvSpPr>
          <p:cNvPr id="4" name="Slide Number Placeholder 3"/>
          <p:cNvSpPr>
            <a:spLocks noGrp="1"/>
          </p:cNvSpPr>
          <p:nvPr>
            <p:ph type="sldNum" sz="quarter" idx="10"/>
          </p:nvPr>
        </p:nvSpPr>
        <p:spPr/>
        <p:txBody>
          <a:bodyPr/>
          <a:lstStyle/>
          <a:p>
            <a:fld id="{B3DE3E84-BA42-4E70-B9F0-313CED1D9DC8}" type="slidenum">
              <a:rPr lang="en-US" smtClean="0"/>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101600" y="457200"/>
            <a:ext cx="123952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 name="Title 1"/>
          <p:cNvSpPr>
            <a:spLocks noGrp="1"/>
          </p:cNvSpPr>
          <p:nvPr>
            <p:ph type="title" hasCustomPrompt="1"/>
          </p:nvPr>
        </p:nvSpPr>
        <p:spPr>
          <a:xfrm>
            <a:off x="508000" y="457200"/>
            <a:ext cx="11684000" cy="533400"/>
          </a:xfrm>
          <a:prstGeom prst="rect">
            <a:avLst/>
          </a:prstGeom>
        </p:spPr>
        <p:txBody>
          <a:bodyPr lIns="0" tIns="0" rIns="0" bIns="0" anchor="ctr" anchorCtr="0"/>
          <a:lstStyle>
            <a:lvl1pPr algn="l">
              <a:defRPr sz="2000" b="1">
                <a:solidFill>
                  <a:schemeClr val="bg1"/>
                </a:solidFill>
                <a:latin typeface="Arial Narrow" panose="020B0606020202030204"/>
                <a:cs typeface="Arial Narrow" panose="020B0606020202030204"/>
              </a:defRPr>
            </a:lvl1pPr>
          </a:lstStyle>
          <a:p>
            <a:r>
              <a:rPr lang="en-US" dirty="0"/>
              <a:t>CLICK TO EDIT MASTER TITLE STYLE</a:t>
            </a:r>
          </a:p>
        </p:txBody>
      </p:sp>
      <p:sp>
        <p:nvSpPr>
          <p:cNvPr id="3" name="Content Placeholder 2"/>
          <p:cNvSpPr>
            <a:spLocks noGrp="1"/>
          </p:cNvSpPr>
          <p:nvPr>
            <p:ph idx="1"/>
          </p:nvPr>
        </p:nvSpPr>
        <p:spPr>
          <a:xfrm>
            <a:off x="609600" y="1219203"/>
            <a:ext cx="10972800" cy="4525963"/>
          </a:xfrm>
          <a:prstGeom prst="rect">
            <a:avLst/>
          </a:prstGeom>
        </p:spPr>
        <p:txBody>
          <a:bodyPr/>
          <a:lstStyle>
            <a:lvl1pPr>
              <a:defRPr sz="3000">
                <a:solidFill>
                  <a:srgbClr val="58585A"/>
                </a:solidFill>
                <a:latin typeface="Georgia" panose="02040502050405020303"/>
                <a:cs typeface="Georgia" panose="02040502050405020303"/>
              </a:defRPr>
            </a:lvl1pPr>
            <a:lvl2pPr>
              <a:defRPr sz="2600">
                <a:solidFill>
                  <a:srgbClr val="58585A"/>
                </a:solidFill>
                <a:latin typeface="Georgia" panose="02040502050405020303"/>
                <a:cs typeface="Georgia" panose="02040502050405020303"/>
              </a:defRPr>
            </a:lvl2pPr>
            <a:lvl3pPr>
              <a:defRPr sz="2200">
                <a:solidFill>
                  <a:srgbClr val="58585A"/>
                </a:solidFill>
                <a:latin typeface="Georgia" panose="02040502050405020303"/>
                <a:cs typeface="Georgia" panose="02040502050405020303"/>
              </a:defRPr>
            </a:lvl3pPr>
            <a:lvl4pPr>
              <a:defRPr sz="1800">
                <a:solidFill>
                  <a:srgbClr val="58585A"/>
                </a:solidFill>
                <a:latin typeface="Georgia" panose="02040502050405020303"/>
                <a:cs typeface="Georgia" panose="02040502050405020303"/>
              </a:defRPr>
            </a:lvl4pPr>
            <a:lvl5pPr>
              <a:defRPr sz="1600">
                <a:solidFill>
                  <a:srgbClr val="58585A"/>
                </a:solidFill>
                <a:latin typeface="Georgia" panose="02040502050405020303"/>
                <a:cs typeface="Georgia" panose="0204050205040502030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230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5"/>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 id="2147483684" r:id="rId2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xml"/><Relationship Id="rId5" Type="http://schemas.openxmlformats.org/officeDocument/2006/relationships/image" Target="../media/image4.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8" Type="http://schemas.openxmlformats.org/officeDocument/2006/relationships/hyperlink" Target="https://my-cms.rotary.org/en/exchange-ideas/groups/membership-best-practices?embed=true" TargetMode="External"/><Relationship Id="rId3" Type="http://schemas.openxmlformats.org/officeDocument/2006/relationships/notesSlide" Target="../notesSlides/notesSlide15.xml"/><Relationship Id="rId7" Type="http://schemas.openxmlformats.org/officeDocument/2006/relationships/hyperlink" Target="https://my-cms.rotary.org/en/news-features/newsletters?embed=true" TargetMode="External"/><Relationship Id="rId2" Type="http://schemas.openxmlformats.org/officeDocument/2006/relationships/slideLayout" Target="../slideLayouts/slideLayout23.xml"/><Relationship Id="rId1" Type="http://schemas.openxmlformats.org/officeDocument/2006/relationships/tags" Target="../tags/tag17.xml"/><Relationship Id="rId6" Type="http://schemas.openxmlformats.org/officeDocument/2006/relationships/hyperlink" Target="https://vimeo.com/channels/rotarymembership" TargetMode="External"/><Relationship Id="rId5" Type="http://schemas.openxmlformats.org/officeDocument/2006/relationships/hyperlink" Target="https://learn.rotary.org/members/pages/26/learning-topics" TargetMode="External"/><Relationship Id="rId4" Type="http://schemas.openxmlformats.org/officeDocument/2006/relationships/hyperlink" Target="http://www.rotary.org/learn" TargetMode="External"/><Relationship Id="rId9" Type="http://schemas.openxmlformats.org/officeDocument/2006/relationships/hyperlink" Target="https://my-cms.rotary.org/en/learning-reference/learn-topic/online-club-meetings?embed=true"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tags" Target="../tags/tag19.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4.xml"/><Relationship Id="rId6" Type="http://schemas.openxmlformats.org/officeDocument/2006/relationships/hyperlink" Target="https://my-cms.rotary.org/en/document/rotary-club-health-check?embed=true" TargetMode="External"/><Relationship Id="rId5" Type="http://schemas.openxmlformats.org/officeDocument/2006/relationships/image" Target="../media/image6.jpe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5.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6.xml"/><Relationship Id="rId5" Type="http://schemas.openxmlformats.org/officeDocument/2006/relationships/hyperlink" Target="http://ux.stackexchange.com/questions/72070/which-symbol-is-best-interpreted-as-describing-a-social-interaction"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Membership</a:t>
            </a:r>
          </a:p>
        </p:txBody>
      </p:sp>
      <p:sp>
        <p:nvSpPr>
          <p:cNvPr id="9" name="Rectangle 8">
            <a:extLst>
              <a:ext uri="{FF2B5EF4-FFF2-40B4-BE49-F238E27FC236}">
                <a16:creationId xmlns:a16="http://schemas.microsoft.com/office/drawing/2014/main" id="{D71F5F51-E941-8C40-9192-FD83E46A1611}"/>
              </a:ext>
            </a:extLst>
          </p:cNvPr>
          <p:cNvSpPr/>
          <p:nvPr/>
        </p:nvSpPr>
        <p:spPr>
          <a:xfrm>
            <a:off x="0" y="3160617"/>
            <a:ext cx="12192000" cy="2419480"/>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428999"/>
            <a:ext cx="12192000" cy="1625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Arial" panose="020B0604020202020204" pitchFamily="34" charset="0"/>
                <a:cs typeface="Arial" panose="020B0604020202020204" pitchFamily="34" charset="0"/>
              </a:rPr>
              <a:t>ROTARY CLUB HEALTH CHECK</a:t>
            </a:r>
          </a:p>
          <a:p>
            <a:pPr marL="0" indent="0">
              <a:buNone/>
            </a:pPr>
            <a:endParaRPr lang="en-US" sz="3600" b="1" dirty="0">
              <a:solidFill>
                <a:schemeClr val="bg1"/>
              </a:solidFill>
              <a:latin typeface="Arial" panose="020B0604020202020204" pitchFamily="34" charset="0"/>
              <a:cs typeface="Arial" panose="020B0604020202020204" pitchFamily="34" charset="0"/>
            </a:endParaRPr>
          </a:p>
          <a:p>
            <a:pPr marL="0" indent="0">
              <a:buNone/>
            </a:pPr>
            <a:endParaRPr lang="en-US" sz="3600" b="1" dirty="0">
              <a:solidFill>
                <a:schemeClr val="bg1"/>
              </a:solidFill>
              <a:latin typeface="Arial" panose="020B0604020202020204" pitchFamily="34" charset="0"/>
              <a:cs typeface="Arial" panose="020B0604020202020204" pitchFamily="34" charset="0"/>
            </a:endParaRPr>
          </a:p>
          <a:p>
            <a:pPr marL="0" indent="0">
              <a:buNone/>
            </a:pPr>
            <a:endParaRPr lang="en-US" sz="3600" b="1" dirty="0">
              <a:solidFill>
                <a:schemeClr val="bg1"/>
              </a:solidFill>
              <a:latin typeface="Arial" panose="020B0604020202020204" pitchFamily="34" charset="0"/>
              <a:cs typeface="Arial" panose="020B0604020202020204" pitchFamily="34" charset="0"/>
            </a:endParaRP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1169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rgbClr val="005DAA"/>
              </a:solidFill>
            </a:endParaRPr>
          </a:p>
        </p:txBody>
      </p:sp>
      <p:sp>
        <p:nvSpPr>
          <p:cNvPr id="14" name="Subtitle 3">
            <a:extLst>
              <a:ext uri="{FF2B5EF4-FFF2-40B4-BE49-F238E27FC236}">
                <a16:creationId xmlns:a16="http://schemas.microsoft.com/office/drawing/2014/main" id="{AAE7BBC5-BE16-4CB0-91C5-4B9F42099BAC}"/>
              </a:ext>
            </a:extLst>
          </p:cNvPr>
          <p:cNvSpPr txBox="1">
            <a:spLocks/>
          </p:cNvSpPr>
          <p:nvPr/>
        </p:nvSpPr>
        <p:spPr>
          <a:xfrm>
            <a:off x="5431807" y="1164820"/>
            <a:ext cx="4593106" cy="11545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Arial" panose="020B0604020202020204" pitchFamily="34" charset="0"/>
                <a:cs typeface="Arial" panose="020B0604020202020204" pitchFamily="34" charset="0"/>
              </a:rPr>
              <a:t>MEMBERSHIP</a:t>
            </a:r>
          </a:p>
          <a:p>
            <a:pPr marL="0" indent="0">
              <a:buNone/>
            </a:pPr>
            <a:endParaRPr lang="en-US" sz="3600" b="1" dirty="0">
              <a:solidFill>
                <a:schemeClr val="bg1"/>
              </a:solidFill>
              <a:latin typeface="Arial" panose="020B0604020202020204" pitchFamily="34" charset="0"/>
              <a:cs typeface="Arial" panose="020B0604020202020204" pitchFamily="34" charset="0"/>
            </a:endParaRPr>
          </a:p>
          <a:p>
            <a:pPr marL="0" indent="0">
              <a:buNone/>
            </a:pPr>
            <a:endParaRPr lang="en-US" sz="3600" b="1" dirty="0">
              <a:solidFill>
                <a:schemeClr val="bg1"/>
              </a:solidFill>
              <a:latin typeface="Arial" panose="020B0604020202020204" pitchFamily="34" charset="0"/>
              <a:cs typeface="Arial" panose="020B0604020202020204" pitchFamily="34" charset="0"/>
            </a:endParaRPr>
          </a:p>
          <a:p>
            <a:pPr marL="0" indent="0">
              <a:buNone/>
            </a:pPr>
            <a:endParaRPr lang="en-US" sz="3600" b="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4547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Is Your Club Healthy? </a:t>
            </a:r>
            <a:r>
              <a:rPr lang="en-US" sz="2800" b="0" dirty="0">
                <a:sym typeface="+mn-ea"/>
              </a:rPr>
              <a:t> - </a:t>
            </a:r>
            <a:r>
              <a:rPr lang="en-US" sz="2800" dirty="0">
                <a:sym typeface="+mn-ea"/>
              </a:rPr>
              <a:t>MEMBERS</a:t>
            </a:r>
            <a:endParaRPr lang="en-US" sz="2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28985161"/>
              </p:ext>
            </p:extLst>
          </p:nvPr>
        </p:nvGraphicFramePr>
        <p:xfrm>
          <a:off x="822252" y="1346792"/>
          <a:ext cx="8229600" cy="7315200"/>
        </p:xfrm>
        <a:graphic>
          <a:graphicData uri="http://schemas.openxmlformats.org/drawingml/2006/table">
            <a:tbl>
              <a:tblPr firstRow="1" bandRow="1">
                <a:tableStyleId>{D7AC3CCA-C797-4891-BE02-D94E43425B78}</a:tableStyleId>
              </a:tblPr>
              <a:tblGrid>
                <a:gridCol w="8229600">
                  <a:extLst>
                    <a:ext uri="{9D8B030D-6E8A-4147-A177-3AD203B41FA5}">
                      <a16:colId xmlns:a16="http://schemas.microsoft.com/office/drawing/2014/main" val="20000"/>
                    </a:ext>
                  </a:extLst>
                </a:gridCol>
              </a:tblGrid>
              <a:tr h="14575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0" i="0" u="none" strike="noStrike" kern="1200" baseline="0" dirty="0">
                          <a:solidFill>
                            <a:schemeClr val="bg2">
                              <a:lumMod val="10000"/>
                            </a:schemeClr>
                          </a:solidFill>
                          <a:latin typeface="+mn-lt"/>
                          <a:ea typeface="+mn-ea"/>
                          <a:cs typeface="+mn-cs"/>
                        </a:rPr>
                        <a:t>PROGNOSIS</a:t>
                      </a:r>
                      <a:endParaRPr lang="en-US" sz="3200" b="0" i="0" u="none" strike="noStrike" kern="1200" baseline="0" dirty="0">
                        <a:solidFill>
                          <a:schemeClr val="tx1">
                            <a:lumMod val="75000"/>
                          </a:schemeClr>
                        </a:solidFill>
                        <a:latin typeface="Arial Narrow" panose="020B0606020202030204" pitchFamily="34" charset="0"/>
                        <a:ea typeface="+mn-ea"/>
                        <a:cs typeface="+mn-cs"/>
                      </a:endParaRPr>
                    </a:p>
                    <a:p>
                      <a:endParaRPr lang="en-US" sz="3200" b="0" i="0" u="none" strike="noStrike" kern="1200" baseline="0" dirty="0">
                        <a:solidFill>
                          <a:schemeClr val="tx1">
                            <a:lumMod val="75000"/>
                          </a:schemeClr>
                        </a:solidFill>
                        <a:latin typeface="Arial Narrow" panose="020B0606020202030204" pitchFamily="34" charset="0"/>
                        <a:ea typeface="+mn-ea"/>
                        <a:cs typeface="+mn-cs"/>
                      </a:endParaRPr>
                    </a:p>
                    <a:p>
                      <a:r>
                        <a:rPr lang="en-US" sz="3200" b="0" i="0" u="none" strike="noStrike" kern="1200" baseline="0" dirty="0">
                          <a:solidFill>
                            <a:schemeClr val="tx1">
                              <a:lumMod val="75000"/>
                            </a:schemeClr>
                          </a:solidFill>
                          <a:latin typeface="Arial Narrow" panose="020B0606020202030204" pitchFamily="34" charset="0"/>
                          <a:ea typeface="+mn-ea"/>
                          <a:cs typeface="+mn-cs"/>
                        </a:rPr>
                        <a:t>Clubs that have deficiencies in membership are at risk of becoming outdated, dull, and less valuable to their members and community. </a:t>
                      </a:r>
                    </a:p>
                    <a:p>
                      <a:endParaRPr lang="en-US" sz="3200" b="0" i="0" u="none" strike="noStrike" kern="1200" baseline="0" dirty="0">
                        <a:solidFill>
                          <a:schemeClr val="tx1">
                            <a:lumMod val="75000"/>
                          </a:schemeClr>
                        </a:solidFill>
                        <a:latin typeface="Arial Narrow" panose="020B0606020202030204" pitchFamily="34" charset="0"/>
                        <a:ea typeface="+mn-ea"/>
                        <a:cs typeface="+mn-cs"/>
                      </a:endParaRPr>
                    </a:p>
                    <a:p>
                      <a:r>
                        <a:rPr lang="en-US" sz="3200" b="0" i="0" u="none" strike="noStrike" kern="1200" baseline="0" dirty="0">
                          <a:solidFill>
                            <a:schemeClr val="tx1">
                              <a:lumMod val="75000"/>
                            </a:schemeClr>
                          </a:solidFill>
                          <a:latin typeface="Arial Narrow" panose="020B0606020202030204" pitchFamily="34" charset="0"/>
                          <a:ea typeface="+mn-ea"/>
                          <a:cs typeface="+mn-cs"/>
                        </a:rPr>
                        <a:t>Fortunately, there are many tools available that are proven to give results.</a:t>
                      </a:r>
                      <a:endParaRPr lang="en-US" sz="3200" b="0" dirty="0">
                        <a:solidFill>
                          <a:schemeClr val="tx1">
                            <a:lumMod val="75000"/>
                          </a:schemeClr>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7680">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3091">
                <a:tc>
                  <a:txBody>
                    <a:bodyPr/>
                    <a:lstStyle/>
                    <a:p>
                      <a:pPr marL="457200" marR="0" indent="-45720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3049760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Is Your Club Healthy? </a:t>
            </a:r>
            <a:r>
              <a:rPr lang="en-US" sz="2800" b="0" dirty="0">
                <a:sym typeface="+mn-ea"/>
              </a:rPr>
              <a:t> - </a:t>
            </a:r>
            <a:r>
              <a:rPr lang="en-US" sz="2800" dirty="0">
                <a:sym typeface="+mn-ea"/>
              </a:rPr>
              <a:t>IMAGE</a:t>
            </a:r>
            <a:endParaRPr lang="en-US" sz="2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36068259"/>
              </p:ext>
            </p:extLst>
          </p:nvPr>
        </p:nvGraphicFramePr>
        <p:xfrm>
          <a:off x="800986" y="1304263"/>
          <a:ext cx="8229600" cy="7710615"/>
        </p:xfrm>
        <a:graphic>
          <a:graphicData uri="http://schemas.openxmlformats.org/drawingml/2006/table">
            <a:tbl>
              <a:tblPr firstRow="1" bandRow="1">
                <a:tableStyleId>{D7AC3CCA-C797-4891-BE02-D94E43425B78}</a:tableStyleId>
              </a:tblPr>
              <a:tblGrid>
                <a:gridCol w="8229600">
                  <a:extLst>
                    <a:ext uri="{9D8B030D-6E8A-4147-A177-3AD203B41FA5}">
                      <a16:colId xmlns:a16="http://schemas.microsoft.com/office/drawing/2014/main" val="20000"/>
                    </a:ext>
                  </a:extLst>
                </a:gridCol>
              </a:tblGrid>
              <a:tr h="1457523">
                <a:tc>
                  <a:txBody>
                    <a:bodyPr/>
                    <a:lstStyle/>
                    <a:p>
                      <a:pPr marL="457200" marR="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defRPr/>
                      </a:pPr>
                      <a:r>
                        <a:rPr lang="en-US" sz="3200" b="0" dirty="0">
                          <a:solidFill>
                            <a:schemeClr val="tx1">
                              <a:lumMod val="85000"/>
                              <a:lumOff val="15000"/>
                            </a:schemeClr>
                          </a:solidFill>
                          <a:effectLst/>
                          <a:latin typeface="Arial Narrow" panose="020B0606020202030204" pitchFamily="34" charset="0"/>
                          <a:ea typeface="SimSun" panose="02010600030101010101" pitchFamily="2" charset="-122"/>
                          <a:cs typeface="Times New Roman" panose="02020603050405020304" pitchFamily="18" charset="0"/>
                        </a:rPr>
                        <a:t>We have an online presence, visually appealing club website, Facebook page, or other Social Media page.</a:t>
                      </a:r>
                    </a:p>
                    <a:p>
                      <a:pPr marL="457200" marR="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defRPr/>
                      </a:pPr>
                      <a:r>
                        <a:rPr lang="en-US" sz="3200" b="0" dirty="0">
                          <a:solidFill>
                            <a:schemeClr val="tx1">
                              <a:lumMod val="85000"/>
                              <a:lumOff val="15000"/>
                            </a:schemeClr>
                          </a:solidFill>
                          <a:effectLst/>
                          <a:latin typeface="Arial Narrow" panose="020B0606020202030204" pitchFamily="34" charset="0"/>
                          <a:ea typeface="SimSun" panose="02010600030101010101" pitchFamily="2" charset="-122"/>
                          <a:cs typeface="Times New Roman" panose="02020603050405020304" pitchFamily="18" charset="0"/>
                        </a:rPr>
                        <a:t>We use Rotary Showcase to promote our projects.</a:t>
                      </a:r>
                    </a:p>
                    <a:p>
                      <a:pPr marL="457200" marR="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defRPr/>
                      </a:pPr>
                      <a:r>
                        <a:rPr lang="en-US" sz="3200" b="0" dirty="0">
                          <a:solidFill>
                            <a:schemeClr val="tx1">
                              <a:lumMod val="85000"/>
                              <a:lumOff val="15000"/>
                            </a:schemeClr>
                          </a:solidFill>
                          <a:effectLst/>
                          <a:latin typeface="Arial Narrow" panose="020B0606020202030204" pitchFamily="34" charset="0"/>
                          <a:ea typeface="SimSun" panose="02010600030101010101" pitchFamily="2" charset="-122"/>
                          <a:cs typeface="Times New Roman" panose="02020603050405020304" pitchFamily="18" charset="0"/>
                        </a:rPr>
                        <a:t>Our club has members dedicated to public image and outreach.</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7680">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3091">
                <a:tc>
                  <a:txBody>
                    <a:bodyPr/>
                    <a:lstStyle/>
                    <a:p>
                      <a:pPr marL="457200" marR="0" indent="-45720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Rectangle 3">
            <a:extLst>
              <a:ext uri="{FF2B5EF4-FFF2-40B4-BE49-F238E27FC236}">
                <a16:creationId xmlns:a16="http://schemas.microsoft.com/office/drawing/2014/main" id="{1D4DB316-D829-41FD-B6BB-F45BF426098A}"/>
              </a:ext>
            </a:extLst>
          </p:cNvPr>
          <p:cNvSpPr/>
          <p:nvPr/>
        </p:nvSpPr>
        <p:spPr>
          <a:xfrm>
            <a:off x="9075175" y="1251100"/>
            <a:ext cx="943896" cy="2308324"/>
          </a:xfrm>
          <a:prstGeom prst="rect">
            <a:avLst/>
          </a:prstGeom>
          <a:noFill/>
        </p:spPr>
        <p:txBody>
          <a:bodyPr wrap="square" lIns="91440" tIns="45720" rIns="91440" bIns="45720">
            <a:spAutoFit/>
          </a:bodyPr>
          <a:lstStyle/>
          <a:p>
            <a:pPr algn="ctr"/>
            <a:r>
              <a:rPr lang="en-US" sz="7200" b="1" dirty="0" err="1">
                <a:solidFill>
                  <a:srgbClr val="00B050"/>
                </a:solidFill>
                <a:latin typeface="Wingdings" panose="05000000000000000000" pitchFamily="2" charset="2"/>
              </a:rPr>
              <a:t>þ</a:t>
            </a:r>
            <a:r>
              <a:rPr lang="en-US" sz="7200" dirty="0" err="1">
                <a:solidFill>
                  <a:srgbClr val="FF0000"/>
                </a:solidFill>
                <a:latin typeface="Wingdings" panose="05000000000000000000" pitchFamily="2" charset="2"/>
              </a:rPr>
              <a:t>ý</a:t>
            </a:r>
            <a:endParaRPr lang="en-US" sz="7200" dirty="0">
              <a:solidFill>
                <a:srgbClr val="FF0000"/>
              </a:solidFill>
              <a:latin typeface="Wingdings" panose="05000000000000000000" pitchFamily="2" charset="2"/>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Is Your Club Healthy? </a:t>
            </a:r>
            <a:r>
              <a:rPr lang="en-US" sz="2800" b="0" dirty="0">
                <a:sym typeface="+mn-ea"/>
              </a:rPr>
              <a:t> - </a:t>
            </a:r>
            <a:r>
              <a:rPr lang="en-US" sz="2800" dirty="0">
                <a:sym typeface="+mn-ea"/>
              </a:rPr>
              <a:t>IMAGE</a:t>
            </a:r>
            <a:endParaRPr lang="en-US" sz="2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02104125"/>
              </p:ext>
            </p:extLst>
          </p:nvPr>
        </p:nvGraphicFramePr>
        <p:xfrm>
          <a:off x="779721" y="1378690"/>
          <a:ext cx="8229600" cy="6827520"/>
        </p:xfrm>
        <a:graphic>
          <a:graphicData uri="http://schemas.openxmlformats.org/drawingml/2006/table">
            <a:tbl>
              <a:tblPr firstRow="1" bandRow="1">
                <a:tableStyleId>{D7AC3CCA-C797-4891-BE02-D94E43425B78}</a:tableStyleId>
              </a:tblPr>
              <a:tblGrid>
                <a:gridCol w="8229600">
                  <a:extLst>
                    <a:ext uri="{9D8B030D-6E8A-4147-A177-3AD203B41FA5}">
                      <a16:colId xmlns:a16="http://schemas.microsoft.com/office/drawing/2014/main" val="20000"/>
                    </a:ext>
                  </a:extLst>
                </a:gridCol>
              </a:tblGrid>
              <a:tr h="14575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0" i="0" u="none" strike="noStrike" kern="1200" baseline="0" dirty="0">
                          <a:solidFill>
                            <a:schemeClr val="bg2">
                              <a:lumMod val="10000"/>
                            </a:schemeClr>
                          </a:solidFill>
                          <a:latin typeface="+mn-lt"/>
                          <a:ea typeface="+mn-ea"/>
                          <a:cs typeface="+mn-cs"/>
                        </a:rPr>
                        <a:t>PROGNOSIS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200" b="0" i="0" u="none" strike="noStrike" kern="1200" baseline="0" dirty="0">
                        <a:solidFill>
                          <a:schemeClr val="bg2">
                            <a:lumMod val="10000"/>
                          </a:schemeClr>
                        </a:solidFill>
                        <a:latin typeface="+mn-lt"/>
                        <a:ea typeface="+mn-ea"/>
                        <a:cs typeface="+mn-cs"/>
                      </a:endParaRPr>
                    </a:p>
                    <a:p>
                      <a:r>
                        <a:rPr lang="en-US" sz="3200" b="0" i="0" u="none" strike="noStrike" kern="1200" baseline="0" dirty="0">
                          <a:solidFill>
                            <a:schemeClr val="dk1"/>
                          </a:solidFill>
                          <a:latin typeface="+mn-lt"/>
                          <a:ea typeface="+mn-ea"/>
                          <a:cs typeface="+mn-cs"/>
                        </a:rPr>
                        <a:t>Clubs that don’t have a visible presence in their community are at risk of minimizing their impact or being perceived as irrelevant. </a:t>
                      </a:r>
                    </a:p>
                    <a:p>
                      <a:endParaRPr lang="en-US" sz="3200" b="0" i="0" u="none" strike="noStrike" kern="1200" baseline="0" dirty="0">
                        <a:solidFill>
                          <a:schemeClr val="dk1"/>
                        </a:solidFill>
                        <a:latin typeface="+mn-lt"/>
                        <a:ea typeface="+mn-ea"/>
                        <a:cs typeface="+mn-cs"/>
                      </a:endParaRPr>
                    </a:p>
                    <a:p>
                      <a:r>
                        <a:rPr lang="en-US" sz="3200" b="0" i="0" u="none" strike="noStrike" kern="1200" baseline="0" dirty="0">
                          <a:solidFill>
                            <a:schemeClr val="dk1"/>
                          </a:solidFill>
                          <a:latin typeface="+mn-lt"/>
                          <a:ea typeface="+mn-ea"/>
                          <a:cs typeface="+mn-cs"/>
                        </a:rPr>
                        <a:t>Rotary has resources that can help.</a:t>
                      </a:r>
                      <a:endParaRPr lang="en-US" sz="3200" b="0" i="0" u="none" strike="noStrike" kern="1200" baseline="0" dirty="0">
                        <a:solidFill>
                          <a:schemeClr val="bg2">
                            <a:lumMod val="10000"/>
                          </a:schemeClr>
                        </a:solidFill>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7680">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3091">
                <a:tc>
                  <a:txBody>
                    <a:bodyPr/>
                    <a:lstStyle/>
                    <a:p>
                      <a:pPr marL="457200" marR="0" indent="-45720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2102887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Is Your Club Healthy? </a:t>
            </a:r>
            <a:r>
              <a:rPr lang="en-US" sz="2800" b="0" dirty="0">
                <a:sym typeface="+mn-ea"/>
              </a:rPr>
              <a:t> - </a:t>
            </a:r>
            <a:r>
              <a:rPr lang="en-US" sz="2800" dirty="0">
                <a:sym typeface="+mn-ea"/>
              </a:rPr>
              <a:t>BUSINESS AND OPERATIONS</a:t>
            </a:r>
            <a:endParaRPr lang="en-US" sz="2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48290212"/>
              </p:ext>
            </p:extLst>
          </p:nvPr>
        </p:nvGraphicFramePr>
        <p:xfrm>
          <a:off x="790353" y="1314896"/>
          <a:ext cx="8229600" cy="7710615"/>
        </p:xfrm>
        <a:graphic>
          <a:graphicData uri="http://schemas.openxmlformats.org/drawingml/2006/table">
            <a:tbl>
              <a:tblPr firstRow="1" bandRow="1">
                <a:tableStyleId>{D7AC3CCA-C797-4891-BE02-D94E43425B78}</a:tableStyleId>
              </a:tblPr>
              <a:tblGrid>
                <a:gridCol w="8229600">
                  <a:extLst>
                    <a:ext uri="{9D8B030D-6E8A-4147-A177-3AD203B41FA5}">
                      <a16:colId xmlns:a16="http://schemas.microsoft.com/office/drawing/2014/main" val="20000"/>
                    </a:ext>
                  </a:extLst>
                </a:gridCol>
              </a:tblGrid>
              <a:tr h="1457523">
                <a:tc>
                  <a:txBody>
                    <a:bodyPr/>
                    <a:lstStyle/>
                    <a:p>
                      <a:pPr marL="457200" marR="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defRPr/>
                      </a:pPr>
                      <a:r>
                        <a:rPr lang="en-US" sz="3200" b="0" dirty="0">
                          <a:solidFill>
                            <a:schemeClr val="tx1">
                              <a:lumMod val="85000"/>
                              <a:lumOff val="15000"/>
                            </a:schemeClr>
                          </a:solidFill>
                          <a:effectLst/>
                          <a:latin typeface="Arial Narrow" panose="020B0606020202030204" pitchFamily="34" charset="0"/>
                          <a:ea typeface="SimSun" panose="02010600030101010101" pitchFamily="2" charset="-122"/>
                          <a:cs typeface="Times New Roman" panose="02020603050405020304" pitchFamily="18" charset="0"/>
                        </a:rPr>
                        <a:t>We have annual goals and enter them in Rotary Club Central.</a:t>
                      </a:r>
                    </a:p>
                    <a:p>
                      <a:pPr marL="457200" marR="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defRPr/>
                      </a:pPr>
                      <a:r>
                        <a:rPr lang="en-US" sz="3200" b="0" dirty="0">
                          <a:solidFill>
                            <a:schemeClr val="tx1">
                              <a:lumMod val="85000"/>
                              <a:lumOff val="15000"/>
                            </a:schemeClr>
                          </a:solidFill>
                          <a:effectLst/>
                          <a:latin typeface="Arial Narrow" panose="020B0606020202030204" pitchFamily="34" charset="0"/>
                          <a:ea typeface="SimSun" panose="02010600030101010101" pitchFamily="2" charset="-122"/>
                          <a:cs typeface="Times New Roman" panose="02020603050405020304" pitchFamily="18" charset="0"/>
                        </a:rPr>
                        <a:t>Our club has committees that support the activities and regularly report on progress</a:t>
                      </a:r>
                    </a:p>
                    <a:p>
                      <a:pPr marL="457200" marR="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defRPr/>
                      </a:pPr>
                      <a:r>
                        <a:rPr lang="en-US" sz="3200" b="0" dirty="0">
                          <a:solidFill>
                            <a:schemeClr val="tx1">
                              <a:lumMod val="85000"/>
                              <a:lumOff val="15000"/>
                            </a:schemeClr>
                          </a:solidFill>
                          <a:effectLst/>
                          <a:latin typeface="Arial Narrow" panose="020B0606020202030204" pitchFamily="34" charset="0"/>
                          <a:ea typeface="SimSun" panose="02010600030101010101" pitchFamily="2" charset="-122"/>
                          <a:cs typeface="Times New Roman" panose="02020603050405020304" pitchFamily="18" charset="0"/>
                        </a:rPr>
                        <a:t>At least half of our club’s members have a My Rotary account.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7680">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3091">
                <a:tc>
                  <a:txBody>
                    <a:bodyPr/>
                    <a:lstStyle/>
                    <a:p>
                      <a:pPr marL="457200" marR="0" indent="-45720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Rectangle 3">
            <a:extLst>
              <a:ext uri="{FF2B5EF4-FFF2-40B4-BE49-F238E27FC236}">
                <a16:creationId xmlns:a16="http://schemas.microsoft.com/office/drawing/2014/main" id="{5DB9F1F6-A8DE-4CD5-A1B7-FAD1820B6BE8}"/>
              </a:ext>
            </a:extLst>
          </p:cNvPr>
          <p:cNvSpPr/>
          <p:nvPr/>
        </p:nvSpPr>
        <p:spPr>
          <a:xfrm>
            <a:off x="9075175" y="1251100"/>
            <a:ext cx="943896" cy="2308324"/>
          </a:xfrm>
          <a:prstGeom prst="rect">
            <a:avLst/>
          </a:prstGeom>
          <a:noFill/>
        </p:spPr>
        <p:txBody>
          <a:bodyPr wrap="square" lIns="91440" tIns="45720" rIns="91440" bIns="45720">
            <a:spAutoFit/>
          </a:bodyPr>
          <a:lstStyle/>
          <a:p>
            <a:pPr algn="ctr"/>
            <a:r>
              <a:rPr lang="en-US" sz="7200" b="1" dirty="0" err="1">
                <a:solidFill>
                  <a:srgbClr val="00B050"/>
                </a:solidFill>
                <a:latin typeface="Wingdings" panose="05000000000000000000" pitchFamily="2" charset="2"/>
              </a:rPr>
              <a:t>þ</a:t>
            </a:r>
            <a:r>
              <a:rPr lang="en-US" sz="7200" dirty="0" err="1">
                <a:solidFill>
                  <a:srgbClr val="FF0000"/>
                </a:solidFill>
                <a:latin typeface="Wingdings" panose="05000000000000000000" pitchFamily="2" charset="2"/>
              </a:rPr>
              <a:t>ý</a:t>
            </a:r>
            <a:endParaRPr lang="en-US" sz="7200" dirty="0">
              <a:solidFill>
                <a:srgbClr val="FF0000"/>
              </a:solidFill>
              <a:latin typeface="Wingdings" panose="05000000000000000000" pitchFamily="2" charset="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Is Your Club Healthy? </a:t>
            </a:r>
            <a:r>
              <a:rPr lang="en-US" sz="2800" b="0" dirty="0">
                <a:sym typeface="+mn-ea"/>
              </a:rPr>
              <a:t> - </a:t>
            </a:r>
            <a:r>
              <a:rPr lang="en-US" sz="2800" dirty="0">
                <a:sym typeface="+mn-ea"/>
              </a:rPr>
              <a:t>BUSINESS AND OPERATIONS</a:t>
            </a:r>
            <a:endParaRPr lang="en-US" sz="2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92982413"/>
              </p:ext>
            </p:extLst>
          </p:nvPr>
        </p:nvGraphicFramePr>
        <p:xfrm>
          <a:off x="790352" y="1325528"/>
          <a:ext cx="9179557" cy="8290560"/>
        </p:xfrm>
        <a:graphic>
          <a:graphicData uri="http://schemas.openxmlformats.org/drawingml/2006/table">
            <a:tbl>
              <a:tblPr firstRow="1" bandRow="1">
                <a:tableStyleId>{D7AC3CCA-C797-4891-BE02-D94E43425B78}</a:tableStyleId>
              </a:tblPr>
              <a:tblGrid>
                <a:gridCol w="9179557">
                  <a:extLst>
                    <a:ext uri="{9D8B030D-6E8A-4147-A177-3AD203B41FA5}">
                      <a16:colId xmlns:a16="http://schemas.microsoft.com/office/drawing/2014/main" val="20000"/>
                    </a:ext>
                  </a:extLst>
                </a:gridCol>
              </a:tblGrid>
              <a:tr h="14575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0" i="0" u="none" strike="noStrike" kern="1200" baseline="0" dirty="0">
                          <a:solidFill>
                            <a:schemeClr val="bg2">
                              <a:lumMod val="10000"/>
                            </a:schemeClr>
                          </a:solidFill>
                          <a:latin typeface="+mn-lt"/>
                          <a:ea typeface="+mn-ea"/>
                          <a:cs typeface="+mn-cs"/>
                        </a:rPr>
                        <a:t>PROGNOSIS</a:t>
                      </a:r>
                    </a:p>
                    <a:p>
                      <a:endParaRPr lang="en-US" sz="3200" b="0" i="0" u="none" strike="noStrike" kern="1200" baseline="0" dirty="0">
                        <a:solidFill>
                          <a:schemeClr val="dk1"/>
                        </a:solidFill>
                        <a:latin typeface="+mn-lt"/>
                        <a:ea typeface="+mn-ea"/>
                        <a:cs typeface="+mn-cs"/>
                      </a:endParaRPr>
                    </a:p>
                    <a:p>
                      <a:r>
                        <a:rPr lang="en-US" sz="3200" b="0" i="0" u="none" strike="noStrike" kern="1200" baseline="0" dirty="0">
                          <a:solidFill>
                            <a:schemeClr val="dk1"/>
                          </a:solidFill>
                          <a:latin typeface="+mn-lt"/>
                          <a:ea typeface="+mn-ea"/>
                          <a:cs typeface="+mn-cs"/>
                        </a:rPr>
                        <a:t>Clubs that </a:t>
                      </a:r>
                    </a:p>
                    <a:p>
                      <a:pPr marL="457200" indent="-457200">
                        <a:buFont typeface="Arial" panose="020B0604020202020204" pitchFamily="34" charset="0"/>
                        <a:buChar char="•"/>
                      </a:pPr>
                      <a:r>
                        <a:rPr lang="en-US" sz="3200" b="0" i="0" u="none" strike="noStrike" kern="1200" baseline="0" dirty="0">
                          <a:solidFill>
                            <a:schemeClr val="dk1"/>
                          </a:solidFill>
                          <a:latin typeface="+mn-lt"/>
                          <a:ea typeface="+mn-ea"/>
                          <a:cs typeface="+mn-cs"/>
                        </a:rPr>
                        <a:t>don’t have skilled members in leadership roles </a:t>
                      </a:r>
                    </a:p>
                    <a:p>
                      <a:pPr marL="457200" indent="-457200">
                        <a:buFont typeface="Arial" panose="020B0604020202020204" pitchFamily="34" charset="0"/>
                        <a:buChar char="•"/>
                      </a:pPr>
                      <a:r>
                        <a:rPr lang="en-US" sz="3200" b="0" i="0" u="none" strike="noStrike" kern="1200" baseline="0" dirty="0">
                          <a:solidFill>
                            <a:schemeClr val="dk1"/>
                          </a:solidFill>
                          <a:latin typeface="+mn-lt"/>
                          <a:ea typeface="+mn-ea"/>
                          <a:cs typeface="+mn-cs"/>
                        </a:rPr>
                        <a:t>or that neglect member needs</a:t>
                      </a:r>
                    </a:p>
                    <a:p>
                      <a:r>
                        <a:rPr lang="en-US" sz="3200" b="0" i="0" u="none" strike="noStrike" kern="1200" baseline="0" dirty="0">
                          <a:solidFill>
                            <a:schemeClr val="dk1"/>
                          </a:solidFill>
                          <a:latin typeface="+mn-lt"/>
                          <a:ea typeface="+mn-ea"/>
                          <a:cs typeface="+mn-cs"/>
                        </a:rPr>
                        <a:t>are at risk of becoming ineffective and obsolete, and losing their members as a result. </a:t>
                      </a:r>
                    </a:p>
                    <a:p>
                      <a:endParaRPr lang="en-US" sz="3200" b="0" i="0" u="none" strike="noStrike" kern="1200" baseline="0" dirty="0">
                        <a:solidFill>
                          <a:schemeClr val="dk1"/>
                        </a:solidFill>
                        <a:latin typeface="+mn-lt"/>
                        <a:ea typeface="+mn-ea"/>
                        <a:cs typeface="+mn-cs"/>
                      </a:endParaRPr>
                    </a:p>
                    <a:p>
                      <a:r>
                        <a:rPr lang="en-US" sz="3200" b="0" i="0" u="none" strike="noStrike" kern="1200" baseline="0" dirty="0">
                          <a:solidFill>
                            <a:schemeClr val="dk1"/>
                          </a:solidFill>
                          <a:latin typeface="+mn-lt"/>
                          <a:ea typeface="+mn-ea"/>
                          <a:cs typeface="+mn-cs"/>
                        </a:rPr>
                        <a:t>There are plenty of remedies for clubs that want to thrive.</a:t>
                      </a: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7680">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3091">
                <a:tc>
                  <a:txBody>
                    <a:bodyPr/>
                    <a:lstStyle/>
                    <a:p>
                      <a:pPr marL="457200" marR="0" indent="-45720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839487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Is Your Club Healthy? </a:t>
            </a:r>
            <a:r>
              <a:rPr lang="en-US" sz="2800" b="0" dirty="0">
                <a:sym typeface="+mn-ea"/>
              </a:rPr>
              <a:t> - </a:t>
            </a:r>
            <a:r>
              <a:rPr lang="en-US" sz="2800" dirty="0"/>
              <a:t>ONLINE RESOURCES AND TRAINING</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52270026"/>
              </p:ext>
            </p:extLst>
          </p:nvPr>
        </p:nvGraphicFramePr>
        <p:xfrm>
          <a:off x="1499190" y="1261732"/>
          <a:ext cx="9193619" cy="7315200"/>
        </p:xfrm>
        <a:graphic>
          <a:graphicData uri="http://schemas.openxmlformats.org/drawingml/2006/table">
            <a:tbl>
              <a:tblPr firstRow="1" bandRow="1">
                <a:tableStyleId>{D7AC3CCA-C797-4891-BE02-D94E43425B78}</a:tableStyleId>
              </a:tblPr>
              <a:tblGrid>
                <a:gridCol w="9193619">
                  <a:extLst>
                    <a:ext uri="{9D8B030D-6E8A-4147-A177-3AD203B41FA5}">
                      <a16:colId xmlns:a16="http://schemas.microsoft.com/office/drawing/2014/main" val="20000"/>
                    </a:ext>
                  </a:extLst>
                </a:gridCol>
              </a:tblGrid>
              <a:tr h="1457523">
                <a:tc>
                  <a:txBody>
                    <a:bodyPr/>
                    <a:lstStyle/>
                    <a:p>
                      <a:r>
                        <a:rPr lang="en-US" sz="3200" b="0" dirty="0"/>
                        <a:t>Taking courses in the </a:t>
                      </a:r>
                      <a:r>
                        <a:rPr lang="en-US" sz="3200" b="0" dirty="0">
                          <a:hlinkClick r:id="rId4"/>
                        </a:rPr>
                        <a:t>Learning Center</a:t>
                      </a:r>
                      <a:r>
                        <a:rPr lang="en-US" sz="3200" b="0" dirty="0"/>
                        <a:t>, Sharing resources and best practices in </a:t>
                      </a:r>
                      <a:r>
                        <a:rPr lang="en-US" sz="3200" b="0" dirty="0">
                          <a:hlinkClick r:id="rId5"/>
                        </a:rPr>
                        <a:t>Learning Topics</a:t>
                      </a:r>
                      <a:endParaRPr lang="en-US" sz="3200" b="0" dirty="0"/>
                    </a:p>
                    <a:p>
                      <a:r>
                        <a:rPr lang="en-US" sz="3200" b="0" dirty="0">
                          <a:hlinkClick r:id="rId6"/>
                        </a:rPr>
                        <a:t>Watching recordings of past webinars</a:t>
                      </a:r>
                      <a:endParaRPr lang="en-US" sz="3200" b="0" dirty="0"/>
                    </a:p>
                    <a:p>
                      <a:r>
                        <a:rPr lang="en-US" sz="3200" b="0" dirty="0"/>
                        <a:t>Subscribing to </a:t>
                      </a:r>
                      <a:r>
                        <a:rPr lang="en-US" sz="3200" b="0" dirty="0">
                          <a:hlinkClick r:id="rId7"/>
                        </a:rPr>
                        <a:t>Membership Minute newsletter</a:t>
                      </a:r>
                      <a:endParaRPr lang="en-US" sz="3200" b="0" dirty="0"/>
                    </a:p>
                    <a:p>
                      <a:r>
                        <a:rPr lang="en-US" sz="3200" b="0" dirty="0"/>
                        <a:t>Swapping ideas on the </a:t>
                      </a:r>
                      <a:r>
                        <a:rPr lang="en-US" sz="3200" b="0" dirty="0">
                          <a:hlinkClick r:id="rId8"/>
                        </a:rPr>
                        <a:t>Membership Development Best Practices Discussion group</a:t>
                      </a:r>
                      <a:endParaRPr lang="en-US" sz="3200" b="0" dirty="0"/>
                    </a:p>
                    <a:p>
                      <a:r>
                        <a:rPr lang="en-US" sz="3200" b="0" dirty="0"/>
                        <a:t>Learning about best practices for hosting </a:t>
                      </a:r>
                      <a:r>
                        <a:rPr lang="en-US" sz="3200" b="0" dirty="0">
                          <a:hlinkClick r:id="rId9"/>
                        </a:rPr>
                        <a:t>online meetings</a:t>
                      </a:r>
                      <a:endParaRPr lang="en-US" sz="3200" b="0" dirty="0"/>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7680">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3091">
                <a:tc>
                  <a:txBody>
                    <a:bodyPr/>
                    <a:lstStyle/>
                    <a:p>
                      <a:pPr marL="457200" marR="0" indent="-45720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4267222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524000" y="-1828800"/>
            <a:ext cx="9144000" cy="8804007"/>
          </a:xfrm>
          <a:prstGeom prst="rect">
            <a:avLst/>
          </a:prstGeom>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4"/>
          <a:stretch>
            <a:fillRect/>
          </a:stretch>
        </p:blipFill>
        <p:spPr>
          <a:xfrm>
            <a:off x="3188332" y="1396993"/>
            <a:ext cx="5627077" cy="4735514"/>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188332" y="1396994"/>
            <a:ext cx="5627077" cy="3722598"/>
          </a:xfrm>
          <a:prstGeom prst="rect">
            <a:avLst/>
          </a:prstGeom>
          <a:noFill/>
        </p:spPr>
        <p:txBody>
          <a:bodyPr wrap="square" rtlCol="0" anchor="ctr">
            <a:noAutofit/>
          </a:bodyPr>
          <a:lstStyle/>
          <a:p>
            <a:pPr algn="ctr"/>
            <a:r>
              <a:rPr lang="en-US" sz="8000" b="1" dirty="0">
                <a:solidFill>
                  <a:schemeClr val="bg1"/>
                </a:solidFill>
                <a:latin typeface="Arial" panose="020B0604020202020204" pitchFamily="34" charset="0"/>
                <a:ea typeface="Arial" charset="0"/>
                <a:cs typeface="Arial" panose="020B0604020202020204" pitchFamily="34" charset="0"/>
              </a:rPr>
              <a:t>THANK YOU</a:t>
            </a:r>
          </a:p>
          <a:p>
            <a:pPr algn="ctr"/>
            <a:r>
              <a:rPr lang="en-US" sz="2400" b="1" dirty="0">
                <a:solidFill>
                  <a:schemeClr val="bg1"/>
                </a:solidFill>
                <a:latin typeface="Arial" panose="020B0604020202020204" pitchFamily="34" charset="0"/>
                <a:ea typeface="Arial" charset="0"/>
                <a:cs typeface="Arial" panose="020B0604020202020204" pitchFamily="34" charset="0"/>
              </a:rPr>
              <a:t>anthonyrichards.dg1213@gmail.com</a:t>
            </a:r>
          </a:p>
        </p:txBody>
      </p:sp>
    </p:spTree>
    <p:custDataLst>
      <p:tags r:id="rId1"/>
    </p:custDataLst>
    <p:extLst>
      <p:ext uri="{BB962C8B-B14F-4D97-AF65-F5344CB8AC3E}">
        <p14:creationId xmlns:p14="http://schemas.microsoft.com/office/powerpoint/2010/main" val="2033986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sym typeface="+mn-ea"/>
              </a:rPr>
              <a:t>Is Your Club Healthy?</a:t>
            </a:r>
            <a:endParaRPr lang="en-US" sz="2800" b="0" dirty="0"/>
          </a:p>
        </p:txBody>
      </p:sp>
      <p:pic>
        <p:nvPicPr>
          <p:cNvPr id="3" name="Content Placeholder 2"/>
          <p:cNvPicPr>
            <a:picLocks noGrp="1" noChangeAspect="1"/>
          </p:cNvPicPr>
          <p:nvPr>
            <p:ph idx="1"/>
          </p:nvPr>
        </p:nvPicPr>
        <p:blipFill>
          <a:blip r:embed="rId4"/>
          <a:stretch>
            <a:fillRect/>
          </a:stretch>
        </p:blipFill>
        <p:spPr>
          <a:xfrm>
            <a:off x="943936" y="1215945"/>
            <a:ext cx="4817768" cy="4662802"/>
          </a:xfrm>
          <a:prstGeom prst="rect">
            <a:avLst/>
          </a:prstGeom>
        </p:spPr>
      </p:pic>
      <p:pic>
        <p:nvPicPr>
          <p:cNvPr id="4" name="Picture 2" descr="Do You Assess Employees' Client Service Skills? | Covenant Group">
            <a:extLst>
              <a:ext uri="{FF2B5EF4-FFF2-40B4-BE49-F238E27FC236}">
                <a16:creationId xmlns:a16="http://schemas.microsoft.com/office/drawing/2014/main" id="{87640CA8-263A-4613-98E6-FD317E409B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557057" y="1678123"/>
            <a:ext cx="5874623" cy="39007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47A4122-C4FE-4424-9A70-2CB24E70E335}"/>
              </a:ext>
            </a:extLst>
          </p:cNvPr>
          <p:cNvSpPr txBox="1"/>
          <p:nvPr/>
        </p:nvSpPr>
        <p:spPr>
          <a:xfrm>
            <a:off x="943936" y="6031468"/>
            <a:ext cx="4896425" cy="461665"/>
          </a:xfrm>
          <a:prstGeom prst="rect">
            <a:avLst/>
          </a:prstGeom>
          <a:noFill/>
        </p:spPr>
        <p:txBody>
          <a:bodyPr wrap="square" rtlCol="0">
            <a:spAutoFit/>
          </a:bodyPr>
          <a:lstStyle/>
          <a:p>
            <a:r>
              <a:rPr lang="en-US" sz="2400" dirty="0">
                <a:hlinkClick r:id="rId6"/>
              </a:rPr>
              <a:t>Rotary Club Health Check</a:t>
            </a:r>
            <a:endParaRPr lang="en-US" sz="2400"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Is Your Club Healthy?</a:t>
            </a:r>
            <a:endParaRPr lang="en-US" sz="2800" b="0" dirty="0">
              <a:latin typeface="Arial Narrow" panose="020B0606020202030204" pitchFamily="34" charset="0"/>
              <a:ea typeface="SimSun" panose="02010600030101010101" pitchFamily="2" charset="-122"/>
              <a:cs typeface="Times New Roman" panose="02020603050405020304" pitchFamily="18" charset="0"/>
              <a:sym typeface="+mn-ea"/>
            </a:endParaRPr>
          </a:p>
        </p:txBody>
      </p:sp>
      <p:pic>
        <p:nvPicPr>
          <p:cNvPr id="1028" name="Picture 4" descr="Vector Illustration Of Health Care Professional Doctor - Doctor With Stethoscope  Cartoon - Free Transparent PNG Clipart Images Download">
            <a:extLst>
              <a:ext uri="{FF2B5EF4-FFF2-40B4-BE49-F238E27FC236}">
                <a16:creationId xmlns:a16="http://schemas.microsoft.com/office/drawing/2014/main" id="{81C7C43D-6889-4B6A-BFA2-7CD2011ED505}"/>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7272" y="1240467"/>
            <a:ext cx="5596869" cy="44819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ontent Placeholder 2"/>
          <p:cNvGraphicFramePr>
            <a:graphicFrameLocks noGrp="1"/>
          </p:cNvGraphicFramePr>
          <p:nvPr>
            <p:ph idx="1"/>
            <p:extLst>
              <p:ext uri="{D42A27DB-BD31-4B8C-83A1-F6EECF244321}">
                <p14:modId xmlns:p14="http://schemas.microsoft.com/office/powerpoint/2010/main" val="2824648160"/>
              </p:ext>
            </p:extLst>
          </p:nvPr>
        </p:nvGraphicFramePr>
        <p:xfrm>
          <a:off x="769088" y="1240467"/>
          <a:ext cx="8229600" cy="7802880"/>
        </p:xfrm>
        <a:graphic>
          <a:graphicData uri="http://schemas.openxmlformats.org/drawingml/2006/table">
            <a:tbl>
              <a:tblPr firstRow="1" bandRow="1">
                <a:tableStyleId>{D7AC3CCA-C797-4891-BE02-D94E43425B78}</a:tableStyleId>
              </a:tblPr>
              <a:tblGrid>
                <a:gridCol w="8229600">
                  <a:extLst>
                    <a:ext uri="{9D8B030D-6E8A-4147-A177-3AD203B41FA5}">
                      <a16:colId xmlns:a16="http://schemas.microsoft.com/office/drawing/2014/main" val="20000"/>
                    </a:ext>
                  </a:extLst>
                </a:gridCol>
              </a:tblGrid>
              <a:tr h="1457523">
                <a:tc>
                  <a:txBody>
                    <a:bodyPr/>
                    <a:lstStyle/>
                    <a:p>
                      <a:pPr marL="457200" indent="-457200">
                        <a:buFont typeface="Arial" panose="020B0604020202020204" pitchFamily="34" charset="0"/>
                        <a:buChar char="•"/>
                      </a:pPr>
                      <a:r>
                        <a:rPr lang="en-US" sz="3200" b="0" i="0" u="none" strike="noStrike" kern="1200" baseline="0" dirty="0">
                          <a:solidFill>
                            <a:schemeClr val="tx1">
                              <a:lumMod val="85000"/>
                              <a:lumOff val="15000"/>
                            </a:schemeClr>
                          </a:solidFill>
                          <a:latin typeface="+mn-lt"/>
                          <a:ea typeface="+mn-ea"/>
                          <a:cs typeface="+mn-cs"/>
                        </a:rPr>
                        <a:t>Just as routine doctor’s visits help us identify health risks before they become serious, a club health check can diagnose problem areas and prescribe remedies.</a:t>
                      </a:r>
                    </a:p>
                    <a:p>
                      <a:pPr marL="457200" indent="-457200">
                        <a:buFont typeface="Arial" panose="020B0604020202020204" pitchFamily="34" charset="0"/>
                        <a:buChar char="•"/>
                      </a:pPr>
                      <a:endParaRPr lang="en-US" sz="3200" b="0" i="0" u="none" strike="noStrike" kern="1200" baseline="0" dirty="0">
                        <a:solidFill>
                          <a:schemeClr val="tx1">
                            <a:lumMod val="85000"/>
                            <a:lumOff val="15000"/>
                          </a:schemeClr>
                        </a:solidFill>
                        <a:latin typeface="+mn-lt"/>
                        <a:ea typeface="+mn-ea"/>
                        <a:cs typeface="+mn-cs"/>
                      </a:endParaRPr>
                    </a:p>
                    <a:p>
                      <a:pPr marL="457200" indent="-457200">
                        <a:buFont typeface="Arial" panose="020B0604020202020204" pitchFamily="34" charset="0"/>
                        <a:buChar char="•"/>
                      </a:pPr>
                      <a:r>
                        <a:rPr lang="en-US" sz="3200" b="0" i="0" u="none" strike="noStrike" kern="1200" baseline="0" dirty="0">
                          <a:solidFill>
                            <a:schemeClr val="tx1">
                              <a:lumMod val="85000"/>
                              <a:lumOff val="15000"/>
                            </a:schemeClr>
                          </a:solidFill>
                          <a:latin typeface="+mn-lt"/>
                          <a:ea typeface="+mn-ea"/>
                          <a:cs typeface="+mn-cs"/>
                        </a:rPr>
                        <a:t>By using this health check, you’re taking a step to maintain your club’s health and preserve its value for members and the community.</a:t>
                      </a:r>
                      <a:endParaRPr lang="en-US" sz="3200" b="0" dirty="0">
                        <a:solidFill>
                          <a:schemeClr val="tx1">
                            <a:lumMod val="85000"/>
                            <a:lumOff val="15000"/>
                          </a:schemeClr>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3091">
                <a:tc>
                  <a:txBody>
                    <a:bodyPr/>
                    <a:lstStyle/>
                    <a:p>
                      <a:pPr marL="457200" marR="0" indent="-45720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Is Your Club Healthy? – </a:t>
            </a:r>
            <a:r>
              <a:rPr lang="en-US" sz="2800" dirty="0"/>
              <a:t>5 Areas of Engagement</a:t>
            </a:r>
            <a:endParaRPr lang="en-US" sz="2800" dirty="0">
              <a:latin typeface="Arial Narrow" panose="020B0606020202030204" pitchFamily="34" charset="0"/>
              <a:ea typeface="SimSun" panose="02010600030101010101" pitchFamily="2" charset="-122"/>
              <a:cs typeface="Times New Roman" panose="02020603050405020304" pitchFamily="18" charset="0"/>
              <a:sym typeface="+mn-ea"/>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27350485"/>
              </p:ext>
            </p:extLst>
          </p:nvPr>
        </p:nvGraphicFramePr>
        <p:xfrm>
          <a:off x="757273" y="1301821"/>
          <a:ext cx="8952615" cy="7869428"/>
        </p:xfrm>
        <a:graphic>
          <a:graphicData uri="http://schemas.openxmlformats.org/drawingml/2006/table">
            <a:tbl>
              <a:tblPr firstRow="1" bandRow="1">
                <a:tableStyleId>{D7AC3CCA-C797-4891-BE02-D94E43425B78}</a:tableStyleId>
              </a:tblPr>
              <a:tblGrid>
                <a:gridCol w="8952615">
                  <a:extLst>
                    <a:ext uri="{9D8B030D-6E8A-4147-A177-3AD203B41FA5}">
                      <a16:colId xmlns:a16="http://schemas.microsoft.com/office/drawing/2014/main" val="20000"/>
                    </a:ext>
                  </a:extLst>
                </a:gridCol>
              </a:tblGrid>
              <a:tr h="2555933">
                <a:tc>
                  <a:txBody>
                    <a:bodyPr/>
                    <a:lstStyle/>
                    <a:p>
                      <a:pPr marL="742950" marR="0" indent="-742950" algn="l" defTabSz="457200" rtl="0" eaLnBrk="1" fontAlgn="auto" latinLnBrk="0" hangingPunct="1">
                        <a:lnSpc>
                          <a:spcPct val="150000"/>
                        </a:lnSpc>
                        <a:spcBef>
                          <a:spcPts val="0"/>
                        </a:spcBef>
                        <a:spcAft>
                          <a:spcPts val="0"/>
                        </a:spcAft>
                        <a:buClrTx/>
                        <a:buSzTx/>
                        <a:buFont typeface="+mj-lt"/>
                        <a:buAutoNum type="arabicPeriod"/>
                        <a:defRPr/>
                      </a:pPr>
                      <a:r>
                        <a:rPr lang="en-US" sz="4000" b="1" dirty="0">
                          <a:solidFill>
                            <a:schemeClr val="tx1">
                              <a:lumMod val="85000"/>
                              <a:lumOff val="15000"/>
                            </a:schemeClr>
                          </a:solidFill>
                          <a:effectLst/>
                          <a:latin typeface="Arial Narrow" panose="020B0606020202030204" pitchFamily="34" charset="0"/>
                          <a:ea typeface="SimSun" panose="02010600030101010101" pitchFamily="2" charset="-122"/>
                          <a:cs typeface="Times New Roman" panose="02020603050405020304" pitchFamily="18" charset="0"/>
                        </a:rPr>
                        <a:t>YOUR CLUB EXPERIENCE</a:t>
                      </a:r>
                    </a:p>
                    <a:p>
                      <a:pPr marL="742950" marR="0" indent="-742950" algn="l" defTabSz="457200" rtl="0" eaLnBrk="1" fontAlgn="auto" latinLnBrk="0" hangingPunct="1">
                        <a:lnSpc>
                          <a:spcPct val="150000"/>
                        </a:lnSpc>
                        <a:spcBef>
                          <a:spcPts val="0"/>
                        </a:spcBef>
                        <a:spcAft>
                          <a:spcPts val="0"/>
                        </a:spcAft>
                        <a:buClrTx/>
                        <a:buSzTx/>
                        <a:buFont typeface="+mj-lt"/>
                        <a:buAutoNum type="arabicPeriod"/>
                        <a:defRPr/>
                      </a:pPr>
                      <a:r>
                        <a:rPr lang="en-US" sz="4000" b="1" dirty="0">
                          <a:solidFill>
                            <a:schemeClr val="tx1">
                              <a:lumMod val="85000"/>
                              <a:lumOff val="15000"/>
                            </a:schemeClr>
                          </a:solidFill>
                          <a:effectLst/>
                          <a:latin typeface="Arial Narrow" panose="020B0606020202030204" pitchFamily="34" charset="0"/>
                          <a:ea typeface="SimSun" panose="02010600030101010101" pitchFamily="2" charset="-122"/>
                          <a:cs typeface="Times New Roman" panose="02020603050405020304" pitchFamily="18" charset="0"/>
                        </a:rPr>
                        <a:t>SERVICE AND SOCIALS</a:t>
                      </a:r>
                    </a:p>
                    <a:p>
                      <a:pPr marL="742950" marR="0" indent="-742950" algn="l" defTabSz="457200" rtl="0" eaLnBrk="1" fontAlgn="auto" latinLnBrk="0" hangingPunct="1">
                        <a:lnSpc>
                          <a:spcPct val="150000"/>
                        </a:lnSpc>
                        <a:spcBef>
                          <a:spcPts val="0"/>
                        </a:spcBef>
                        <a:spcAft>
                          <a:spcPts val="0"/>
                        </a:spcAft>
                        <a:buClrTx/>
                        <a:buSzTx/>
                        <a:buFont typeface="+mj-lt"/>
                        <a:buAutoNum type="arabicPeriod"/>
                        <a:defRPr/>
                      </a:pPr>
                      <a:r>
                        <a:rPr lang="en-US" sz="4000" b="1" dirty="0">
                          <a:solidFill>
                            <a:schemeClr val="tx1">
                              <a:lumMod val="85000"/>
                              <a:lumOff val="15000"/>
                            </a:schemeClr>
                          </a:solidFill>
                          <a:effectLst/>
                          <a:latin typeface="Arial Narrow" panose="020B0606020202030204" pitchFamily="34" charset="0"/>
                          <a:ea typeface="SimSun" panose="02010600030101010101" pitchFamily="2" charset="-122"/>
                          <a:cs typeface="Times New Roman" panose="02020603050405020304" pitchFamily="18" charset="0"/>
                        </a:rPr>
                        <a:t>MEMBERS</a:t>
                      </a:r>
                    </a:p>
                    <a:p>
                      <a:pPr marL="742950" marR="0" indent="-742950" algn="l" defTabSz="457200" rtl="0" eaLnBrk="1" fontAlgn="auto" latinLnBrk="0" hangingPunct="1">
                        <a:lnSpc>
                          <a:spcPct val="150000"/>
                        </a:lnSpc>
                        <a:spcBef>
                          <a:spcPts val="0"/>
                        </a:spcBef>
                        <a:spcAft>
                          <a:spcPts val="0"/>
                        </a:spcAft>
                        <a:buClrTx/>
                        <a:buSzTx/>
                        <a:buFont typeface="+mj-lt"/>
                        <a:buAutoNum type="arabicPeriod"/>
                        <a:defRPr/>
                      </a:pPr>
                      <a:r>
                        <a:rPr lang="en-US" sz="4000" b="1" dirty="0">
                          <a:solidFill>
                            <a:schemeClr val="tx1">
                              <a:lumMod val="85000"/>
                              <a:lumOff val="15000"/>
                            </a:schemeClr>
                          </a:solidFill>
                          <a:effectLst/>
                          <a:latin typeface="Arial Narrow" panose="020B0606020202030204" pitchFamily="34" charset="0"/>
                          <a:ea typeface="SimSun" panose="02010600030101010101" pitchFamily="2" charset="-122"/>
                          <a:cs typeface="Times New Roman" panose="02020603050405020304" pitchFamily="18" charset="0"/>
                        </a:rPr>
                        <a:t>IMAGE</a:t>
                      </a:r>
                    </a:p>
                    <a:p>
                      <a:pPr marL="742950" marR="0" indent="-742950" algn="l" defTabSz="457200" rtl="0" eaLnBrk="1" fontAlgn="auto" latinLnBrk="0" hangingPunct="1">
                        <a:lnSpc>
                          <a:spcPct val="150000"/>
                        </a:lnSpc>
                        <a:spcBef>
                          <a:spcPts val="0"/>
                        </a:spcBef>
                        <a:spcAft>
                          <a:spcPts val="0"/>
                        </a:spcAft>
                        <a:buClrTx/>
                        <a:buSzTx/>
                        <a:buFont typeface="+mj-lt"/>
                        <a:buAutoNum type="arabicPeriod"/>
                        <a:defRPr/>
                      </a:pPr>
                      <a:r>
                        <a:rPr lang="en-US" sz="4000" b="1" dirty="0">
                          <a:solidFill>
                            <a:schemeClr val="tx1">
                              <a:lumMod val="85000"/>
                              <a:lumOff val="15000"/>
                            </a:schemeClr>
                          </a:solidFill>
                          <a:effectLst/>
                          <a:latin typeface="Arial Narrow" panose="020B0606020202030204" pitchFamily="34" charset="0"/>
                          <a:ea typeface="SimSun" panose="02010600030101010101" pitchFamily="2" charset="-122"/>
                          <a:cs typeface="Times New Roman" panose="02020603050405020304" pitchFamily="18" charset="0"/>
                        </a:rPr>
                        <a:t>BUSINESS AND OPERATIONS</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975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975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9751">
                <a:tc>
                  <a:txBody>
                    <a:bodyPr/>
                    <a:lstStyle/>
                    <a:p>
                      <a:pPr marL="457200" marR="0" indent="-45720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975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975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975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975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5" name="Picture 4" descr="A close up of a logo&#10;&#10;Description automatically generated">
            <a:extLst>
              <a:ext uri="{FF2B5EF4-FFF2-40B4-BE49-F238E27FC236}">
                <a16:creationId xmlns:a16="http://schemas.microsoft.com/office/drawing/2014/main" id="{9C603EF3-47B2-42C4-9034-02CFD72DB47A}"/>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523" b="-17523"/>
          <a:stretch/>
        </p:blipFill>
        <p:spPr>
          <a:xfrm>
            <a:off x="5547297" y="990600"/>
            <a:ext cx="5667171" cy="5667171"/>
          </a:xfrm>
          <a:prstGeom prst="rect">
            <a:avLst/>
          </a:prstGeom>
        </p:spPr>
      </p:pic>
    </p:spTree>
    <p:custDataLst>
      <p:tags r:id="rId1"/>
    </p:custDataLst>
    <p:extLst>
      <p:ext uri="{BB962C8B-B14F-4D97-AF65-F5344CB8AC3E}">
        <p14:creationId xmlns:p14="http://schemas.microsoft.com/office/powerpoint/2010/main" val="66245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Is Your Club Healthy? </a:t>
            </a:r>
            <a:r>
              <a:rPr lang="en-US" sz="2800" b="0" dirty="0">
                <a:sym typeface="+mn-ea"/>
              </a:rPr>
              <a:t> - </a:t>
            </a:r>
            <a:r>
              <a:rPr lang="en-US" sz="2800" dirty="0">
                <a:latin typeface="Arial Narrow" panose="020B0606020202030204" pitchFamily="34" charset="0"/>
                <a:ea typeface="SimSun" panose="02010600030101010101" pitchFamily="2" charset="-122"/>
                <a:cs typeface="Times New Roman" panose="02020603050405020304" pitchFamily="18" charset="0"/>
                <a:sym typeface="+mn-ea"/>
              </a:rPr>
              <a:t>YOUR CLUB EXPERIENCE</a:t>
            </a:r>
            <a:endParaRPr lang="en-US" sz="2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89562907"/>
              </p:ext>
            </p:extLst>
          </p:nvPr>
        </p:nvGraphicFramePr>
        <p:xfrm>
          <a:off x="747823" y="1251100"/>
          <a:ext cx="8229600" cy="8442135"/>
        </p:xfrm>
        <a:graphic>
          <a:graphicData uri="http://schemas.openxmlformats.org/drawingml/2006/table">
            <a:tbl>
              <a:tblPr firstRow="1" bandRow="1">
                <a:tableStyleId>{D7AC3CCA-C797-4891-BE02-D94E43425B78}</a:tableStyleId>
              </a:tblPr>
              <a:tblGrid>
                <a:gridCol w="8229600">
                  <a:extLst>
                    <a:ext uri="{9D8B030D-6E8A-4147-A177-3AD203B41FA5}">
                      <a16:colId xmlns:a16="http://schemas.microsoft.com/office/drawing/2014/main" val="20000"/>
                    </a:ext>
                  </a:extLst>
                </a:gridCol>
              </a:tblGrid>
              <a:tr h="1457523">
                <a:tc>
                  <a:txBody>
                    <a:bodyPr/>
                    <a:lstStyle/>
                    <a:p>
                      <a:pPr marL="457200" marR="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defRPr/>
                      </a:pPr>
                      <a:r>
                        <a:rPr lang="en-US" sz="3200" b="0" dirty="0">
                          <a:solidFill>
                            <a:schemeClr val="tx1">
                              <a:lumMod val="75000"/>
                            </a:schemeClr>
                          </a:solidFill>
                          <a:effectLst/>
                          <a:latin typeface="Arial Narrow" panose="020B0606020202030204" pitchFamily="34" charset="0"/>
                          <a:ea typeface="SimSun" panose="02010600030101010101" pitchFamily="2" charset="-122"/>
                          <a:cs typeface="Times New Roman" panose="02020603050405020304" pitchFamily="18" charset="0"/>
                        </a:rPr>
                        <a:t>I look forward to attending club meetings.</a:t>
                      </a:r>
                    </a:p>
                    <a:p>
                      <a:pPr marL="457200" marR="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defRPr/>
                      </a:pPr>
                      <a:r>
                        <a:rPr lang="en-US" sz="3200" b="0" dirty="0">
                          <a:solidFill>
                            <a:schemeClr val="tx1">
                              <a:lumMod val="75000"/>
                            </a:schemeClr>
                          </a:solidFill>
                          <a:effectLst/>
                          <a:latin typeface="Arial Narrow" panose="020B0606020202030204" pitchFamily="34" charset="0"/>
                          <a:ea typeface="SimSun" panose="02010600030101010101" pitchFamily="2" charset="-122"/>
                          <a:cs typeface="Times New Roman" panose="02020603050405020304" pitchFamily="18" charset="0"/>
                        </a:rPr>
                        <a:t>Our club meeting programs are relevant, interesting, and varied.</a:t>
                      </a:r>
                    </a:p>
                    <a:p>
                      <a:pPr marL="457200" marR="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defRPr/>
                      </a:pPr>
                      <a:r>
                        <a:rPr lang="en-US" sz="3200" b="0" dirty="0">
                          <a:solidFill>
                            <a:schemeClr val="tx1">
                              <a:lumMod val="75000"/>
                            </a:schemeClr>
                          </a:solidFill>
                          <a:effectLst/>
                          <a:latin typeface="Arial Narrow" panose="020B0606020202030204" pitchFamily="34" charset="0"/>
                          <a:ea typeface="SimSun" panose="02010600030101010101" pitchFamily="2" charset="-122"/>
                          <a:cs typeface="Times New Roman" panose="02020603050405020304" pitchFamily="18" charset="0"/>
                        </a:rPr>
                        <a:t>Our members contribute to The Rotary Foundation.</a:t>
                      </a:r>
                    </a:p>
                    <a:p>
                      <a:pPr marL="457200" marR="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defRPr/>
                      </a:pPr>
                      <a:r>
                        <a:rPr lang="en-US" sz="3200" b="0" i="0" u="none" strike="noStrike" kern="1200" baseline="0" dirty="0">
                          <a:solidFill>
                            <a:schemeClr val="tx1">
                              <a:lumMod val="75000"/>
                            </a:schemeClr>
                          </a:solidFill>
                          <a:latin typeface="Arial Narrow" panose="020B0606020202030204" pitchFamily="34" charset="0"/>
                          <a:ea typeface="+mn-ea"/>
                          <a:cs typeface="+mn-cs"/>
                        </a:rPr>
                        <a:t>Our club tries new things (activities, meeting practices and formats, service, socials, etc.) to enrich members’ experience.</a:t>
                      </a:r>
                      <a:endParaRPr lang="en-US" sz="3200" b="0" dirty="0">
                        <a:solidFill>
                          <a:schemeClr val="tx1">
                            <a:lumMod val="75000"/>
                          </a:schemeClr>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7680">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3091">
                <a:tc>
                  <a:txBody>
                    <a:bodyPr/>
                    <a:lstStyle/>
                    <a:p>
                      <a:pPr marL="457200" marR="0" indent="-45720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Rectangle 3">
            <a:extLst>
              <a:ext uri="{FF2B5EF4-FFF2-40B4-BE49-F238E27FC236}">
                <a16:creationId xmlns:a16="http://schemas.microsoft.com/office/drawing/2014/main" id="{9C1BD94D-DD67-4330-8BAA-0DB6DC79A6D0}"/>
              </a:ext>
            </a:extLst>
          </p:cNvPr>
          <p:cNvSpPr/>
          <p:nvPr/>
        </p:nvSpPr>
        <p:spPr>
          <a:xfrm>
            <a:off x="8198398" y="2505670"/>
            <a:ext cx="377027"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Rectangle 5">
            <a:extLst>
              <a:ext uri="{FF2B5EF4-FFF2-40B4-BE49-F238E27FC236}">
                <a16:creationId xmlns:a16="http://schemas.microsoft.com/office/drawing/2014/main" id="{BFB9C10A-7FFB-485B-AB5F-C989035D3FFC}"/>
              </a:ext>
            </a:extLst>
          </p:cNvPr>
          <p:cNvSpPr/>
          <p:nvPr/>
        </p:nvSpPr>
        <p:spPr>
          <a:xfrm>
            <a:off x="9075175" y="1251100"/>
            <a:ext cx="943896" cy="2308324"/>
          </a:xfrm>
          <a:prstGeom prst="rect">
            <a:avLst/>
          </a:prstGeom>
          <a:noFill/>
        </p:spPr>
        <p:txBody>
          <a:bodyPr wrap="square" lIns="91440" tIns="45720" rIns="91440" bIns="45720">
            <a:spAutoFit/>
          </a:bodyPr>
          <a:lstStyle/>
          <a:p>
            <a:pPr algn="ctr"/>
            <a:r>
              <a:rPr lang="en-US" sz="7200" b="1" dirty="0" err="1">
                <a:solidFill>
                  <a:srgbClr val="00B050"/>
                </a:solidFill>
                <a:latin typeface="Wingdings" panose="05000000000000000000" pitchFamily="2" charset="2"/>
              </a:rPr>
              <a:t>þ</a:t>
            </a:r>
            <a:r>
              <a:rPr lang="en-US" sz="7200" dirty="0" err="1">
                <a:solidFill>
                  <a:srgbClr val="FF0000"/>
                </a:solidFill>
                <a:latin typeface="Wingdings" panose="05000000000000000000" pitchFamily="2" charset="2"/>
              </a:rPr>
              <a:t>ý</a:t>
            </a:r>
            <a:endParaRPr lang="en-US" sz="7200" dirty="0">
              <a:solidFill>
                <a:srgbClr val="FF0000"/>
              </a:solidFill>
              <a:latin typeface="Wingdings" panose="05000000000000000000" pitchFamily="2" charset="2"/>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Is Your Club Healthy? </a:t>
            </a:r>
            <a:r>
              <a:rPr lang="en-US" sz="2800" b="0" dirty="0">
                <a:sym typeface="+mn-ea"/>
              </a:rPr>
              <a:t> - </a:t>
            </a:r>
            <a:r>
              <a:rPr lang="en-US" sz="2800" dirty="0">
                <a:latin typeface="Arial Narrow" panose="020B0606020202030204" pitchFamily="34" charset="0"/>
                <a:ea typeface="SimSun" panose="02010600030101010101" pitchFamily="2" charset="-122"/>
                <a:cs typeface="Times New Roman" panose="02020603050405020304" pitchFamily="18" charset="0"/>
                <a:sym typeface="+mn-ea"/>
              </a:rPr>
              <a:t>YOUR CLUB EXPERIENCE</a:t>
            </a:r>
            <a:endParaRPr lang="en-US" sz="2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18776173"/>
              </p:ext>
            </p:extLst>
          </p:nvPr>
        </p:nvGraphicFramePr>
        <p:xfrm>
          <a:off x="779721" y="1304262"/>
          <a:ext cx="8229600" cy="7802880"/>
        </p:xfrm>
        <a:graphic>
          <a:graphicData uri="http://schemas.openxmlformats.org/drawingml/2006/table">
            <a:tbl>
              <a:tblPr firstRow="1" bandRow="1">
                <a:tableStyleId>{D7AC3CCA-C797-4891-BE02-D94E43425B78}</a:tableStyleId>
              </a:tblPr>
              <a:tblGrid>
                <a:gridCol w="8229600">
                  <a:extLst>
                    <a:ext uri="{9D8B030D-6E8A-4147-A177-3AD203B41FA5}">
                      <a16:colId xmlns:a16="http://schemas.microsoft.com/office/drawing/2014/main" val="20000"/>
                    </a:ext>
                  </a:extLst>
                </a:gridCol>
              </a:tblGrid>
              <a:tr h="1457523">
                <a:tc>
                  <a:txBody>
                    <a:bodyPr/>
                    <a:lstStyle/>
                    <a:p>
                      <a:r>
                        <a:rPr lang="en-US" sz="3200" b="0" i="0" u="none" strike="noStrike" kern="1200" baseline="0" dirty="0">
                          <a:solidFill>
                            <a:schemeClr val="bg2">
                              <a:lumMod val="10000"/>
                            </a:schemeClr>
                          </a:solidFill>
                          <a:latin typeface="+mn-lt"/>
                          <a:ea typeface="+mn-ea"/>
                          <a:cs typeface="+mn-cs"/>
                        </a:rPr>
                        <a:t>PROGNOSIS</a:t>
                      </a:r>
                    </a:p>
                    <a:p>
                      <a:r>
                        <a:rPr lang="en-US" sz="3200" b="0" i="0" u="none" strike="noStrike" kern="1200" baseline="0" dirty="0">
                          <a:solidFill>
                            <a:schemeClr val="tx1">
                              <a:lumMod val="75000"/>
                            </a:schemeClr>
                          </a:solidFill>
                          <a:latin typeface="Arial Narrow" panose="020B0606020202030204" pitchFamily="34" charset="0"/>
                          <a:ea typeface="+mn-ea"/>
                          <a:cs typeface="+mn-cs"/>
                        </a:rPr>
                        <a:t>While some members leave for logistical reasons, many leave because of </a:t>
                      </a:r>
                    </a:p>
                    <a:p>
                      <a:pPr marL="457200" indent="-457200">
                        <a:buFont typeface="Arial" panose="020B0604020202020204" pitchFamily="34" charset="0"/>
                        <a:buChar char="•"/>
                      </a:pPr>
                      <a:r>
                        <a:rPr lang="en-US" sz="3200" b="0" i="0" u="none" strike="noStrike" kern="1200" baseline="0" dirty="0">
                          <a:solidFill>
                            <a:schemeClr val="tx1">
                              <a:lumMod val="75000"/>
                            </a:schemeClr>
                          </a:solidFill>
                          <a:latin typeface="Arial Narrow" panose="020B0606020202030204" pitchFamily="34" charset="0"/>
                          <a:ea typeface="+mn-ea"/>
                          <a:cs typeface="+mn-cs"/>
                        </a:rPr>
                        <a:t>a lack of engagement</a:t>
                      </a:r>
                    </a:p>
                    <a:p>
                      <a:pPr marL="457200" indent="-457200">
                        <a:buFont typeface="Arial" panose="020B0604020202020204" pitchFamily="34" charset="0"/>
                        <a:buChar char="•"/>
                      </a:pPr>
                      <a:r>
                        <a:rPr lang="en-US" sz="3200" b="0" i="0" u="none" strike="noStrike" kern="1200" baseline="0" dirty="0">
                          <a:solidFill>
                            <a:schemeClr val="tx1">
                              <a:lumMod val="75000"/>
                            </a:schemeClr>
                          </a:solidFill>
                          <a:latin typeface="Arial Narrow" panose="020B0606020202030204" pitchFamily="34" charset="0"/>
                          <a:ea typeface="+mn-ea"/>
                          <a:cs typeface="+mn-cs"/>
                        </a:rPr>
                        <a:t>an inflexible club culture </a:t>
                      </a:r>
                    </a:p>
                    <a:p>
                      <a:pPr marL="457200" indent="-457200">
                        <a:buFont typeface="Arial" panose="020B0604020202020204" pitchFamily="34" charset="0"/>
                        <a:buChar char="•"/>
                      </a:pPr>
                      <a:r>
                        <a:rPr lang="en-US" sz="3200" b="0" i="0" u="none" strike="noStrike" kern="1200" baseline="0" dirty="0">
                          <a:solidFill>
                            <a:schemeClr val="tx1">
                              <a:lumMod val="75000"/>
                            </a:schemeClr>
                          </a:solidFill>
                          <a:latin typeface="Arial Narrow" panose="020B0606020202030204" pitchFamily="34" charset="0"/>
                          <a:ea typeface="+mn-ea"/>
                          <a:cs typeface="+mn-cs"/>
                        </a:rPr>
                        <a:t>or other unmet expectations</a:t>
                      </a:r>
                    </a:p>
                    <a:p>
                      <a:r>
                        <a:rPr lang="en-US" sz="3200" b="0" i="0" u="none" strike="noStrike" kern="1200" baseline="0" dirty="0">
                          <a:solidFill>
                            <a:schemeClr val="tx1">
                              <a:lumMod val="75000"/>
                            </a:schemeClr>
                          </a:solidFill>
                          <a:latin typeface="Arial Narrow" panose="020B0606020202030204" pitchFamily="34" charset="0"/>
                          <a:ea typeface="+mn-ea"/>
                          <a:cs typeface="+mn-cs"/>
                        </a:rPr>
                        <a:t>all of which affect a member’s experience. If members are not having a good experience, your club is at risk of losing them.</a:t>
                      </a:r>
                      <a:endParaRPr lang="en-US" sz="3200" b="0" dirty="0">
                        <a:solidFill>
                          <a:schemeClr val="tx1">
                            <a:lumMod val="75000"/>
                          </a:schemeClr>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7680">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3091">
                <a:tc>
                  <a:txBody>
                    <a:bodyPr/>
                    <a:lstStyle/>
                    <a:p>
                      <a:pPr marL="457200" marR="0" indent="-45720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3045018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Is Your Club Healthy? </a:t>
            </a:r>
            <a:r>
              <a:rPr lang="en-US" sz="2800" b="0" dirty="0">
                <a:sym typeface="+mn-ea"/>
              </a:rPr>
              <a:t> - </a:t>
            </a:r>
            <a:r>
              <a:rPr lang="en-US" sz="2800" dirty="0">
                <a:sym typeface="+mn-ea"/>
              </a:rPr>
              <a:t>SERVICE AND SOCIALS</a:t>
            </a:r>
            <a:endParaRPr lang="en-US" sz="2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55237433"/>
              </p:ext>
            </p:extLst>
          </p:nvPr>
        </p:nvGraphicFramePr>
        <p:xfrm>
          <a:off x="800986" y="1208571"/>
          <a:ext cx="8229600" cy="8442135"/>
        </p:xfrm>
        <a:graphic>
          <a:graphicData uri="http://schemas.openxmlformats.org/drawingml/2006/table">
            <a:tbl>
              <a:tblPr firstRow="1" bandRow="1">
                <a:tableStyleId>{D7AC3CCA-C797-4891-BE02-D94E43425B78}</a:tableStyleId>
              </a:tblPr>
              <a:tblGrid>
                <a:gridCol w="8229600">
                  <a:extLst>
                    <a:ext uri="{9D8B030D-6E8A-4147-A177-3AD203B41FA5}">
                      <a16:colId xmlns:a16="http://schemas.microsoft.com/office/drawing/2014/main" val="20000"/>
                    </a:ext>
                  </a:extLst>
                </a:gridCol>
              </a:tblGrid>
              <a:tr h="1457523">
                <a:tc>
                  <a:txBody>
                    <a:bodyPr/>
                    <a:lstStyle/>
                    <a:p>
                      <a:pPr marL="457200" marR="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defRPr/>
                      </a:pPr>
                      <a:r>
                        <a:rPr lang="en-US" sz="3200" b="0" dirty="0">
                          <a:solidFill>
                            <a:schemeClr val="tx1">
                              <a:lumMod val="85000"/>
                              <a:lumOff val="15000"/>
                            </a:schemeClr>
                          </a:solidFill>
                          <a:effectLst/>
                          <a:latin typeface="Arial Narrow" panose="020B0606020202030204" pitchFamily="34" charset="0"/>
                          <a:ea typeface="SimSun" panose="02010600030101010101" pitchFamily="2" charset="-122"/>
                          <a:cs typeface="Times New Roman" panose="02020603050405020304" pitchFamily="18" charset="0"/>
                        </a:rPr>
                        <a:t>Our club holds regular get-togethers (aside from club meetings) for socializing and networking.</a:t>
                      </a:r>
                    </a:p>
                    <a:p>
                      <a:pPr marL="457200" marR="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defRPr/>
                      </a:pPr>
                      <a:r>
                        <a:rPr lang="en-US" sz="3200" b="0" dirty="0">
                          <a:solidFill>
                            <a:schemeClr val="tx1">
                              <a:lumMod val="85000"/>
                              <a:lumOff val="15000"/>
                            </a:schemeClr>
                          </a:solidFill>
                          <a:effectLst/>
                          <a:latin typeface="Arial Narrow" panose="020B0606020202030204" pitchFamily="34" charset="0"/>
                          <a:ea typeface="SimSun" panose="02010600030101010101" pitchFamily="2" charset="-122"/>
                          <a:cs typeface="Times New Roman" panose="02020603050405020304" pitchFamily="18" charset="0"/>
                        </a:rPr>
                        <a:t>Our club encourages members to bring partners, spouses, and family members to club meetings and events.</a:t>
                      </a:r>
                    </a:p>
                    <a:p>
                      <a:pPr marL="457200" marR="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defRPr/>
                      </a:pPr>
                      <a:r>
                        <a:rPr lang="en-US" sz="3200" b="0" dirty="0">
                          <a:solidFill>
                            <a:schemeClr val="tx1">
                              <a:lumMod val="85000"/>
                              <a:lumOff val="15000"/>
                            </a:schemeClr>
                          </a:solidFill>
                          <a:effectLst/>
                          <a:latin typeface="Arial Narrow" panose="020B0606020202030204" pitchFamily="34" charset="0"/>
                          <a:ea typeface="SimSun" panose="02010600030101010101" pitchFamily="2" charset="-122"/>
                          <a:cs typeface="Times New Roman" panose="02020603050405020304" pitchFamily="18" charset="0"/>
                        </a:rPr>
                        <a:t>Our club offers members leadership opportunities and professional development.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7680">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3091">
                <a:tc>
                  <a:txBody>
                    <a:bodyPr/>
                    <a:lstStyle/>
                    <a:p>
                      <a:pPr marL="457200" marR="0" indent="-45720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Rectangle 3">
            <a:extLst>
              <a:ext uri="{FF2B5EF4-FFF2-40B4-BE49-F238E27FC236}">
                <a16:creationId xmlns:a16="http://schemas.microsoft.com/office/drawing/2014/main" id="{829DC83A-F683-404C-9C66-94747878D9D7}"/>
              </a:ext>
            </a:extLst>
          </p:cNvPr>
          <p:cNvSpPr/>
          <p:nvPr/>
        </p:nvSpPr>
        <p:spPr>
          <a:xfrm>
            <a:off x="9075175" y="1251100"/>
            <a:ext cx="943896" cy="2308324"/>
          </a:xfrm>
          <a:prstGeom prst="rect">
            <a:avLst/>
          </a:prstGeom>
          <a:noFill/>
        </p:spPr>
        <p:txBody>
          <a:bodyPr wrap="square" lIns="91440" tIns="45720" rIns="91440" bIns="45720">
            <a:spAutoFit/>
          </a:bodyPr>
          <a:lstStyle/>
          <a:p>
            <a:pPr algn="ctr"/>
            <a:r>
              <a:rPr lang="en-US" sz="7200" b="1" dirty="0" err="1">
                <a:solidFill>
                  <a:srgbClr val="00B050"/>
                </a:solidFill>
                <a:latin typeface="Wingdings" panose="05000000000000000000" pitchFamily="2" charset="2"/>
              </a:rPr>
              <a:t>þ</a:t>
            </a:r>
            <a:r>
              <a:rPr lang="en-US" sz="7200" dirty="0" err="1">
                <a:solidFill>
                  <a:srgbClr val="FF0000"/>
                </a:solidFill>
                <a:latin typeface="Wingdings" panose="05000000000000000000" pitchFamily="2" charset="2"/>
              </a:rPr>
              <a:t>ý</a:t>
            </a:r>
            <a:endParaRPr lang="en-US" sz="7200" dirty="0">
              <a:solidFill>
                <a:srgbClr val="FF0000"/>
              </a:solidFill>
              <a:latin typeface="Wingdings" panose="05000000000000000000" pitchFamily="2" charset="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Is Your Club Healthy? </a:t>
            </a:r>
            <a:r>
              <a:rPr lang="en-US" sz="2800" b="0" dirty="0">
                <a:sym typeface="+mn-ea"/>
              </a:rPr>
              <a:t> - </a:t>
            </a:r>
            <a:r>
              <a:rPr lang="en-US" sz="2800" dirty="0">
                <a:sym typeface="+mn-ea"/>
              </a:rPr>
              <a:t>SERVICE AND SOCIALS</a:t>
            </a:r>
            <a:endParaRPr lang="en-US" sz="2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40979695"/>
              </p:ext>
            </p:extLst>
          </p:nvPr>
        </p:nvGraphicFramePr>
        <p:xfrm>
          <a:off x="811619" y="1431853"/>
          <a:ext cx="8229600" cy="7315200"/>
        </p:xfrm>
        <a:graphic>
          <a:graphicData uri="http://schemas.openxmlformats.org/drawingml/2006/table">
            <a:tbl>
              <a:tblPr firstRow="1" bandRow="1">
                <a:tableStyleId>{D7AC3CCA-C797-4891-BE02-D94E43425B78}</a:tableStyleId>
              </a:tblPr>
              <a:tblGrid>
                <a:gridCol w="8229600">
                  <a:extLst>
                    <a:ext uri="{9D8B030D-6E8A-4147-A177-3AD203B41FA5}">
                      <a16:colId xmlns:a16="http://schemas.microsoft.com/office/drawing/2014/main" val="20000"/>
                    </a:ext>
                  </a:extLst>
                </a:gridCol>
              </a:tblGrid>
              <a:tr h="14575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0" i="0" u="none" strike="noStrike" kern="1200" baseline="0" dirty="0">
                          <a:solidFill>
                            <a:schemeClr val="bg2">
                              <a:lumMod val="10000"/>
                            </a:schemeClr>
                          </a:solidFill>
                          <a:latin typeface="+mn-lt"/>
                          <a:ea typeface="+mn-ea"/>
                          <a:cs typeface="+mn-cs"/>
                        </a:rPr>
                        <a:t>PROGNOSIS</a:t>
                      </a:r>
                    </a:p>
                    <a:p>
                      <a:endParaRPr lang="en-US" sz="3200" b="0" i="0" u="none" strike="noStrike" kern="1200" baseline="0" dirty="0">
                        <a:solidFill>
                          <a:schemeClr val="tx1">
                            <a:lumMod val="75000"/>
                          </a:schemeClr>
                        </a:solidFill>
                        <a:latin typeface="Arial Narrow" panose="020B0606020202030204" pitchFamily="34" charset="0"/>
                        <a:ea typeface="+mn-ea"/>
                        <a:cs typeface="+mn-cs"/>
                      </a:endParaRPr>
                    </a:p>
                    <a:p>
                      <a:r>
                        <a:rPr lang="en-US" sz="3200" b="0" i="0" u="none" strike="noStrike" kern="1200" baseline="0" dirty="0">
                          <a:solidFill>
                            <a:schemeClr val="tx1">
                              <a:lumMod val="75000"/>
                            </a:schemeClr>
                          </a:solidFill>
                          <a:latin typeface="Arial Narrow" panose="020B0606020202030204" pitchFamily="34" charset="0"/>
                          <a:ea typeface="+mn-ea"/>
                          <a:cs typeface="+mn-cs"/>
                        </a:rPr>
                        <a:t>Clubs that have inadequate social or service opportunities are at risk of losing members who don’t feel connected or empowered. </a:t>
                      </a:r>
                    </a:p>
                    <a:p>
                      <a:endParaRPr lang="en-US" sz="3200" b="0" i="0" u="none" strike="noStrike" kern="1200" baseline="0" dirty="0">
                        <a:solidFill>
                          <a:schemeClr val="tx1">
                            <a:lumMod val="75000"/>
                          </a:schemeClr>
                        </a:solidFill>
                        <a:latin typeface="Arial Narrow" panose="020B0606020202030204" pitchFamily="34" charset="0"/>
                        <a:ea typeface="+mn-ea"/>
                        <a:cs typeface="+mn-cs"/>
                      </a:endParaRPr>
                    </a:p>
                    <a:p>
                      <a:r>
                        <a:rPr lang="en-US" sz="3200" b="0" i="0" u="none" strike="noStrike" kern="1200" baseline="0" dirty="0">
                          <a:solidFill>
                            <a:schemeClr val="tx1">
                              <a:lumMod val="75000"/>
                            </a:schemeClr>
                          </a:solidFill>
                          <a:latin typeface="Arial Narrow" panose="020B0606020202030204" pitchFamily="34" charset="0"/>
                          <a:ea typeface="+mn-ea"/>
                          <a:cs typeface="+mn-cs"/>
                        </a:rPr>
                        <a:t>The good news is that these deficiencies can be remedied in fun and rewarding ways.</a:t>
                      </a:r>
                      <a:endParaRPr lang="en-US" sz="3200" b="0" dirty="0">
                        <a:solidFill>
                          <a:schemeClr val="tx1">
                            <a:lumMod val="75000"/>
                          </a:schemeClr>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7680">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3091">
                <a:tc>
                  <a:txBody>
                    <a:bodyPr/>
                    <a:lstStyle/>
                    <a:p>
                      <a:pPr marL="457200" marR="0" indent="-45720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312761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Is Your Club Healthy? </a:t>
            </a:r>
            <a:r>
              <a:rPr lang="en-US" sz="2800" b="0" dirty="0">
                <a:sym typeface="+mn-ea"/>
              </a:rPr>
              <a:t> - </a:t>
            </a:r>
            <a:r>
              <a:rPr lang="en-US" sz="2800" dirty="0">
                <a:sym typeface="+mn-ea"/>
              </a:rPr>
              <a:t>MEMBERS</a:t>
            </a:r>
            <a:endParaRPr lang="en-US" sz="2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58943031"/>
              </p:ext>
            </p:extLst>
          </p:nvPr>
        </p:nvGraphicFramePr>
        <p:xfrm>
          <a:off x="779721" y="1187305"/>
          <a:ext cx="8229600" cy="7710615"/>
        </p:xfrm>
        <a:graphic>
          <a:graphicData uri="http://schemas.openxmlformats.org/drawingml/2006/table">
            <a:tbl>
              <a:tblPr firstRow="1" bandRow="1">
                <a:tableStyleId>{D7AC3CCA-C797-4891-BE02-D94E43425B78}</a:tableStyleId>
              </a:tblPr>
              <a:tblGrid>
                <a:gridCol w="8229600">
                  <a:extLst>
                    <a:ext uri="{9D8B030D-6E8A-4147-A177-3AD203B41FA5}">
                      <a16:colId xmlns:a16="http://schemas.microsoft.com/office/drawing/2014/main" val="20000"/>
                    </a:ext>
                  </a:extLst>
                </a:gridCol>
              </a:tblGrid>
              <a:tr h="1457523">
                <a:tc>
                  <a:txBody>
                    <a:bodyPr/>
                    <a:lstStyle/>
                    <a:p>
                      <a:pPr marL="457200" marR="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defRPr/>
                      </a:pPr>
                      <a:r>
                        <a:rPr lang="en-US" sz="3200" b="0" dirty="0">
                          <a:solidFill>
                            <a:schemeClr val="tx1">
                              <a:lumMod val="85000"/>
                              <a:lumOff val="15000"/>
                            </a:schemeClr>
                          </a:solidFill>
                          <a:effectLst/>
                          <a:latin typeface="Arial Narrow" panose="020B0606020202030204" pitchFamily="34" charset="0"/>
                          <a:ea typeface="SimSun" panose="02010600030101010101" pitchFamily="2" charset="-122"/>
                          <a:cs typeface="Times New Roman" panose="02020603050405020304" pitchFamily="18" charset="0"/>
                        </a:rPr>
                        <a:t>New members are provided with an orientation and opportunities to get involved.</a:t>
                      </a:r>
                    </a:p>
                    <a:p>
                      <a:pPr marL="457200" marR="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defRPr/>
                      </a:pPr>
                      <a:r>
                        <a:rPr lang="en-US" sz="3200" b="0" dirty="0">
                          <a:solidFill>
                            <a:schemeClr val="tx1">
                              <a:lumMod val="85000"/>
                              <a:lumOff val="15000"/>
                            </a:schemeClr>
                          </a:solidFill>
                          <a:effectLst/>
                          <a:latin typeface="Arial Narrow" panose="020B0606020202030204" pitchFamily="34" charset="0"/>
                          <a:ea typeface="SimSun" panose="02010600030101010101" pitchFamily="2" charset="-122"/>
                          <a:cs typeface="Times New Roman" panose="02020603050405020304" pitchFamily="18" charset="0"/>
                        </a:rPr>
                        <a:t>Newer and seasoned members are paired for mentoring relationships.</a:t>
                      </a:r>
                    </a:p>
                    <a:p>
                      <a:pPr marL="457200" marR="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defRPr/>
                      </a:pPr>
                      <a:r>
                        <a:rPr lang="en-US" sz="3200" b="0" dirty="0">
                          <a:solidFill>
                            <a:schemeClr val="tx1">
                              <a:lumMod val="85000"/>
                              <a:lumOff val="15000"/>
                            </a:schemeClr>
                          </a:solidFill>
                          <a:effectLst/>
                          <a:latin typeface="Arial Narrow" panose="020B0606020202030204" pitchFamily="34" charset="0"/>
                          <a:ea typeface="SimSun" panose="02010600030101010101" pitchFamily="2" charset="-122"/>
                          <a:cs typeface="Times New Roman" panose="02020603050405020304" pitchFamily="18" charset="0"/>
                        </a:rPr>
                        <a:t>We ask members to speak at meetings about their vocations or other topics of interest.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7680">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3091">
                <a:tc>
                  <a:txBody>
                    <a:bodyPr/>
                    <a:lstStyle/>
                    <a:p>
                      <a:pPr marL="457200" marR="0" indent="-45720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Rectangle 3">
            <a:extLst>
              <a:ext uri="{FF2B5EF4-FFF2-40B4-BE49-F238E27FC236}">
                <a16:creationId xmlns:a16="http://schemas.microsoft.com/office/drawing/2014/main" id="{67F54AED-550C-4002-AE58-7ED72A9A798B}"/>
              </a:ext>
            </a:extLst>
          </p:cNvPr>
          <p:cNvSpPr/>
          <p:nvPr/>
        </p:nvSpPr>
        <p:spPr>
          <a:xfrm>
            <a:off x="9075175" y="1251100"/>
            <a:ext cx="943896" cy="2308324"/>
          </a:xfrm>
          <a:prstGeom prst="rect">
            <a:avLst/>
          </a:prstGeom>
          <a:noFill/>
        </p:spPr>
        <p:txBody>
          <a:bodyPr wrap="square" lIns="91440" tIns="45720" rIns="91440" bIns="45720">
            <a:spAutoFit/>
          </a:bodyPr>
          <a:lstStyle/>
          <a:p>
            <a:pPr algn="ctr"/>
            <a:r>
              <a:rPr lang="en-US" sz="7200" b="1" dirty="0" err="1">
                <a:solidFill>
                  <a:srgbClr val="00B050"/>
                </a:solidFill>
                <a:latin typeface="Wingdings" panose="05000000000000000000" pitchFamily="2" charset="2"/>
              </a:rPr>
              <a:t>þ</a:t>
            </a:r>
            <a:r>
              <a:rPr lang="en-US" sz="7200" dirty="0" err="1">
                <a:solidFill>
                  <a:srgbClr val="FF0000"/>
                </a:solidFill>
                <a:latin typeface="Wingdings" panose="05000000000000000000" pitchFamily="2" charset="2"/>
              </a:rPr>
              <a:t>ý</a:t>
            </a:r>
            <a:endParaRPr lang="en-US" sz="7200" dirty="0">
              <a:solidFill>
                <a:srgbClr val="FF0000"/>
              </a:solidFill>
              <a:latin typeface="Wingdings" panose="05000000000000000000" pitchFamily="2" charset="2"/>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4946</TotalTime>
  <Words>3013</Words>
  <Application>Microsoft Office PowerPoint</Application>
  <PresentationFormat>Widescreen</PresentationFormat>
  <Paragraphs>223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Calibri</vt:lpstr>
      <vt:lpstr>Georgia</vt:lpstr>
      <vt:lpstr>Wingdings</vt:lpstr>
      <vt:lpstr>Office Theme</vt:lpstr>
      <vt:lpstr>PowerPoint Presentation</vt:lpstr>
      <vt:lpstr>Is Your Club Healthy?</vt:lpstr>
      <vt:lpstr>Is Your Club Healthy?</vt:lpstr>
      <vt:lpstr>Is Your Club Healthy? – 5 Areas of Engagement</vt:lpstr>
      <vt:lpstr>Is Your Club Healthy?  - YOUR CLUB EXPERIENCE</vt:lpstr>
      <vt:lpstr>Is Your Club Healthy?  - YOUR CLUB EXPERIENCE</vt:lpstr>
      <vt:lpstr>Is Your Club Healthy?  - SERVICE AND SOCIALS</vt:lpstr>
      <vt:lpstr>Is Your Club Healthy?  - SERVICE AND SOCIALS</vt:lpstr>
      <vt:lpstr>Is Your Club Healthy?  - MEMBERS</vt:lpstr>
      <vt:lpstr>Is Your Club Healthy?  - MEMBERS</vt:lpstr>
      <vt:lpstr>Is Your Club Healthy?  - IMAGE</vt:lpstr>
      <vt:lpstr>Is Your Club Healthy?  - IMAGE</vt:lpstr>
      <vt:lpstr>Is Your Club Healthy?  - BUSINESS AND OPERATIONS</vt:lpstr>
      <vt:lpstr>Is Your Club Healthy?  - BUSINESS AND OPERATIONS</vt:lpstr>
      <vt:lpstr>Is Your Club Healthy?  - ONLINE RESOURCES AND TRAINING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Richards</dc:creator>
  <cp:lastModifiedBy>Andrew Folks</cp:lastModifiedBy>
  <cp:revision>176</cp:revision>
  <cp:lastPrinted>2019-12-04T20:41:25Z</cp:lastPrinted>
  <dcterms:created xsi:type="dcterms:W3CDTF">2019-11-18T03:22:22Z</dcterms:created>
  <dcterms:modified xsi:type="dcterms:W3CDTF">2022-06-06T19:29:05Z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