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2" r:id="rId2"/>
  </p:sldMasterIdLst>
  <p:notesMasterIdLst>
    <p:notesMasterId r:id="rId39"/>
  </p:notesMasterIdLst>
  <p:sldIdLst>
    <p:sldId id="333" r:id="rId3"/>
    <p:sldId id="305" r:id="rId4"/>
    <p:sldId id="350" r:id="rId5"/>
    <p:sldId id="296" r:id="rId6"/>
    <p:sldId id="334" r:id="rId7"/>
    <p:sldId id="310" r:id="rId8"/>
    <p:sldId id="307" r:id="rId9"/>
    <p:sldId id="308" r:id="rId10"/>
    <p:sldId id="311" r:id="rId11"/>
    <p:sldId id="312" r:id="rId12"/>
    <p:sldId id="335" r:id="rId13"/>
    <p:sldId id="348" r:id="rId14"/>
    <p:sldId id="336" r:id="rId15"/>
    <p:sldId id="337" r:id="rId16"/>
    <p:sldId id="338" r:id="rId17"/>
    <p:sldId id="339" r:id="rId18"/>
    <p:sldId id="340" r:id="rId19"/>
    <p:sldId id="341" r:id="rId20"/>
    <p:sldId id="342" r:id="rId21"/>
    <p:sldId id="347" r:id="rId22"/>
    <p:sldId id="314" r:id="rId23"/>
    <p:sldId id="323" r:id="rId24"/>
    <p:sldId id="325" r:id="rId25"/>
    <p:sldId id="343" r:id="rId26"/>
    <p:sldId id="300" r:id="rId27"/>
    <p:sldId id="344" r:id="rId28"/>
    <p:sldId id="345" r:id="rId29"/>
    <p:sldId id="346" r:id="rId30"/>
    <p:sldId id="321" r:id="rId31"/>
    <p:sldId id="322" r:id="rId32"/>
    <p:sldId id="326" r:id="rId33"/>
    <p:sldId id="288" r:id="rId34"/>
    <p:sldId id="289" r:id="rId35"/>
    <p:sldId id="349" r:id="rId36"/>
    <p:sldId id="304" r:id="rId37"/>
    <p:sldId id="298" r:id="rId38"/>
  </p:sldIdLst>
  <p:sldSz cx="12399963" cy="664845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094">
          <p15:clr>
            <a:srgbClr val="A4A3A4"/>
          </p15:clr>
        </p15:guide>
        <p15:guide id="2" pos="390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E10"/>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29" autoAdjust="0"/>
    <p:restoredTop sz="90553" autoAdjust="0"/>
  </p:normalViewPr>
  <p:slideViewPr>
    <p:cSldViewPr snapToGrid="0">
      <p:cViewPr varScale="1">
        <p:scale>
          <a:sx n="74" d="100"/>
          <a:sy n="74" d="100"/>
        </p:scale>
        <p:origin x="336" y="60"/>
      </p:cViewPr>
      <p:guideLst>
        <p:guide orient="horz" pos="2094"/>
        <p:guide pos="3905"/>
      </p:guideLst>
    </p:cSldViewPr>
  </p:slideViewPr>
  <p:notesTextViewPr>
    <p:cViewPr>
      <p:scale>
        <a:sx n="1" d="1"/>
        <a:sy n="1" d="1"/>
      </p:scale>
      <p:origin x="0" y="0"/>
    </p:cViewPr>
  </p:notesTextViewPr>
  <p:sorterViewPr>
    <p:cViewPr>
      <p:scale>
        <a:sx n="100" d="100"/>
        <a:sy n="100" d="100"/>
      </p:scale>
      <p:origin x="0" y="-102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E5F664B-B80E-4225-ADE3-1E952A88C0B3}" type="datetimeFigureOut">
              <a:rPr lang="en-US" smtClean="0"/>
              <a:t>8/11/2020</a:t>
            </a:fld>
            <a:endParaRPr lang="en-US"/>
          </a:p>
        </p:txBody>
      </p:sp>
      <p:sp>
        <p:nvSpPr>
          <p:cNvPr id="4" name="Slide Image Placeholder 3"/>
          <p:cNvSpPr>
            <a:spLocks noGrp="1" noRot="1" noChangeAspect="1"/>
          </p:cNvSpPr>
          <p:nvPr>
            <p:ph type="sldImg" idx="2"/>
          </p:nvPr>
        </p:nvSpPr>
        <p:spPr>
          <a:xfrm>
            <a:off x="579438" y="1162050"/>
            <a:ext cx="585152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3C868A6-5811-4CA3-9874-25F3423E7B47}" type="slidenum">
              <a:rPr lang="en-US" smtClean="0"/>
              <a:t>‹#›</a:t>
            </a:fld>
            <a:endParaRPr lang="en-US"/>
          </a:p>
        </p:txBody>
      </p:sp>
    </p:spTree>
    <p:extLst>
      <p:ext uri="{BB962C8B-B14F-4D97-AF65-F5344CB8AC3E}">
        <p14:creationId xmlns:p14="http://schemas.microsoft.com/office/powerpoint/2010/main" val="1017738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we are delighted to welcome you to Discover Rotary. I am Sandy Olson of the Rotary Club of Forest Acres and it is an honor for me to be with you to talk about how Rotary makes a difference in people’s lives around the world and right here at home. We’ll begin with introductions.</a:t>
            </a:r>
          </a:p>
        </p:txBody>
      </p:sp>
      <p:sp>
        <p:nvSpPr>
          <p:cNvPr id="4" name="Slide Number Placeholder 3"/>
          <p:cNvSpPr>
            <a:spLocks noGrp="1"/>
          </p:cNvSpPr>
          <p:nvPr>
            <p:ph type="sldNum" sz="quarter" idx="5"/>
          </p:nvPr>
        </p:nvSpPr>
        <p:spPr/>
        <p:txBody>
          <a:bodyPr/>
          <a:lstStyle/>
          <a:p>
            <a:fld id="{03C868A6-5811-4CA3-9874-25F3423E7B47}" type="slidenum">
              <a:rPr lang="en-US" smtClean="0"/>
              <a:t>1</a:t>
            </a:fld>
            <a:endParaRPr lang="en-US"/>
          </a:p>
        </p:txBody>
      </p:sp>
    </p:spTree>
    <p:extLst>
      <p:ext uri="{BB962C8B-B14F-4D97-AF65-F5344CB8AC3E}">
        <p14:creationId xmlns:p14="http://schemas.microsoft.com/office/powerpoint/2010/main" val="2587790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 of Rotary places great value on service, friendships and high ethical standards. Our occupations and professional skills help us to increase cultural understanding, goodwill and peace through community service. The Object of Rotary comes to life through Five Avenues of Service which are the branches of a deeply rooted membership organization and they are: Club Service, Vocational Service, Community Service, International Service and Youth Service. This is how we reach out and make a difference in people’s lives around the world and right here at home.</a:t>
            </a:r>
          </a:p>
        </p:txBody>
      </p:sp>
      <p:sp>
        <p:nvSpPr>
          <p:cNvPr id="4" name="Slide Number Placeholder 3"/>
          <p:cNvSpPr>
            <a:spLocks noGrp="1"/>
          </p:cNvSpPr>
          <p:nvPr>
            <p:ph type="sldNum" sz="quarter" idx="5"/>
          </p:nvPr>
        </p:nvSpPr>
        <p:spPr/>
        <p:txBody>
          <a:bodyPr/>
          <a:lstStyle/>
          <a:p>
            <a:fld id="{03C868A6-5811-4CA3-9874-25F3423E7B47}" type="slidenum">
              <a:rPr lang="en-US" smtClean="0"/>
              <a:t>10</a:t>
            </a:fld>
            <a:endParaRPr lang="en-US"/>
          </a:p>
        </p:txBody>
      </p:sp>
    </p:spTree>
    <p:extLst>
      <p:ext uri="{BB962C8B-B14F-4D97-AF65-F5344CB8AC3E}">
        <p14:creationId xmlns:p14="http://schemas.microsoft.com/office/powerpoint/2010/main" val="153661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five avenues of service in action:</a:t>
            </a:r>
          </a:p>
          <a:p>
            <a:r>
              <a:rPr lang="en-US" dirty="0"/>
              <a:t>Club Service: A vibrant Rotary Club is characterized by strong leadership, fellowship and membership growth</a:t>
            </a:r>
          </a:p>
          <a:p>
            <a:r>
              <a:rPr lang="en-US" dirty="0"/>
              <a:t>Vocational Service: Putting our skills and expertise to work for Rotary</a:t>
            </a:r>
          </a:p>
          <a:p>
            <a:r>
              <a:rPr lang="en-US" dirty="0"/>
              <a:t>Community Service: Responding to the needs of our local communities</a:t>
            </a:r>
          </a:p>
          <a:p>
            <a:r>
              <a:rPr lang="en-US" dirty="0"/>
              <a:t>International Service: Improving the lives of people around the world.</a:t>
            </a:r>
          </a:p>
          <a:p>
            <a:r>
              <a:rPr lang="en-US" dirty="0"/>
              <a:t>Youth Service: Developing future Rotarians through leadership development programs</a:t>
            </a:r>
          </a:p>
        </p:txBody>
      </p:sp>
      <p:sp>
        <p:nvSpPr>
          <p:cNvPr id="4" name="Slide Number Placeholder 3"/>
          <p:cNvSpPr>
            <a:spLocks noGrp="1"/>
          </p:cNvSpPr>
          <p:nvPr>
            <p:ph type="sldNum" sz="quarter" idx="5"/>
          </p:nvPr>
        </p:nvSpPr>
        <p:spPr/>
        <p:txBody>
          <a:bodyPr/>
          <a:lstStyle/>
          <a:p>
            <a:fld id="{03C868A6-5811-4CA3-9874-25F3423E7B47}" type="slidenum">
              <a:rPr lang="en-US" smtClean="0"/>
              <a:t>11</a:t>
            </a:fld>
            <a:endParaRPr lang="en-US"/>
          </a:p>
        </p:txBody>
      </p:sp>
    </p:spTree>
    <p:extLst>
      <p:ext uri="{BB962C8B-B14F-4D97-AF65-F5344CB8AC3E}">
        <p14:creationId xmlns:p14="http://schemas.microsoft.com/office/powerpoint/2010/main" val="2122737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past Rotary has had Six Areas of Focus. Recently we’ve added a new one…Supporting the Environment.</a:t>
            </a:r>
          </a:p>
        </p:txBody>
      </p:sp>
      <p:sp>
        <p:nvSpPr>
          <p:cNvPr id="4" name="Slide Number Placeholder 3"/>
          <p:cNvSpPr>
            <a:spLocks noGrp="1"/>
          </p:cNvSpPr>
          <p:nvPr>
            <p:ph type="sldNum" sz="quarter" idx="5"/>
          </p:nvPr>
        </p:nvSpPr>
        <p:spPr/>
        <p:txBody>
          <a:bodyPr/>
          <a:lstStyle/>
          <a:p>
            <a:fld id="{03C868A6-5811-4CA3-9874-25F3423E7B47}" type="slidenum">
              <a:rPr lang="en-US" smtClean="0"/>
              <a:t>12</a:t>
            </a:fld>
            <a:endParaRPr lang="en-US"/>
          </a:p>
        </p:txBody>
      </p:sp>
    </p:spTree>
    <p:extLst>
      <p:ext uri="{BB962C8B-B14F-4D97-AF65-F5344CB8AC3E}">
        <p14:creationId xmlns:p14="http://schemas.microsoft.com/office/powerpoint/2010/main" val="1686074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7 Areas of Focus build international relationships, improve lives, create a better world, support peace and end polio forever. All critical humanitarian causes Rotarians have been working on for many years. They include peacebuilding and conflict prevention, disease prevention and treatment, water, sanitation and hygiene, maternal and child health, basic education and literacy, community &amp; economic development and the newest focus, supporting the environment.</a:t>
            </a:r>
          </a:p>
        </p:txBody>
      </p:sp>
      <p:sp>
        <p:nvSpPr>
          <p:cNvPr id="4" name="Slide Number Placeholder 3"/>
          <p:cNvSpPr>
            <a:spLocks noGrp="1"/>
          </p:cNvSpPr>
          <p:nvPr>
            <p:ph type="sldNum" sz="quarter" idx="5"/>
          </p:nvPr>
        </p:nvSpPr>
        <p:spPr/>
        <p:txBody>
          <a:bodyPr/>
          <a:lstStyle/>
          <a:p>
            <a:fld id="{03C868A6-5811-4CA3-9874-25F3423E7B47}" type="slidenum">
              <a:rPr lang="en-US" smtClean="0"/>
              <a:t>13</a:t>
            </a:fld>
            <a:endParaRPr lang="en-US"/>
          </a:p>
        </p:txBody>
      </p:sp>
    </p:spTree>
    <p:extLst>
      <p:ext uri="{BB962C8B-B14F-4D97-AF65-F5344CB8AC3E}">
        <p14:creationId xmlns:p14="http://schemas.microsoft.com/office/powerpoint/2010/main" val="958502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over 70 million people are displaced as a result of conflict, violence, persecution, and human rights violations. Half of them are children. Rotarians refuse to accept conflict as a way of life. Rotary encourages conversations to foster understanding within and across cultures. We train adults and young leaders to prevent and mediate conflict and help refugees who have fled dangerous areas.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14</a:t>
            </a:fld>
            <a:endParaRPr lang="en-US"/>
          </a:p>
        </p:txBody>
      </p:sp>
    </p:spTree>
    <p:extLst>
      <p:ext uri="{BB962C8B-B14F-4D97-AF65-F5344CB8AC3E}">
        <p14:creationId xmlns:p14="http://schemas.microsoft.com/office/powerpoint/2010/main" val="1198999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Rotarians educate and equip communities to stop the spread of life-threatening diseases like polio, malaria, HIV/AIDS, Alzheimer’s, multiple sclerosis, diabetes and Ebola. We improve and expand access to low-cost and free health care in developing areas.</a:t>
            </a:r>
          </a:p>
        </p:txBody>
      </p:sp>
      <p:sp>
        <p:nvSpPr>
          <p:cNvPr id="4" name="Slide Number Placeholder 3"/>
          <p:cNvSpPr>
            <a:spLocks noGrp="1"/>
          </p:cNvSpPr>
          <p:nvPr>
            <p:ph type="sldNum" sz="quarter" idx="5"/>
          </p:nvPr>
        </p:nvSpPr>
        <p:spPr/>
        <p:txBody>
          <a:bodyPr/>
          <a:lstStyle/>
          <a:p>
            <a:fld id="{03C868A6-5811-4CA3-9874-25F3423E7B47}" type="slidenum">
              <a:rPr lang="en-US" smtClean="0"/>
              <a:t>15</a:t>
            </a:fld>
            <a:endParaRPr lang="en-US"/>
          </a:p>
        </p:txBody>
      </p:sp>
    </p:spTree>
    <p:extLst>
      <p:ext uri="{BB962C8B-B14F-4D97-AF65-F5344CB8AC3E}">
        <p14:creationId xmlns:p14="http://schemas.microsoft.com/office/powerpoint/2010/main" val="2159496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Clean water, sanitation, and hygiene education are basic necessities for a healthy environment and a productive life. Rotary has been involved in water and sanitation projects from the Philippines to Tanzania, India and </a:t>
            </a:r>
            <a:r>
              <a:rPr lang="en-US" dirty="0" err="1"/>
              <a:t>Guatamala</a:t>
            </a:r>
            <a:r>
              <a:rPr lang="en-US" dirty="0"/>
              <a:t>. We don’t just build wells and walk away. We share our expertise with community leaders and educators to make sure our projects succeed long-term.</a:t>
            </a:r>
          </a:p>
        </p:txBody>
      </p:sp>
      <p:sp>
        <p:nvSpPr>
          <p:cNvPr id="4" name="Slide Number Placeholder 3"/>
          <p:cNvSpPr>
            <a:spLocks noGrp="1"/>
          </p:cNvSpPr>
          <p:nvPr>
            <p:ph type="sldNum" sz="quarter" idx="5"/>
          </p:nvPr>
        </p:nvSpPr>
        <p:spPr/>
        <p:txBody>
          <a:bodyPr/>
          <a:lstStyle/>
          <a:p>
            <a:fld id="{03C868A6-5811-4CA3-9874-25F3423E7B47}" type="slidenum">
              <a:rPr lang="en-US" smtClean="0"/>
              <a:t>16</a:t>
            </a:fld>
            <a:endParaRPr lang="en-US"/>
          </a:p>
        </p:txBody>
      </p:sp>
    </p:spTree>
    <p:extLst>
      <p:ext uri="{BB962C8B-B14F-4D97-AF65-F5344CB8AC3E}">
        <p14:creationId xmlns:p14="http://schemas.microsoft.com/office/powerpoint/2010/main" val="707316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expand access to quality care so mothers and children everywhere can have the same opportunities for a healthy future. An estimated 6 million children under the age of five die each year because of malnutrition, inadequate health care and poor sanitation – all of which can be prevented.</a:t>
            </a:r>
          </a:p>
        </p:txBody>
      </p:sp>
      <p:sp>
        <p:nvSpPr>
          <p:cNvPr id="4" name="Slide Number Placeholder 3"/>
          <p:cNvSpPr>
            <a:spLocks noGrp="1"/>
          </p:cNvSpPr>
          <p:nvPr>
            <p:ph type="sldNum" sz="quarter" idx="5"/>
          </p:nvPr>
        </p:nvSpPr>
        <p:spPr/>
        <p:txBody>
          <a:bodyPr/>
          <a:lstStyle/>
          <a:p>
            <a:fld id="{03C868A6-5811-4CA3-9874-25F3423E7B47}" type="slidenum">
              <a:rPr lang="en-US" smtClean="0"/>
              <a:t>17</a:t>
            </a:fld>
            <a:endParaRPr lang="en-US"/>
          </a:p>
        </p:txBody>
      </p:sp>
    </p:spTree>
    <p:extLst>
      <p:ext uri="{BB962C8B-B14F-4D97-AF65-F5344CB8AC3E}">
        <p14:creationId xmlns:p14="http://schemas.microsoft.com/office/powerpoint/2010/main" val="3599135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that 775 million people over the age of 15 are illiterate. Our goal is to strengthen the capacity of communities to support basic education and literacy, reduce gender disparity in education, and increase adult literacy.</a:t>
            </a:r>
          </a:p>
        </p:txBody>
      </p:sp>
      <p:sp>
        <p:nvSpPr>
          <p:cNvPr id="4" name="Slide Number Placeholder 3"/>
          <p:cNvSpPr>
            <a:spLocks noGrp="1"/>
          </p:cNvSpPr>
          <p:nvPr>
            <p:ph type="sldNum" sz="quarter" idx="5"/>
          </p:nvPr>
        </p:nvSpPr>
        <p:spPr/>
        <p:txBody>
          <a:bodyPr/>
          <a:lstStyle/>
          <a:p>
            <a:fld id="{03C868A6-5811-4CA3-9874-25F3423E7B47}" type="slidenum">
              <a:rPr lang="en-US" smtClean="0"/>
              <a:t>18</a:t>
            </a:fld>
            <a:endParaRPr lang="en-US"/>
          </a:p>
        </p:txBody>
      </p:sp>
    </p:spTree>
    <p:extLst>
      <p:ext uri="{BB962C8B-B14F-4D97-AF65-F5344CB8AC3E}">
        <p14:creationId xmlns:p14="http://schemas.microsoft.com/office/powerpoint/2010/main" val="2715513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Rotarians carry out service projects that enhance economic and community development and create opportunities for decent and productive work for young and old. Entrepreneurs use microloans to become street venders, rickshaw drivers, weavers and tailors.</a:t>
            </a:r>
          </a:p>
        </p:txBody>
      </p:sp>
      <p:sp>
        <p:nvSpPr>
          <p:cNvPr id="4" name="Slide Number Placeholder 3"/>
          <p:cNvSpPr>
            <a:spLocks noGrp="1"/>
          </p:cNvSpPr>
          <p:nvPr>
            <p:ph type="sldNum" sz="quarter" idx="5"/>
          </p:nvPr>
        </p:nvSpPr>
        <p:spPr/>
        <p:txBody>
          <a:bodyPr/>
          <a:lstStyle/>
          <a:p>
            <a:fld id="{03C868A6-5811-4CA3-9874-25F3423E7B47}" type="slidenum">
              <a:rPr lang="en-US" smtClean="0"/>
              <a:t>19</a:t>
            </a:fld>
            <a:endParaRPr lang="en-US"/>
          </a:p>
        </p:txBody>
      </p:sp>
    </p:spTree>
    <p:extLst>
      <p:ext uri="{BB962C8B-B14F-4D97-AF65-F5344CB8AC3E}">
        <p14:creationId xmlns:p14="http://schemas.microsoft.com/office/powerpoint/2010/main" val="3395478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is an international membership organization that does service.</a:t>
            </a:r>
          </a:p>
          <a:p>
            <a:r>
              <a:rPr lang="en-US" dirty="0"/>
              <a:t>We are a global network of business and professional leaders</a:t>
            </a:r>
          </a:p>
          <a:p>
            <a:r>
              <a:rPr lang="en-US" dirty="0"/>
              <a:t>We do humanitarian service</a:t>
            </a:r>
          </a:p>
          <a:p>
            <a:r>
              <a:rPr lang="en-US" dirty="0"/>
              <a:t>We encourage high ethical standards</a:t>
            </a:r>
          </a:p>
          <a:p>
            <a:r>
              <a:rPr lang="en-US" dirty="0"/>
              <a:t>We strive for goodwill and peace in the world</a:t>
            </a:r>
          </a:p>
          <a:p>
            <a:r>
              <a:rPr lang="en-US" dirty="0"/>
              <a:t>1.2 million of us in 35,000 clubs in over 200 countries around the world</a:t>
            </a:r>
          </a:p>
          <a:p>
            <a:r>
              <a:rPr lang="en-US" dirty="0"/>
              <a:t>Motto: Service Above Self. Put simply, Rotary is where neighbors, friends and problem solvers share ideas and take action to create lasting change.</a:t>
            </a:r>
          </a:p>
        </p:txBody>
      </p:sp>
      <p:sp>
        <p:nvSpPr>
          <p:cNvPr id="4" name="Slide Number Placeholder 3"/>
          <p:cNvSpPr>
            <a:spLocks noGrp="1"/>
          </p:cNvSpPr>
          <p:nvPr>
            <p:ph type="sldNum" sz="quarter" idx="5"/>
          </p:nvPr>
        </p:nvSpPr>
        <p:spPr/>
        <p:txBody>
          <a:bodyPr/>
          <a:lstStyle/>
          <a:p>
            <a:fld id="{03C868A6-5811-4CA3-9874-25F3423E7B47}" type="slidenum">
              <a:rPr lang="en-US" smtClean="0"/>
              <a:t>2</a:t>
            </a:fld>
            <a:endParaRPr lang="en-US"/>
          </a:p>
        </p:txBody>
      </p:sp>
    </p:spTree>
    <p:extLst>
      <p:ext uri="{BB962C8B-B14F-4D97-AF65-F5344CB8AC3E}">
        <p14:creationId xmlns:p14="http://schemas.microsoft.com/office/powerpoint/2010/main" val="2869047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has long supported activities that sustain the environment. In the past five years, we have allocated $18 million to such projects through global grants tied to other areas of focus. Adding the environment as a 7</a:t>
            </a:r>
            <a:r>
              <a:rPr lang="en-US" baseline="30000" dirty="0"/>
              <a:t>th</a:t>
            </a:r>
            <a:r>
              <a:rPr lang="en-US" dirty="0"/>
              <a:t> area of focus formalizes our long-time community efforts and gives Rotary members more ways to increase global impact and extend our reach.</a:t>
            </a:r>
          </a:p>
        </p:txBody>
      </p:sp>
      <p:sp>
        <p:nvSpPr>
          <p:cNvPr id="4" name="Slide Number Placeholder 3"/>
          <p:cNvSpPr>
            <a:spLocks noGrp="1"/>
          </p:cNvSpPr>
          <p:nvPr>
            <p:ph type="sldNum" sz="quarter" idx="5"/>
          </p:nvPr>
        </p:nvSpPr>
        <p:spPr/>
        <p:txBody>
          <a:bodyPr/>
          <a:lstStyle/>
          <a:p>
            <a:fld id="{03C868A6-5811-4CA3-9874-25F3423E7B47}" type="slidenum">
              <a:rPr lang="en-US" smtClean="0"/>
              <a:t>20</a:t>
            </a:fld>
            <a:endParaRPr lang="en-US"/>
          </a:p>
        </p:txBody>
      </p:sp>
    </p:spTree>
    <p:extLst>
      <p:ext uri="{BB962C8B-B14F-4D97-AF65-F5344CB8AC3E}">
        <p14:creationId xmlns:p14="http://schemas.microsoft.com/office/powerpoint/2010/main" val="565624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is easy to understand. Just remember four, five, seven. The Four-Way Test (what we live by), The Five Avenues of Service (how we serve) and The Seven Areas of Focus (issues we address) all intended the improve the lives of people around the world and right here at home.</a:t>
            </a:r>
          </a:p>
        </p:txBody>
      </p:sp>
      <p:sp>
        <p:nvSpPr>
          <p:cNvPr id="4" name="Slide Number Placeholder 3"/>
          <p:cNvSpPr>
            <a:spLocks noGrp="1"/>
          </p:cNvSpPr>
          <p:nvPr>
            <p:ph type="sldNum" sz="quarter" idx="5"/>
          </p:nvPr>
        </p:nvSpPr>
        <p:spPr/>
        <p:txBody>
          <a:bodyPr/>
          <a:lstStyle/>
          <a:p>
            <a:fld id="{03C868A6-5811-4CA3-9874-25F3423E7B47}" type="slidenum">
              <a:rPr lang="en-US" smtClean="0"/>
              <a:t>21</a:t>
            </a:fld>
            <a:endParaRPr lang="en-US"/>
          </a:p>
        </p:txBody>
      </p:sp>
    </p:spTree>
    <p:extLst>
      <p:ext uri="{BB962C8B-B14F-4D97-AF65-F5344CB8AC3E}">
        <p14:creationId xmlns:p14="http://schemas.microsoft.com/office/powerpoint/2010/main" val="3521521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1917 convention, outgoing RI President Arch </a:t>
            </a:r>
            <a:r>
              <a:rPr lang="en-US" dirty="0" err="1"/>
              <a:t>Klumph</a:t>
            </a:r>
            <a:r>
              <a:rPr lang="en-US" dirty="0"/>
              <a:t> proposed setting up an endowment “for the purpose of doing good in the world.” That one idea, and an initial contribution of $26.50 set in motion a powerful force that has transformed millions of lives around the globe. Arch </a:t>
            </a:r>
            <a:r>
              <a:rPr lang="en-US" dirty="0" err="1"/>
              <a:t>Klumph</a:t>
            </a:r>
            <a:r>
              <a:rPr lang="en-US" dirty="0"/>
              <a:t> planted a seed and thanks to his vision, staunch advocacy and the extraordinary generosity of Rotarians worldwide, the Rotary Foundation has become one of the world’s leading humanitarian foundations.</a:t>
            </a:r>
          </a:p>
        </p:txBody>
      </p:sp>
      <p:sp>
        <p:nvSpPr>
          <p:cNvPr id="4" name="Slide Number Placeholder 3"/>
          <p:cNvSpPr>
            <a:spLocks noGrp="1"/>
          </p:cNvSpPr>
          <p:nvPr>
            <p:ph type="sldNum" sz="quarter" idx="5"/>
          </p:nvPr>
        </p:nvSpPr>
        <p:spPr/>
        <p:txBody>
          <a:bodyPr/>
          <a:lstStyle/>
          <a:p>
            <a:fld id="{03C868A6-5811-4CA3-9874-25F3423E7B47}" type="slidenum">
              <a:rPr lang="en-US" smtClean="0"/>
              <a:t>22</a:t>
            </a:fld>
            <a:endParaRPr lang="en-US"/>
          </a:p>
        </p:txBody>
      </p:sp>
    </p:spTree>
    <p:extLst>
      <p:ext uri="{BB962C8B-B14F-4D97-AF65-F5344CB8AC3E}">
        <p14:creationId xmlns:p14="http://schemas.microsoft.com/office/powerpoint/2010/main" val="2557099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Rotary Foundation is well known for its work to end polio in the world. Polio Plus was launched in 1985 and has reached a 99.9% reduction in the number of Polio cases worldwide. We are now working on the final countries: Pakistan, Afghanistan and Nigeria. In 2017 Rotary committed to raise $50 million per year with every dollar to be matched with two additional dollars from the Bill and Melinda Gates Foundation bringing the total to $450 million. At last year’s Rotary International Convention Bill Gates announced he will extend the 2-to-1 match for the next three years which will add up to an additional $450 million to fight polio. We have been successful in eradicating polio in 122 countries around the world.</a:t>
            </a:r>
          </a:p>
        </p:txBody>
      </p:sp>
      <p:sp>
        <p:nvSpPr>
          <p:cNvPr id="4" name="Slide Number Placeholder 3"/>
          <p:cNvSpPr>
            <a:spLocks noGrp="1"/>
          </p:cNvSpPr>
          <p:nvPr>
            <p:ph type="sldNum" sz="quarter" idx="5"/>
          </p:nvPr>
        </p:nvSpPr>
        <p:spPr/>
        <p:txBody>
          <a:bodyPr/>
          <a:lstStyle/>
          <a:p>
            <a:fld id="{03C868A6-5811-4CA3-9874-25F3423E7B47}" type="slidenum">
              <a:rPr lang="en-US" smtClean="0"/>
              <a:t>23</a:t>
            </a:fld>
            <a:endParaRPr lang="en-US"/>
          </a:p>
        </p:txBody>
      </p:sp>
    </p:spTree>
    <p:extLst>
      <p:ext uri="{BB962C8B-B14F-4D97-AF65-F5344CB8AC3E}">
        <p14:creationId xmlns:p14="http://schemas.microsoft.com/office/powerpoint/2010/main" val="3043497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believes in developing the next generation of leaders. Our programs help young people build leadership skills, expand education and learn the value of service. There are several programs available from Youth Exchange to Rotary Peace Fellowships, grants and scholarships. Rotaract Clubs promote leadership, professional development and service for people of all ages. Interact Clubs bring people ages 12-18 together to develop leadership skills and learn about the world through service projects and activities.</a:t>
            </a:r>
          </a:p>
        </p:txBody>
      </p:sp>
      <p:sp>
        <p:nvSpPr>
          <p:cNvPr id="4" name="Slide Number Placeholder 3"/>
          <p:cNvSpPr>
            <a:spLocks noGrp="1"/>
          </p:cNvSpPr>
          <p:nvPr>
            <p:ph type="sldNum" sz="quarter" idx="5"/>
          </p:nvPr>
        </p:nvSpPr>
        <p:spPr/>
        <p:txBody>
          <a:bodyPr/>
          <a:lstStyle/>
          <a:p>
            <a:fld id="{03C868A6-5811-4CA3-9874-25F3423E7B47}" type="slidenum">
              <a:rPr lang="en-US" smtClean="0"/>
              <a:t>24</a:t>
            </a:fld>
            <a:endParaRPr lang="en-US"/>
          </a:p>
        </p:txBody>
      </p:sp>
    </p:spTree>
    <p:extLst>
      <p:ext uri="{BB962C8B-B14F-4D97-AF65-F5344CB8AC3E}">
        <p14:creationId xmlns:p14="http://schemas.microsoft.com/office/powerpoint/2010/main" val="2266928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 7770 is one of the largest and most effective districts in the Rotary world. It is made up of 25 eastern counties of SC. Today District 7770 has 79 clubs with approximately 5,000 Rotarians. The District’s website offers an interactive map that will help you located a Rotary Club in your area. Pauline Levesque from the Rotary Club of Myrtle Beach is District Governor for 2020-21.</a:t>
            </a:r>
          </a:p>
        </p:txBody>
      </p:sp>
      <p:sp>
        <p:nvSpPr>
          <p:cNvPr id="4" name="Slide Number Placeholder 3"/>
          <p:cNvSpPr>
            <a:spLocks noGrp="1"/>
          </p:cNvSpPr>
          <p:nvPr>
            <p:ph type="sldNum" sz="quarter" idx="5"/>
          </p:nvPr>
        </p:nvSpPr>
        <p:spPr/>
        <p:txBody>
          <a:bodyPr/>
          <a:lstStyle/>
          <a:p>
            <a:fld id="{03C868A6-5811-4CA3-9874-25F3423E7B47}" type="slidenum">
              <a:rPr lang="en-US" smtClean="0"/>
              <a:t>25</a:t>
            </a:fld>
            <a:endParaRPr lang="en-US"/>
          </a:p>
        </p:txBody>
      </p:sp>
    </p:spTree>
    <p:extLst>
      <p:ext uri="{BB962C8B-B14F-4D97-AF65-F5344CB8AC3E}">
        <p14:creationId xmlns:p14="http://schemas.microsoft.com/office/powerpoint/2010/main" val="3150420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Clubs in District 7770 are well known for the community service work they do:</a:t>
            </a:r>
          </a:p>
          <a:p>
            <a:r>
              <a:rPr lang="en-US" dirty="0"/>
              <a:t>Donating bicycles to the local police dept for Christmas gifts</a:t>
            </a:r>
          </a:p>
          <a:p>
            <a:r>
              <a:rPr lang="en-US" dirty="0"/>
              <a:t>Building nature trails</a:t>
            </a:r>
          </a:p>
          <a:p>
            <a:r>
              <a:rPr lang="en-US" dirty="0"/>
              <a:t>We donate blood</a:t>
            </a:r>
          </a:p>
          <a:p>
            <a:r>
              <a:rPr lang="en-US" dirty="0"/>
              <a:t>We build homes</a:t>
            </a:r>
          </a:p>
          <a:p>
            <a:r>
              <a:rPr lang="en-US" dirty="0"/>
              <a:t>We give generously to community service organizations and projects</a:t>
            </a:r>
          </a:p>
          <a:p>
            <a:r>
              <a:rPr lang="en-US" dirty="0"/>
              <a:t>And build safe stairways</a:t>
            </a:r>
          </a:p>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26</a:t>
            </a:fld>
            <a:endParaRPr lang="en-US"/>
          </a:p>
        </p:txBody>
      </p:sp>
    </p:spTree>
    <p:extLst>
      <p:ext uri="{BB962C8B-B14F-4D97-AF65-F5344CB8AC3E}">
        <p14:creationId xmlns:p14="http://schemas.microsoft.com/office/powerpoint/2010/main" val="324926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Cart Fund was started right here in District 7770 to help fight Alzheimer’s Disease</a:t>
            </a:r>
          </a:p>
          <a:p>
            <a:r>
              <a:rPr lang="en-US" dirty="0"/>
              <a:t>We do a variety of literacy projects</a:t>
            </a:r>
          </a:p>
          <a:p>
            <a:r>
              <a:rPr lang="en-US" dirty="0"/>
              <a:t>And sponsor free community festivals</a:t>
            </a:r>
          </a:p>
          <a:p>
            <a:r>
              <a:rPr lang="en-US" dirty="0"/>
              <a:t>We stock food pantries to help feed the hungry</a:t>
            </a:r>
          </a:p>
          <a:p>
            <a:r>
              <a:rPr lang="en-US" dirty="0"/>
              <a:t>And develop tomorrow’s leaders</a:t>
            </a:r>
          </a:p>
          <a:p>
            <a:endParaRPr lang="en-US" dirty="0"/>
          </a:p>
          <a:p>
            <a:endParaRPr lang="en-US" dirty="0"/>
          </a:p>
        </p:txBody>
      </p:sp>
      <p:sp>
        <p:nvSpPr>
          <p:cNvPr id="4" name="Slide Number Placeholder 3"/>
          <p:cNvSpPr>
            <a:spLocks noGrp="1"/>
          </p:cNvSpPr>
          <p:nvPr>
            <p:ph type="sldNum" sz="quarter" idx="5"/>
          </p:nvPr>
        </p:nvSpPr>
        <p:spPr/>
        <p:txBody>
          <a:bodyPr/>
          <a:lstStyle/>
          <a:p>
            <a:fld id="{03C868A6-5811-4CA3-9874-25F3423E7B47}" type="slidenum">
              <a:rPr lang="en-US" smtClean="0"/>
              <a:t>27</a:t>
            </a:fld>
            <a:endParaRPr lang="en-US"/>
          </a:p>
        </p:txBody>
      </p:sp>
    </p:spTree>
    <p:extLst>
      <p:ext uri="{BB962C8B-B14F-4D97-AF65-F5344CB8AC3E}">
        <p14:creationId xmlns:p14="http://schemas.microsoft.com/office/powerpoint/2010/main" val="3393389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 7770 Rotary Clubs raise thousands of dollars each year from sponsoring golf tournaments to symphony events, wild game dinners, festivals, boots &amp; BBQ, bocce ball bash, parking cars at USC football home games and </a:t>
            </a:r>
            <a:r>
              <a:rPr lang="en-US" dirty="0" err="1"/>
              <a:t>OctoberFest</a:t>
            </a:r>
            <a:r>
              <a:rPr lang="en-US" dirty="0"/>
              <a:t> events.</a:t>
            </a:r>
          </a:p>
        </p:txBody>
      </p:sp>
      <p:sp>
        <p:nvSpPr>
          <p:cNvPr id="4" name="Slide Number Placeholder 3"/>
          <p:cNvSpPr>
            <a:spLocks noGrp="1"/>
          </p:cNvSpPr>
          <p:nvPr>
            <p:ph type="sldNum" sz="quarter" idx="5"/>
          </p:nvPr>
        </p:nvSpPr>
        <p:spPr/>
        <p:txBody>
          <a:bodyPr/>
          <a:lstStyle/>
          <a:p>
            <a:fld id="{03C868A6-5811-4CA3-9874-25F3423E7B47}" type="slidenum">
              <a:rPr lang="en-US" smtClean="0"/>
              <a:t>28</a:t>
            </a:fld>
            <a:endParaRPr lang="en-US"/>
          </a:p>
        </p:txBody>
      </p:sp>
    </p:spTree>
    <p:extLst>
      <p:ext uri="{BB962C8B-B14F-4D97-AF65-F5344CB8AC3E}">
        <p14:creationId xmlns:p14="http://schemas.microsoft.com/office/powerpoint/2010/main" val="3180476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great club meetings and speakers. And while we work very hard on our projects and fundraisers…</a:t>
            </a:r>
          </a:p>
        </p:txBody>
      </p:sp>
      <p:sp>
        <p:nvSpPr>
          <p:cNvPr id="4" name="Slide Number Placeholder 3"/>
          <p:cNvSpPr>
            <a:spLocks noGrp="1"/>
          </p:cNvSpPr>
          <p:nvPr>
            <p:ph type="sldNum" sz="quarter" idx="5"/>
          </p:nvPr>
        </p:nvSpPr>
        <p:spPr/>
        <p:txBody>
          <a:bodyPr/>
          <a:lstStyle/>
          <a:p>
            <a:fld id="{03C868A6-5811-4CA3-9874-25F3423E7B47}" type="slidenum">
              <a:rPr lang="en-US" smtClean="0"/>
              <a:t>29</a:t>
            </a:fld>
            <a:endParaRPr lang="en-US"/>
          </a:p>
        </p:txBody>
      </p:sp>
    </p:spTree>
    <p:extLst>
      <p:ext uri="{BB962C8B-B14F-4D97-AF65-F5344CB8AC3E}">
        <p14:creationId xmlns:p14="http://schemas.microsoft.com/office/powerpoint/2010/main" val="1964362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Rotary we are an important part of something much bigger than ourselves. We accomplish so much more by being a Rotarian.</a:t>
            </a:r>
          </a:p>
        </p:txBody>
      </p:sp>
      <p:sp>
        <p:nvSpPr>
          <p:cNvPr id="4" name="Slide Number Placeholder 3"/>
          <p:cNvSpPr>
            <a:spLocks noGrp="1"/>
          </p:cNvSpPr>
          <p:nvPr>
            <p:ph type="sldNum" sz="quarter" idx="5"/>
          </p:nvPr>
        </p:nvSpPr>
        <p:spPr/>
        <p:txBody>
          <a:bodyPr/>
          <a:lstStyle/>
          <a:p>
            <a:fld id="{03C868A6-5811-4CA3-9874-25F3423E7B47}" type="slidenum">
              <a:rPr lang="en-US" smtClean="0"/>
              <a:t>3</a:t>
            </a:fld>
            <a:endParaRPr lang="en-US"/>
          </a:p>
        </p:txBody>
      </p:sp>
    </p:spTree>
    <p:extLst>
      <p:ext uri="{BB962C8B-B14F-4D97-AF65-F5344CB8AC3E}">
        <p14:creationId xmlns:p14="http://schemas.microsoft.com/office/powerpoint/2010/main" val="3049469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know how to have fun! From the Blues Brothers and Sisters and </a:t>
            </a:r>
            <a:r>
              <a:rPr lang="en-US" dirty="0" err="1"/>
              <a:t>Hoola</a:t>
            </a:r>
            <a:r>
              <a:rPr lang="en-US" dirty="0"/>
              <a:t> Hoops to a Chorus Line!</a:t>
            </a:r>
          </a:p>
        </p:txBody>
      </p:sp>
      <p:sp>
        <p:nvSpPr>
          <p:cNvPr id="4" name="Slide Number Placeholder 3"/>
          <p:cNvSpPr>
            <a:spLocks noGrp="1"/>
          </p:cNvSpPr>
          <p:nvPr>
            <p:ph type="sldNum" sz="quarter" idx="5"/>
          </p:nvPr>
        </p:nvSpPr>
        <p:spPr/>
        <p:txBody>
          <a:bodyPr/>
          <a:lstStyle/>
          <a:p>
            <a:fld id="{03C868A6-5811-4CA3-9874-25F3423E7B47}" type="slidenum">
              <a:rPr lang="en-US" smtClean="0"/>
              <a:t>30</a:t>
            </a:fld>
            <a:endParaRPr lang="en-US"/>
          </a:p>
        </p:txBody>
      </p:sp>
    </p:spTree>
    <p:extLst>
      <p:ext uri="{BB962C8B-B14F-4D97-AF65-F5344CB8AC3E}">
        <p14:creationId xmlns:p14="http://schemas.microsoft.com/office/powerpoint/2010/main" val="2549890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good reasons to join Rotary. Life-long friends, making the community a better place, being part of something larger than yourself, networking, leadership and personal growth. These are just a few of the reasons why millions of people have joined Rotary over the past 115 year. In February Rotary celebrated its 115</a:t>
            </a:r>
            <a:r>
              <a:rPr lang="en-US" baseline="30000" dirty="0"/>
              <a:t>th</a:t>
            </a:r>
            <a:r>
              <a:rPr lang="en-US" dirty="0"/>
              <a:t> anniversary.</a:t>
            </a:r>
          </a:p>
        </p:txBody>
      </p:sp>
      <p:sp>
        <p:nvSpPr>
          <p:cNvPr id="4" name="Slide Number Placeholder 3"/>
          <p:cNvSpPr>
            <a:spLocks noGrp="1"/>
          </p:cNvSpPr>
          <p:nvPr>
            <p:ph type="sldNum" sz="quarter" idx="5"/>
          </p:nvPr>
        </p:nvSpPr>
        <p:spPr/>
        <p:txBody>
          <a:bodyPr/>
          <a:lstStyle/>
          <a:p>
            <a:fld id="{03C868A6-5811-4CA3-9874-25F3423E7B47}" type="slidenum">
              <a:rPr lang="en-US" smtClean="0"/>
              <a:t>31</a:t>
            </a:fld>
            <a:endParaRPr lang="en-US"/>
          </a:p>
        </p:txBody>
      </p:sp>
    </p:spTree>
    <p:extLst>
      <p:ext uri="{BB962C8B-B14F-4D97-AF65-F5344CB8AC3E}">
        <p14:creationId xmlns:p14="http://schemas.microsoft.com/office/powerpoint/2010/main" val="23892890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starts with an invitation to join a club. Cost for quarterly membership ranges from $50-$175 per quarter depending on the club. This covers RI, District and Club dues, a subscription to the Rotarian Magazine and club meeting meals.</a:t>
            </a:r>
          </a:p>
        </p:txBody>
      </p:sp>
      <p:sp>
        <p:nvSpPr>
          <p:cNvPr id="4" name="Slide Number Placeholder 3"/>
          <p:cNvSpPr>
            <a:spLocks noGrp="1"/>
          </p:cNvSpPr>
          <p:nvPr>
            <p:ph type="sldNum" sz="quarter" idx="5"/>
          </p:nvPr>
        </p:nvSpPr>
        <p:spPr/>
        <p:txBody>
          <a:bodyPr/>
          <a:lstStyle/>
          <a:p>
            <a:fld id="{03C868A6-5811-4CA3-9874-25F3423E7B47}" type="slidenum">
              <a:rPr lang="en-US" smtClean="0"/>
              <a:t>32</a:t>
            </a:fld>
            <a:endParaRPr lang="en-US"/>
          </a:p>
        </p:txBody>
      </p:sp>
    </p:spTree>
    <p:extLst>
      <p:ext uri="{BB962C8B-B14F-4D97-AF65-F5344CB8AC3E}">
        <p14:creationId xmlns:p14="http://schemas.microsoft.com/office/powerpoint/2010/main" val="790079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benefits of joining Rotary are many and range from fellowship and life-long friends to leadership opportunities and giving back to the community. There are many travel opportunities. Last year’s Rotary International Convention was in Hamburg, Germany. This years was to be in Honolulu, Hawaii until it had to be cancelled due to COVID-19. Next year’s will be in Taiwan.</a:t>
            </a:r>
          </a:p>
        </p:txBody>
      </p:sp>
      <p:sp>
        <p:nvSpPr>
          <p:cNvPr id="4" name="Slide Number Placeholder 3"/>
          <p:cNvSpPr>
            <a:spLocks noGrp="1"/>
          </p:cNvSpPr>
          <p:nvPr>
            <p:ph type="sldNum" sz="quarter" idx="5"/>
          </p:nvPr>
        </p:nvSpPr>
        <p:spPr/>
        <p:txBody>
          <a:bodyPr/>
          <a:lstStyle/>
          <a:p>
            <a:fld id="{03C868A6-5811-4CA3-9874-25F3423E7B47}" type="slidenum">
              <a:rPr lang="en-US" smtClean="0"/>
              <a:t>33</a:t>
            </a:fld>
            <a:endParaRPr lang="en-US"/>
          </a:p>
        </p:txBody>
      </p:sp>
    </p:spTree>
    <p:extLst>
      <p:ext uri="{BB962C8B-B14F-4D97-AF65-F5344CB8AC3E}">
        <p14:creationId xmlns:p14="http://schemas.microsoft.com/office/powerpoint/2010/main" val="31416190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Eugene Newsom gives a great answer to the question of Why join Rotary? Building your business is a good reason for joining but it cannot be the only reason. While he said this 93 years ago in 1927…it is still true today. We are looking for members who want to make a difference in people’s lives…people who will offer their time, talent and resources to further Rotary’s causes.</a:t>
            </a:r>
          </a:p>
        </p:txBody>
      </p:sp>
      <p:sp>
        <p:nvSpPr>
          <p:cNvPr id="4" name="Slide Number Placeholder 3"/>
          <p:cNvSpPr>
            <a:spLocks noGrp="1"/>
          </p:cNvSpPr>
          <p:nvPr>
            <p:ph type="sldNum" sz="quarter" idx="5"/>
          </p:nvPr>
        </p:nvSpPr>
        <p:spPr/>
        <p:txBody>
          <a:bodyPr/>
          <a:lstStyle/>
          <a:p>
            <a:fld id="{03C868A6-5811-4CA3-9874-25F3423E7B47}" type="slidenum">
              <a:rPr lang="en-US" smtClean="0"/>
              <a:t>34</a:t>
            </a:fld>
            <a:endParaRPr lang="en-US"/>
          </a:p>
        </p:txBody>
      </p:sp>
    </p:spTree>
    <p:extLst>
      <p:ext uri="{BB962C8B-B14F-4D97-AF65-F5344CB8AC3E}">
        <p14:creationId xmlns:p14="http://schemas.microsoft.com/office/powerpoint/2010/main" val="27815558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Harris said it best in describing what it takes to be a Rotarian when he said, “if you have the love of your fellow men in your heart, my friend, you are a potential Rotarian.”</a:t>
            </a:r>
          </a:p>
        </p:txBody>
      </p:sp>
      <p:sp>
        <p:nvSpPr>
          <p:cNvPr id="4" name="Slide Number Placeholder 3"/>
          <p:cNvSpPr>
            <a:spLocks noGrp="1"/>
          </p:cNvSpPr>
          <p:nvPr>
            <p:ph type="sldNum" sz="quarter" idx="5"/>
          </p:nvPr>
        </p:nvSpPr>
        <p:spPr/>
        <p:txBody>
          <a:bodyPr/>
          <a:lstStyle/>
          <a:p>
            <a:fld id="{03C868A6-5811-4CA3-9874-25F3423E7B47}" type="slidenum">
              <a:rPr lang="en-US" smtClean="0"/>
              <a:t>35</a:t>
            </a:fld>
            <a:endParaRPr lang="en-US"/>
          </a:p>
        </p:txBody>
      </p:sp>
    </p:spTree>
    <p:extLst>
      <p:ext uri="{BB962C8B-B14F-4D97-AF65-F5344CB8AC3E}">
        <p14:creationId xmlns:p14="http://schemas.microsoft.com/office/powerpoint/2010/main" val="2677732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great quote to end our session today comes from Harriet Tubman…Every great dream begins with a dreamer, always remember you have within you the strength, the patience and the passion to reach for the stars to change the world. Rotary has been doing this for 115 years, is it time for you to put your passion to work as a Rotarian?</a:t>
            </a:r>
          </a:p>
        </p:txBody>
      </p:sp>
      <p:sp>
        <p:nvSpPr>
          <p:cNvPr id="4" name="Slide Number Placeholder 3"/>
          <p:cNvSpPr>
            <a:spLocks noGrp="1"/>
          </p:cNvSpPr>
          <p:nvPr>
            <p:ph type="sldNum" sz="quarter" idx="5"/>
          </p:nvPr>
        </p:nvSpPr>
        <p:spPr/>
        <p:txBody>
          <a:bodyPr/>
          <a:lstStyle/>
          <a:p>
            <a:fld id="{03C868A6-5811-4CA3-9874-25F3423E7B47}" type="slidenum">
              <a:rPr lang="en-US" smtClean="0"/>
              <a:t>36</a:t>
            </a:fld>
            <a:endParaRPr lang="en-US"/>
          </a:p>
        </p:txBody>
      </p:sp>
    </p:spTree>
    <p:extLst>
      <p:ext uri="{BB962C8B-B14F-4D97-AF65-F5344CB8AC3E}">
        <p14:creationId xmlns:p14="http://schemas.microsoft.com/office/powerpoint/2010/main" val="124962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Rotarians are people of action because we are guided by a strong vision. Together, we see a world where people unite and take action to create lasting change – across the globe, in our communities, and in ourselves. Our Rotary International President is Mark Maloney from Decatur, AL. Each year, Rotary members invest more than $200 million and 16 million volunteer hours to promote peace, fight disease, provide clean water, save mothers and children, support education and grow local economies.</a:t>
            </a:r>
          </a:p>
        </p:txBody>
      </p:sp>
      <p:sp>
        <p:nvSpPr>
          <p:cNvPr id="4" name="Slide Number Placeholder 3"/>
          <p:cNvSpPr>
            <a:spLocks noGrp="1"/>
          </p:cNvSpPr>
          <p:nvPr>
            <p:ph type="sldNum" sz="quarter" idx="5"/>
          </p:nvPr>
        </p:nvSpPr>
        <p:spPr/>
        <p:txBody>
          <a:bodyPr/>
          <a:lstStyle/>
          <a:p>
            <a:fld id="{03C868A6-5811-4CA3-9874-25F3423E7B47}" type="slidenum">
              <a:rPr lang="en-US" smtClean="0"/>
              <a:t>4</a:t>
            </a:fld>
            <a:endParaRPr lang="en-US"/>
          </a:p>
        </p:txBody>
      </p:sp>
    </p:spTree>
    <p:extLst>
      <p:ext uri="{BB962C8B-B14F-4D97-AF65-F5344CB8AC3E}">
        <p14:creationId xmlns:p14="http://schemas.microsoft.com/office/powerpoint/2010/main" val="2132005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Holger Knaack is our RI President for 2020-21 and he is from Germany. The RI theme for this year is Rotary Opens Opportunities and President Knaack believes that Rotary is not just a club you join but an invitation to endless opportunities.</a:t>
            </a:r>
          </a:p>
        </p:txBody>
      </p:sp>
      <p:sp>
        <p:nvSpPr>
          <p:cNvPr id="4" name="Slide Number Placeholder 3"/>
          <p:cNvSpPr>
            <a:spLocks noGrp="1"/>
          </p:cNvSpPr>
          <p:nvPr>
            <p:ph type="sldNum" sz="quarter" idx="5"/>
          </p:nvPr>
        </p:nvSpPr>
        <p:spPr/>
        <p:txBody>
          <a:bodyPr/>
          <a:lstStyle/>
          <a:p>
            <a:fld id="{03C868A6-5811-4CA3-9874-25F3423E7B47}" type="slidenum">
              <a:rPr lang="en-US" smtClean="0"/>
              <a:t>5</a:t>
            </a:fld>
            <a:endParaRPr lang="en-US"/>
          </a:p>
        </p:txBody>
      </p:sp>
    </p:spTree>
    <p:extLst>
      <p:ext uri="{BB962C8B-B14F-4D97-AF65-F5344CB8AC3E}">
        <p14:creationId xmlns:p14="http://schemas.microsoft.com/office/powerpoint/2010/main" val="701944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the question what is Rotary? We are the most financially sound, largest most powerful membership organization whose logo is recognized in more countries than any other logo in the world. Every minute of every day, we feed, we house, we vaccinate, educate, advocate, comfort and provide a variety of services. This is Rotary!</a:t>
            </a:r>
          </a:p>
        </p:txBody>
      </p:sp>
      <p:sp>
        <p:nvSpPr>
          <p:cNvPr id="4" name="Slide Number Placeholder 3"/>
          <p:cNvSpPr>
            <a:spLocks noGrp="1"/>
          </p:cNvSpPr>
          <p:nvPr>
            <p:ph type="sldNum" sz="quarter" idx="5"/>
          </p:nvPr>
        </p:nvSpPr>
        <p:spPr/>
        <p:txBody>
          <a:bodyPr/>
          <a:lstStyle/>
          <a:p>
            <a:fld id="{03C868A6-5811-4CA3-9874-25F3423E7B47}" type="slidenum">
              <a:rPr lang="en-US" smtClean="0"/>
              <a:t>6</a:t>
            </a:fld>
            <a:endParaRPr lang="en-US"/>
          </a:p>
        </p:txBody>
      </p:sp>
    </p:spTree>
    <p:extLst>
      <p:ext uri="{BB962C8B-B14F-4D97-AF65-F5344CB8AC3E}">
        <p14:creationId xmlns:p14="http://schemas.microsoft.com/office/powerpoint/2010/main" val="2981986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history in how Rotary got started. Paul Harris an attorney in Chicago gathered some friends in 1905 for fellowship and it grew from there. Their first reason for being was FELLOWSHIP.</a:t>
            </a:r>
          </a:p>
        </p:txBody>
      </p:sp>
      <p:sp>
        <p:nvSpPr>
          <p:cNvPr id="4" name="Slide Number Placeholder 3"/>
          <p:cNvSpPr>
            <a:spLocks noGrp="1"/>
          </p:cNvSpPr>
          <p:nvPr>
            <p:ph type="sldNum" sz="quarter" idx="5"/>
          </p:nvPr>
        </p:nvSpPr>
        <p:spPr/>
        <p:txBody>
          <a:bodyPr/>
          <a:lstStyle/>
          <a:p>
            <a:fld id="{03C868A6-5811-4CA3-9874-25F3423E7B47}" type="slidenum">
              <a:rPr lang="en-US" smtClean="0"/>
              <a:t>7</a:t>
            </a:fld>
            <a:endParaRPr lang="en-US"/>
          </a:p>
        </p:txBody>
      </p:sp>
    </p:spTree>
    <p:extLst>
      <p:ext uri="{BB962C8B-B14F-4D97-AF65-F5344CB8AC3E}">
        <p14:creationId xmlns:p14="http://schemas.microsoft.com/office/powerpoint/2010/main" val="3095200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national Rotary convention was held in Chicago in 1910. See how the Rotary logo has evolved over the years.</a:t>
            </a:r>
          </a:p>
        </p:txBody>
      </p:sp>
      <p:sp>
        <p:nvSpPr>
          <p:cNvPr id="4" name="Slide Number Placeholder 3"/>
          <p:cNvSpPr>
            <a:spLocks noGrp="1"/>
          </p:cNvSpPr>
          <p:nvPr>
            <p:ph type="sldNum" sz="quarter" idx="5"/>
          </p:nvPr>
        </p:nvSpPr>
        <p:spPr/>
        <p:txBody>
          <a:bodyPr/>
          <a:lstStyle/>
          <a:p>
            <a:fld id="{03C868A6-5811-4CA3-9874-25F3423E7B47}" type="slidenum">
              <a:rPr lang="en-US" smtClean="0"/>
              <a:t>8</a:t>
            </a:fld>
            <a:endParaRPr lang="en-US"/>
          </a:p>
        </p:txBody>
      </p:sp>
    </p:spTree>
    <p:extLst>
      <p:ext uri="{BB962C8B-B14F-4D97-AF65-F5344CB8AC3E}">
        <p14:creationId xmlns:p14="http://schemas.microsoft.com/office/powerpoint/2010/main" val="1259426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 Way Test is used by Rotarians world-wide as a moral code for personal and business relationships. It can be applied to almost any aspect of life. It was developed by Herbert J. Taylor in 1932 to save the Aluminum Products Distribution Company from bankruptcy. It was later adopted by RI. Rotarians always known for their sense of humor some Rotarians have added a fifth question: Is it Fun? I certainly never realized there was a song written about the Four Way Test.</a:t>
            </a:r>
          </a:p>
        </p:txBody>
      </p:sp>
      <p:sp>
        <p:nvSpPr>
          <p:cNvPr id="4" name="Slide Number Placeholder 3"/>
          <p:cNvSpPr>
            <a:spLocks noGrp="1"/>
          </p:cNvSpPr>
          <p:nvPr>
            <p:ph type="sldNum" sz="quarter" idx="5"/>
          </p:nvPr>
        </p:nvSpPr>
        <p:spPr/>
        <p:txBody>
          <a:bodyPr/>
          <a:lstStyle/>
          <a:p>
            <a:fld id="{03C868A6-5811-4CA3-9874-25F3423E7B47}" type="slidenum">
              <a:rPr lang="en-US" smtClean="0"/>
              <a:t>9</a:t>
            </a:fld>
            <a:endParaRPr lang="en-US"/>
          </a:p>
        </p:txBody>
      </p:sp>
    </p:spTree>
    <p:extLst>
      <p:ext uri="{BB962C8B-B14F-4D97-AF65-F5344CB8AC3E}">
        <p14:creationId xmlns:p14="http://schemas.microsoft.com/office/powerpoint/2010/main" val="51043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0275" y="2065338"/>
            <a:ext cx="10539413" cy="1425575"/>
          </a:xfrm>
        </p:spPr>
        <p:txBody>
          <a:bodyPr/>
          <a:lstStyle/>
          <a:p>
            <a:r>
              <a:rPr lang="en-US"/>
              <a:t>Click to edit Master title style</a:t>
            </a:r>
          </a:p>
        </p:txBody>
      </p:sp>
      <p:sp>
        <p:nvSpPr>
          <p:cNvPr id="3" name="Subtitle 2"/>
          <p:cNvSpPr>
            <a:spLocks noGrp="1"/>
          </p:cNvSpPr>
          <p:nvPr>
            <p:ph type="subTitle" idx="1"/>
          </p:nvPr>
        </p:nvSpPr>
        <p:spPr>
          <a:xfrm>
            <a:off x="1860550" y="3767138"/>
            <a:ext cx="8678863" cy="169862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C9957F4-0E04-409E-8FBC-FDF5037ED106}" type="datetimeFigureOut">
              <a:rPr lang="en-US"/>
              <a:pPr>
                <a:defRPr/>
              </a:pPr>
              <a:t>8/11/2020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A36769-5B61-49A4-8194-CD652D786715}"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477014-98CA-495C-BAC0-4064EF47C58F}" type="datetimeFigureOut">
              <a:rPr lang="en-US"/>
              <a:pPr>
                <a:defRPr/>
              </a:pPr>
              <a:t>8/11/2020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80FC3F-E88E-4A09-BDD1-1FDDCDF30A7F}"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02713" y="266700"/>
            <a:ext cx="2794000" cy="5692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0713" y="266700"/>
            <a:ext cx="8229600" cy="5692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1A64963-B89C-480A-A19F-7AE6A42C0480}" type="datetimeFigureOut">
              <a:rPr lang="en-US"/>
              <a:pPr>
                <a:defRPr/>
              </a:pPr>
              <a:t>8/11/2020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C5790D-ECE0-4587-B115-B4DCBC91FFEF}"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0275" y="2065338"/>
            <a:ext cx="10539413" cy="1425575"/>
          </a:xfrm>
        </p:spPr>
        <p:txBody>
          <a:bodyPr/>
          <a:lstStyle/>
          <a:p>
            <a:r>
              <a:rPr lang="en-US"/>
              <a:t>Click to edit Master title style</a:t>
            </a:r>
          </a:p>
        </p:txBody>
      </p:sp>
      <p:sp>
        <p:nvSpPr>
          <p:cNvPr id="3" name="Subtitle 2"/>
          <p:cNvSpPr>
            <a:spLocks noGrp="1"/>
          </p:cNvSpPr>
          <p:nvPr>
            <p:ph type="subTitle" idx="1"/>
          </p:nvPr>
        </p:nvSpPr>
        <p:spPr>
          <a:xfrm>
            <a:off x="1860550" y="3767138"/>
            <a:ext cx="8678863" cy="169862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96560FF-BC46-4752-BFCD-015F86CB02A6}" type="datetimeFigureOut">
              <a:rPr lang="en-US"/>
              <a:pPr>
                <a:defRPr/>
              </a:pPr>
              <a:t>8/11/2020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2EA0E3-920C-4CED-A822-657D17FDE0F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67EAB5-E52D-488E-8DD8-D3BCF4E6B219}" type="datetimeFigureOut">
              <a:rPr lang="en-US"/>
              <a:pPr>
                <a:defRPr/>
              </a:pPr>
              <a:t>8/11/2020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50FE59-E771-4379-B4A3-58E3654248B9}"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9488" y="4271963"/>
            <a:ext cx="10539412" cy="13208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79488" y="2817813"/>
            <a:ext cx="10539412" cy="14541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BC662C3-B2F2-40D0-829C-C746F4A424C0}" type="datetimeFigureOut">
              <a:rPr lang="en-US"/>
              <a:pPr>
                <a:defRPr/>
              </a:pPr>
              <a:t>8/11/2020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AFF081-FAC7-4F28-9F21-6FFAB7598CF0}"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8175" y="1571625"/>
            <a:ext cx="5502275"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2850" y="1571625"/>
            <a:ext cx="5503863"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F8C3AE1-4D41-4414-AA80-8AF24305F337}" type="datetimeFigureOut">
              <a:rPr lang="en-US"/>
              <a:pPr>
                <a:defRPr/>
              </a:pPr>
              <a:t>8/11/2020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5B5477B-3F5F-46D7-9319-EDC52A02707D}"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20713" y="1487488"/>
            <a:ext cx="5478462" cy="620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0713" y="2108200"/>
            <a:ext cx="5478462" cy="3830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9200" y="1487488"/>
            <a:ext cx="5480050" cy="620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9200" y="2108200"/>
            <a:ext cx="5480050" cy="3830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3A5B5FF-66F8-40BB-8B5B-A6D439076A64}" type="datetimeFigureOut">
              <a:rPr lang="en-US"/>
              <a:pPr>
                <a:defRPr/>
              </a:pPr>
              <a:t>8/11/2020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1DA5B9B-60AD-4729-ACA9-FCAB6B753ECF}"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9FB02E4-DA6B-46C3-BB0D-698EE2B61177}" type="datetimeFigureOut">
              <a:rPr lang="en-US"/>
              <a:pPr>
                <a:defRPr/>
              </a:pPr>
              <a:t>8/11/2020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194EF18-A646-4547-BE00-6BE05652CA1C}"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D70FA52-8F13-407D-8487-E60BB0A78EEC}" type="datetimeFigureOut">
              <a:rPr lang="en-US"/>
              <a:pPr>
                <a:defRPr/>
              </a:pPr>
              <a:t>8/11/2020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8B566A7-CBC2-4223-8CB2-DE0D33C94140}" type="slidenum">
              <a:rPr lang="en-US" altLang="en-US"/>
              <a:pPr>
                <a:defRPr/>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0713" y="265113"/>
            <a:ext cx="4078287" cy="1125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48225" y="265113"/>
            <a:ext cx="6931025" cy="56737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0713" y="1390650"/>
            <a:ext cx="4078287" cy="45481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12D1AF5-088C-4268-8BF3-86C6084D47E2}" type="datetimeFigureOut">
              <a:rPr lang="en-US"/>
              <a:pPr>
                <a:defRPr/>
              </a:pPr>
              <a:t>8/11/2020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FA8227E-71CA-45A8-9CBB-C8D95D7DD812}"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285C72-984F-4D2A-9B85-F3F2F08D9C2A}" type="datetimeFigureOut">
              <a:rPr lang="en-US"/>
              <a:pPr>
                <a:defRPr/>
              </a:pPr>
              <a:t>8/11/2020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57AA44-1AF8-493B-8B6B-03A14ECC29CC}"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0463" y="4654550"/>
            <a:ext cx="7440612" cy="5492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30463" y="593725"/>
            <a:ext cx="7440612" cy="39893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430463" y="5203825"/>
            <a:ext cx="7440612" cy="779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6766990-20EB-40E4-8E4B-FF8D88815DB7}" type="datetimeFigureOut">
              <a:rPr lang="en-US"/>
              <a:pPr>
                <a:defRPr/>
              </a:pPr>
              <a:t>8/11/2020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1ECA257-D47E-4308-B1A8-595934EDE7D1}" type="slidenum">
              <a:rPr lang="en-US" altLang="en-US"/>
              <a:pPr>
                <a:defRPr/>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C8BD9AF-15DF-4A0A-A4AE-68533D152DAC}" type="datetimeFigureOut">
              <a:rPr lang="en-US"/>
              <a:pPr>
                <a:defRPr/>
              </a:pPr>
              <a:t>8/11/2020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399B5D-984E-40C8-8EA5-B4DA88FFAAA9}" type="slidenum">
              <a:rPr lang="en-US" altLang="en-US"/>
              <a:pPr>
                <a:defRPr/>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02713" y="266700"/>
            <a:ext cx="2794000" cy="5692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0713" y="266700"/>
            <a:ext cx="8229600" cy="5692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0D7551C-1664-4FC0-BA72-C0CF00FF6E7A}" type="datetimeFigureOut">
              <a:rPr lang="en-US"/>
              <a:pPr>
                <a:defRPr/>
              </a:pPr>
              <a:t>8/11/2020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1F7AE0-1B57-45E2-804D-B6EAE219F379}"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9488" y="4271963"/>
            <a:ext cx="10539412" cy="13208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79488" y="2817813"/>
            <a:ext cx="10539412" cy="14541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0059A3A-97F2-44C1-B1FA-A77BA2F9D334}" type="datetimeFigureOut">
              <a:rPr lang="en-US"/>
              <a:pPr>
                <a:defRPr/>
              </a:pPr>
              <a:t>8/11/2020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AE0FE1-0C65-448C-9D63-BF03859BD5D2}"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8175" y="1571625"/>
            <a:ext cx="5502275"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2850" y="1571625"/>
            <a:ext cx="5503863"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33FBDF4-9BF8-4EF4-B613-E5308A5956F0}" type="datetimeFigureOut">
              <a:rPr lang="en-US"/>
              <a:pPr>
                <a:defRPr/>
              </a:pPr>
              <a:t>8/11/2020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CF5D98-168B-4AE1-84DF-D086572CDCB9}"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20713" y="1487488"/>
            <a:ext cx="5478462" cy="620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0713" y="2108200"/>
            <a:ext cx="5478462" cy="3830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9200" y="1487488"/>
            <a:ext cx="5480050" cy="620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9200" y="2108200"/>
            <a:ext cx="5480050" cy="3830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17A4B03-0123-483F-B1E9-3CEC6ED292A1}" type="datetimeFigureOut">
              <a:rPr lang="en-US"/>
              <a:pPr>
                <a:defRPr/>
              </a:pPr>
              <a:t>8/11/2020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029EC71-F27E-4070-B9AE-21A659DDBBC3}"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C69D773-4337-451F-A423-8CDD049CFF59}" type="datetimeFigureOut">
              <a:rPr lang="en-US"/>
              <a:pPr>
                <a:defRPr/>
              </a:pPr>
              <a:t>8/11/2020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C2E0E41-1A9E-4A4F-98C7-9766C1050711}"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C96BB44-E368-4525-AF3E-FBE7607C998A}" type="datetimeFigureOut">
              <a:rPr lang="en-US"/>
              <a:pPr>
                <a:defRPr/>
              </a:pPr>
              <a:t>8/11/2020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1398E37-0B3E-4692-8E67-C471AC21FA5C}"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0713" y="265113"/>
            <a:ext cx="4078287" cy="1125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48225" y="265113"/>
            <a:ext cx="6931025" cy="56737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0713" y="1390650"/>
            <a:ext cx="4078287" cy="45481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6895889-F294-48C0-BCD1-10709B0BC4BE}" type="datetimeFigureOut">
              <a:rPr lang="en-US"/>
              <a:pPr>
                <a:defRPr/>
              </a:pPr>
              <a:t>8/11/2020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A01DDE6-7D5A-4B41-B0DF-D3C0B02F7AE5}"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0463" y="4654550"/>
            <a:ext cx="7440612" cy="5492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30463" y="593725"/>
            <a:ext cx="7440612" cy="39893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430463" y="5203825"/>
            <a:ext cx="7440612" cy="779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6AD79F3-BB5A-40C0-99DD-D4AE5EB64A9C}" type="datetimeFigureOut">
              <a:rPr lang="en-US"/>
              <a:pPr>
                <a:defRPr/>
              </a:pPr>
              <a:t>8/11/2020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839FFA-BB50-4D93-ADE1-DDF4BCA13AF9}"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0713" y="266700"/>
            <a:ext cx="11158537" cy="1108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38175" y="1571625"/>
            <a:ext cx="11158538" cy="4387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0713" y="6162675"/>
            <a:ext cx="2892425" cy="35401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mn-lt"/>
              </a:defRPr>
            </a:lvl1pPr>
          </a:lstStyle>
          <a:p>
            <a:pPr>
              <a:defRPr/>
            </a:pPr>
            <a:fld id="{2C6EE13D-1781-4801-A458-F8F481DEFD92}" type="datetimeFigureOut">
              <a:rPr lang="en-US"/>
              <a:pPr>
                <a:defRPr/>
              </a:pPr>
              <a:t>8/11/2020</a:t>
            </a:fld>
            <a:endParaRPr lang="en-US"/>
          </a:p>
        </p:txBody>
      </p:sp>
      <p:sp>
        <p:nvSpPr>
          <p:cNvPr id="5" name="Footer Placeholder 4"/>
          <p:cNvSpPr>
            <a:spLocks noGrp="1"/>
          </p:cNvSpPr>
          <p:nvPr>
            <p:ph type="ftr" sz="quarter" idx="3"/>
          </p:nvPr>
        </p:nvSpPr>
        <p:spPr>
          <a:xfrm>
            <a:off x="4238625" y="6162675"/>
            <a:ext cx="3922713" cy="354013"/>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defRPr>
            </a:lvl1pPr>
          </a:lstStyle>
          <a:p>
            <a:pPr>
              <a:defRPr/>
            </a:pPr>
            <a:endParaRPr lang="en-US"/>
          </a:p>
        </p:txBody>
      </p:sp>
      <p:sp>
        <p:nvSpPr>
          <p:cNvPr id="6" name="Slide Number Placeholder 5"/>
          <p:cNvSpPr>
            <a:spLocks noGrp="1"/>
          </p:cNvSpPr>
          <p:nvPr>
            <p:ph type="sldNum" sz="quarter" idx="4"/>
          </p:nvPr>
        </p:nvSpPr>
        <p:spPr>
          <a:xfrm>
            <a:off x="8886825" y="6162675"/>
            <a:ext cx="2892425" cy="35401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defRPr>
            </a:lvl1pPr>
          </a:lstStyle>
          <a:p>
            <a:pPr>
              <a:defRPr/>
            </a:pPr>
            <a:fld id="{2CE07380-1CC8-498D-ADB8-2258AC534CB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Franklin Gothic Medium" pitchFamily="34" charset="0"/>
          <a:cs typeface="Arial" charset="0"/>
        </a:defRPr>
      </a:lvl2pPr>
      <a:lvl3pPr algn="ctr" rtl="0" eaLnBrk="0" fontAlgn="base" hangingPunct="0">
        <a:spcBef>
          <a:spcPct val="0"/>
        </a:spcBef>
        <a:spcAft>
          <a:spcPct val="0"/>
        </a:spcAft>
        <a:defRPr sz="4400">
          <a:solidFill>
            <a:schemeClr val="bg1"/>
          </a:solidFill>
          <a:latin typeface="Franklin Gothic Medium" pitchFamily="34" charset="0"/>
          <a:cs typeface="Arial" charset="0"/>
        </a:defRPr>
      </a:lvl3pPr>
      <a:lvl4pPr algn="ctr" rtl="0" eaLnBrk="0" fontAlgn="base" hangingPunct="0">
        <a:spcBef>
          <a:spcPct val="0"/>
        </a:spcBef>
        <a:spcAft>
          <a:spcPct val="0"/>
        </a:spcAft>
        <a:defRPr sz="4400">
          <a:solidFill>
            <a:schemeClr val="bg1"/>
          </a:solidFill>
          <a:latin typeface="Franklin Gothic Medium" pitchFamily="34" charset="0"/>
          <a:cs typeface="Arial" charset="0"/>
        </a:defRPr>
      </a:lvl4pPr>
      <a:lvl5pPr algn="ctr" rtl="0" eaLnBrk="0" fontAlgn="base" hangingPunct="0">
        <a:spcBef>
          <a:spcPct val="0"/>
        </a:spcBef>
        <a:spcAft>
          <a:spcPct val="0"/>
        </a:spcAft>
        <a:defRPr sz="4400">
          <a:solidFill>
            <a:schemeClr val="bg1"/>
          </a:solidFill>
          <a:latin typeface="Franklin Gothic Medium" pitchFamily="34" charset="0"/>
          <a:cs typeface="Arial" charset="0"/>
        </a:defRPr>
      </a:lvl5pPr>
      <a:lvl6pPr marL="457200" algn="ctr" rtl="0" fontAlgn="base">
        <a:spcBef>
          <a:spcPct val="0"/>
        </a:spcBef>
        <a:spcAft>
          <a:spcPct val="0"/>
        </a:spcAft>
        <a:defRPr sz="4400">
          <a:solidFill>
            <a:schemeClr val="bg1"/>
          </a:solidFill>
          <a:latin typeface="Franklin Gothic Medium" pitchFamily="34" charset="0"/>
          <a:cs typeface="Arial" charset="0"/>
        </a:defRPr>
      </a:lvl6pPr>
      <a:lvl7pPr marL="914400" algn="ctr" rtl="0" fontAlgn="base">
        <a:spcBef>
          <a:spcPct val="0"/>
        </a:spcBef>
        <a:spcAft>
          <a:spcPct val="0"/>
        </a:spcAft>
        <a:defRPr sz="4400">
          <a:solidFill>
            <a:schemeClr val="bg1"/>
          </a:solidFill>
          <a:latin typeface="Franklin Gothic Medium" pitchFamily="34" charset="0"/>
          <a:cs typeface="Arial" charset="0"/>
        </a:defRPr>
      </a:lvl7pPr>
      <a:lvl8pPr marL="1371600" algn="ctr" rtl="0" fontAlgn="base">
        <a:spcBef>
          <a:spcPct val="0"/>
        </a:spcBef>
        <a:spcAft>
          <a:spcPct val="0"/>
        </a:spcAft>
        <a:defRPr sz="4400">
          <a:solidFill>
            <a:schemeClr val="bg1"/>
          </a:solidFill>
          <a:latin typeface="Franklin Gothic Medium" pitchFamily="34" charset="0"/>
          <a:cs typeface="Arial" charset="0"/>
        </a:defRPr>
      </a:lvl8pPr>
      <a:lvl9pPr marL="1828800" algn="ctr" rtl="0" fontAlgn="base">
        <a:spcBef>
          <a:spcPct val="0"/>
        </a:spcBef>
        <a:spcAft>
          <a:spcPct val="0"/>
        </a:spcAft>
        <a:defRPr sz="4400">
          <a:solidFill>
            <a:schemeClr val="bg1"/>
          </a:solidFill>
          <a:latin typeface="Franklin Gothic Medium"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bg1"/>
          </a:solidFill>
          <a:latin typeface="+mn-lt"/>
          <a:cs typeface="+mn-cs"/>
        </a:defRPr>
      </a:lvl2pPr>
      <a:lvl3pPr marL="1143000" indent="-228600" algn="l" rtl="0" eaLnBrk="0" fontAlgn="base" hangingPunct="0">
        <a:spcBef>
          <a:spcPct val="20000"/>
        </a:spcBef>
        <a:spcAft>
          <a:spcPct val="0"/>
        </a:spcAft>
        <a:buFont typeface="Arial" charset="0"/>
        <a:buChar char="•"/>
        <a:defRPr sz="2400">
          <a:solidFill>
            <a:schemeClr val="bg1"/>
          </a:solidFill>
          <a:latin typeface="+mn-lt"/>
          <a:cs typeface="+mn-cs"/>
        </a:defRPr>
      </a:lvl3pPr>
      <a:lvl4pPr marL="1600200" indent="-228600" algn="l" rtl="0" eaLnBrk="0" fontAlgn="base" hangingPunct="0">
        <a:spcBef>
          <a:spcPct val="20000"/>
        </a:spcBef>
        <a:spcAft>
          <a:spcPct val="0"/>
        </a:spcAft>
        <a:buFont typeface="Arial" charset="0"/>
        <a:buChar char="–"/>
        <a:defRPr sz="2000">
          <a:solidFill>
            <a:schemeClr val="bg1"/>
          </a:solidFill>
          <a:latin typeface="+mn-lt"/>
          <a:cs typeface="+mn-cs"/>
        </a:defRPr>
      </a:lvl4pPr>
      <a:lvl5pPr marL="2057400" indent="-228600" algn="l" rtl="0" eaLnBrk="0" fontAlgn="base" hangingPunct="0">
        <a:spcBef>
          <a:spcPct val="20000"/>
        </a:spcBef>
        <a:spcAft>
          <a:spcPct val="0"/>
        </a:spcAft>
        <a:buFont typeface="Arial" charset="0"/>
        <a:buChar char="»"/>
        <a:defRPr sz="2000">
          <a:solidFill>
            <a:schemeClr val="bg1"/>
          </a:solidFill>
          <a:latin typeface="+mn-lt"/>
          <a:cs typeface="+mn-cs"/>
        </a:defRPr>
      </a:lvl5pPr>
      <a:lvl6pPr marL="2514600" indent="-228600" algn="l" rtl="0" fontAlgn="base">
        <a:spcBef>
          <a:spcPct val="20000"/>
        </a:spcBef>
        <a:spcAft>
          <a:spcPct val="0"/>
        </a:spcAft>
        <a:buFont typeface="Arial" charset="0"/>
        <a:buChar char="»"/>
        <a:defRPr sz="2000">
          <a:solidFill>
            <a:schemeClr val="bg1"/>
          </a:solidFill>
          <a:latin typeface="+mn-lt"/>
          <a:cs typeface="+mn-cs"/>
        </a:defRPr>
      </a:lvl6pPr>
      <a:lvl7pPr marL="2971800" indent="-228600" algn="l" rtl="0" fontAlgn="base">
        <a:spcBef>
          <a:spcPct val="20000"/>
        </a:spcBef>
        <a:spcAft>
          <a:spcPct val="0"/>
        </a:spcAft>
        <a:buFont typeface="Arial" charset="0"/>
        <a:buChar char="»"/>
        <a:defRPr sz="2000">
          <a:solidFill>
            <a:schemeClr val="bg1"/>
          </a:solidFill>
          <a:latin typeface="+mn-lt"/>
          <a:cs typeface="+mn-cs"/>
        </a:defRPr>
      </a:lvl7pPr>
      <a:lvl8pPr marL="3429000" indent="-228600" algn="l" rtl="0" fontAlgn="base">
        <a:spcBef>
          <a:spcPct val="20000"/>
        </a:spcBef>
        <a:spcAft>
          <a:spcPct val="0"/>
        </a:spcAft>
        <a:buFont typeface="Arial" charset="0"/>
        <a:buChar char="»"/>
        <a:defRPr sz="2000">
          <a:solidFill>
            <a:schemeClr val="bg1"/>
          </a:solidFill>
          <a:latin typeface="+mn-lt"/>
          <a:cs typeface="+mn-cs"/>
        </a:defRPr>
      </a:lvl8pPr>
      <a:lvl9pPr marL="3886200" indent="-228600" algn="l" rtl="0" fontAlgn="base">
        <a:spcBef>
          <a:spcPct val="20000"/>
        </a:spcBef>
        <a:spcAft>
          <a:spcPct val="0"/>
        </a:spcAft>
        <a:buFont typeface="Arial" charset="0"/>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20713" y="266700"/>
            <a:ext cx="11158537" cy="1108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p:cNvSpPr>
            <a:spLocks noGrp="1"/>
          </p:cNvSpPr>
          <p:nvPr>
            <p:ph type="body" idx="1"/>
          </p:nvPr>
        </p:nvSpPr>
        <p:spPr bwMode="auto">
          <a:xfrm>
            <a:off x="638175" y="1571625"/>
            <a:ext cx="11158538" cy="4387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0713" y="6162675"/>
            <a:ext cx="2892425" cy="35401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mn-lt"/>
              </a:defRPr>
            </a:lvl1pPr>
          </a:lstStyle>
          <a:p>
            <a:pPr>
              <a:defRPr/>
            </a:pPr>
            <a:fld id="{93DFFF92-3C77-4870-8354-19F23756A973}" type="datetimeFigureOut">
              <a:rPr lang="en-US"/>
              <a:pPr>
                <a:defRPr/>
              </a:pPr>
              <a:t>8/11/2020</a:t>
            </a:fld>
            <a:endParaRPr lang="en-US"/>
          </a:p>
        </p:txBody>
      </p:sp>
      <p:sp>
        <p:nvSpPr>
          <p:cNvPr id="5" name="Footer Placeholder 4"/>
          <p:cNvSpPr>
            <a:spLocks noGrp="1"/>
          </p:cNvSpPr>
          <p:nvPr>
            <p:ph type="ftr" sz="quarter" idx="3"/>
          </p:nvPr>
        </p:nvSpPr>
        <p:spPr>
          <a:xfrm>
            <a:off x="4238625" y="6162675"/>
            <a:ext cx="3922713" cy="354013"/>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defRPr>
            </a:lvl1pPr>
          </a:lstStyle>
          <a:p>
            <a:pPr>
              <a:defRPr/>
            </a:pPr>
            <a:endParaRPr lang="en-US"/>
          </a:p>
        </p:txBody>
      </p:sp>
      <p:sp>
        <p:nvSpPr>
          <p:cNvPr id="6" name="Slide Number Placeholder 5"/>
          <p:cNvSpPr>
            <a:spLocks noGrp="1"/>
          </p:cNvSpPr>
          <p:nvPr>
            <p:ph type="sldNum" sz="quarter" idx="4"/>
          </p:nvPr>
        </p:nvSpPr>
        <p:spPr>
          <a:xfrm>
            <a:off x="8886825" y="6162675"/>
            <a:ext cx="2892425" cy="35401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defRPr>
            </a:lvl1pPr>
          </a:lstStyle>
          <a:p>
            <a:pPr>
              <a:defRPr/>
            </a:pPr>
            <a:fld id="{0D63E4EE-E73E-45C3-89FF-9E30E2A1F095}" type="slidenum">
              <a:rPr lang="en-US" altLang="en-US"/>
              <a:pPr>
                <a:defRPr/>
              </a:pPr>
              <a:t>‹#›</a:t>
            </a:fld>
            <a:endParaRPr lang="en-US" altLang="en-US"/>
          </a:p>
        </p:txBody>
      </p:sp>
      <p:pic>
        <p:nvPicPr>
          <p:cNvPr id="13319" name="Picture 7" descr="Rotary_invTRANS2"/>
          <p:cNvPicPr>
            <a:picLocks noChangeAspect="1" noChangeArrowheads="1"/>
          </p:cNvPicPr>
          <p:nvPr userDrawn="1"/>
        </p:nvPicPr>
        <p:blipFill>
          <a:blip r:embed="rId14"/>
          <a:srcRect/>
          <a:stretch>
            <a:fillRect/>
          </a:stretch>
        </p:blipFill>
        <p:spPr bwMode="auto">
          <a:xfrm>
            <a:off x="312738" y="5807075"/>
            <a:ext cx="1763712" cy="641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Franklin Gothic Medium" pitchFamily="34" charset="0"/>
          <a:cs typeface="Arial" charset="0"/>
        </a:defRPr>
      </a:lvl2pPr>
      <a:lvl3pPr algn="ctr" rtl="0" eaLnBrk="0" fontAlgn="base" hangingPunct="0">
        <a:spcBef>
          <a:spcPct val="0"/>
        </a:spcBef>
        <a:spcAft>
          <a:spcPct val="0"/>
        </a:spcAft>
        <a:defRPr sz="4400">
          <a:solidFill>
            <a:schemeClr val="bg1"/>
          </a:solidFill>
          <a:latin typeface="Franklin Gothic Medium" pitchFamily="34" charset="0"/>
          <a:cs typeface="Arial" charset="0"/>
        </a:defRPr>
      </a:lvl3pPr>
      <a:lvl4pPr algn="ctr" rtl="0" eaLnBrk="0" fontAlgn="base" hangingPunct="0">
        <a:spcBef>
          <a:spcPct val="0"/>
        </a:spcBef>
        <a:spcAft>
          <a:spcPct val="0"/>
        </a:spcAft>
        <a:defRPr sz="4400">
          <a:solidFill>
            <a:schemeClr val="bg1"/>
          </a:solidFill>
          <a:latin typeface="Franklin Gothic Medium" pitchFamily="34" charset="0"/>
          <a:cs typeface="Arial" charset="0"/>
        </a:defRPr>
      </a:lvl4pPr>
      <a:lvl5pPr algn="ctr" rtl="0" eaLnBrk="0" fontAlgn="base" hangingPunct="0">
        <a:spcBef>
          <a:spcPct val="0"/>
        </a:spcBef>
        <a:spcAft>
          <a:spcPct val="0"/>
        </a:spcAft>
        <a:defRPr sz="4400">
          <a:solidFill>
            <a:schemeClr val="bg1"/>
          </a:solidFill>
          <a:latin typeface="Franklin Gothic Medium" pitchFamily="34" charset="0"/>
          <a:cs typeface="Arial" charset="0"/>
        </a:defRPr>
      </a:lvl5pPr>
      <a:lvl6pPr marL="457200" algn="ctr" rtl="0" fontAlgn="base">
        <a:spcBef>
          <a:spcPct val="0"/>
        </a:spcBef>
        <a:spcAft>
          <a:spcPct val="0"/>
        </a:spcAft>
        <a:defRPr sz="4400">
          <a:solidFill>
            <a:schemeClr val="bg1"/>
          </a:solidFill>
          <a:latin typeface="Franklin Gothic Medium" pitchFamily="34" charset="0"/>
          <a:cs typeface="Arial" charset="0"/>
        </a:defRPr>
      </a:lvl6pPr>
      <a:lvl7pPr marL="914400" algn="ctr" rtl="0" fontAlgn="base">
        <a:spcBef>
          <a:spcPct val="0"/>
        </a:spcBef>
        <a:spcAft>
          <a:spcPct val="0"/>
        </a:spcAft>
        <a:defRPr sz="4400">
          <a:solidFill>
            <a:schemeClr val="bg1"/>
          </a:solidFill>
          <a:latin typeface="Franklin Gothic Medium" pitchFamily="34" charset="0"/>
          <a:cs typeface="Arial" charset="0"/>
        </a:defRPr>
      </a:lvl7pPr>
      <a:lvl8pPr marL="1371600" algn="ctr" rtl="0" fontAlgn="base">
        <a:spcBef>
          <a:spcPct val="0"/>
        </a:spcBef>
        <a:spcAft>
          <a:spcPct val="0"/>
        </a:spcAft>
        <a:defRPr sz="4400">
          <a:solidFill>
            <a:schemeClr val="bg1"/>
          </a:solidFill>
          <a:latin typeface="Franklin Gothic Medium" pitchFamily="34" charset="0"/>
          <a:cs typeface="Arial" charset="0"/>
        </a:defRPr>
      </a:lvl8pPr>
      <a:lvl9pPr marL="1828800" algn="ctr" rtl="0" fontAlgn="base">
        <a:spcBef>
          <a:spcPct val="0"/>
        </a:spcBef>
        <a:spcAft>
          <a:spcPct val="0"/>
        </a:spcAft>
        <a:defRPr sz="4400">
          <a:solidFill>
            <a:schemeClr val="bg1"/>
          </a:solidFill>
          <a:latin typeface="Franklin Gothic Medium"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bg1"/>
          </a:solidFill>
          <a:latin typeface="+mn-lt"/>
          <a:cs typeface="+mn-cs"/>
        </a:defRPr>
      </a:lvl2pPr>
      <a:lvl3pPr marL="1143000" indent="-228600" algn="l" rtl="0" eaLnBrk="0" fontAlgn="base" hangingPunct="0">
        <a:spcBef>
          <a:spcPct val="20000"/>
        </a:spcBef>
        <a:spcAft>
          <a:spcPct val="0"/>
        </a:spcAft>
        <a:buFont typeface="Arial" charset="0"/>
        <a:buChar char="•"/>
        <a:defRPr sz="2400">
          <a:solidFill>
            <a:schemeClr val="bg1"/>
          </a:solidFill>
          <a:latin typeface="+mn-lt"/>
          <a:cs typeface="+mn-cs"/>
        </a:defRPr>
      </a:lvl3pPr>
      <a:lvl4pPr marL="1600200" indent="-228600" algn="l" rtl="0" eaLnBrk="0" fontAlgn="base" hangingPunct="0">
        <a:spcBef>
          <a:spcPct val="20000"/>
        </a:spcBef>
        <a:spcAft>
          <a:spcPct val="0"/>
        </a:spcAft>
        <a:buFont typeface="Arial" charset="0"/>
        <a:buChar char="–"/>
        <a:defRPr sz="2000">
          <a:solidFill>
            <a:schemeClr val="bg1"/>
          </a:solidFill>
          <a:latin typeface="+mn-lt"/>
          <a:cs typeface="+mn-cs"/>
        </a:defRPr>
      </a:lvl4pPr>
      <a:lvl5pPr marL="2057400" indent="-228600" algn="l" rtl="0" eaLnBrk="0" fontAlgn="base" hangingPunct="0">
        <a:spcBef>
          <a:spcPct val="20000"/>
        </a:spcBef>
        <a:spcAft>
          <a:spcPct val="0"/>
        </a:spcAft>
        <a:buFont typeface="Arial" charset="0"/>
        <a:buChar char="»"/>
        <a:defRPr sz="2000">
          <a:solidFill>
            <a:schemeClr val="bg1"/>
          </a:solidFill>
          <a:latin typeface="+mn-lt"/>
          <a:cs typeface="+mn-cs"/>
        </a:defRPr>
      </a:lvl5pPr>
      <a:lvl6pPr marL="2514600" indent="-228600" algn="l" rtl="0" fontAlgn="base">
        <a:spcBef>
          <a:spcPct val="20000"/>
        </a:spcBef>
        <a:spcAft>
          <a:spcPct val="0"/>
        </a:spcAft>
        <a:buFont typeface="Arial" charset="0"/>
        <a:buChar char="»"/>
        <a:defRPr sz="2000">
          <a:solidFill>
            <a:schemeClr val="bg1"/>
          </a:solidFill>
          <a:latin typeface="+mn-lt"/>
          <a:cs typeface="+mn-cs"/>
        </a:defRPr>
      </a:lvl6pPr>
      <a:lvl7pPr marL="2971800" indent="-228600" algn="l" rtl="0" fontAlgn="base">
        <a:spcBef>
          <a:spcPct val="20000"/>
        </a:spcBef>
        <a:spcAft>
          <a:spcPct val="0"/>
        </a:spcAft>
        <a:buFont typeface="Arial" charset="0"/>
        <a:buChar char="»"/>
        <a:defRPr sz="2000">
          <a:solidFill>
            <a:schemeClr val="bg1"/>
          </a:solidFill>
          <a:latin typeface="+mn-lt"/>
          <a:cs typeface="+mn-cs"/>
        </a:defRPr>
      </a:lvl7pPr>
      <a:lvl8pPr marL="3429000" indent="-228600" algn="l" rtl="0" fontAlgn="base">
        <a:spcBef>
          <a:spcPct val="20000"/>
        </a:spcBef>
        <a:spcAft>
          <a:spcPct val="0"/>
        </a:spcAft>
        <a:buFont typeface="Arial" charset="0"/>
        <a:buChar char="»"/>
        <a:defRPr sz="2000">
          <a:solidFill>
            <a:schemeClr val="bg1"/>
          </a:solidFill>
          <a:latin typeface="+mn-lt"/>
          <a:cs typeface="+mn-cs"/>
        </a:defRPr>
      </a:lvl8pPr>
      <a:lvl9pPr marL="3886200" indent="-228600" algn="l" rtl="0" fontAlgn="base">
        <a:spcBef>
          <a:spcPct val="20000"/>
        </a:spcBef>
        <a:spcAft>
          <a:spcPct val="0"/>
        </a:spcAft>
        <a:buFont typeface="Arial" charset="0"/>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4.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5.jpg"/><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6.jpg"/><Relationship Id="rId7"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25.jpg"/><Relationship Id="rId9" Type="http://schemas.openxmlformats.org/officeDocument/2006/relationships/image" Target="../media/image51.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52.jpg"/></Relationships>
</file>

<file path=ppt/slides/_rels/slide1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4.jp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7.jpg"/><Relationship Id="rId4" Type="http://schemas.openxmlformats.org/officeDocument/2006/relationships/image" Target="../media/image56.jpg"/></Relationships>
</file>

<file path=ppt/slides/_rels/slide1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9.jpg"/></Relationships>
</file>

<file path=ppt/slides/_rels/slide1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62.jpg"/><Relationship Id="rId4" Type="http://schemas.openxmlformats.org/officeDocument/2006/relationships/image" Target="../media/image61.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50.jpg"/><Relationship Id="rId4" Type="http://schemas.openxmlformats.org/officeDocument/2006/relationships/image" Target="../media/image63.jpg"/></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64.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61.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49.jpg"/></Relationships>
</file>

<file path=ppt/slides/_rels/slide2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0.jpg"/><Relationship Id="rId4" Type="http://schemas.openxmlformats.org/officeDocument/2006/relationships/image" Target="../media/image69.jpg"/></Relationships>
</file>

<file path=ppt/slides/_rels/slide2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3.jpg"/><Relationship Id="rId4" Type="http://schemas.openxmlformats.org/officeDocument/2006/relationships/image" Target="../media/image72.jpg"/></Relationships>
</file>

<file path=ppt/slides/_rels/slide2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image" Target="../media/image75.jp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6.jpg"/><Relationship Id="rId4" Type="http://schemas.openxmlformats.org/officeDocument/2006/relationships/image" Target="../media/image79.jpg"/></Relationships>
</file>

<file path=ppt/slides/_rels/slide26.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g"/><Relationship Id="rId4" Type="http://schemas.openxmlformats.org/officeDocument/2006/relationships/image" Target="../media/image81.jpg"/></Relationships>
</file>

<file path=ppt/slides/_rels/slide27.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54.jpg"/><Relationship Id="rId7" Type="http://schemas.openxmlformats.org/officeDocument/2006/relationships/image" Target="../media/image89.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8.jpg"/><Relationship Id="rId5" Type="http://schemas.openxmlformats.org/officeDocument/2006/relationships/image" Target="../media/image87.jpe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91.jpg"/><Relationship Id="rId7" Type="http://schemas.openxmlformats.org/officeDocument/2006/relationships/image" Target="../media/image95.jp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4.jpg"/><Relationship Id="rId5" Type="http://schemas.openxmlformats.org/officeDocument/2006/relationships/image" Target="../media/image93.jpg"/><Relationship Id="rId10" Type="http://schemas.openxmlformats.org/officeDocument/2006/relationships/image" Target="../media/image98.jpg"/><Relationship Id="rId4" Type="http://schemas.openxmlformats.org/officeDocument/2006/relationships/image" Target="../media/image92.jpg"/><Relationship Id="rId9" Type="http://schemas.openxmlformats.org/officeDocument/2006/relationships/image" Target="../media/image97.jpeg"/></Relationships>
</file>

<file path=ppt/slides/_rels/slide29.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3" Type="http://schemas.openxmlformats.org/officeDocument/2006/relationships/image" Target="../media/image104.jpg"/><Relationship Id="rId7"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PNG"/></Relationships>
</file>

<file path=ppt/slides/_rels/slide3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09.jpg"/></Relationships>
</file>

<file path=ppt/slides/_rels/slide3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31.jpg"/><Relationship Id="rId4" Type="http://schemas.openxmlformats.org/officeDocument/2006/relationships/image" Target="../media/image111.png"/></Relationships>
</file>

<file path=ppt/slides/_rels/slide33.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jpeg"/><Relationship Id="rId7" Type="http://schemas.openxmlformats.org/officeDocument/2006/relationships/image" Target="../media/image114.jp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3.jp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6.jpg"/></Relationships>
</file>

<file path=ppt/slides/_rels/slide34.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8.jpg"/><Relationship Id="rId4" Type="http://schemas.openxmlformats.org/officeDocument/2006/relationships/image" Target="../media/image6.jpg"/></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20.jpg"/><Relationship Id="rId4" Type="http://schemas.openxmlformats.org/officeDocument/2006/relationships/image" Target="../media/image119.jpg"/></Relationships>
</file>

<file path=ppt/slides/_rels/slide3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23.jpg"/><Relationship Id="rId4" Type="http://schemas.openxmlformats.org/officeDocument/2006/relationships/image" Target="../media/image122.jp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21.jp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14240A-525A-4D16-A70C-184FD113FB58}"/>
              </a:ext>
            </a:extLst>
          </p:cNvPr>
          <p:cNvSpPr txBox="1"/>
          <p:nvPr/>
        </p:nvSpPr>
        <p:spPr>
          <a:xfrm>
            <a:off x="2967575" y="1001447"/>
            <a:ext cx="7915563" cy="646331"/>
          </a:xfrm>
          <a:prstGeom prst="rect">
            <a:avLst/>
          </a:prstGeom>
          <a:noFill/>
        </p:spPr>
        <p:txBody>
          <a:bodyPr wrap="square" rtlCol="0">
            <a:spAutoFit/>
          </a:bodyPr>
          <a:lstStyle/>
          <a:p>
            <a:r>
              <a:rPr lang="en-US" sz="3600" b="1" dirty="0">
                <a:solidFill>
                  <a:schemeClr val="bg1"/>
                </a:solidFill>
              </a:rPr>
              <a:t>Welcome to Discover Rotary</a:t>
            </a:r>
          </a:p>
        </p:txBody>
      </p:sp>
      <p:pic>
        <p:nvPicPr>
          <p:cNvPr id="8" name="Picture 7" descr="A picture containing person, building, man, holding&#10;&#10;Description automatically generated">
            <a:extLst>
              <a:ext uri="{FF2B5EF4-FFF2-40B4-BE49-F238E27FC236}">
                <a16:creationId xmlns:a16="http://schemas.microsoft.com/office/drawing/2014/main" id="{4A87E09A-EC6B-4A5B-AE77-72F13A13E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0533" y="2605738"/>
            <a:ext cx="4093458" cy="2838131"/>
          </a:xfrm>
          <a:prstGeom prst="rect">
            <a:avLst/>
          </a:prstGeom>
        </p:spPr>
      </p:pic>
      <p:pic>
        <p:nvPicPr>
          <p:cNvPr id="10" name="Picture 9" descr="A group of people around each other&#10;&#10;Description automatically generated">
            <a:extLst>
              <a:ext uri="{FF2B5EF4-FFF2-40B4-BE49-F238E27FC236}">
                <a16:creationId xmlns:a16="http://schemas.microsoft.com/office/drawing/2014/main" id="{61551956-9515-4F0D-BEBE-C99738DAB0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972" y="2595860"/>
            <a:ext cx="4215047" cy="2838131"/>
          </a:xfrm>
          <a:prstGeom prst="rect">
            <a:avLst/>
          </a:prstGeom>
        </p:spPr>
      </p:pic>
      <p:pic>
        <p:nvPicPr>
          <p:cNvPr id="14" name="Picture 13" descr="A group of people in a park&#10;&#10;Description automatically generated">
            <a:extLst>
              <a:ext uri="{FF2B5EF4-FFF2-40B4-BE49-F238E27FC236}">
                <a16:creationId xmlns:a16="http://schemas.microsoft.com/office/drawing/2014/main" id="{1C6494AB-09D8-49CD-9923-B2CF137EF1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5073" y="2600799"/>
            <a:ext cx="3985460" cy="2838131"/>
          </a:xfrm>
          <a:prstGeom prst="rect">
            <a:avLst/>
          </a:prstGeom>
        </p:spPr>
      </p:pic>
      <p:sp>
        <p:nvSpPr>
          <p:cNvPr id="3" name="TextBox 2">
            <a:extLst>
              <a:ext uri="{FF2B5EF4-FFF2-40B4-BE49-F238E27FC236}">
                <a16:creationId xmlns:a16="http://schemas.microsoft.com/office/drawing/2014/main" id="{ACA58CB1-D0BD-46FA-AD9E-43649177E72F}"/>
              </a:ext>
            </a:extLst>
          </p:cNvPr>
          <p:cNvSpPr txBox="1"/>
          <p:nvPr/>
        </p:nvSpPr>
        <p:spPr>
          <a:xfrm>
            <a:off x="3466017" y="5624946"/>
            <a:ext cx="5467927" cy="646331"/>
          </a:xfrm>
          <a:prstGeom prst="rect">
            <a:avLst/>
          </a:prstGeom>
          <a:noFill/>
        </p:spPr>
        <p:txBody>
          <a:bodyPr wrap="square" rtlCol="0">
            <a:spAutoFit/>
          </a:bodyPr>
          <a:lstStyle/>
          <a:p>
            <a:pPr algn="ctr"/>
            <a:r>
              <a:rPr lang="en-US" sz="3600" dirty="0">
                <a:solidFill>
                  <a:schemeClr val="bg1"/>
                </a:solidFill>
              </a:rPr>
              <a:t>We are people of action</a:t>
            </a:r>
          </a:p>
        </p:txBody>
      </p:sp>
      <p:pic>
        <p:nvPicPr>
          <p:cNvPr id="11" name="Picture 10" descr="A close up of a sign&#10;&#10;Description automatically generated">
            <a:extLst>
              <a:ext uri="{FF2B5EF4-FFF2-40B4-BE49-F238E27FC236}">
                <a16:creationId xmlns:a16="http://schemas.microsoft.com/office/drawing/2014/main" id="{DE6C7B37-3E86-49A9-84FC-450856F818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245" y="290892"/>
            <a:ext cx="1998525" cy="2067440"/>
          </a:xfrm>
          <a:prstGeom prst="rect">
            <a:avLst/>
          </a:prstGeom>
        </p:spPr>
      </p:pic>
      <p:pic>
        <p:nvPicPr>
          <p:cNvPr id="13" name="Picture 12" descr="A close up of a sign&#10;&#10;Description automatically generated">
            <a:extLst>
              <a:ext uri="{FF2B5EF4-FFF2-40B4-BE49-F238E27FC236}">
                <a16:creationId xmlns:a16="http://schemas.microsoft.com/office/drawing/2014/main" id="{012FE666-15ED-4047-9E49-DCD3C86393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2389" y="290892"/>
            <a:ext cx="2021497" cy="2067440"/>
          </a:xfrm>
          <a:prstGeom prst="rect">
            <a:avLst/>
          </a:prstGeom>
        </p:spPr>
      </p:pic>
    </p:spTree>
    <p:extLst>
      <p:ext uri="{BB962C8B-B14F-4D97-AF65-F5344CB8AC3E}">
        <p14:creationId xmlns:p14="http://schemas.microsoft.com/office/powerpoint/2010/main" val="1146689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D10275-1D4D-4FAA-A59C-B1F33CAAA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1451" y="311102"/>
            <a:ext cx="6873393" cy="4584553"/>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92AF54C5-329C-4A87-B96D-8183FD44F3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19" y="352198"/>
            <a:ext cx="4630451" cy="5944054"/>
          </a:xfrm>
          <a:prstGeom prst="rect">
            <a:avLst/>
          </a:prstGeom>
        </p:spPr>
      </p:pic>
      <p:sp>
        <p:nvSpPr>
          <p:cNvPr id="9" name="TextBox 8">
            <a:extLst>
              <a:ext uri="{FF2B5EF4-FFF2-40B4-BE49-F238E27FC236}">
                <a16:creationId xmlns:a16="http://schemas.microsoft.com/office/drawing/2014/main" id="{7371D495-2FEE-4E6F-BF78-9A07F35FD32C}"/>
              </a:ext>
            </a:extLst>
          </p:cNvPr>
          <p:cNvSpPr txBox="1"/>
          <p:nvPr/>
        </p:nvSpPr>
        <p:spPr>
          <a:xfrm>
            <a:off x="6580888" y="4184373"/>
            <a:ext cx="4630451" cy="523220"/>
          </a:xfrm>
          <a:prstGeom prst="rect">
            <a:avLst/>
          </a:prstGeom>
          <a:noFill/>
        </p:spPr>
        <p:txBody>
          <a:bodyPr wrap="square" rtlCol="0">
            <a:spAutoFit/>
          </a:bodyPr>
          <a:lstStyle/>
          <a:p>
            <a:r>
              <a:rPr lang="en-US" sz="2800" b="1" dirty="0">
                <a:solidFill>
                  <a:schemeClr val="bg1"/>
                </a:solidFill>
              </a:rPr>
              <a:t>Five Avenues of Service</a:t>
            </a:r>
          </a:p>
        </p:txBody>
      </p:sp>
      <p:sp>
        <p:nvSpPr>
          <p:cNvPr id="2" name="TextBox 1">
            <a:extLst>
              <a:ext uri="{FF2B5EF4-FFF2-40B4-BE49-F238E27FC236}">
                <a16:creationId xmlns:a16="http://schemas.microsoft.com/office/drawing/2014/main" id="{B9281B9E-D475-4563-922D-8F86AEDD6268}"/>
              </a:ext>
            </a:extLst>
          </p:cNvPr>
          <p:cNvSpPr txBox="1"/>
          <p:nvPr/>
        </p:nvSpPr>
        <p:spPr>
          <a:xfrm>
            <a:off x="5568593" y="5465852"/>
            <a:ext cx="6000108" cy="830997"/>
          </a:xfrm>
          <a:prstGeom prst="rect">
            <a:avLst/>
          </a:prstGeom>
          <a:noFill/>
        </p:spPr>
        <p:txBody>
          <a:bodyPr wrap="square" rtlCol="0">
            <a:spAutoFit/>
          </a:bodyPr>
          <a:lstStyle/>
          <a:p>
            <a:pPr algn="ctr"/>
            <a:r>
              <a:rPr lang="en-US" sz="2400" dirty="0">
                <a:solidFill>
                  <a:schemeClr val="bg1"/>
                </a:solidFill>
              </a:rPr>
              <a:t>The Object of Rotary comes to life through Five Avenues of Service</a:t>
            </a:r>
          </a:p>
        </p:txBody>
      </p:sp>
    </p:spTree>
    <p:extLst>
      <p:ext uri="{BB962C8B-B14F-4D97-AF65-F5344CB8AC3E}">
        <p14:creationId xmlns:p14="http://schemas.microsoft.com/office/powerpoint/2010/main" val="1634475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4672A3-B140-4053-9516-EB99E839D969}"/>
              </a:ext>
            </a:extLst>
          </p:cNvPr>
          <p:cNvSpPr txBox="1"/>
          <p:nvPr/>
        </p:nvSpPr>
        <p:spPr>
          <a:xfrm>
            <a:off x="3228180" y="262724"/>
            <a:ext cx="5943600" cy="523220"/>
          </a:xfrm>
          <a:prstGeom prst="rect">
            <a:avLst/>
          </a:prstGeom>
          <a:noFill/>
        </p:spPr>
        <p:txBody>
          <a:bodyPr wrap="square" rtlCol="0">
            <a:spAutoFit/>
          </a:bodyPr>
          <a:lstStyle/>
          <a:p>
            <a:r>
              <a:rPr lang="en-US" sz="2800" b="1" dirty="0">
                <a:solidFill>
                  <a:schemeClr val="bg1"/>
                </a:solidFill>
              </a:rPr>
              <a:t>Five Avenues of Service In Action</a:t>
            </a:r>
          </a:p>
        </p:txBody>
      </p:sp>
      <p:pic>
        <p:nvPicPr>
          <p:cNvPr id="14" name="Picture 13" descr="A group of people sitting at a table with a cake&#10;&#10;Description automatically generated">
            <a:extLst>
              <a:ext uri="{FF2B5EF4-FFF2-40B4-BE49-F238E27FC236}">
                <a16:creationId xmlns:a16="http://schemas.microsoft.com/office/drawing/2014/main" id="{F9D3240D-3629-42A4-9D56-A877A63061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304" y="1063485"/>
            <a:ext cx="3254893" cy="2169929"/>
          </a:xfrm>
          <a:prstGeom prst="rect">
            <a:avLst/>
          </a:prstGeom>
        </p:spPr>
      </p:pic>
      <p:pic>
        <p:nvPicPr>
          <p:cNvPr id="16" name="Picture 15" descr="A group of people posing for a photo&#10;&#10;Description automatically generated">
            <a:extLst>
              <a:ext uri="{FF2B5EF4-FFF2-40B4-BE49-F238E27FC236}">
                <a16:creationId xmlns:a16="http://schemas.microsoft.com/office/drawing/2014/main" id="{7156A76B-6754-4872-A450-FCBD4A0EDF54}"/>
              </a:ext>
            </a:extLst>
          </p:cNvPr>
          <p:cNvPicPr>
            <a:picLocks noChangeAspect="1"/>
          </p:cNvPicPr>
          <p:nvPr/>
        </p:nvPicPr>
        <p:blipFill rotWithShape="1">
          <a:blip r:embed="rId4">
            <a:extLst>
              <a:ext uri="{28A0092B-C50C-407E-A947-70E740481C1C}">
                <a14:useLocalDpi xmlns:a14="http://schemas.microsoft.com/office/drawing/2010/main" val="0"/>
              </a:ext>
            </a:extLst>
          </a:blip>
          <a:srcRect t="15486"/>
          <a:stretch/>
        </p:blipFill>
        <p:spPr>
          <a:xfrm>
            <a:off x="4634360" y="1063485"/>
            <a:ext cx="3000375" cy="2278131"/>
          </a:xfrm>
          <a:prstGeom prst="rect">
            <a:avLst/>
          </a:prstGeom>
        </p:spPr>
      </p:pic>
      <p:pic>
        <p:nvPicPr>
          <p:cNvPr id="20" name="Picture 19" descr="A group of people in a park&#10;&#10;Description automatically generated">
            <a:extLst>
              <a:ext uri="{FF2B5EF4-FFF2-40B4-BE49-F238E27FC236}">
                <a16:creationId xmlns:a16="http://schemas.microsoft.com/office/drawing/2014/main" id="{0550035E-F85C-4442-A3BC-0ECAA394F6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6898" y="1046094"/>
            <a:ext cx="3199078" cy="2278131"/>
          </a:xfrm>
          <a:prstGeom prst="rect">
            <a:avLst/>
          </a:prstGeom>
        </p:spPr>
      </p:pic>
      <p:pic>
        <p:nvPicPr>
          <p:cNvPr id="22" name="Picture 21" descr="A child posing for the camera&#10;&#10;Description automatically generated">
            <a:extLst>
              <a:ext uri="{FF2B5EF4-FFF2-40B4-BE49-F238E27FC236}">
                <a16:creationId xmlns:a16="http://schemas.microsoft.com/office/drawing/2014/main" id="{1CE9747A-94F8-48FC-B944-78DE42D239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7492" y="3907369"/>
            <a:ext cx="3254892" cy="2231562"/>
          </a:xfrm>
          <a:prstGeom prst="rect">
            <a:avLst/>
          </a:prstGeom>
        </p:spPr>
      </p:pic>
      <p:pic>
        <p:nvPicPr>
          <p:cNvPr id="24" name="Picture 23" descr="A picture containing standing, woman&#10;&#10;Description automatically generated">
            <a:extLst>
              <a:ext uri="{FF2B5EF4-FFF2-40B4-BE49-F238E27FC236}">
                <a16:creationId xmlns:a16="http://schemas.microsoft.com/office/drawing/2014/main" id="{67EB1C29-6A96-4376-AA73-541D323B6C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6210" y="3922184"/>
            <a:ext cx="3336261" cy="2201932"/>
          </a:xfrm>
          <a:prstGeom prst="rect">
            <a:avLst/>
          </a:prstGeom>
        </p:spPr>
      </p:pic>
      <p:sp>
        <p:nvSpPr>
          <p:cNvPr id="25" name="TextBox 24">
            <a:extLst>
              <a:ext uri="{FF2B5EF4-FFF2-40B4-BE49-F238E27FC236}">
                <a16:creationId xmlns:a16="http://schemas.microsoft.com/office/drawing/2014/main" id="{D55B5A06-03BC-4E99-B4EA-7AC33D6091AA}"/>
              </a:ext>
            </a:extLst>
          </p:cNvPr>
          <p:cNvSpPr txBox="1"/>
          <p:nvPr/>
        </p:nvSpPr>
        <p:spPr>
          <a:xfrm>
            <a:off x="1461053" y="3230205"/>
            <a:ext cx="1580321" cy="369663"/>
          </a:xfrm>
          <a:prstGeom prst="rect">
            <a:avLst/>
          </a:prstGeom>
          <a:noFill/>
        </p:spPr>
        <p:txBody>
          <a:bodyPr wrap="square" rtlCol="0">
            <a:spAutoFit/>
          </a:bodyPr>
          <a:lstStyle/>
          <a:p>
            <a:r>
              <a:rPr lang="en-US" b="1" dirty="0">
                <a:solidFill>
                  <a:schemeClr val="bg1"/>
                </a:solidFill>
              </a:rPr>
              <a:t>Club Service</a:t>
            </a:r>
          </a:p>
        </p:txBody>
      </p:sp>
      <p:sp>
        <p:nvSpPr>
          <p:cNvPr id="27" name="TextBox 26">
            <a:extLst>
              <a:ext uri="{FF2B5EF4-FFF2-40B4-BE49-F238E27FC236}">
                <a16:creationId xmlns:a16="http://schemas.microsoft.com/office/drawing/2014/main" id="{58E72CB4-CFA0-4E07-8858-8200FF28A9EE}"/>
              </a:ext>
            </a:extLst>
          </p:cNvPr>
          <p:cNvSpPr txBox="1"/>
          <p:nvPr/>
        </p:nvSpPr>
        <p:spPr>
          <a:xfrm>
            <a:off x="5031304" y="3326140"/>
            <a:ext cx="2206486" cy="369332"/>
          </a:xfrm>
          <a:prstGeom prst="rect">
            <a:avLst/>
          </a:prstGeom>
          <a:noFill/>
        </p:spPr>
        <p:txBody>
          <a:bodyPr wrap="square" rtlCol="0">
            <a:spAutoFit/>
          </a:bodyPr>
          <a:lstStyle/>
          <a:p>
            <a:r>
              <a:rPr lang="en-US" b="1" dirty="0">
                <a:solidFill>
                  <a:schemeClr val="bg1"/>
                </a:solidFill>
              </a:rPr>
              <a:t>Vocational Service</a:t>
            </a:r>
          </a:p>
        </p:txBody>
      </p:sp>
      <p:sp>
        <p:nvSpPr>
          <p:cNvPr id="28" name="TextBox 27">
            <a:extLst>
              <a:ext uri="{FF2B5EF4-FFF2-40B4-BE49-F238E27FC236}">
                <a16:creationId xmlns:a16="http://schemas.microsoft.com/office/drawing/2014/main" id="{B246968A-D966-44A7-B871-76B34B76CC96}"/>
              </a:ext>
            </a:extLst>
          </p:cNvPr>
          <p:cNvSpPr txBox="1"/>
          <p:nvPr/>
        </p:nvSpPr>
        <p:spPr>
          <a:xfrm>
            <a:off x="8744106" y="3366271"/>
            <a:ext cx="2504661" cy="369332"/>
          </a:xfrm>
          <a:prstGeom prst="rect">
            <a:avLst/>
          </a:prstGeom>
          <a:noFill/>
        </p:spPr>
        <p:txBody>
          <a:bodyPr wrap="square" rtlCol="0">
            <a:spAutoFit/>
          </a:bodyPr>
          <a:lstStyle/>
          <a:p>
            <a:r>
              <a:rPr lang="en-US" b="1" dirty="0">
                <a:solidFill>
                  <a:schemeClr val="bg1"/>
                </a:solidFill>
              </a:rPr>
              <a:t>Community Service</a:t>
            </a:r>
          </a:p>
        </p:txBody>
      </p:sp>
      <p:sp>
        <p:nvSpPr>
          <p:cNvPr id="29" name="TextBox 28">
            <a:extLst>
              <a:ext uri="{FF2B5EF4-FFF2-40B4-BE49-F238E27FC236}">
                <a16:creationId xmlns:a16="http://schemas.microsoft.com/office/drawing/2014/main" id="{D95E4568-2D29-471B-B65D-D32E1B8368AD}"/>
              </a:ext>
            </a:extLst>
          </p:cNvPr>
          <p:cNvSpPr txBox="1"/>
          <p:nvPr/>
        </p:nvSpPr>
        <p:spPr>
          <a:xfrm>
            <a:off x="2456153" y="6124116"/>
            <a:ext cx="2477569" cy="369332"/>
          </a:xfrm>
          <a:prstGeom prst="rect">
            <a:avLst/>
          </a:prstGeom>
          <a:noFill/>
        </p:spPr>
        <p:txBody>
          <a:bodyPr wrap="square" rtlCol="0">
            <a:spAutoFit/>
          </a:bodyPr>
          <a:lstStyle/>
          <a:p>
            <a:r>
              <a:rPr lang="en-US" b="1" dirty="0">
                <a:solidFill>
                  <a:schemeClr val="bg1"/>
                </a:solidFill>
              </a:rPr>
              <a:t>International Service</a:t>
            </a:r>
          </a:p>
        </p:txBody>
      </p:sp>
      <p:sp>
        <p:nvSpPr>
          <p:cNvPr id="30" name="TextBox 29">
            <a:extLst>
              <a:ext uri="{FF2B5EF4-FFF2-40B4-BE49-F238E27FC236}">
                <a16:creationId xmlns:a16="http://schemas.microsoft.com/office/drawing/2014/main" id="{C3C04C33-0092-4327-B34B-FBF704DF754E}"/>
              </a:ext>
            </a:extLst>
          </p:cNvPr>
          <p:cNvSpPr txBox="1"/>
          <p:nvPr/>
        </p:nvSpPr>
        <p:spPr>
          <a:xfrm>
            <a:off x="7898009" y="6166162"/>
            <a:ext cx="1692193" cy="369332"/>
          </a:xfrm>
          <a:prstGeom prst="rect">
            <a:avLst/>
          </a:prstGeom>
          <a:noFill/>
        </p:spPr>
        <p:txBody>
          <a:bodyPr wrap="square" rtlCol="0">
            <a:spAutoFit/>
          </a:bodyPr>
          <a:lstStyle/>
          <a:p>
            <a:r>
              <a:rPr lang="en-US" b="1" dirty="0">
                <a:solidFill>
                  <a:schemeClr val="bg1"/>
                </a:solidFill>
              </a:rPr>
              <a:t>Youth Service</a:t>
            </a:r>
          </a:p>
        </p:txBody>
      </p:sp>
    </p:spTree>
    <p:extLst>
      <p:ext uri="{BB962C8B-B14F-4D97-AF65-F5344CB8AC3E}">
        <p14:creationId xmlns:p14="http://schemas.microsoft.com/office/powerpoint/2010/main" val="1229065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evice&#10;&#10;Description automatically generated">
            <a:extLst>
              <a:ext uri="{FF2B5EF4-FFF2-40B4-BE49-F238E27FC236}">
                <a16:creationId xmlns:a16="http://schemas.microsoft.com/office/drawing/2014/main" id="{BA005A37-FA5D-4C29-B12D-1B9F67CE1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807" y="669127"/>
            <a:ext cx="9440348" cy="5310196"/>
          </a:xfrm>
          <a:prstGeom prst="rect">
            <a:avLst/>
          </a:prstGeom>
        </p:spPr>
      </p:pic>
    </p:spTree>
    <p:extLst>
      <p:ext uri="{BB962C8B-B14F-4D97-AF65-F5344CB8AC3E}">
        <p14:creationId xmlns:p14="http://schemas.microsoft.com/office/powerpoint/2010/main" val="2481091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138FD1-ED99-40B9-8AF9-9C3DA490198D}"/>
              </a:ext>
            </a:extLst>
          </p:cNvPr>
          <p:cNvSpPr txBox="1"/>
          <p:nvPr/>
        </p:nvSpPr>
        <p:spPr>
          <a:xfrm>
            <a:off x="3501232" y="206194"/>
            <a:ext cx="5133504" cy="646331"/>
          </a:xfrm>
          <a:prstGeom prst="rect">
            <a:avLst/>
          </a:prstGeom>
          <a:noFill/>
        </p:spPr>
        <p:txBody>
          <a:bodyPr wrap="square" rtlCol="0">
            <a:spAutoFit/>
          </a:bodyPr>
          <a:lstStyle/>
          <a:p>
            <a:r>
              <a:rPr lang="en-US" sz="3600" dirty="0">
                <a:solidFill>
                  <a:schemeClr val="bg1"/>
                </a:solidFill>
              </a:rPr>
              <a:t>Seven Areas of Focus</a:t>
            </a:r>
          </a:p>
        </p:txBody>
      </p:sp>
      <p:pic>
        <p:nvPicPr>
          <p:cNvPr id="4" name="Picture 3" descr="A person looking at the camera&#10;&#10;Description automatically generated">
            <a:extLst>
              <a:ext uri="{FF2B5EF4-FFF2-40B4-BE49-F238E27FC236}">
                <a16:creationId xmlns:a16="http://schemas.microsoft.com/office/drawing/2014/main" id="{CFCBE499-2C21-489D-A69C-8101290195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707" y="1105382"/>
            <a:ext cx="2371318" cy="1693799"/>
          </a:xfrm>
          <a:prstGeom prst="rect">
            <a:avLst/>
          </a:prstGeom>
        </p:spPr>
      </p:pic>
      <p:sp>
        <p:nvSpPr>
          <p:cNvPr id="5" name="TextBox 4">
            <a:extLst>
              <a:ext uri="{FF2B5EF4-FFF2-40B4-BE49-F238E27FC236}">
                <a16:creationId xmlns:a16="http://schemas.microsoft.com/office/drawing/2014/main" id="{3C89C157-CEFA-49A7-AD39-A041BD7556E5}"/>
              </a:ext>
            </a:extLst>
          </p:cNvPr>
          <p:cNvSpPr txBox="1"/>
          <p:nvPr/>
        </p:nvSpPr>
        <p:spPr>
          <a:xfrm>
            <a:off x="716827" y="2780217"/>
            <a:ext cx="2540421" cy="584775"/>
          </a:xfrm>
          <a:prstGeom prst="rect">
            <a:avLst/>
          </a:prstGeom>
          <a:noFill/>
        </p:spPr>
        <p:txBody>
          <a:bodyPr wrap="square" rtlCol="0">
            <a:spAutoFit/>
          </a:bodyPr>
          <a:lstStyle/>
          <a:p>
            <a:r>
              <a:rPr lang="en-US" sz="1600" dirty="0">
                <a:solidFill>
                  <a:schemeClr val="bg1"/>
                </a:solidFill>
              </a:rPr>
              <a:t>Peacebuilding &amp; Conflict</a:t>
            </a:r>
          </a:p>
          <a:p>
            <a:r>
              <a:rPr lang="en-US" sz="1600" dirty="0">
                <a:solidFill>
                  <a:schemeClr val="bg1"/>
                </a:solidFill>
              </a:rPr>
              <a:t>Prevention</a:t>
            </a:r>
          </a:p>
        </p:txBody>
      </p:sp>
      <p:pic>
        <p:nvPicPr>
          <p:cNvPr id="9" name="Picture 8" descr="A person in a blue shirt&#10;&#10;Description automatically generated">
            <a:extLst>
              <a:ext uri="{FF2B5EF4-FFF2-40B4-BE49-F238E27FC236}">
                <a16:creationId xmlns:a16="http://schemas.microsoft.com/office/drawing/2014/main" id="{E78E1456-300C-4E35-867B-7E964EBBE2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0329" y="1138914"/>
            <a:ext cx="2371319" cy="1693799"/>
          </a:xfrm>
          <a:prstGeom prst="rect">
            <a:avLst/>
          </a:prstGeom>
        </p:spPr>
      </p:pic>
      <p:sp>
        <p:nvSpPr>
          <p:cNvPr id="10" name="TextBox 9">
            <a:extLst>
              <a:ext uri="{FF2B5EF4-FFF2-40B4-BE49-F238E27FC236}">
                <a16:creationId xmlns:a16="http://schemas.microsoft.com/office/drawing/2014/main" id="{852A8ECE-1DCD-4DE0-949E-FDFF08D44636}"/>
              </a:ext>
            </a:extLst>
          </p:cNvPr>
          <p:cNvSpPr txBox="1"/>
          <p:nvPr/>
        </p:nvSpPr>
        <p:spPr>
          <a:xfrm>
            <a:off x="3902387" y="2774646"/>
            <a:ext cx="2371320" cy="584775"/>
          </a:xfrm>
          <a:prstGeom prst="rect">
            <a:avLst/>
          </a:prstGeom>
          <a:noFill/>
        </p:spPr>
        <p:txBody>
          <a:bodyPr wrap="square" rtlCol="0">
            <a:spAutoFit/>
          </a:bodyPr>
          <a:lstStyle/>
          <a:p>
            <a:r>
              <a:rPr lang="en-US" sz="1600" dirty="0">
                <a:solidFill>
                  <a:schemeClr val="bg1"/>
                </a:solidFill>
              </a:rPr>
              <a:t>Disease Prevention &amp;</a:t>
            </a:r>
          </a:p>
          <a:p>
            <a:r>
              <a:rPr lang="en-US" sz="1600" dirty="0">
                <a:solidFill>
                  <a:schemeClr val="bg1"/>
                </a:solidFill>
              </a:rPr>
              <a:t>Treatment</a:t>
            </a:r>
          </a:p>
        </p:txBody>
      </p:sp>
      <p:pic>
        <p:nvPicPr>
          <p:cNvPr id="12" name="Picture 11" descr="A picture containing grass, outdoor, person, green&#10;&#10;Description automatically generated">
            <a:extLst>
              <a:ext uri="{FF2B5EF4-FFF2-40B4-BE49-F238E27FC236}">
                <a16:creationId xmlns:a16="http://schemas.microsoft.com/office/drawing/2014/main" id="{169DA2D3-3185-4B67-9538-42596E5066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0804" y="1138914"/>
            <a:ext cx="2247783" cy="1605559"/>
          </a:xfrm>
          <a:prstGeom prst="rect">
            <a:avLst/>
          </a:prstGeom>
        </p:spPr>
      </p:pic>
      <p:sp>
        <p:nvSpPr>
          <p:cNvPr id="13" name="TextBox 12">
            <a:extLst>
              <a:ext uri="{FF2B5EF4-FFF2-40B4-BE49-F238E27FC236}">
                <a16:creationId xmlns:a16="http://schemas.microsoft.com/office/drawing/2014/main" id="{9FDB8836-E602-4D96-9009-727437B47F19}"/>
              </a:ext>
            </a:extLst>
          </p:cNvPr>
          <p:cNvSpPr txBox="1"/>
          <p:nvPr/>
        </p:nvSpPr>
        <p:spPr>
          <a:xfrm>
            <a:off x="7072703" y="2692554"/>
            <a:ext cx="1916637" cy="584775"/>
          </a:xfrm>
          <a:prstGeom prst="rect">
            <a:avLst/>
          </a:prstGeom>
          <a:noFill/>
        </p:spPr>
        <p:txBody>
          <a:bodyPr wrap="square" rtlCol="0">
            <a:spAutoFit/>
          </a:bodyPr>
          <a:lstStyle/>
          <a:p>
            <a:r>
              <a:rPr lang="en-US" sz="1600" dirty="0">
                <a:solidFill>
                  <a:schemeClr val="bg1"/>
                </a:solidFill>
              </a:rPr>
              <a:t>Water, Sanitation &amp;</a:t>
            </a:r>
          </a:p>
          <a:p>
            <a:r>
              <a:rPr lang="en-US" sz="1600" dirty="0">
                <a:solidFill>
                  <a:schemeClr val="bg1"/>
                </a:solidFill>
              </a:rPr>
              <a:t>Hygiene</a:t>
            </a:r>
          </a:p>
        </p:txBody>
      </p:sp>
      <p:pic>
        <p:nvPicPr>
          <p:cNvPr id="15" name="Picture 14" descr="A small child sitting on a bench&#10;&#10;Description automatically generated">
            <a:extLst>
              <a:ext uri="{FF2B5EF4-FFF2-40B4-BE49-F238E27FC236}">
                <a16:creationId xmlns:a16="http://schemas.microsoft.com/office/drawing/2014/main" id="{15D44FC6-4544-4246-90BA-9B294413D2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76590" y="1138914"/>
            <a:ext cx="2097274" cy="1498053"/>
          </a:xfrm>
          <a:prstGeom prst="rect">
            <a:avLst/>
          </a:prstGeom>
        </p:spPr>
      </p:pic>
      <p:sp>
        <p:nvSpPr>
          <p:cNvPr id="16" name="TextBox 15">
            <a:extLst>
              <a:ext uri="{FF2B5EF4-FFF2-40B4-BE49-F238E27FC236}">
                <a16:creationId xmlns:a16="http://schemas.microsoft.com/office/drawing/2014/main" id="{766AC07D-0D6D-48EB-9E1B-C40657D16CA5}"/>
              </a:ext>
            </a:extLst>
          </p:cNvPr>
          <p:cNvSpPr txBox="1"/>
          <p:nvPr/>
        </p:nvSpPr>
        <p:spPr>
          <a:xfrm>
            <a:off x="9643069" y="2629904"/>
            <a:ext cx="2679257" cy="338554"/>
          </a:xfrm>
          <a:prstGeom prst="rect">
            <a:avLst/>
          </a:prstGeom>
          <a:noFill/>
        </p:spPr>
        <p:txBody>
          <a:bodyPr wrap="square" rtlCol="0">
            <a:spAutoFit/>
          </a:bodyPr>
          <a:lstStyle/>
          <a:p>
            <a:r>
              <a:rPr lang="en-US" sz="1600" dirty="0">
                <a:solidFill>
                  <a:schemeClr val="bg1"/>
                </a:solidFill>
              </a:rPr>
              <a:t>Maternal &amp; Child Health</a:t>
            </a:r>
          </a:p>
        </p:txBody>
      </p:sp>
      <p:pic>
        <p:nvPicPr>
          <p:cNvPr id="26" name="Picture 25" descr="A couple of people posing for the camera&#10;&#10;Description automatically generated">
            <a:extLst>
              <a:ext uri="{FF2B5EF4-FFF2-40B4-BE49-F238E27FC236}">
                <a16:creationId xmlns:a16="http://schemas.microsoft.com/office/drawing/2014/main" id="{E0BAF84E-DCF1-45BD-899B-0B67CDDE03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555" y="3829272"/>
            <a:ext cx="3061592" cy="1993117"/>
          </a:xfrm>
          <a:prstGeom prst="rect">
            <a:avLst/>
          </a:prstGeom>
        </p:spPr>
      </p:pic>
      <p:sp>
        <p:nvSpPr>
          <p:cNvPr id="27" name="TextBox 26">
            <a:extLst>
              <a:ext uri="{FF2B5EF4-FFF2-40B4-BE49-F238E27FC236}">
                <a16:creationId xmlns:a16="http://schemas.microsoft.com/office/drawing/2014/main" id="{D095DC03-BB7E-4B2A-A880-A1BC8E1128B1}"/>
              </a:ext>
            </a:extLst>
          </p:cNvPr>
          <p:cNvSpPr txBox="1"/>
          <p:nvPr/>
        </p:nvSpPr>
        <p:spPr>
          <a:xfrm>
            <a:off x="1151972" y="5805887"/>
            <a:ext cx="3061592" cy="369332"/>
          </a:xfrm>
          <a:prstGeom prst="rect">
            <a:avLst/>
          </a:prstGeom>
          <a:noFill/>
        </p:spPr>
        <p:txBody>
          <a:bodyPr wrap="square" rtlCol="0">
            <a:spAutoFit/>
          </a:bodyPr>
          <a:lstStyle/>
          <a:p>
            <a:r>
              <a:rPr lang="en-US" dirty="0">
                <a:solidFill>
                  <a:schemeClr val="bg1"/>
                </a:solidFill>
              </a:rPr>
              <a:t>Basic Education &amp; Literacy</a:t>
            </a:r>
          </a:p>
        </p:txBody>
      </p:sp>
      <p:pic>
        <p:nvPicPr>
          <p:cNvPr id="29" name="Picture 28" descr="A picture containing person, table, indoor, food&#10;&#10;Description automatically generated">
            <a:extLst>
              <a:ext uri="{FF2B5EF4-FFF2-40B4-BE49-F238E27FC236}">
                <a16:creationId xmlns:a16="http://schemas.microsoft.com/office/drawing/2014/main" id="{CBA00C50-CE38-4168-A782-26050BC7A9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5988" y="3795100"/>
            <a:ext cx="2886043" cy="2061459"/>
          </a:xfrm>
          <a:prstGeom prst="rect">
            <a:avLst/>
          </a:prstGeom>
        </p:spPr>
      </p:pic>
      <p:sp>
        <p:nvSpPr>
          <p:cNvPr id="30" name="TextBox 29">
            <a:extLst>
              <a:ext uri="{FF2B5EF4-FFF2-40B4-BE49-F238E27FC236}">
                <a16:creationId xmlns:a16="http://schemas.microsoft.com/office/drawing/2014/main" id="{EBD1E43E-B05D-40B6-B25B-9B2A56F8FEB1}"/>
              </a:ext>
            </a:extLst>
          </p:cNvPr>
          <p:cNvSpPr txBox="1"/>
          <p:nvPr/>
        </p:nvSpPr>
        <p:spPr>
          <a:xfrm>
            <a:off x="4854455" y="5826721"/>
            <a:ext cx="3331945" cy="369332"/>
          </a:xfrm>
          <a:prstGeom prst="rect">
            <a:avLst/>
          </a:prstGeom>
          <a:noFill/>
        </p:spPr>
        <p:txBody>
          <a:bodyPr wrap="square" rtlCol="0">
            <a:spAutoFit/>
          </a:bodyPr>
          <a:lstStyle/>
          <a:p>
            <a:r>
              <a:rPr lang="en-US" dirty="0">
                <a:solidFill>
                  <a:schemeClr val="bg1"/>
                </a:solidFill>
              </a:rPr>
              <a:t>Community &amp; Economic Dev.</a:t>
            </a:r>
          </a:p>
        </p:txBody>
      </p:sp>
      <p:pic>
        <p:nvPicPr>
          <p:cNvPr id="6" name="Picture 5" descr="A group of people standing in the grass&#10;&#10;Description automatically generated">
            <a:extLst>
              <a:ext uri="{FF2B5EF4-FFF2-40B4-BE49-F238E27FC236}">
                <a16:creationId xmlns:a16="http://schemas.microsoft.com/office/drawing/2014/main" id="{3DE63EAC-DE16-4443-8D60-7790188CB7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34736" y="3760930"/>
            <a:ext cx="2714255" cy="2061459"/>
          </a:xfrm>
          <a:prstGeom prst="rect">
            <a:avLst/>
          </a:prstGeom>
        </p:spPr>
      </p:pic>
      <p:sp>
        <p:nvSpPr>
          <p:cNvPr id="7" name="TextBox 6">
            <a:extLst>
              <a:ext uri="{FF2B5EF4-FFF2-40B4-BE49-F238E27FC236}">
                <a16:creationId xmlns:a16="http://schemas.microsoft.com/office/drawing/2014/main" id="{C1861D7B-84B6-4109-AAA5-B2D703987ED5}"/>
              </a:ext>
            </a:extLst>
          </p:cNvPr>
          <p:cNvSpPr txBox="1"/>
          <p:nvPr/>
        </p:nvSpPr>
        <p:spPr>
          <a:xfrm>
            <a:off x="8634736" y="5889389"/>
            <a:ext cx="2821143" cy="369332"/>
          </a:xfrm>
          <a:prstGeom prst="rect">
            <a:avLst/>
          </a:prstGeom>
          <a:noFill/>
        </p:spPr>
        <p:txBody>
          <a:bodyPr wrap="square" rtlCol="0">
            <a:spAutoFit/>
          </a:bodyPr>
          <a:lstStyle/>
          <a:p>
            <a:r>
              <a:rPr lang="en-US" dirty="0">
                <a:solidFill>
                  <a:schemeClr val="bg1"/>
                </a:solidFill>
              </a:rPr>
              <a:t>Support The Environment</a:t>
            </a:r>
          </a:p>
        </p:txBody>
      </p:sp>
    </p:spTree>
    <p:extLst>
      <p:ext uri="{BB962C8B-B14F-4D97-AF65-F5344CB8AC3E}">
        <p14:creationId xmlns:p14="http://schemas.microsoft.com/office/powerpoint/2010/main" val="3124964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5FFEC27C-95D7-456D-90D6-C2DF81DAB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129" y="369870"/>
            <a:ext cx="3396839" cy="3396839"/>
          </a:xfrm>
          <a:prstGeom prst="rect">
            <a:avLst/>
          </a:prstGeom>
        </p:spPr>
      </p:pic>
      <p:pic>
        <p:nvPicPr>
          <p:cNvPr id="5" name="Picture 4" descr="A picture containing person, grass, outdoor, boy&#10;&#10;Description automatically generated">
            <a:extLst>
              <a:ext uri="{FF2B5EF4-FFF2-40B4-BE49-F238E27FC236}">
                <a16:creationId xmlns:a16="http://schemas.microsoft.com/office/drawing/2014/main" id="{66C402C8-7AF1-4841-A921-4EA079A436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4477" y="3191089"/>
            <a:ext cx="3087491" cy="3087491"/>
          </a:xfrm>
          <a:prstGeom prst="rect">
            <a:avLst/>
          </a:prstGeom>
        </p:spPr>
      </p:pic>
      <p:sp>
        <p:nvSpPr>
          <p:cNvPr id="7" name="TextBox 6">
            <a:extLst>
              <a:ext uri="{FF2B5EF4-FFF2-40B4-BE49-F238E27FC236}">
                <a16:creationId xmlns:a16="http://schemas.microsoft.com/office/drawing/2014/main" id="{52992430-A1A7-4918-A224-04A219A4C170}"/>
              </a:ext>
            </a:extLst>
          </p:cNvPr>
          <p:cNvSpPr txBox="1"/>
          <p:nvPr/>
        </p:nvSpPr>
        <p:spPr>
          <a:xfrm>
            <a:off x="5383660" y="791110"/>
            <a:ext cx="5921822" cy="646331"/>
          </a:xfrm>
          <a:prstGeom prst="rect">
            <a:avLst/>
          </a:prstGeom>
          <a:noFill/>
        </p:spPr>
        <p:txBody>
          <a:bodyPr wrap="square" rtlCol="0">
            <a:spAutoFit/>
          </a:bodyPr>
          <a:lstStyle/>
          <a:p>
            <a:pPr algn="ctr"/>
            <a:r>
              <a:rPr lang="en-US" sz="3600" dirty="0">
                <a:solidFill>
                  <a:schemeClr val="bg1"/>
                </a:solidFill>
              </a:rPr>
              <a:t>Peace &amp; Conflict Prevention</a:t>
            </a:r>
          </a:p>
        </p:txBody>
      </p:sp>
      <p:sp>
        <p:nvSpPr>
          <p:cNvPr id="9" name="TextBox 8">
            <a:extLst>
              <a:ext uri="{FF2B5EF4-FFF2-40B4-BE49-F238E27FC236}">
                <a16:creationId xmlns:a16="http://schemas.microsoft.com/office/drawing/2014/main" id="{9454DED3-16B0-4E2E-B5DA-314085E01E6A}"/>
              </a:ext>
            </a:extLst>
          </p:cNvPr>
          <p:cNvSpPr txBox="1"/>
          <p:nvPr/>
        </p:nvSpPr>
        <p:spPr>
          <a:xfrm>
            <a:off x="5383660" y="2260316"/>
            <a:ext cx="6072026" cy="2308324"/>
          </a:xfrm>
          <a:prstGeom prst="rect">
            <a:avLst/>
          </a:prstGeom>
          <a:noFill/>
        </p:spPr>
        <p:txBody>
          <a:bodyPr wrap="square" rtlCol="0">
            <a:spAutoFit/>
          </a:bodyPr>
          <a:lstStyle/>
          <a:p>
            <a:pPr algn="ctr"/>
            <a:r>
              <a:rPr lang="en-US" sz="2800" dirty="0">
                <a:solidFill>
                  <a:schemeClr val="bg1"/>
                </a:solidFill>
              </a:rPr>
              <a:t>70 Million People Displaced…</a:t>
            </a:r>
          </a:p>
          <a:p>
            <a:pPr algn="ctr"/>
            <a:r>
              <a:rPr lang="en-US" sz="2800" dirty="0">
                <a:solidFill>
                  <a:schemeClr val="bg1"/>
                </a:solidFill>
              </a:rPr>
              <a:t>Half are children</a:t>
            </a:r>
          </a:p>
          <a:p>
            <a:pPr algn="ctr"/>
            <a:endParaRPr lang="en-US" sz="3200" dirty="0">
              <a:solidFill>
                <a:schemeClr val="bg1"/>
              </a:solidFill>
            </a:endParaRPr>
          </a:p>
          <a:p>
            <a:pPr algn="ctr"/>
            <a:r>
              <a:rPr lang="en-US" sz="2800" dirty="0">
                <a:solidFill>
                  <a:schemeClr val="bg1"/>
                </a:solidFill>
              </a:rPr>
              <a:t>Rotarians refuse to accept conflict</a:t>
            </a:r>
          </a:p>
          <a:p>
            <a:pPr algn="ctr"/>
            <a:r>
              <a:rPr lang="en-US" sz="2800" dirty="0">
                <a:solidFill>
                  <a:schemeClr val="bg1"/>
                </a:solidFill>
              </a:rPr>
              <a:t>as a ways of life</a:t>
            </a:r>
          </a:p>
        </p:txBody>
      </p:sp>
      <p:pic>
        <p:nvPicPr>
          <p:cNvPr id="4" name="Picture 3" descr="A sign on the side of a building&#10;&#10;Description automatically generated">
            <a:extLst>
              <a:ext uri="{FF2B5EF4-FFF2-40B4-BE49-F238E27FC236}">
                <a16:creationId xmlns:a16="http://schemas.microsoft.com/office/drawing/2014/main" id="{578D46D1-E777-4672-8F16-FB15E545F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8565" y="4681003"/>
            <a:ext cx="1568389" cy="1421024"/>
          </a:xfrm>
          <a:prstGeom prst="rect">
            <a:avLst/>
          </a:prstGeom>
        </p:spPr>
      </p:pic>
    </p:spTree>
    <p:extLst>
      <p:ext uri="{BB962C8B-B14F-4D97-AF65-F5344CB8AC3E}">
        <p14:creationId xmlns:p14="http://schemas.microsoft.com/office/powerpoint/2010/main" val="1415623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down the street&#10;&#10;Description automatically generated">
            <a:extLst>
              <a:ext uri="{FF2B5EF4-FFF2-40B4-BE49-F238E27FC236}">
                <a16:creationId xmlns:a16="http://schemas.microsoft.com/office/drawing/2014/main" id="{AC11F770-E452-4E4F-B7AC-570851024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10" y="545837"/>
            <a:ext cx="3627848" cy="3627848"/>
          </a:xfrm>
          <a:prstGeom prst="rect">
            <a:avLst/>
          </a:prstGeom>
        </p:spPr>
      </p:pic>
      <p:pic>
        <p:nvPicPr>
          <p:cNvPr id="7" name="Picture 6" descr="A picture containing person, man, brushing, teeth&#10;&#10;Description automatically generated">
            <a:extLst>
              <a:ext uri="{FF2B5EF4-FFF2-40B4-BE49-F238E27FC236}">
                <a16:creationId xmlns:a16="http://schemas.microsoft.com/office/drawing/2014/main" id="{78CAB836-029F-4DAF-AC56-CBBCD095A2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0786" y="545837"/>
            <a:ext cx="4210050" cy="2628900"/>
          </a:xfrm>
          <a:prstGeom prst="rect">
            <a:avLst/>
          </a:prstGeom>
        </p:spPr>
      </p:pic>
      <p:sp>
        <p:nvSpPr>
          <p:cNvPr id="8" name="TextBox 7">
            <a:extLst>
              <a:ext uri="{FF2B5EF4-FFF2-40B4-BE49-F238E27FC236}">
                <a16:creationId xmlns:a16="http://schemas.microsoft.com/office/drawing/2014/main" id="{703CFA25-39AA-40DA-8ED0-1ABD9CE56FED}"/>
              </a:ext>
            </a:extLst>
          </p:cNvPr>
          <p:cNvSpPr txBox="1"/>
          <p:nvPr/>
        </p:nvSpPr>
        <p:spPr>
          <a:xfrm>
            <a:off x="610808" y="4286731"/>
            <a:ext cx="3185052" cy="1815882"/>
          </a:xfrm>
          <a:prstGeom prst="rect">
            <a:avLst/>
          </a:prstGeom>
          <a:noFill/>
        </p:spPr>
        <p:txBody>
          <a:bodyPr wrap="square" rtlCol="0">
            <a:spAutoFit/>
          </a:bodyPr>
          <a:lstStyle/>
          <a:p>
            <a:r>
              <a:rPr lang="en-US" sz="2800" dirty="0">
                <a:solidFill>
                  <a:schemeClr val="bg1"/>
                </a:solidFill>
              </a:rPr>
              <a:t>$60 million in grants was given last year to fight disease.</a:t>
            </a:r>
          </a:p>
        </p:txBody>
      </p:sp>
      <p:sp>
        <p:nvSpPr>
          <p:cNvPr id="9" name="TextBox 8">
            <a:extLst>
              <a:ext uri="{FF2B5EF4-FFF2-40B4-BE49-F238E27FC236}">
                <a16:creationId xmlns:a16="http://schemas.microsoft.com/office/drawing/2014/main" id="{9550F401-0984-40DB-8D9A-3336CF79DC1A}"/>
              </a:ext>
            </a:extLst>
          </p:cNvPr>
          <p:cNvSpPr txBox="1"/>
          <p:nvPr/>
        </p:nvSpPr>
        <p:spPr>
          <a:xfrm>
            <a:off x="4181582" y="873303"/>
            <a:ext cx="3627848" cy="646331"/>
          </a:xfrm>
          <a:prstGeom prst="rect">
            <a:avLst/>
          </a:prstGeom>
          <a:noFill/>
        </p:spPr>
        <p:txBody>
          <a:bodyPr wrap="square" rtlCol="0">
            <a:spAutoFit/>
          </a:bodyPr>
          <a:lstStyle/>
          <a:p>
            <a:r>
              <a:rPr lang="en-US" sz="3600" dirty="0">
                <a:solidFill>
                  <a:schemeClr val="bg1"/>
                </a:solidFill>
              </a:rPr>
              <a:t>Fighting Disease</a:t>
            </a:r>
          </a:p>
        </p:txBody>
      </p:sp>
      <p:sp>
        <p:nvSpPr>
          <p:cNvPr id="13" name="TextBox 12">
            <a:extLst>
              <a:ext uri="{FF2B5EF4-FFF2-40B4-BE49-F238E27FC236}">
                <a16:creationId xmlns:a16="http://schemas.microsoft.com/office/drawing/2014/main" id="{123824A4-4DCF-44FA-B11F-DF09835BF739}"/>
              </a:ext>
            </a:extLst>
          </p:cNvPr>
          <p:cNvSpPr txBox="1"/>
          <p:nvPr/>
        </p:nvSpPr>
        <p:spPr>
          <a:xfrm>
            <a:off x="8473022" y="3831916"/>
            <a:ext cx="3316133" cy="1815882"/>
          </a:xfrm>
          <a:prstGeom prst="rect">
            <a:avLst/>
          </a:prstGeom>
          <a:noFill/>
        </p:spPr>
        <p:txBody>
          <a:bodyPr wrap="square" rtlCol="0">
            <a:spAutoFit/>
          </a:bodyPr>
          <a:lstStyle/>
          <a:p>
            <a:r>
              <a:rPr lang="en-US" sz="2800" dirty="0">
                <a:solidFill>
                  <a:schemeClr val="bg1"/>
                </a:solidFill>
              </a:rPr>
              <a:t>99.9% reduction in polio cases since our program started in 1985,</a:t>
            </a:r>
          </a:p>
        </p:txBody>
      </p:sp>
      <p:pic>
        <p:nvPicPr>
          <p:cNvPr id="4" name="Picture 3" descr="A drawing of a cartoon character&#10;&#10;Description automatically generated">
            <a:extLst>
              <a:ext uri="{FF2B5EF4-FFF2-40B4-BE49-F238E27FC236}">
                <a16:creationId xmlns:a16="http://schemas.microsoft.com/office/drawing/2014/main" id="{BA296731-3DE9-4656-8EB3-A7721B1FEC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0737" y="1927054"/>
            <a:ext cx="2256546" cy="4064421"/>
          </a:xfrm>
          <a:prstGeom prst="rect">
            <a:avLst/>
          </a:prstGeom>
        </p:spPr>
      </p:pic>
    </p:spTree>
    <p:extLst>
      <p:ext uri="{BB962C8B-B14F-4D97-AF65-F5344CB8AC3E}">
        <p14:creationId xmlns:p14="http://schemas.microsoft.com/office/powerpoint/2010/main" val="1181055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little, young&#10;&#10;Description automatically generated">
            <a:extLst>
              <a:ext uri="{FF2B5EF4-FFF2-40B4-BE49-F238E27FC236}">
                <a16:creationId xmlns:a16="http://schemas.microsoft.com/office/drawing/2014/main" id="{BDBEB6E0-B3DC-4CEF-841F-B68020A9D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8059" y="3673814"/>
            <a:ext cx="3578225" cy="2667000"/>
          </a:xfrm>
          <a:prstGeom prst="rect">
            <a:avLst/>
          </a:prstGeom>
        </p:spPr>
      </p:pic>
      <p:pic>
        <p:nvPicPr>
          <p:cNvPr id="5" name="Picture 4" descr="A picture containing smiling, young, boy, people&#10;&#10;Description automatically generated">
            <a:extLst>
              <a:ext uri="{FF2B5EF4-FFF2-40B4-BE49-F238E27FC236}">
                <a16:creationId xmlns:a16="http://schemas.microsoft.com/office/drawing/2014/main" id="{DF1DC985-FCDD-4360-AF32-75BF291372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535" y="166543"/>
            <a:ext cx="3869551" cy="2332307"/>
          </a:xfrm>
          <a:prstGeom prst="rect">
            <a:avLst/>
          </a:prstGeom>
        </p:spPr>
      </p:pic>
      <p:pic>
        <p:nvPicPr>
          <p:cNvPr id="7" name="Picture 6" descr="A close up of a mans face&#10;&#10;Description automatically generated">
            <a:extLst>
              <a:ext uri="{FF2B5EF4-FFF2-40B4-BE49-F238E27FC236}">
                <a16:creationId xmlns:a16="http://schemas.microsoft.com/office/drawing/2014/main" id="{71931D25-7701-45F1-902E-A9910CB553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9521" y="2045825"/>
            <a:ext cx="4424843" cy="2103776"/>
          </a:xfrm>
          <a:prstGeom prst="rect">
            <a:avLst/>
          </a:prstGeom>
        </p:spPr>
      </p:pic>
      <p:sp>
        <p:nvSpPr>
          <p:cNvPr id="10" name="TextBox 9">
            <a:extLst>
              <a:ext uri="{FF2B5EF4-FFF2-40B4-BE49-F238E27FC236}">
                <a16:creationId xmlns:a16="http://schemas.microsoft.com/office/drawing/2014/main" id="{4DE19DC6-5549-43C6-BE53-7BAB4E31A5B3}"/>
              </a:ext>
            </a:extLst>
          </p:cNvPr>
          <p:cNvSpPr txBox="1"/>
          <p:nvPr/>
        </p:nvSpPr>
        <p:spPr>
          <a:xfrm>
            <a:off x="7243280" y="307636"/>
            <a:ext cx="3578225" cy="584775"/>
          </a:xfrm>
          <a:prstGeom prst="rect">
            <a:avLst/>
          </a:prstGeom>
          <a:noFill/>
        </p:spPr>
        <p:txBody>
          <a:bodyPr wrap="square" rtlCol="0">
            <a:spAutoFit/>
          </a:bodyPr>
          <a:lstStyle/>
          <a:p>
            <a:r>
              <a:rPr lang="en-US" sz="3200" dirty="0">
                <a:solidFill>
                  <a:schemeClr val="bg1"/>
                </a:solidFill>
              </a:rPr>
              <a:t>Water &amp; Sanitation</a:t>
            </a:r>
          </a:p>
        </p:txBody>
      </p:sp>
      <p:sp>
        <p:nvSpPr>
          <p:cNvPr id="11" name="TextBox 10">
            <a:extLst>
              <a:ext uri="{FF2B5EF4-FFF2-40B4-BE49-F238E27FC236}">
                <a16:creationId xmlns:a16="http://schemas.microsoft.com/office/drawing/2014/main" id="{21FAFB0F-AE7D-4190-BDD1-C746C8547DF9}"/>
              </a:ext>
            </a:extLst>
          </p:cNvPr>
          <p:cNvSpPr txBox="1"/>
          <p:nvPr/>
        </p:nvSpPr>
        <p:spPr>
          <a:xfrm>
            <a:off x="9032392" y="1281831"/>
            <a:ext cx="2795036" cy="1815882"/>
          </a:xfrm>
          <a:prstGeom prst="rect">
            <a:avLst/>
          </a:prstGeom>
          <a:noFill/>
        </p:spPr>
        <p:txBody>
          <a:bodyPr wrap="square" rtlCol="0">
            <a:spAutoFit/>
          </a:bodyPr>
          <a:lstStyle/>
          <a:p>
            <a:pPr algn="ctr"/>
            <a:r>
              <a:rPr lang="en-US" sz="2800" dirty="0">
                <a:solidFill>
                  <a:schemeClr val="bg1"/>
                </a:solidFill>
              </a:rPr>
              <a:t>$24 is all it takes to provide one person with safe water.</a:t>
            </a:r>
          </a:p>
        </p:txBody>
      </p:sp>
      <p:sp>
        <p:nvSpPr>
          <p:cNvPr id="12" name="TextBox 11">
            <a:extLst>
              <a:ext uri="{FF2B5EF4-FFF2-40B4-BE49-F238E27FC236}">
                <a16:creationId xmlns:a16="http://schemas.microsoft.com/office/drawing/2014/main" id="{FAEDAA20-1891-4EDE-AF3D-55DAEF23A90A}"/>
              </a:ext>
            </a:extLst>
          </p:cNvPr>
          <p:cNvSpPr txBox="1"/>
          <p:nvPr/>
        </p:nvSpPr>
        <p:spPr>
          <a:xfrm>
            <a:off x="1078787" y="4518185"/>
            <a:ext cx="5486400" cy="1569660"/>
          </a:xfrm>
          <a:prstGeom prst="rect">
            <a:avLst/>
          </a:prstGeom>
          <a:noFill/>
        </p:spPr>
        <p:txBody>
          <a:bodyPr wrap="square" rtlCol="0">
            <a:spAutoFit/>
          </a:bodyPr>
          <a:lstStyle/>
          <a:p>
            <a:pPr algn="ctr"/>
            <a:r>
              <a:rPr lang="en-US" sz="2400" dirty="0">
                <a:solidFill>
                  <a:schemeClr val="bg1"/>
                </a:solidFill>
              </a:rPr>
              <a:t>110 schools in Ghana have better sanitation and hygiene thanks to the Rotary-US Agency for International Development (USAID) partnership.</a:t>
            </a:r>
          </a:p>
        </p:txBody>
      </p:sp>
    </p:spTree>
    <p:extLst>
      <p:ext uri="{BB962C8B-B14F-4D97-AF65-F5344CB8AC3E}">
        <p14:creationId xmlns:p14="http://schemas.microsoft.com/office/powerpoint/2010/main" val="2987803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outdoor, building, child&#10;&#10;Description automatically generated">
            <a:extLst>
              <a:ext uri="{FF2B5EF4-FFF2-40B4-BE49-F238E27FC236}">
                <a16:creationId xmlns:a16="http://schemas.microsoft.com/office/drawing/2014/main" id="{E58C571B-885C-4E3B-BE7B-A1E6FA41C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90" y="1555946"/>
            <a:ext cx="3432639" cy="3432639"/>
          </a:xfrm>
          <a:prstGeom prst="rect">
            <a:avLst/>
          </a:prstGeom>
        </p:spPr>
      </p:pic>
      <p:pic>
        <p:nvPicPr>
          <p:cNvPr id="7" name="Picture 6" descr="A person lying on a bed&#10;&#10;Description automatically generated">
            <a:extLst>
              <a:ext uri="{FF2B5EF4-FFF2-40B4-BE49-F238E27FC236}">
                <a16:creationId xmlns:a16="http://schemas.microsoft.com/office/drawing/2014/main" id="{4FACC2A5-587B-445D-AED2-7A2B74773B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1891" y="1555946"/>
            <a:ext cx="3536558" cy="3536558"/>
          </a:xfrm>
          <a:prstGeom prst="rect">
            <a:avLst/>
          </a:prstGeom>
        </p:spPr>
      </p:pic>
      <p:pic>
        <p:nvPicPr>
          <p:cNvPr id="9" name="Picture 8" descr="A picture containing person, grass, outdoor, boy&#10;&#10;Description automatically generated">
            <a:extLst>
              <a:ext uri="{FF2B5EF4-FFF2-40B4-BE49-F238E27FC236}">
                <a16:creationId xmlns:a16="http://schemas.microsoft.com/office/drawing/2014/main" id="{8818E6F3-80E7-42B4-87C0-0FC87FF9BD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6497" y="1555946"/>
            <a:ext cx="3536558" cy="3536558"/>
          </a:xfrm>
          <a:prstGeom prst="rect">
            <a:avLst/>
          </a:prstGeom>
        </p:spPr>
      </p:pic>
      <p:sp>
        <p:nvSpPr>
          <p:cNvPr id="10" name="TextBox 9">
            <a:extLst>
              <a:ext uri="{FF2B5EF4-FFF2-40B4-BE49-F238E27FC236}">
                <a16:creationId xmlns:a16="http://schemas.microsoft.com/office/drawing/2014/main" id="{D1AEA6EA-F068-4A06-ABF0-91250E8615E0}"/>
              </a:ext>
            </a:extLst>
          </p:cNvPr>
          <p:cNvSpPr txBox="1"/>
          <p:nvPr/>
        </p:nvSpPr>
        <p:spPr>
          <a:xfrm>
            <a:off x="3565132" y="421241"/>
            <a:ext cx="5589141" cy="606175"/>
          </a:xfrm>
          <a:prstGeom prst="rect">
            <a:avLst/>
          </a:prstGeom>
          <a:noFill/>
        </p:spPr>
        <p:txBody>
          <a:bodyPr wrap="square" rtlCol="0">
            <a:spAutoFit/>
          </a:bodyPr>
          <a:lstStyle/>
          <a:p>
            <a:r>
              <a:rPr lang="en-US" sz="3200" dirty="0">
                <a:solidFill>
                  <a:schemeClr val="bg1"/>
                </a:solidFill>
              </a:rPr>
              <a:t>Saving Mothers and Children</a:t>
            </a:r>
          </a:p>
        </p:txBody>
      </p:sp>
      <p:sp>
        <p:nvSpPr>
          <p:cNvPr id="11" name="TextBox 10">
            <a:extLst>
              <a:ext uri="{FF2B5EF4-FFF2-40B4-BE49-F238E27FC236}">
                <a16:creationId xmlns:a16="http://schemas.microsoft.com/office/drawing/2014/main" id="{DA7E8F8F-A2B2-42F4-8AB8-8D07E9FD8D96}"/>
              </a:ext>
            </a:extLst>
          </p:cNvPr>
          <p:cNvSpPr txBox="1"/>
          <p:nvPr/>
        </p:nvSpPr>
        <p:spPr>
          <a:xfrm>
            <a:off x="608186" y="5517115"/>
            <a:ext cx="11183590" cy="461665"/>
          </a:xfrm>
          <a:prstGeom prst="rect">
            <a:avLst/>
          </a:prstGeom>
          <a:noFill/>
        </p:spPr>
        <p:txBody>
          <a:bodyPr wrap="square" rtlCol="0">
            <a:spAutoFit/>
          </a:bodyPr>
          <a:lstStyle/>
          <a:p>
            <a:r>
              <a:rPr lang="en-US" sz="2400" dirty="0">
                <a:solidFill>
                  <a:schemeClr val="bg1"/>
                </a:solidFill>
              </a:rPr>
              <a:t>6 Million Children Under The Age Of Five Die Each Year Because Of Malnutrition</a:t>
            </a:r>
          </a:p>
        </p:txBody>
      </p:sp>
    </p:spTree>
    <p:extLst>
      <p:ext uri="{BB962C8B-B14F-4D97-AF65-F5344CB8AC3E}">
        <p14:creationId xmlns:p14="http://schemas.microsoft.com/office/powerpoint/2010/main" val="1575727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C13DAEEA-A5BD-42E1-81AC-06FE65E6D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92" y="422247"/>
            <a:ext cx="3102859" cy="3102859"/>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0B109BBF-7E95-4F02-8B8F-E17C60BE7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7200" y="3648397"/>
            <a:ext cx="3555251" cy="2487639"/>
          </a:xfrm>
          <a:prstGeom prst="rect">
            <a:avLst/>
          </a:prstGeom>
        </p:spPr>
      </p:pic>
      <p:pic>
        <p:nvPicPr>
          <p:cNvPr id="7" name="Picture 6" descr="A group of people posing for the camera&#10;&#10;Description automatically generated">
            <a:extLst>
              <a:ext uri="{FF2B5EF4-FFF2-40B4-BE49-F238E27FC236}">
                <a16:creationId xmlns:a16="http://schemas.microsoft.com/office/drawing/2014/main" id="{86F2B385-ACFD-4D6C-9665-E22B79F870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9793" y="1527320"/>
            <a:ext cx="4468865" cy="3192046"/>
          </a:xfrm>
          <a:prstGeom prst="rect">
            <a:avLst/>
          </a:prstGeom>
        </p:spPr>
      </p:pic>
      <p:sp>
        <p:nvSpPr>
          <p:cNvPr id="8" name="TextBox 7">
            <a:extLst>
              <a:ext uri="{FF2B5EF4-FFF2-40B4-BE49-F238E27FC236}">
                <a16:creationId xmlns:a16="http://schemas.microsoft.com/office/drawing/2014/main" id="{70DBC2E5-30C5-4F01-9D31-5E426AFA64AF}"/>
              </a:ext>
            </a:extLst>
          </p:cNvPr>
          <p:cNvSpPr txBox="1"/>
          <p:nvPr/>
        </p:nvSpPr>
        <p:spPr>
          <a:xfrm>
            <a:off x="8571297" y="1665990"/>
            <a:ext cx="3440274" cy="1384995"/>
          </a:xfrm>
          <a:prstGeom prst="rect">
            <a:avLst/>
          </a:prstGeom>
          <a:noFill/>
        </p:spPr>
        <p:txBody>
          <a:bodyPr wrap="square" rtlCol="0">
            <a:spAutoFit/>
          </a:bodyPr>
          <a:lstStyle/>
          <a:p>
            <a:pPr algn="ctr"/>
            <a:r>
              <a:rPr lang="en-US" sz="2800" dirty="0">
                <a:solidFill>
                  <a:schemeClr val="bg1"/>
                </a:solidFill>
              </a:rPr>
              <a:t>More than 775 million over the age of 15 are illiterate.</a:t>
            </a:r>
          </a:p>
        </p:txBody>
      </p:sp>
      <p:sp>
        <p:nvSpPr>
          <p:cNvPr id="9" name="TextBox 8">
            <a:extLst>
              <a:ext uri="{FF2B5EF4-FFF2-40B4-BE49-F238E27FC236}">
                <a16:creationId xmlns:a16="http://schemas.microsoft.com/office/drawing/2014/main" id="{AE625499-3CB6-42E4-971B-A85B47DF15A5}"/>
              </a:ext>
            </a:extLst>
          </p:cNvPr>
          <p:cNvSpPr txBox="1"/>
          <p:nvPr/>
        </p:nvSpPr>
        <p:spPr>
          <a:xfrm>
            <a:off x="6467109" y="422247"/>
            <a:ext cx="4639255" cy="646331"/>
          </a:xfrm>
          <a:prstGeom prst="rect">
            <a:avLst/>
          </a:prstGeom>
          <a:noFill/>
        </p:spPr>
        <p:txBody>
          <a:bodyPr wrap="square" rtlCol="0">
            <a:spAutoFit/>
          </a:bodyPr>
          <a:lstStyle/>
          <a:p>
            <a:r>
              <a:rPr lang="en-US" sz="3600" dirty="0">
                <a:solidFill>
                  <a:schemeClr val="bg1"/>
                </a:solidFill>
              </a:rPr>
              <a:t>Supporting Education</a:t>
            </a:r>
          </a:p>
        </p:txBody>
      </p:sp>
      <p:pic>
        <p:nvPicPr>
          <p:cNvPr id="4" name="Picture 3" descr="A close up of a sign&#10;&#10;Description automatically generated">
            <a:extLst>
              <a:ext uri="{FF2B5EF4-FFF2-40B4-BE49-F238E27FC236}">
                <a16:creationId xmlns:a16="http://schemas.microsoft.com/office/drawing/2014/main" id="{9FFED26D-A159-4B14-9DFA-16B6641A6C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512" y="4141127"/>
            <a:ext cx="2015573" cy="2085076"/>
          </a:xfrm>
          <a:prstGeom prst="rect">
            <a:avLst/>
          </a:prstGeom>
        </p:spPr>
      </p:pic>
    </p:spTree>
    <p:extLst>
      <p:ext uri="{BB962C8B-B14F-4D97-AF65-F5344CB8AC3E}">
        <p14:creationId xmlns:p14="http://schemas.microsoft.com/office/powerpoint/2010/main" val="804884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person, outdoor, holding&#10;&#10;Description automatically generated">
            <a:extLst>
              <a:ext uri="{FF2B5EF4-FFF2-40B4-BE49-F238E27FC236}">
                <a16:creationId xmlns:a16="http://schemas.microsoft.com/office/drawing/2014/main" id="{C59FAF7A-176F-4573-85DF-D6F4EBE40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293" y="757503"/>
            <a:ext cx="3329835" cy="3329835"/>
          </a:xfrm>
          <a:prstGeom prst="rect">
            <a:avLst/>
          </a:prstGeom>
        </p:spPr>
      </p:pic>
      <p:pic>
        <p:nvPicPr>
          <p:cNvPr id="5" name="Picture 4" descr="A picture containing indoor, person, man, table&#10;&#10;Description automatically generated">
            <a:extLst>
              <a:ext uri="{FF2B5EF4-FFF2-40B4-BE49-F238E27FC236}">
                <a16:creationId xmlns:a16="http://schemas.microsoft.com/office/drawing/2014/main" id="{D761343A-63C4-49F4-90AA-ECDBB83765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1220" y="2148370"/>
            <a:ext cx="3329835" cy="3329835"/>
          </a:xfrm>
          <a:prstGeom prst="rect">
            <a:avLst/>
          </a:prstGeom>
        </p:spPr>
      </p:pic>
      <p:pic>
        <p:nvPicPr>
          <p:cNvPr id="7" name="Picture 6" descr="A picture containing person, table, indoor, food&#10;&#10;Description automatically generated">
            <a:extLst>
              <a:ext uri="{FF2B5EF4-FFF2-40B4-BE49-F238E27FC236}">
                <a16:creationId xmlns:a16="http://schemas.microsoft.com/office/drawing/2014/main" id="{FF42A99C-E897-4667-BA2D-CF970695AA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2147" y="3324225"/>
            <a:ext cx="3903410" cy="2788150"/>
          </a:xfrm>
          <a:prstGeom prst="rect">
            <a:avLst/>
          </a:prstGeom>
        </p:spPr>
      </p:pic>
      <p:sp>
        <p:nvSpPr>
          <p:cNvPr id="8" name="TextBox 7">
            <a:extLst>
              <a:ext uri="{FF2B5EF4-FFF2-40B4-BE49-F238E27FC236}">
                <a16:creationId xmlns:a16="http://schemas.microsoft.com/office/drawing/2014/main" id="{44B8DF92-6123-45CC-B007-DC40DEBBA585}"/>
              </a:ext>
            </a:extLst>
          </p:cNvPr>
          <p:cNvSpPr txBox="1"/>
          <p:nvPr/>
        </p:nvSpPr>
        <p:spPr>
          <a:xfrm>
            <a:off x="3976101" y="197974"/>
            <a:ext cx="5548045" cy="646331"/>
          </a:xfrm>
          <a:prstGeom prst="rect">
            <a:avLst/>
          </a:prstGeom>
          <a:noFill/>
        </p:spPr>
        <p:txBody>
          <a:bodyPr wrap="square" rtlCol="0">
            <a:spAutoFit/>
          </a:bodyPr>
          <a:lstStyle/>
          <a:p>
            <a:r>
              <a:rPr lang="en-US" sz="3600" dirty="0">
                <a:solidFill>
                  <a:schemeClr val="bg1"/>
                </a:solidFill>
              </a:rPr>
              <a:t>Growing Local Economies</a:t>
            </a:r>
          </a:p>
        </p:txBody>
      </p:sp>
      <p:sp>
        <p:nvSpPr>
          <p:cNvPr id="9" name="TextBox 8">
            <a:extLst>
              <a:ext uri="{FF2B5EF4-FFF2-40B4-BE49-F238E27FC236}">
                <a16:creationId xmlns:a16="http://schemas.microsoft.com/office/drawing/2014/main" id="{62B43E1D-46F4-4912-AA4F-C0657A67C3BB}"/>
              </a:ext>
            </a:extLst>
          </p:cNvPr>
          <p:cNvSpPr txBox="1"/>
          <p:nvPr/>
        </p:nvSpPr>
        <p:spPr>
          <a:xfrm>
            <a:off x="8076260" y="972990"/>
            <a:ext cx="3903410" cy="2062103"/>
          </a:xfrm>
          <a:prstGeom prst="rect">
            <a:avLst/>
          </a:prstGeom>
          <a:noFill/>
        </p:spPr>
        <p:txBody>
          <a:bodyPr wrap="square" rtlCol="0">
            <a:spAutoFit/>
          </a:bodyPr>
          <a:lstStyle/>
          <a:p>
            <a:r>
              <a:rPr lang="en-US" sz="2400" dirty="0">
                <a:solidFill>
                  <a:schemeClr val="bg1"/>
                </a:solidFill>
              </a:rPr>
              <a:t>Nearly 800 million live on less than $1.90 a day.</a:t>
            </a:r>
          </a:p>
          <a:p>
            <a:endParaRPr lang="en-US" sz="800" dirty="0">
              <a:solidFill>
                <a:schemeClr val="bg1"/>
              </a:solidFill>
            </a:endParaRPr>
          </a:p>
          <a:p>
            <a:r>
              <a:rPr lang="en-US" sz="2400" dirty="0">
                <a:solidFill>
                  <a:schemeClr val="bg1"/>
                </a:solidFill>
              </a:rPr>
              <a:t>Last year Rotary spent $9.2 million to grow local economies.</a:t>
            </a:r>
          </a:p>
        </p:txBody>
      </p:sp>
      <p:pic>
        <p:nvPicPr>
          <p:cNvPr id="4" name="Picture 3" descr="A sign on the side of a building&#10;&#10;Description automatically generated">
            <a:extLst>
              <a:ext uri="{FF2B5EF4-FFF2-40B4-BE49-F238E27FC236}">
                <a16:creationId xmlns:a16="http://schemas.microsoft.com/office/drawing/2014/main" id="{014368E1-D25E-485C-A12F-DB42C0A50E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892" y="4744529"/>
            <a:ext cx="1801114" cy="1631882"/>
          </a:xfrm>
          <a:prstGeom prst="rect">
            <a:avLst/>
          </a:prstGeom>
        </p:spPr>
      </p:pic>
    </p:spTree>
    <p:extLst>
      <p:ext uri="{BB962C8B-B14F-4D97-AF65-F5344CB8AC3E}">
        <p14:creationId xmlns:p14="http://schemas.microsoft.com/office/powerpoint/2010/main" val="3873388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0B7E6F-EFB5-4024-8D45-C5816FC0055C}"/>
              </a:ext>
            </a:extLst>
          </p:cNvPr>
          <p:cNvSpPr txBox="1"/>
          <p:nvPr/>
        </p:nvSpPr>
        <p:spPr>
          <a:xfrm>
            <a:off x="4352437" y="-14285"/>
            <a:ext cx="3954523" cy="1077218"/>
          </a:xfrm>
          <a:prstGeom prst="rect">
            <a:avLst/>
          </a:prstGeom>
          <a:noFill/>
        </p:spPr>
        <p:txBody>
          <a:bodyPr wrap="square" rtlCol="0">
            <a:spAutoFit/>
          </a:bodyPr>
          <a:lstStyle/>
          <a:p>
            <a:pPr algn="ctr"/>
            <a:r>
              <a:rPr lang="en-US" sz="3200" dirty="0">
                <a:solidFill>
                  <a:schemeClr val="accent3"/>
                </a:solidFill>
              </a:rPr>
              <a:t>What Is Rotary?</a:t>
            </a:r>
          </a:p>
          <a:p>
            <a:pPr algn="ctr"/>
            <a:r>
              <a:rPr lang="en-US" sz="3200" b="1" dirty="0">
                <a:solidFill>
                  <a:srgbClr val="FFBE10"/>
                </a:solidFill>
              </a:rPr>
              <a:t>People Of Action</a:t>
            </a:r>
          </a:p>
        </p:txBody>
      </p:sp>
      <p:pic>
        <p:nvPicPr>
          <p:cNvPr id="13" name="Picture 12">
            <a:extLst>
              <a:ext uri="{FF2B5EF4-FFF2-40B4-BE49-F238E27FC236}">
                <a16:creationId xmlns:a16="http://schemas.microsoft.com/office/drawing/2014/main" id="{F1E4B806-7EC8-422B-9FE1-4171E01B4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92" y="1166389"/>
            <a:ext cx="3811047" cy="2372270"/>
          </a:xfrm>
          <a:prstGeom prst="rect">
            <a:avLst/>
          </a:prstGeom>
        </p:spPr>
      </p:pic>
      <p:pic>
        <p:nvPicPr>
          <p:cNvPr id="15" name="Picture 14">
            <a:extLst>
              <a:ext uri="{FF2B5EF4-FFF2-40B4-BE49-F238E27FC236}">
                <a16:creationId xmlns:a16="http://schemas.microsoft.com/office/drawing/2014/main" id="{01A8B32F-0E9E-4289-98F9-D1628AA49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892" y="3759413"/>
            <a:ext cx="3490020" cy="2604646"/>
          </a:xfrm>
          <a:prstGeom prst="rect">
            <a:avLst/>
          </a:prstGeom>
        </p:spPr>
      </p:pic>
      <p:pic>
        <p:nvPicPr>
          <p:cNvPr id="3" name="Picture 2">
            <a:extLst>
              <a:ext uri="{FF2B5EF4-FFF2-40B4-BE49-F238E27FC236}">
                <a16:creationId xmlns:a16="http://schemas.microsoft.com/office/drawing/2014/main" id="{D4AC534F-CBAF-4671-B57D-910143B020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0982" y="1151742"/>
            <a:ext cx="3954523" cy="2460592"/>
          </a:xfrm>
          <a:prstGeom prst="rect">
            <a:avLst/>
          </a:prstGeom>
        </p:spPr>
      </p:pic>
      <p:pic>
        <p:nvPicPr>
          <p:cNvPr id="6" name="Picture 5">
            <a:extLst>
              <a:ext uri="{FF2B5EF4-FFF2-40B4-BE49-F238E27FC236}">
                <a16:creationId xmlns:a16="http://schemas.microsoft.com/office/drawing/2014/main" id="{34DEDB76-44E2-44FE-89E3-8ACF9B3D48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548" y="1166389"/>
            <a:ext cx="3954523" cy="2460592"/>
          </a:xfrm>
          <a:prstGeom prst="rect">
            <a:avLst/>
          </a:prstGeom>
        </p:spPr>
      </p:pic>
      <p:pic>
        <p:nvPicPr>
          <p:cNvPr id="8" name="Picture 7">
            <a:extLst>
              <a:ext uri="{FF2B5EF4-FFF2-40B4-BE49-F238E27FC236}">
                <a16:creationId xmlns:a16="http://schemas.microsoft.com/office/drawing/2014/main" id="{39F94C20-931B-4F17-BF9E-4978C5267C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3005" y="3759413"/>
            <a:ext cx="4210050" cy="2628900"/>
          </a:xfrm>
          <a:prstGeom prst="rect">
            <a:avLst/>
          </a:prstGeom>
        </p:spPr>
      </p:pic>
      <p:pic>
        <p:nvPicPr>
          <p:cNvPr id="10" name="Picture 9">
            <a:extLst>
              <a:ext uri="{FF2B5EF4-FFF2-40B4-BE49-F238E27FC236}">
                <a16:creationId xmlns:a16="http://schemas.microsoft.com/office/drawing/2014/main" id="{0B62721F-1F89-4A14-ACD1-8903FF9F4A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6960" y="3740363"/>
            <a:ext cx="3838575" cy="2667000"/>
          </a:xfrm>
          <a:prstGeom prst="rect">
            <a:avLst/>
          </a:prstGeom>
        </p:spPr>
      </p:pic>
    </p:spTree>
    <p:extLst>
      <p:ext uri="{BB962C8B-B14F-4D97-AF65-F5344CB8AC3E}">
        <p14:creationId xmlns:p14="http://schemas.microsoft.com/office/powerpoint/2010/main" val="527920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C78A07-4C21-4497-B18D-D1CF313943B8}"/>
              </a:ext>
            </a:extLst>
          </p:cNvPr>
          <p:cNvSpPr txBox="1"/>
          <p:nvPr/>
        </p:nvSpPr>
        <p:spPr>
          <a:xfrm>
            <a:off x="3114136" y="652617"/>
            <a:ext cx="6573329" cy="523220"/>
          </a:xfrm>
          <a:prstGeom prst="rect">
            <a:avLst/>
          </a:prstGeom>
          <a:noFill/>
        </p:spPr>
        <p:txBody>
          <a:bodyPr wrap="square" rtlCol="0">
            <a:spAutoFit/>
          </a:bodyPr>
          <a:lstStyle/>
          <a:p>
            <a:pPr algn="ctr"/>
            <a:r>
              <a:rPr lang="en-US" sz="2800" dirty="0">
                <a:solidFill>
                  <a:schemeClr val="bg1"/>
                </a:solidFill>
              </a:rPr>
              <a:t>Supporting The Environment</a:t>
            </a:r>
          </a:p>
        </p:txBody>
      </p:sp>
      <p:pic>
        <p:nvPicPr>
          <p:cNvPr id="4" name="Picture 3" descr="A group of people standing in the grass&#10;&#10;Description automatically generated">
            <a:extLst>
              <a:ext uri="{FF2B5EF4-FFF2-40B4-BE49-F238E27FC236}">
                <a16:creationId xmlns:a16="http://schemas.microsoft.com/office/drawing/2014/main" id="{70A878DD-1387-49BC-B797-61BB46F0D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31" y="1907654"/>
            <a:ext cx="3521583" cy="2674620"/>
          </a:xfrm>
          <a:prstGeom prst="rect">
            <a:avLst/>
          </a:prstGeom>
        </p:spPr>
      </p:pic>
      <p:pic>
        <p:nvPicPr>
          <p:cNvPr id="6" name="Picture 5" descr="A picture containing water, person, food, standing&#10;&#10;Description automatically generated">
            <a:extLst>
              <a:ext uri="{FF2B5EF4-FFF2-40B4-BE49-F238E27FC236}">
                <a16:creationId xmlns:a16="http://schemas.microsoft.com/office/drawing/2014/main" id="{8FD16BED-F894-4DFD-BE58-2C7E864A82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5600" y="2035546"/>
            <a:ext cx="3398822" cy="2267014"/>
          </a:xfrm>
          <a:prstGeom prst="rect">
            <a:avLst/>
          </a:prstGeom>
        </p:spPr>
      </p:pic>
      <p:pic>
        <p:nvPicPr>
          <p:cNvPr id="8" name="Picture 7" descr="A close up of a tree&#10;&#10;Description automatically generated">
            <a:extLst>
              <a:ext uri="{FF2B5EF4-FFF2-40B4-BE49-F238E27FC236}">
                <a16:creationId xmlns:a16="http://schemas.microsoft.com/office/drawing/2014/main" id="{B29382A8-8DA4-44C9-A2E4-F6359CD0EE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3322" y="1558043"/>
            <a:ext cx="3743422" cy="3743422"/>
          </a:xfrm>
          <a:prstGeom prst="rect">
            <a:avLst/>
          </a:prstGeom>
        </p:spPr>
      </p:pic>
    </p:spTree>
    <p:extLst>
      <p:ext uri="{BB962C8B-B14F-4D97-AF65-F5344CB8AC3E}">
        <p14:creationId xmlns:p14="http://schemas.microsoft.com/office/powerpoint/2010/main" val="3842212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399962" cy="66484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738BF77-35D4-4F75-874E-3E60D77F05AA}"/>
              </a:ext>
            </a:extLst>
          </p:cNvPr>
          <p:cNvPicPr>
            <a:picLocks noChangeAspect="1"/>
          </p:cNvPicPr>
          <p:nvPr/>
        </p:nvPicPr>
        <p:blipFill rotWithShape="1">
          <a:blip r:embed="rId3">
            <a:extLst>
              <a:ext uri="{28A0092B-C50C-407E-A947-70E740481C1C}">
                <a14:useLocalDpi xmlns:a14="http://schemas.microsoft.com/office/drawing/2010/main" val="0"/>
              </a:ext>
            </a:extLst>
          </a:blip>
          <a:srcRect l="28531" r="5610" b="-1"/>
          <a:stretch/>
        </p:blipFill>
        <p:spPr>
          <a:xfrm>
            <a:off x="20" y="10"/>
            <a:ext cx="3021113" cy="3279891"/>
          </a:xfrm>
          <a:prstGeom prst="rect">
            <a:avLst/>
          </a:prstGeom>
        </p:spPr>
      </p:pic>
      <p:pic>
        <p:nvPicPr>
          <p:cNvPr id="5" name="Picture 4">
            <a:extLst>
              <a:ext uri="{FF2B5EF4-FFF2-40B4-BE49-F238E27FC236}">
                <a16:creationId xmlns:a16="http://schemas.microsoft.com/office/drawing/2014/main" id="{7FBD2701-96E6-4F34-A339-EEC60E19C49A}"/>
              </a:ext>
            </a:extLst>
          </p:cNvPr>
          <p:cNvPicPr>
            <a:picLocks noChangeAspect="1"/>
          </p:cNvPicPr>
          <p:nvPr/>
        </p:nvPicPr>
        <p:blipFill rotWithShape="1">
          <a:blip r:embed="rId4">
            <a:extLst>
              <a:ext uri="{28A0092B-C50C-407E-A947-70E740481C1C}">
                <a14:useLocalDpi xmlns:a14="http://schemas.microsoft.com/office/drawing/2010/main" val="0"/>
              </a:ext>
            </a:extLst>
          </a:blip>
          <a:srcRect l="22736" r="17392"/>
          <a:stretch/>
        </p:blipFill>
        <p:spPr>
          <a:xfrm>
            <a:off x="3125372" y="10"/>
            <a:ext cx="3021133" cy="3279890"/>
          </a:xfrm>
          <a:prstGeom prst="rect">
            <a:avLst/>
          </a:prstGeom>
        </p:spPr>
      </p:pic>
      <p:pic>
        <p:nvPicPr>
          <p:cNvPr id="6" name="Picture 5" descr="A yellow sign with black text&#10;&#10;Description automatically generated">
            <a:extLst>
              <a:ext uri="{FF2B5EF4-FFF2-40B4-BE49-F238E27FC236}">
                <a16:creationId xmlns:a16="http://schemas.microsoft.com/office/drawing/2014/main" id="{92F3213A-E17D-42C1-B11A-3CAB911A3FE7}"/>
              </a:ext>
            </a:extLst>
          </p:cNvPr>
          <p:cNvPicPr>
            <a:picLocks noChangeAspect="1"/>
          </p:cNvPicPr>
          <p:nvPr/>
        </p:nvPicPr>
        <p:blipFill rotWithShape="1">
          <a:blip r:embed="rId5">
            <a:extLst>
              <a:ext uri="{28A0092B-C50C-407E-A947-70E740481C1C}">
                <a14:useLocalDpi xmlns:a14="http://schemas.microsoft.com/office/drawing/2010/main" val="0"/>
              </a:ext>
            </a:extLst>
          </a:blip>
          <a:srcRect l="3007" r="4839" b="-2"/>
          <a:stretch/>
        </p:blipFill>
        <p:spPr>
          <a:xfrm>
            <a:off x="6250741" y="10"/>
            <a:ext cx="3022491" cy="3279890"/>
          </a:xfrm>
          <a:prstGeom prst="rect">
            <a:avLst/>
          </a:prstGeom>
        </p:spPr>
      </p:pic>
      <p:pic>
        <p:nvPicPr>
          <p:cNvPr id="9" name="Picture 8">
            <a:extLst>
              <a:ext uri="{FF2B5EF4-FFF2-40B4-BE49-F238E27FC236}">
                <a16:creationId xmlns:a16="http://schemas.microsoft.com/office/drawing/2014/main" id="{87C0F278-07B2-4A84-B09F-F6D58A032962}"/>
              </a:ext>
            </a:extLst>
          </p:cNvPr>
          <p:cNvPicPr>
            <a:picLocks noChangeAspect="1"/>
          </p:cNvPicPr>
          <p:nvPr/>
        </p:nvPicPr>
        <p:blipFill rotWithShape="1">
          <a:blip r:embed="rId6">
            <a:extLst>
              <a:ext uri="{28A0092B-C50C-407E-A947-70E740481C1C}">
                <a14:useLocalDpi xmlns:a14="http://schemas.microsoft.com/office/drawing/2010/main" val="0"/>
              </a:ext>
            </a:extLst>
          </a:blip>
          <a:srcRect l="27646" r="13145" b="-2"/>
          <a:stretch/>
        </p:blipFill>
        <p:spPr>
          <a:xfrm>
            <a:off x="9377471" y="10"/>
            <a:ext cx="3022491" cy="3279890"/>
          </a:xfrm>
          <a:prstGeom prst="rect">
            <a:avLst/>
          </a:prstGeom>
        </p:spPr>
      </p:pic>
      <p:pic>
        <p:nvPicPr>
          <p:cNvPr id="7" name="Picture 6">
            <a:extLst>
              <a:ext uri="{FF2B5EF4-FFF2-40B4-BE49-F238E27FC236}">
                <a16:creationId xmlns:a16="http://schemas.microsoft.com/office/drawing/2014/main" id="{E94427A9-C2AC-4020-BD4D-2C6BBFFA2C0F}"/>
              </a:ext>
            </a:extLst>
          </p:cNvPr>
          <p:cNvPicPr>
            <a:picLocks noChangeAspect="1"/>
          </p:cNvPicPr>
          <p:nvPr/>
        </p:nvPicPr>
        <p:blipFill rotWithShape="1">
          <a:blip r:embed="rId7">
            <a:extLst>
              <a:ext uri="{28A0092B-C50C-407E-A947-70E740481C1C}">
                <a14:useLocalDpi xmlns:a14="http://schemas.microsoft.com/office/drawing/2010/main" val="0"/>
              </a:ext>
            </a:extLst>
          </a:blip>
          <a:srcRect r="1" b="23750"/>
          <a:stretch/>
        </p:blipFill>
        <p:spPr>
          <a:xfrm>
            <a:off x="-1035" y="3368548"/>
            <a:ext cx="6147539" cy="3279902"/>
          </a:xfrm>
          <a:prstGeom prst="rect">
            <a:avLst/>
          </a:prstGeom>
        </p:spPr>
      </p:pic>
      <p:sp>
        <p:nvSpPr>
          <p:cNvPr id="18" name="Rectangle 17">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0742" y="3368548"/>
            <a:ext cx="6149220" cy="3279902"/>
          </a:xfrm>
          <a:prstGeom prst="rect">
            <a:avLst/>
          </a:prstGeom>
          <a:solidFill>
            <a:srgbClr val="384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6DCE113-2055-41AE-9579-C7E28CA85AD4}"/>
              </a:ext>
            </a:extLst>
          </p:cNvPr>
          <p:cNvSpPr txBox="1"/>
          <p:nvPr/>
        </p:nvSpPr>
        <p:spPr>
          <a:xfrm>
            <a:off x="6872012" y="3438122"/>
            <a:ext cx="5263666" cy="830997"/>
          </a:xfrm>
          <a:prstGeom prst="rect">
            <a:avLst/>
          </a:prstGeom>
          <a:noFill/>
        </p:spPr>
        <p:txBody>
          <a:bodyPr wrap="square" rtlCol="0">
            <a:spAutoFit/>
          </a:bodyPr>
          <a:lstStyle/>
          <a:p>
            <a:r>
              <a:rPr lang="en-US" sz="2400" b="1" dirty="0"/>
              <a:t>Rotary is easy to understand…</a:t>
            </a:r>
          </a:p>
          <a:p>
            <a:r>
              <a:rPr lang="en-US" sz="2400" b="1" dirty="0"/>
              <a:t>Just Remember Four – Five - Six</a:t>
            </a:r>
          </a:p>
        </p:txBody>
      </p:sp>
      <p:sp>
        <p:nvSpPr>
          <p:cNvPr id="10" name="TextBox 9">
            <a:extLst>
              <a:ext uri="{FF2B5EF4-FFF2-40B4-BE49-F238E27FC236}">
                <a16:creationId xmlns:a16="http://schemas.microsoft.com/office/drawing/2014/main" id="{37899C65-4292-497F-A12C-E0579D0F3796}"/>
              </a:ext>
            </a:extLst>
          </p:cNvPr>
          <p:cNvSpPr txBox="1"/>
          <p:nvPr/>
        </p:nvSpPr>
        <p:spPr>
          <a:xfrm>
            <a:off x="6609423" y="4572000"/>
            <a:ext cx="5536095" cy="1323439"/>
          </a:xfrm>
          <a:prstGeom prst="rect">
            <a:avLst/>
          </a:prstGeom>
          <a:noFill/>
        </p:spPr>
        <p:txBody>
          <a:bodyPr wrap="square" rtlCol="0">
            <a:spAutoFit/>
          </a:bodyPr>
          <a:lstStyle/>
          <a:p>
            <a:r>
              <a:rPr lang="en-US" sz="2000" dirty="0"/>
              <a:t>The Four Way Test (What we live by)</a:t>
            </a:r>
          </a:p>
          <a:p>
            <a:endParaRPr lang="en-US" sz="1000" dirty="0"/>
          </a:p>
          <a:p>
            <a:r>
              <a:rPr lang="en-US" sz="2000" dirty="0"/>
              <a:t>The Five Avenues of Service (How we serve)</a:t>
            </a:r>
          </a:p>
          <a:p>
            <a:endParaRPr lang="en-US" sz="1000" dirty="0"/>
          </a:p>
          <a:p>
            <a:r>
              <a:rPr lang="en-US" sz="2000" dirty="0"/>
              <a:t>The Seven Areas of Focus (Issues we address)</a:t>
            </a:r>
          </a:p>
        </p:txBody>
      </p:sp>
    </p:spTree>
    <p:extLst>
      <p:ext uri="{BB962C8B-B14F-4D97-AF65-F5344CB8AC3E}">
        <p14:creationId xmlns:p14="http://schemas.microsoft.com/office/powerpoint/2010/main" val="66187905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 and tie&#10;&#10;Description automatically generated">
            <a:extLst>
              <a:ext uri="{FF2B5EF4-FFF2-40B4-BE49-F238E27FC236}">
                <a16:creationId xmlns:a16="http://schemas.microsoft.com/office/drawing/2014/main" id="{F05BEE16-A083-4346-BFCB-0FA5D1385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490" y="376613"/>
            <a:ext cx="5280523" cy="392933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4E65C0F0-5698-4813-B576-B1077A9BE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9202" y="376613"/>
            <a:ext cx="3867150" cy="2495550"/>
          </a:xfrm>
          <a:prstGeom prst="rect">
            <a:avLst/>
          </a:prstGeom>
        </p:spPr>
      </p:pic>
      <p:sp>
        <p:nvSpPr>
          <p:cNvPr id="9" name="TextBox 8">
            <a:extLst>
              <a:ext uri="{FF2B5EF4-FFF2-40B4-BE49-F238E27FC236}">
                <a16:creationId xmlns:a16="http://schemas.microsoft.com/office/drawing/2014/main" id="{0EBEB4CB-C89F-46A1-9E00-B69089BFE402}"/>
              </a:ext>
            </a:extLst>
          </p:cNvPr>
          <p:cNvSpPr txBox="1"/>
          <p:nvPr/>
        </p:nvSpPr>
        <p:spPr>
          <a:xfrm>
            <a:off x="1494417" y="4448710"/>
            <a:ext cx="4931596" cy="1938992"/>
          </a:xfrm>
          <a:prstGeom prst="rect">
            <a:avLst/>
          </a:prstGeom>
          <a:noFill/>
        </p:spPr>
        <p:txBody>
          <a:bodyPr wrap="square" rtlCol="0">
            <a:spAutoFit/>
          </a:bodyPr>
          <a:lstStyle/>
          <a:p>
            <a:pPr algn="ctr"/>
            <a:r>
              <a:rPr lang="en-US" sz="2400" dirty="0">
                <a:solidFill>
                  <a:schemeClr val="bg1"/>
                </a:solidFill>
              </a:rPr>
              <a:t>Since it was founded more than 100 years ago the Rotary Foundation has spent more than $4 billion on life-changing, sustainable projects.</a:t>
            </a:r>
          </a:p>
        </p:txBody>
      </p:sp>
      <p:pic>
        <p:nvPicPr>
          <p:cNvPr id="13" name="Picture 12" descr="A person posing for a picture&#10;&#10;Description automatically generated">
            <a:extLst>
              <a:ext uri="{FF2B5EF4-FFF2-40B4-BE49-F238E27FC236}">
                <a16:creationId xmlns:a16="http://schemas.microsoft.com/office/drawing/2014/main" id="{615F7A96-B41E-4CB4-9363-018F007E6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1396" y="3452117"/>
            <a:ext cx="4622762" cy="2601074"/>
          </a:xfrm>
          <a:prstGeom prst="rect">
            <a:avLst/>
          </a:prstGeom>
        </p:spPr>
      </p:pic>
    </p:spTree>
    <p:extLst>
      <p:ext uri="{BB962C8B-B14F-4D97-AF65-F5344CB8AC3E}">
        <p14:creationId xmlns:p14="http://schemas.microsoft.com/office/powerpoint/2010/main" val="1551196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1F174-D82C-4742-8B7A-40A4D7C3D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324" y="3404748"/>
            <a:ext cx="2185456" cy="2945107"/>
          </a:xfrm>
          <a:prstGeom prst="rect">
            <a:avLst/>
          </a:prstGeom>
        </p:spPr>
      </p:pic>
      <p:pic>
        <p:nvPicPr>
          <p:cNvPr id="7" name="Picture 6">
            <a:extLst>
              <a:ext uri="{FF2B5EF4-FFF2-40B4-BE49-F238E27FC236}">
                <a16:creationId xmlns:a16="http://schemas.microsoft.com/office/drawing/2014/main" id="{79BEBF4A-6C54-4B5C-8EF1-ED1D827E9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0258" y="551285"/>
            <a:ext cx="3638550" cy="2400300"/>
          </a:xfrm>
          <a:prstGeom prst="rect">
            <a:avLst/>
          </a:prstGeom>
        </p:spPr>
      </p:pic>
      <p:pic>
        <p:nvPicPr>
          <p:cNvPr id="11" name="Picture 10">
            <a:extLst>
              <a:ext uri="{FF2B5EF4-FFF2-40B4-BE49-F238E27FC236}">
                <a16:creationId xmlns:a16="http://schemas.microsoft.com/office/drawing/2014/main" id="{396CF394-4A22-4F8B-B980-1149ED11A1A1}"/>
              </a:ext>
            </a:extLst>
          </p:cNvPr>
          <p:cNvPicPr>
            <a:picLocks noChangeAspect="1"/>
          </p:cNvPicPr>
          <p:nvPr/>
        </p:nvPicPr>
        <p:blipFill rotWithShape="1">
          <a:blip r:embed="rId5">
            <a:extLst>
              <a:ext uri="{28A0092B-C50C-407E-A947-70E740481C1C}">
                <a14:useLocalDpi xmlns:a14="http://schemas.microsoft.com/office/drawing/2010/main" val="0"/>
              </a:ext>
            </a:extLst>
          </a:blip>
          <a:srcRect r="17712"/>
          <a:stretch/>
        </p:blipFill>
        <p:spPr>
          <a:xfrm>
            <a:off x="304007" y="551285"/>
            <a:ext cx="3007045" cy="2533650"/>
          </a:xfrm>
          <a:prstGeom prst="rect">
            <a:avLst/>
          </a:prstGeom>
        </p:spPr>
      </p:pic>
      <p:sp>
        <p:nvSpPr>
          <p:cNvPr id="2" name="TextBox 1">
            <a:extLst>
              <a:ext uri="{FF2B5EF4-FFF2-40B4-BE49-F238E27FC236}">
                <a16:creationId xmlns:a16="http://schemas.microsoft.com/office/drawing/2014/main" id="{68F0FDA2-4E44-447A-AED7-0855E78FB3F3}"/>
              </a:ext>
            </a:extLst>
          </p:cNvPr>
          <p:cNvSpPr txBox="1"/>
          <p:nvPr/>
        </p:nvSpPr>
        <p:spPr>
          <a:xfrm>
            <a:off x="8209052" y="3084935"/>
            <a:ext cx="3638550" cy="2954655"/>
          </a:xfrm>
          <a:prstGeom prst="rect">
            <a:avLst/>
          </a:prstGeom>
          <a:noFill/>
        </p:spPr>
        <p:txBody>
          <a:bodyPr wrap="square" rtlCol="0">
            <a:spAutoFit/>
          </a:bodyPr>
          <a:lstStyle/>
          <a:p>
            <a:pPr algn="ctr"/>
            <a:r>
              <a:rPr lang="en-US" sz="2400" dirty="0">
                <a:solidFill>
                  <a:schemeClr val="bg1"/>
                </a:solidFill>
              </a:rPr>
              <a:t>Over 2.5 billion children have been immunized against polio.</a:t>
            </a:r>
          </a:p>
          <a:p>
            <a:endParaRPr lang="en-US" dirty="0">
              <a:solidFill>
                <a:schemeClr val="bg1"/>
              </a:solidFill>
            </a:endParaRPr>
          </a:p>
          <a:p>
            <a:pPr algn="ctr"/>
            <a:r>
              <a:rPr lang="en-US" sz="2400" dirty="0">
                <a:solidFill>
                  <a:schemeClr val="bg1"/>
                </a:solidFill>
              </a:rPr>
              <a:t>Rotarians have contributed $1.9 billion and countless volunteer hours.</a:t>
            </a:r>
          </a:p>
        </p:txBody>
      </p:sp>
      <p:sp>
        <p:nvSpPr>
          <p:cNvPr id="4" name="TextBox 3">
            <a:extLst>
              <a:ext uri="{FF2B5EF4-FFF2-40B4-BE49-F238E27FC236}">
                <a16:creationId xmlns:a16="http://schemas.microsoft.com/office/drawing/2014/main" id="{AB33F9FE-0054-4A66-8204-806D56A7BBAD}"/>
              </a:ext>
            </a:extLst>
          </p:cNvPr>
          <p:cNvSpPr txBox="1"/>
          <p:nvPr/>
        </p:nvSpPr>
        <p:spPr>
          <a:xfrm>
            <a:off x="743983" y="3881208"/>
            <a:ext cx="2948683" cy="1569660"/>
          </a:xfrm>
          <a:prstGeom prst="rect">
            <a:avLst/>
          </a:prstGeom>
          <a:noFill/>
        </p:spPr>
        <p:txBody>
          <a:bodyPr wrap="square" rtlCol="0">
            <a:spAutoFit/>
          </a:bodyPr>
          <a:lstStyle/>
          <a:p>
            <a:pPr algn="ctr"/>
            <a:r>
              <a:rPr lang="en-US" sz="2400" dirty="0">
                <a:solidFill>
                  <a:schemeClr val="bg1"/>
                </a:solidFill>
              </a:rPr>
              <a:t>There has been a 99.9% reduction of polio cases worldwide.</a:t>
            </a:r>
          </a:p>
        </p:txBody>
      </p:sp>
      <p:pic>
        <p:nvPicPr>
          <p:cNvPr id="8" name="Picture 7" descr="A person wearing a suit and tie&#10;&#10;Description automatically generated">
            <a:extLst>
              <a:ext uri="{FF2B5EF4-FFF2-40B4-BE49-F238E27FC236}">
                <a16:creationId xmlns:a16="http://schemas.microsoft.com/office/drawing/2014/main" id="{0941BD23-8ED9-4701-9666-6894C1F939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8230" y="551285"/>
            <a:ext cx="4514850" cy="2533650"/>
          </a:xfrm>
          <a:prstGeom prst="rect">
            <a:avLst/>
          </a:prstGeom>
        </p:spPr>
      </p:pic>
    </p:spTree>
    <p:extLst>
      <p:ext uri="{BB962C8B-B14F-4D97-AF65-F5344CB8AC3E}">
        <p14:creationId xmlns:p14="http://schemas.microsoft.com/office/powerpoint/2010/main" val="402015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t a table&#10;&#10;Description automatically generated">
            <a:extLst>
              <a:ext uri="{FF2B5EF4-FFF2-40B4-BE49-F238E27FC236}">
                <a16:creationId xmlns:a16="http://schemas.microsoft.com/office/drawing/2014/main" id="{27B7B3D8-552A-44D6-A1F2-3F5676E26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7177" y="250680"/>
            <a:ext cx="3374459" cy="2410328"/>
          </a:xfrm>
          <a:prstGeom prst="rect">
            <a:avLst/>
          </a:prstGeom>
        </p:spPr>
      </p:pic>
      <p:pic>
        <p:nvPicPr>
          <p:cNvPr id="7" name="Picture 6" descr="A picture containing outdoor, person, man, game&#10;&#10;Description automatically generated">
            <a:extLst>
              <a:ext uri="{FF2B5EF4-FFF2-40B4-BE49-F238E27FC236}">
                <a16:creationId xmlns:a16="http://schemas.microsoft.com/office/drawing/2014/main" id="{00FCE722-F65D-4151-B783-1B1BD14F24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036" y="3171685"/>
            <a:ext cx="4212579" cy="3008985"/>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74DCB274-4617-4E3F-A2E9-371D1717BF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036" y="250680"/>
            <a:ext cx="4576571" cy="2410328"/>
          </a:xfrm>
          <a:prstGeom prst="rect">
            <a:avLst/>
          </a:prstGeom>
        </p:spPr>
      </p:pic>
      <p:sp>
        <p:nvSpPr>
          <p:cNvPr id="10" name="TextBox 9">
            <a:extLst>
              <a:ext uri="{FF2B5EF4-FFF2-40B4-BE49-F238E27FC236}">
                <a16:creationId xmlns:a16="http://schemas.microsoft.com/office/drawing/2014/main" id="{8B048D8D-3D90-446A-8E72-0D8E8E02460D}"/>
              </a:ext>
            </a:extLst>
          </p:cNvPr>
          <p:cNvSpPr txBox="1"/>
          <p:nvPr/>
        </p:nvSpPr>
        <p:spPr>
          <a:xfrm>
            <a:off x="5095527" y="812888"/>
            <a:ext cx="3287730" cy="584775"/>
          </a:xfrm>
          <a:prstGeom prst="rect">
            <a:avLst/>
          </a:prstGeom>
          <a:noFill/>
        </p:spPr>
        <p:txBody>
          <a:bodyPr wrap="square" rtlCol="0">
            <a:spAutoFit/>
          </a:bodyPr>
          <a:lstStyle/>
          <a:p>
            <a:pPr algn="ctr"/>
            <a:r>
              <a:rPr lang="en-US" sz="3200" dirty="0">
                <a:solidFill>
                  <a:schemeClr val="bg1"/>
                </a:solidFill>
              </a:rPr>
              <a:t>Youth Programs</a:t>
            </a:r>
          </a:p>
        </p:txBody>
      </p:sp>
      <p:sp>
        <p:nvSpPr>
          <p:cNvPr id="11" name="TextBox 10">
            <a:extLst>
              <a:ext uri="{FF2B5EF4-FFF2-40B4-BE49-F238E27FC236}">
                <a16:creationId xmlns:a16="http://schemas.microsoft.com/office/drawing/2014/main" id="{81DD7D3D-7C56-4E6E-B30D-D1DA86943B8A}"/>
              </a:ext>
            </a:extLst>
          </p:cNvPr>
          <p:cNvSpPr txBox="1"/>
          <p:nvPr/>
        </p:nvSpPr>
        <p:spPr>
          <a:xfrm>
            <a:off x="4967383" y="1959871"/>
            <a:ext cx="3739793" cy="3662541"/>
          </a:xfrm>
          <a:prstGeom prst="rect">
            <a:avLst/>
          </a:prstGeom>
          <a:noFill/>
        </p:spPr>
        <p:txBody>
          <a:bodyPr wrap="square" rtlCol="0">
            <a:spAutoFit/>
          </a:bodyPr>
          <a:lstStyle/>
          <a:p>
            <a:r>
              <a:rPr lang="en-US" sz="2400" dirty="0">
                <a:solidFill>
                  <a:schemeClr val="bg1"/>
                </a:solidFill>
              </a:rPr>
              <a:t>Rotary Youth Exchange</a:t>
            </a:r>
          </a:p>
          <a:p>
            <a:endParaRPr lang="en-US" sz="1200" dirty="0">
              <a:solidFill>
                <a:schemeClr val="bg1"/>
              </a:solidFill>
            </a:endParaRPr>
          </a:p>
          <a:p>
            <a:endParaRPr lang="en-US" sz="800" dirty="0">
              <a:solidFill>
                <a:schemeClr val="bg1"/>
              </a:solidFill>
            </a:endParaRPr>
          </a:p>
          <a:p>
            <a:r>
              <a:rPr lang="en-US" sz="2400" dirty="0">
                <a:solidFill>
                  <a:schemeClr val="bg1"/>
                </a:solidFill>
              </a:rPr>
              <a:t>Rotary Youth Leadership Awards (RYLA)</a:t>
            </a:r>
          </a:p>
          <a:p>
            <a:endParaRPr lang="en-US" sz="1200" dirty="0">
              <a:solidFill>
                <a:schemeClr val="bg1"/>
              </a:solidFill>
            </a:endParaRPr>
          </a:p>
          <a:p>
            <a:endParaRPr lang="en-US" sz="800" dirty="0">
              <a:solidFill>
                <a:schemeClr val="bg1"/>
              </a:solidFill>
            </a:endParaRPr>
          </a:p>
          <a:p>
            <a:r>
              <a:rPr lang="en-US" sz="2400" dirty="0">
                <a:solidFill>
                  <a:schemeClr val="bg1"/>
                </a:solidFill>
              </a:rPr>
              <a:t>Rotary Peace Fellowships</a:t>
            </a:r>
          </a:p>
          <a:p>
            <a:r>
              <a:rPr lang="en-US" sz="2400" dirty="0">
                <a:solidFill>
                  <a:schemeClr val="bg1"/>
                </a:solidFill>
              </a:rPr>
              <a:t>Grants &amp; Scholarships</a:t>
            </a:r>
          </a:p>
          <a:p>
            <a:endParaRPr lang="en-US" sz="1200" dirty="0">
              <a:solidFill>
                <a:schemeClr val="bg1"/>
              </a:solidFill>
            </a:endParaRPr>
          </a:p>
          <a:p>
            <a:r>
              <a:rPr lang="en-US" sz="2400" dirty="0">
                <a:solidFill>
                  <a:schemeClr val="bg1"/>
                </a:solidFill>
              </a:rPr>
              <a:t>Rotaract Clubs</a:t>
            </a:r>
          </a:p>
          <a:p>
            <a:endParaRPr lang="en-US" sz="1200" dirty="0">
              <a:solidFill>
                <a:schemeClr val="bg1"/>
              </a:solidFill>
            </a:endParaRPr>
          </a:p>
          <a:p>
            <a:r>
              <a:rPr lang="en-US" sz="2400" dirty="0">
                <a:solidFill>
                  <a:schemeClr val="bg1"/>
                </a:solidFill>
              </a:rPr>
              <a:t>Interact Clubs</a:t>
            </a:r>
          </a:p>
        </p:txBody>
      </p:sp>
      <p:pic>
        <p:nvPicPr>
          <p:cNvPr id="16" name="Picture 15" descr="A picture containing drawing, food&#10;&#10;Description automatically generated">
            <a:extLst>
              <a:ext uri="{FF2B5EF4-FFF2-40B4-BE49-F238E27FC236}">
                <a16:creationId xmlns:a16="http://schemas.microsoft.com/office/drawing/2014/main" id="{A91B386C-6CBB-492A-94FB-416DB1F76D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8790" y="3073546"/>
            <a:ext cx="3132845" cy="3083895"/>
          </a:xfrm>
          <a:prstGeom prst="rect">
            <a:avLst/>
          </a:prstGeom>
        </p:spPr>
      </p:pic>
    </p:spTree>
    <p:extLst>
      <p:ext uri="{BB962C8B-B14F-4D97-AF65-F5344CB8AC3E}">
        <p14:creationId xmlns:p14="http://schemas.microsoft.com/office/powerpoint/2010/main" val="1898663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DD545C-8E4D-4805-8B7C-545D51293073}"/>
              </a:ext>
            </a:extLst>
          </p:cNvPr>
          <p:cNvSpPr txBox="1"/>
          <p:nvPr/>
        </p:nvSpPr>
        <p:spPr>
          <a:xfrm>
            <a:off x="4737886" y="245515"/>
            <a:ext cx="6588875" cy="646331"/>
          </a:xfrm>
          <a:prstGeom prst="rect">
            <a:avLst/>
          </a:prstGeom>
          <a:noFill/>
        </p:spPr>
        <p:txBody>
          <a:bodyPr wrap="square" rtlCol="0">
            <a:spAutoFit/>
          </a:bodyPr>
          <a:lstStyle/>
          <a:p>
            <a:r>
              <a:rPr lang="en-US" sz="3600" b="1" dirty="0">
                <a:solidFill>
                  <a:schemeClr val="bg1"/>
                </a:solidFill>
              </a:rPr>
              <a:t>RI District 7770</a:t>
            </a:r>
          </a:p>
        </p:txBody>
      </p:sp>
      <p:pic>
        <p:nvPicPr>
          <p:cNvPr id="11" name="Picture 10" descr="A picture containing map, text&#10;&#10;Description automatically generated">
            <a:extLst>
              <a:ext uri="{FF2B5EF4-FFF2-40B4-BE49-F238E27FC236}">
                <a16:creationId xmlns:a16="http://schemas.microsoft.com/office/drawing/2014/main" id="{5B0B8FE3-737B-4C34-A7AB-F8F6B7952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190" y="1207004"/>
            <a:ext cx="3525187" cy="2251488"/>
          </a:xfrm>
          <a:prstGeom prst="rect">
            <a:avLst/>
          </a:prstGeom>
        </p:spPr>
      </p:pic>
      <p:pic>
        <p:nvPicPr>
          <p:cNvPr id="10" name="Picture 9" descr="A person wearing glasses and smiling at the camera&#10;&#10;Description automatically generated">
            <a:extLst>
              <a:ext uri="{FF2B5EF4-FFF2-40B4-BE49-F238E27FC236}">
                <a16:creationId xmlns:a16="http://schemas.microsoft.com/office/drawing/2014/main" id="{02765729-52A0-4608-868D-2580DD121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3461" y="1207004"/>
            <a:ext cx="2176026" cy="3169806"/>
          </a:xfrm>
          <a:prstGeom prst="rect">
            <a:avLst/>
          </a:prstGeom>
        </p:spPr>
      </p:pic>
      <p:sp>
        <p:nvSpPr>
          <p:cNvPr id="12" name="TextBox 11">
            <a:extLst>
              <a:ext uri="{FF2B5EF4-FFF2-40B4-BE49-F238E27FC236}">
                <a16:creationId xmlns:a16="http://schemas.microsoft.com/office/drawing/2014/main" id="{3A5983C5-7882-425A-883E-A9952DF80BD4}"/>
              </a:ext>
            </a:extLst>
          </p:cNvPr>
          <p:cNvSpPr txBox="1"/>
          <p:nvPr/>
        </p:nvSpPr>
        <p:spPr>
          <a:xfrm>
            <a:off x="4014511" y="4461512"/>
            <a:ext cx="4873926" cy="646331"/>
          </a:xfrm>
          <a:prstGeom prst="rect">
            <a:avLst/>
          </a:prstGeom>
          <a:noFill/>
        </p:spPr>
        <p:txBody>
          <a:bodyPr wrap="square" rtlCol="0">
            <a:spAutoFit/>
          </a:bodyPr>
          <a:lstStyle/>
          <a:p>
            <a:pPr algn="ctr"/>
            <a:r>
              <a:rPr lang="en-US" dirty="0">
                <a:solidFill>
                  <a:schemeClr val="bg1"/>
                </a:solidFill>
              </a:rPr>
              <a:t>2020-21 District Governor Pauline Levesque</a:t>
            </a:r>
          </a:p>
          <a:p>
            <a:pPr algn="ctr"/>
            <a:r>
              <a:rPr lang="en-US" dirty="0">
                <a:solidFill>
                  <a:schemeClr val="bg1"/>
                </a:solidFill>
              </a:rPr>
              <a:t>Myrtle Beach Rotary Club</a:t>
            </a:r>
          </a:p>
        </p:txBody>
      </p:sp>
      <p:sp>
        <p:nvSpPr>
          <p:cNvPr id="13" name="TextBox 12">
            <a:extLst>
              <a:ext uri="{FF2B5EF4-FFF2-40B4-BE49-F238E27FC236}">
                <a16:creationId xmlns:a16="http://schemas.microsoft.com/office/drawing/2014/main" id="{8B69FB5B-61A9-429D-B57B-0A05B23A79FD}"/>
              </a:ext>
            </a:extLst>
          </p:cNvPr>
          <p:cNvSpPr txBox="1"/>
          <p:nvPr/>
        </p:nvSpPr>
        <p:spPr>
          <a:xfrm>
            <a:off x="832190" y="3543194"/>
            <a:ext cx="3595955" cy="369332"/>
          </a:xfrm>
          <a:prstGeom prst="rect">
            <a:avLst/>
          </a:prstGeom>
          <a:noFill/>
        </p:spPr>
        <p:txBody>
          <a:bodyPr wrap="square" rtlCol="0">
            <a:spAutoFit/>
          </a:bodyPr>
          <a:lstStyle/>
          <a:p>
            <a:pPr algn="ctr"/>
            <a:r>
              <a:rPr lang="en-US" dirty="0">
                <a:solidFill>
                  <a:schemeClr val="bg1"/>
                </a:solidFill>
              </a:rPr>
              <a:t>79 Clubs and 3,500 Members</a:t>
            </a:r>
          </a:p>
        </p:txBody>
      </p:sp>
      <p:pic>
        <p:nvPicPr>
          <p:cNvPr id="8" name="Picture 7" descr="A close up of a sign&#10;&#10;Description automatically generated">
            <a:extLst>
              <a:ext uri="{FF2B5EF4-FFF2-40B4-BE49-F238E27FC236}">
                <a16:creationId xmlns:a16="http://schemas.microsoft.com/office/drawing/2014/main" id="{E44FB9C0-7C43-41AB-B855-6209A64A32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190" y="4647537"/>
            <a:ext cx="1496942" cy="1548560"/>
          </a:xfrm>
          <a:prstGeom prst="rect">
            <a:avLst/>
          </a:prstGeom>
        </p:spPr>
      </p:pic>
      <p:pic>
        <p:nvPicPr>
          <p:cNvPr id="7" name="Picture 6" descr="A picture containing drawing, food&#10;&#10;Description automatically generated">
            <a:extLst>
              <a:ext uri="{FF2B5EF4-FFF2-40B4-BE49-F238E27FC236}">
                <a16:creationId xmlns:a16="http://schemas.microsoft.com/office/drawing/2014/main" id="{18403F6C-11F7-4D7C-A998-0437211FB8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0455" y="1207004"/>
            <a:ext cx="2581119" cy="3063071"/>
          </a:xfrm>
          <a:prstGeom prst="rect">
            <a:avLst/>
          </a:prstGeom>
        </p:spPr>
      </p:pic>
      <p:pic>
        <p:nvPicPr>
          <p:cNvPr id="14" name="Picture 13" descr="A close up of a sign&#10;&#10;Description automatically generated">
            <a:extLst>
              <a:ext uri="{FF2B5EF4-FFF2-40B4-BE49-F238E27FC236}">
                <a16:creationId xmlns:a16="http://schemas.microsoft.com/office/drawing/2014/main" id="{433BBE57-78A4-4B08-B0ED-739769D2EA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44804" y="4577072"/>
            <a:ext cx="1386769" cy="1418286"/>
          </a:xfrm>
          <a:prstGeom prst="rect">
            <a:avLst/>
          </a:prstGeom>
        </p:spPr>
      </p:pic>
    </p:spTree>
    <p:extLst>
      <p:ext uri="{BB962C8B-B14F-4D97-AF65-F5344CB8AC3E}">
        <p14:creationId xmlns:p14="http://schemas.microsoft.com/office/powerpoint/2010/main" val="1690449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B8AEFEC8-45E0-4059-83DD-3949FEF23E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6" y="401006"/>
            <a:ext cx="3897623" cy="2923217"/>
          </a:xfrm>
          <a:prstGeom prst="rect">
            <a:avLst/>
          </a:prstGeom>
        </p:spPr>
      </p:pic>
      <p:pic>
        <p:nvPicPr>
          <p:cNvPr id="5" name="Picture 4" descr="A group of people standing next to a tree&#10;&#10;Description automatically generated">
            <a:extLst>
              <a:ext uri="{FF2B5EF4-FFF2-40B4-BE49-F238E27FC236}">
                <a16:creationId xmlns:a16="http://schemas.microsoft.com/office/drawing/2014/main" id="{FFF83CB1-4269-4019-AA54-291157E7DF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5169" y="401006"/>
            <a:ext cx="3810723" cy="2923217"/>
          </a:xfrm>
          <a:prstGeom prst="rect">
            <a:avLst/>
          </a:prstGeom>
        </p:spPr>
      </p:pic>
      <p:pic>
        <p:nvPicPr>
          <p:cNvPr id="7" name="Picture 6" descr="A group of people standing in a room&#10;&#10;Description automatically generated">
            <a:extLst>
              <a:ext uri="{FF2B5EF4-FFF2-40B4-BE49-F238E27FC236}">
                <a16:creationId xmlns:a16="http://schemas.microsoft.com/office/drawing/2014/main" id="{5D60AB23-0BDC-4C9C-A4D7-7E9D36D1C5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5892" y="401005"/>
            <a:ext cx="3808751" cy="2923217"/>
          </a:xfrm>
          <a:prstGeom prst="rect">
            <a:avLst/>
          </a:prstGeom>
        </p:spPr>
      </p:pic>
      <p:pic>
        <p:nvPicPr>
          <p:cNvPr id="9" name="Picture 8" descr="A group of people standing in front of a fence&#10;&#10;Description automatically generated">
            <a:extLst>
              <a:ext uri="{FF2B5EF4-FFF2-40B4-BE49-F238E27FC236}">
                <a16:creationId xmlns:a16="http://schemas.microsoft.com/office/drawing/2014/main" id="{FCE8A257-A460-49A6-B721-17AC56E0C4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546" y="3324222"/>
            <a:ext cx="4531837" cy="2679627"/>
          </a:xfrm>
          <a:prstGeom prst="rect">
            <a:avLst/>
          </a:prstGeom>
        </p:spPr>
      </p:pic>
      <p:pic>
        <p:nvPicPr>
          <p:cNvPr id="13" name="Picture 12" descr="A person holding a sign&#10;&#10;Description automatically generated">
            <a:extLst>
              <a:ext uri="{FF2B5EF4-FFF2-40B4-BE49-F238E27FC236}">
                <a16:creationId xmlns:a16="http://schemas.microsoft.com/office/drawing/2014/main" id="{62821C24-4E47-4DB8-9478-D794D0251F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9384" y="3319330"/>
            <a:ext cx="4045225" cy="2696159"/>
          </a:xfrm>
          <a:prstGeom prst="rect">
            <a:avLst/>
          </a:prstGeom>
        </p:spPr>
      </p:pic>
      <p:pic>
        <p:nvPicPr>
          <p:cNvPr id="17" name="Picture 16" descr="A picture containing outdoor, building, trailer, house&#10;&#10;Description automatically generated">
            <a:extLst>
              <a:ext uri="{FF2B5EF4-FFF2-40B4-BE49-F238E27FC236}">
                <a16:creationId xmlns:a16="http://schemas.microsoft.com/office/drawing/2014/main" id="{B5768026-539C-4DD9-B11C-A8F569D935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76121" y="3319330"/>
            <a:ext cx="3508522" cy="2631392"/>
          </a:xfrm>
          <a:prstGeom prst="rect">
            <a:avLst/>
          </a:prstGeom>
        </p:spPr>
      </p:pic>
    </p:spTree>
    <p:extLst>
      <p:ext uri="{BB962C8B-B14F-4D97-AF65-F5344CB8AC3E}">
        <p14:creationId xmlns:p14="http://schemas.microsoft.com/office/powerpoint/2010/main" val="572848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cartoon character&#10;&#10;Description automatically generated">
            <a:extLst>
              <a:ext uri="{FF2B5EF4-FFF2-40B4-BE49-F238E27FC236}">
                <a16:creationId xmlns:a16="http://schemas.microsoft.com/office/drawing/2014/main" id="{E67D3814-1A9F-46FA-AD55-B764A862D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617" y="460099"/>
            <a:ext cx="1628775" cy="2933700"/>
          </a:xfrm>
          <a:prstGeom prst="rect">
            <a:avLst/>
          </a:prstGeom>
        </p:spPr>
      </p:pic>
      <p:pic>
        <p:nvPicPr>
          <p:cNvPr id="5" name="Picture 4">
            <a:extLst>
              <a:ext uri="{FF2B5EF4-FFF2-40B4-BE49-F238E27FC236}">
                <a16:creationId xmlns:a16="http://schemas.microsoft.com/office/drawing/2014/main" id="{62B0E0DD-F9B8-413E-89E3-818DFD478F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392" y="460099"/>
            <a:ext cx="5716269" cy="2933700"/>
          </a:xfrm>
          <a:prstGeom prst="rect">
            <a:avLst/>
          </a:prstGeom>
        </p:spPr>
      </p:pic>
      <p:pic>
        <p:nvPicPr>
          <p:cNvPr id="7" name="Picture 6" descr="A picture containing outdoor, child, little, kite&#10;&#10;Description automatically generated">
            <a:extLst>
              <a:ext uri="{FF2B5EF4-FFF2-40B4-BE49-F238E27FC236}">
                <a16:creationId xmlns:a16="http://schemas.microsoft.com/office/drawing/2014/main" id="{E0977173-A4C6-45D5-8629-C147199F1E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617" y="3254651"/>
            <a:ext cx="3911600" cy="2933700"/>
          </a:xfrm>
          <a:prstGeom prst="rect">
            <a:avLst/>
          </a:prstGeom>
        </p:spPr>
      </p:pic>
      <p:pic>
        <p:nvPicPr>
          <p:cNvPr id="9" name="Picture 8" descr="A picture containing grass, toy, child, field&#10;&#10;Description automatically generated">
            <a:extLst>
              <a:ext uri="{FF2B5EF4-FFF2-40B4-BE49-F238E27FC236}">
                <a16:creationId xmlns:a16="http://schemas.microsoft.com/office/drawing/2014/main" id="{4E0344DB-39B9-451B-942A-109FABFBA8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3009" y="460099"/>
            <a:ext cx="3667124" cy="2933700"/>
          </a:xfrm>
          <a:prstGeom prst="rect">
            <a:avLst/>
          </a:prstGeom>
        </p:spPr>
      </p:pic>
      <p:pic>
        <p:nvPicPr>
          <p:cNvPr id="11" name="Picture 10" descr="A person standing in front of a shop&#10;&#10;Description automatically generated">
            <a:extLst>
              <a:ext uri="{FF2B5EF4-FFF2-40B4-BE49-F238E27FC236}">
                <a16:creationId xmlns:a16="http://schemas.microsoft.com/office/drawing/2014/main" id="{8CFDC2F6-12F4-4094-9616-5EE774A773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0409" y="3254649"/>
            <a:ext cx="2544608" cy="2933701"/>
          </a:xfrm>
          <a:prstGeom prst="rect">
            <a:avLst/>
          </a:prstGeom>
        </p:spPr>
      </p:pic>
      <p:pic>
        <p:nvPicPr>
          <p:cNvPr id="13" name="Picture 12" descr="A group of people posing for a photo&#10;&#10;Description automatically generated">
            <a:extLst>
              <a:ext uri="{FF2B5EF4-FFF2-40B4-BE49-F238E27FC236}">
                <a16:creationId xmlns:a16="http://schemas.microsoft.com/office/drawing/2014/main" id="{40E1C3E9-D498-4B3B-94BA-77C652165B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45017" y="3217268"/>
            <a:ext cx="4391972" cy="2933700"/>
          </a:xfrm>
          <a:prstGeom prst="rect">
            <a:avLst/>
          </a:prstGeom>
        </p:spPr>
      </p:pic>
    </p:spTree>
    <p:extLst>
      <p:ext uri="{BB962C8B-B14F-4D97-AF65-F5344CB8AC3E}">
        <p14:creationId xmlns:p14="http://schemas.microsoft.com/office/powerpoint/2010/main" val="2744412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around a table&#10;&#10;Description automatically generated">
            <a:extLst>
              <a:ext uri="{FF2B5EF4-FFF2-40B4-BE49-F238E27FC236}">
                <a16:creationId xmlns:a16="http://schemas.microsoft.com/office/drawing/2014/main" id="{7B6255A6-C7E9-495F-9292-9BFCC7F127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0697" y="3238585"/>
            <a:ext cx="2311426" cy="2896375"/>
          </a:xfrm>
          <a:prstGeom prst="rect">
            <a:avLst/>
          </a:prstGeom>
        </p:spPr>
      </p:pic>
      <p:pic>
        <p:nvPicPr>
          <p:cNvPr id="5" name="Picture 4" descr="A group of people on a stage in front of a crowd&#10;&#10;Description automatically generated">
            <a:extLst>
              <a:ext uri="{FF2B5EF4-FFF2-40B4-BE49-F238E27FC236}">
                <a16:creationId xmlns:a16="http://schemas.microsoft.com/office/drawing/2014/main" id="{BDCA9309-E417-4E7D-9E6B-56DED65E16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9877" y="270911"/>
            <a:ext cx="2840820" cy="2130615"/>
          </a:xfrm>
          <a:prstGeom prst="rect">
            <a:avLst/>
          </a:prstGeom>
        </p:spPr>
      </p:pic>
      <p:pic>
        <p:nvPicPr>
          <p:cNvPr id="7" name="Picture 6" descr="A picture containing food&#10;&#10;Description automatically generated">
            <a:extLst>
              <a:ext uri="{FF2B5EF4-FFF2-40B4-BE49-F238E27FC236}">
                <a16:creationId xmlns:a16="http://schemas.microsoft.com/office/drawing/2014/main" id="{72DF7E08-672F-4874-9A2C-6883C6A006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2123" y="270911"/>
            <a:ext cx="3744180" cy="1922788"/>
          </a:xfrm>
          <a:prstGeom prst="rect">
            <a:avLst/>
          </a:prstGeom>
        </p:spPr>
      </p:pic>
      <p:pic>
        <p:nvPicPr>
          <p:cNvPr id="9" name="Picture 8" descr="A picture containing game&#10;&#10;Description automatically generated">
            <a:extLst>
              <a:ext uri="{FF2B5EF4-FFF2-40B4-BE49-F238E27FC236}">
                <a16:creationId xmlns:a16="http://schemas.microsoft.com/office/drawing/2014/main" id="{CC839A72-4B83-4E46-94B3-E593A3BB03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0697" y="270911"/>
            <a:ext cx="2311426" cy="2990524"/>
          </a:xfrm>
          <a:prstGeom prst="rect">
            <a:avLst/>
          </a:prstGeom>
        </p:spPr>
      </p:pic>
      <p:pic>
        <p:nvPicPr>
          <p:cNvPr id="11" name="Picture 10" descr="A close up of a logo&#10;&#10;Description automatically generated">
            <a:extLst>
              <a:ext uri="{FF2B5EF4-FFF2-40B4-BE49-F238E27FC236}">
                <a16:creationId xmlns:a16="http://schemas.microsoft.com/office/drawing/2014/main" id="{F3A34F61-3EB6-4EAC-A1B5-4550983C29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2123" y="4130546"/>
            <a:ext cx="3744180" cy="1993201"/>
          </a:xfrm>
          <a:prstGeom prst="rect">
            <a:avLst/>
          </a:prstGeom>
        </p:spPr>
      </p:pic>
      <p:pic>
        <p:nvPicPr>
          <p:cNvPr id="13" name="Picture 12" descr="A group of people posing for the camera&#10;&#10;Description automatically generated">
            <a:extLst>
              <a:ext uri="{FF2B5EF4-FFF2-40B4-BE49-F238E27FC236}">
                <a16:creationId xmlns:a16="http://schemas.microsoft.com/office/drawing/2014/main" id="{07277CCA-4AE6-4257-A457-03FAC9472D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6511" y="2156028"/>
            <a:ext cx="3779792" cy="1974518"/>
          </a:xfrm>
          <a:prstGeom prst="rect">
            <a:avLst/>
          </a:prstGeom>
        </p:spPr>
      </p:pic>
      <p:pic>
        <p:nvPicPr>
          <p:cNvPr id="17" name="Picture 16" descr="A picture containing outdoor, child, little, kite&#10;&#10;Description automatically generated">
            <a:extLst>
              <a:ext uri="{FF2B5EF4-FFF2-40B4-BE49-F238E27FC236}">
                <a16:creationId xmlns:a16="http://schemas.microsoft.com/office/drawing/2014/main" id="{F439CC28-10E4-4E09-8A61-B7887EC249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9877" y="4355211"/>
            <a:ext cx="2840820" cy="1779749"/>
          </a:xfrm>
          <a:prstGeom prst="rect">
            <a:avLst/>
          </a:prstGeom>
        </p:spPr>
      </p:pic>
      <p:pic>
        <p:nvPicPr>
          <p:cNvPr id="4" name="Picture 3" descr="A stadium full of people&#10;&#10;Description automatically generated">
            <a:extLst>
              <a:ext uri="{FF2B5EF4-FFF2-40B4-BE49-F238E27FC236}">
                <a16:creationId xmlns:a16="http://schemas.microsoft.com/office/drawing/2014/main" id="{989A6B06-4555-4782-A3B7-9BCF8F6791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9875" y="2368091"/>
            <a:ext cx="2840821" cy="1987120"/>
          </a:xfrm>
          <a:prstGeom prst="rect">
            <a:avLst/>
          </a:prstGeom>
        </p:spPr>
      </p:pic>
      <p:sp>
        <p:nvSpPr>
          <p:cNvPr id="6" name="TextBox 5">
            <a:extLst>
              <a:ext uri="{FF2B5EF4-FFF2-40B4-BE49-F238E27FC236}">
                <a16:creationId xmlns:a16="http://schemas.microsoft.com/office/drawing/2014/main" id="{29AA0DF4-65C6-41A4-9A9A-B7AA5195BB47}"/>
              </a:ext>
            </a:extLst>
          </p:cNvPr>
          <p:cNvSpPr txBox="1"/>
          <p:nvPr/>
        </p:nvSpPr>
        <p:spPr>
          <a:xfrm>
            <a:off x="586597" y="231852"/>
            <a:ext cx="940279" cy="6186309"/>
          </a:xfrm>
          <a:prstGeom prst="rect">
            <a:avLst/>
          </a:prstGeom>
          <a:noFill/>
        </p:spPr>
        <p:txBody>
          <a:bodyPr wrap="square" rtlCol="0">
            <a:spAutoFit/>
          </a:bodyPr>
          <a:lstStyle/>
          <a:p>
            <a:r>
              <a:rPr lang="en-US" sz="3600" dirty="0">
                <a:solidFill>
                  <a:schemeClr val="bg1"/>
                </a:solidFill>
              </a:rPr>
              <a:t>F</a:t>
            </a:r>
          </a:p>
          <a:p>
            <a:r>
              <a:rPr lang="en-US" sz="3600" dirty="0">
                <a:solidFill>
                  <a:schemeClr val="bg1"/>
                </a:solidFill>
              </a:rPr>
              <a:t>U</a:t>
            </a:r>
          </a:p>
          <a:p>
            <a:r>
              <a:rPr lang="en-US" sz="3600" dirty="0">
                <a:solidFill>
                  <a:schemeClr val="bg1"/>
                </a:solidFill>
              </a:rPr>
              <a:t>N</a:t>
            </a:r>
          </a:p>
          <a:p>
            <a:r>
              <a:rPr lang="en-US" sz="3600" dirty="0">
                <a:solidFill>
                  <a:schemeClr val="bg1"/>
                </a:solidFill>
              </a:rPr>
              <a:t>D</a:t>
            </a:r>
          </a:p>
          <a:p>
            <a:r>
              <a:rPr lang="en-US" sz="3600" dirty="0">
                <a:solidFill>
                  <a:schemeClr val="bg1"/>
                </a:solidFill>
              </a:rPr>
              <a:t>R</a:t>
            </a:r>
          </a:p>
          <a:p>
            <a:r>
              <a:rPr lang="en-US" sz="3600" dirty="0">
                <a:solidFill>
                  <a:schemeClr val="bg1"/>
                </a:solidFill>
              </a:rPr>
              <a:t>A</a:t>
            </a:r>
          </a:p>
          <a:p>
            <a:r>
              <a:rPr lang="en-US" sz="3600" dirty="0">
                <a:solidFill>
                  <a:schemeClr val="bg1"/>
                </a:solidFill>
              </a:rPr>
              <a:t>I</a:t>
            </a:r>
          </a:p>
          <a:p>
            <a:r>
              <a:rPr lang="en-US" sz="3600" dirty="0">
                <a:solidFill>
                  <a:schemeClr val="bg1"/>
                </a:solidFill>
              </a:rPr>
              <a:t>S</a:t>
            </a:r>
          </a:p>
          <a:p>
            <a:r>
              <a:rPr lang="en-US" sz="3600" dirty="0">
                <a:solidFill>
                  <a:schemeClr val="bg1"/>
                </a:solidFill>
              </a:rPr>
              <a:t>I</a:t>
            </a:r>
          </a:p>
          <a:p>
            <a:r>
              <a:rPr lang="en-US" sz="3600" dirty="0">
                <a:solidFill>
                  <a:schemeClr val="bg1"/>
                </a:solidFill>
              </a:rPr>
              <a:t>N</a:t>
            </a:r>
          </a:p>
          <a:p>
            <a:r>
              <a:rPr lang="en-US" sz="3600" dirty="0">
                <a:solidFill>
                  <a:schemeClr val="bg1"/>
                </a:solidFill>
              </a:rPr>
              <a:t>G</a:t>
            </a:r>
          </a:p>
        </p:txBody>
      </p:sp>
      <p:sp>
        <p:nvSpPr>
          <p:cNvPr id="8" name="TextBox 7">
            <a:extLst>
              <a:ext uri="{FF2B5EF4-FFF2-40B4-BE49-F238E27FC236}">
                <a16:creationId xmlns:a16="http://schemas.microsoft.com/office/drawing/2014/main" id="{CF5105FE-A78A-4ABD-B2DC-47F5CA5C6F2C}"/>
              </a:ext>
            </a:extLst>
          </p:cNvPr>
          <p:cNvSpPr txBox="1"/>
          <p:nvPr/>
        </p:nvSpPr>
        <p:spPr>
          <a:xfrm>
            <a:off x="11093570" y="1147313"/>
            <a:ext cx="819509" cy="4524315"/>
          </a:xfrm>
          <a:prstGeom prst="rect">
            <a:avLst/>
          </a:prstGeom>
          <a:noFill/>
        </p:spPr>
        <p:txBody>
          <a:bodyPr wrap="square" rtlCol="0">
            <a:spAutoFit/>
          </a:bodyPr>
          <a:lstStyle/>
          <a:p>
            <a:r>
              <a:rPr lang="en-US" sz="3600" dirty="0">
                <a:solidFill>
                  <a:schemeClr val="bg1"/>
                </a:solidFill>
              </a:rPr>
              <a:t>P</a:t>
            </a:r>
          </a:p>
          <a:p>
            <a:r>
              <a:rPr lang="en-US" sz="3600" dirty="0">
                <a:solidFill>
                  <a:schemeClr val="bg1"/>
                </a:solidFill>
              </a:rPr>
              <a:t>R</a:t>
            </a:r>
          </a:p>
          <a:p>
            <a:r>
              <a:rPr lang="en-US" sz="3600" dirty="0">
                <a:solidFill>
                  <a:schemeClr val="bg1"/>
                </a:solidFill>
              </a:rPr>
              <a:t>O</a:t>
            </a:r>
          </a:p>
          <a:p>
            <a:r>
              <a:rPr lang="en-US" sz="3600" dirty="0">
                <a:solidFill>
                  <a:schemeClr val="bg1"/>
                </a:solidFill>
              </a:rPr>
              <a:t>J</a:t>
            </a:r>
          </a:p>
          <a:p>
            <a:r>
              <a:rPr lang="en-US" sz="3600" dirty="0">
                <a:solidFill>
                  <a:schemeClr val="bg1"/>
                </a:solidFill>
              </a:rPr>
              <a:t>E</a:t>
            </a:r>
          </a:p>
          <a:p>
            <a:r>
              <a:rPr lang="en-US" sz="3600" dirty="0">
                <a:solidFill>
                  <a:schemeClr val="bg1"/>
                </a:solidFill>
              </a:rPr>
              <a:t>C</a:t>
            </a:r>
          </a:p>
          <a:p>
            <a:r>
              <a:rPr lang="en-US" sz="3600" dirty="0">
                <a:solidFill>
                  <a:schemeClr val="bg1"/>
                </a:solidFill>
              </a:rPr>
              <a:t>T</a:t>
            </a:r>
          </a:p>
          <a:p>
            <a:r>
              <a:rPr lang="en-US" sz="3600" dirty="0">
                <a:solidFill>
                  <a:schemeClr val="bg1"/>
                </a:solidFill>
              </a:rPr>
              <a:t>S</a:t>
            </a:r>
          </a:p>
        </p:txBody>
      </p:sp>
    </p:spTree>
    <p:extLst>
      <p:ext uri="{BB962C8B-B14F-4D97-AF65-F5344CB8AC3E}">
        <p14:creationId xmlns:p14="http://schemas.microsoft.com/office/powerpoint/2010/main" val="2718650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CC439F-DD3A-4D7A-B04B-0651CDF6BA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586" y="384873"/>
            <a:ext cx="4148474" cy="2765650"/>
          </a:xfrm>
          <a:prstGeom prst="rect">
            <a:avLst/>
          </a:prstGeom>
        </p:spPr>
      </p:pic>
      <p:pic>
        <p:nvPicPr>
          <p:cNvPr id="5" name="Picture 4">
            <a:extLst>
              <a:ext uri="{FF2B5EF4-FFF2-40B4-BE49-F238E27FC236}">
                <a16:creationId xmlns:a16="http://schemas.microsoft.com/office/drawing/2014/main" id="{4BF37A2C-9293-4BC3-9474-13BE9C4EF4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1008" y="384874"/>
            <a:ext cx="4518563" cy="3131788"/>
          </a:xfrm>
          <a:prstGeom prst="rect">
            <a:avLst/>
          </a:prstGeom>
        </p:spPr>
      </p:pic>
      <p:pic>
        <p:nvPicPr>
          <p:cNvPr id="7" name="Picture 6">
            <a:extLst>
              <a:ext uri="{FF2B5EF4-FFF2-40B4-BE49-F238E27FC236}">
                <a16:creationId xmlns:a16="http://schemas.microsoft.com/office/drawing/2014/main" id="{01E9520B-D19E-4B50-B23F-AE538B494D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4388" y="3516661"/>
            <a:ext cx="4335183" cy="2890123"/>
          </a:xfrm>
          <a:prstGeom prst="rect">
            <a:avLst/>
          </a:prstGeom>
        </p:spPr>
      </p:pic>
      <p:pic>
        <p:nvPicPr>
          <p:cNvPr id="9" name="Picture 8">
            <a:extLst>
              <a:ext uri="{FF2B5EF4-FFF2-40B4-BE49-F238E27FC236}">
                <a16:creationId xmlns:a16="http://schemas.microsoft.com/office/drawing/2014/main" id="{3135505E-6C1D-44D0-B6F6-9FC76F5878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727" y="3150523"/>
            <a:ext cx="4904492" cy="3269662"/>
          </a:xfrm>
          <a:prstGeom prst="rect">
            <a:avLst/>
          </a:prstGeom>
        </p:spPr>
      </p:pic>
      <p:pic>
        <p:nvPicPr>
          <p:cNvPr id="13" name="Picture 12">
            <a:extLst>
              <a:ext uri="{FF2B5EF4-FFF2-40B4-BE49-F238E27FC236}">
                <a16:creationId xmlns:a16="http://schemas.microsoft.com/office/drawing/2014/main" id="{4D67D653-B5E4-4266-8504-763D627F3E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3975" y="384873"/>
            <a:ext cx="3387325" cy="6021911"/>
          </a:xfrm>
          <a:prstGeom prst="rect">
            <a:avLst/>
          </a:prstGeom>
        </p:spPr>
      </p:pic>
    </p:spTree>
    <p:extLst>
      <p:ext uri="{BB962C8B-B14F-4D97-AF65-F5344CB8AC3E}">
        <p14:creationId xmlns:p14="http://schemas.microsoft.com/office/powerpoint/2010/main" val="3484251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crowd posing for the camera&#10;&#10;Description automatically generated">
            <a:extLst>
              <a:ext uri="{FF2B5EF4-FFF2-40B4-BE49-F238E27FC236}">
                <a16:creationId xmlns:a16="http://schemas.microsoft.com/office/drawing/2014/main" id="{3991D150-747F-4FC0-8C9D-B8330184B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301" y="866555"/>
            <a:ext cx="2970257" cy="2940555"/>
          </a:xfrm>
          <a:prstGeom prst="rect">
            <a:avLst/>
          </a:prstGeom>
        </p:spPr>
      </p:pic>
      <p:pic>
        <p:nvPicPr>
          <p:cNvPr id="5" name="Picture 4" descr="A close up of text on a white background&#10;&#10;Description automatically generated">
            <a:extLst>
              <a:ext uri="{FF2B5EF4-FFF2-40B4-BE49-F238E27FC236}">
                <a16:creationId xmlns:a16="http://schemas.microsoft.com/office/drawing/2014/main" id="{86550D31-FDDD-4B65-883C-D767698F76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590" y="866555"/>
            <a:ext cx="2735072" cy="2895959"/>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5BC3BB7F-EF04-4B57-96CE-042179F50A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7417" y="866555"/>
            <a:ext cx="5220314" cy="3370003"/>
          </a:xfrm>
          <a:prstGeom prst="rect">
            <a:avLst/>
          </a:prstGeom>
        </p:spPr>
      </p:pic>
      <p:pic>
        <p:nvPicPr>
          <p:cNvPr id="11" name="Picture 10" descr="A sign on the side of a building&#10;&#10;Description automatically generated">
            <a:extLst>
              <a:ext uri="{FF2B5EF4-FFF2-40B4-BE49-F238E27FC236}">
                <a16:creationId xmlns:a16="http://schemas.microsoft.com/office/drawing/2014/main" id="{9B6B245D-D675-4D58-9AF9-C03948064C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897" y="4458247"/>
            <a:ext cx="1709121" cy="1548532"/>
          </a:xfrm>
          <a:prstGeom prst="rect">
            <a:avLst/>
          </a:prstGeom>
        </p:spPr>
      </p:pic>
      <p:pic>
        <p:nvPicPr>
          <p:cNvPr id="15" name="Picture 14">
            <a:extLst>
              <a:ext uri="{FF2B5EF4-FFF2-40B4-BE49-F238E27FC236}">
                <a16:creationId xmlns:a16="http://schemas.microsoft.com/office/drawing/2014/main" id="{584747B1-7B37-4A3D-BB43-DCCF760D23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4714" y="4323637"/>
            <a:ext cx="1502483" cy="1783030"/>
          </a:xfrm>
          <a:prstGeom prst="rect">
            <a:avLst/>
          </a:prstGeom>
        </p:spPr>
      </p:pic>
      <p:sp>
        <p:nvSpPr>
          <p:cNvPr id="16" name="TextBox 15">
            <a:extLst>
              <a:ext uri="{FF2B5EF4-FFF2-40B4-BE49-F238E27FC236}">
                <a16:creationId xmlns:a16="http://schemas.microsoft.com/office/drawing/2014/main" id="{A6108F7A-665A-46E8-B57E-AE6ECC83321C}"/>
              </a:ext>
            </a:extLst>
          </p:cNvPr>
          <p:cNvSpPr txBox="1"/>
          <p:nvPr/>
        </p:nvSpPr>
        <p:spPr>
          <a:xfrm>
            <a:off x="3417382" y="4827788"/>
            <a:ext cx="6102505" cy="954107"/>
          </a:xfrm>
          <a:prstGeom prst="rect">
            <a:avLst/>
          </a:prstGeom>
          <a:noFill/>
        </p:spPr>
        <p:txBody>
          <a:bodyPr wrap="square" rtlCol="0">
            <a:spAutoFit/>
          </a:bodyPr>
          <a:lstStyle/>
          <a:p>
            <a:pPr algn="ctr"/>
            <a:r>
              <a:rPr lang="en-US" sz="2800" dirty="0">
                <a:solidFill>
                  <a:schemeClr val="bg1"/>
                </a:solidFill>
              </a:rPr>
              <a:t>The best way to find yourself is to lose yourself in the service of others.</a:t>
            </a:r>
          </a:p>
        </p:txBody>
      </p:sp>
    </p:spTree>
    <p:extLst>
      <p:ext uri="{BB962C8B-B14F-4D97-AF65-F5344CB8AC3E}">
        <p14:creationId xmlns:p14="http://schemas.microsoft.com/office/powerpoint/2010/main" val="3928311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4FDC43-0A8C-40B7-995B-5398D5179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27" y="2858292"/>
            <a:ext cx="4108887" cy="2847088"/>
          </a:xfrm>
          <a:prstGeom prst="rect">
            <a:avLst/>
          </a:prstGeom>
        </p:spPr>
      </p:pic>
      <p:pic>
        <p:nvPicPr>
          <p:cNvPr id="7" name="Picture 6">
            <a:extLst>
              <a:ext uri="{FF2B5EF4-FFF2-40B4-BE49-F238E27FC236}">
                <a16:creationId xmlns:a16="http://schemas.microsoft.com/office/drawing/2014/main" id="{5778710F-F2A1-4945-9001-7B3966D3F8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1915" y="1089651"/>
            <a:ext cx="2976164" cy="4615729"/>
          </a:xfrm>
          <a:prstGeom prst="rect">
            <a:avLst/>
          </a:prstGeom>
        </p:spPr>
      </p:pic>
      <p:pic>
        <p:nvPicPr>
          <p:cNvPr id="9" name="Picture 8" descr="A group of people posing for the camera&#10;&#10;Description automatically generated">
            <a:extLst>
              <a:ext uri="{FF2B5EF4-FFF2-40B4-BE49-F238E27FC236}">
                <a16:creationId xmlns:a16="http://schemas.microsoft.com/office/drawing/2014/main" id="{0735DD34-EC90-4DC8-B6EB-EB5DE17AD0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9476" y="140401"/>
            <a:ext cx="5061489" cy="2847088"/>
          </a:xfrm>
          <a:prstGeom prst="rect">
            <a:avLst/>
          </a:prstGeom>
        </p:spPr>
      </p:pic>
      <p:pic>
        <p:nvPicPr>
          <p:cNvPr id="12" name="Picture 11" descr="A group of people standing in a room&#10;&#10;Description automatically generated">
            <a:extLst>
              <a:ext uri="{FF2B5EF4-FFF2-40B4-BE49-F238E27FC236}">
                <a16:creationId xmlns:a16="http://schemas.microsoft.com/office/drawing/2014/main" id="{D466DDA0-CE90-4C55-91E7-2BDD015D21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8080" y="2858292"/>
            <a:ext cx="5061489" cy="2847088"/>
          </a:xfrm>
          <a:prstGeom prst="rect">
            <a:avLst/>
          </a:prstGeom>
        </p:spPr>
      </p:pic>
      <p:sp>
        <p:nvSpPr>
          <p:cNvPr id="13" name="TextBox 12">
            <a:extLst>
              <a:ext uri="{FF2B5EF4-FFF2-40B4-BE49-F238E27FC236}">
                <a16:creationId xmlns:a16="http://schemas.microsoft.com/office/drawing/2014/main" id="{A95B73DA-4348-41D8-A6E3-52CB3884F9F4}"/>
              </a:ext>
            </a:extLst>
          </p:cNvPr>
          <p:cNvSpPr txBox="1"/>
          <p:nvPr/>
        </p:nvSpPr>
        <p:spPr>
          <a:xfrm>
            <a:off x="2583470" y="5860141"/>
            <a:ext cx="6818366" cy="523220"/>
          </a:xfrm>
          <a:prstGeom prst="rect">
            <a:avLst/>
          </a:prstGeom>
          <a:noFill/>
        </p:spPr>
        <p:txBody>
          <a:bodyPr wrap="square" rtlCol="0">
            <a:spAutoFit/>
          </a:bodyPr>
          <a:lstStyle/>
          <a:p>
            <a:pPr algn="ctr"/>
            <a:r>
              <a:rPr lang="en-US" sz="2800" b="1">
                <a:solidFill>
                  <a:schemeClr val="bg1"/>
                </a:solidFill>
              </a:rPr>
              <a:t>Our Clubs </a:t>
            </a:r>
            <a:r>
              <a:rPr lang="en-US" sz="2800" b="1" dirty="0">
                <a:solidFill>
                  <a:schemeClr val="bg1"/>
                </a:solidFill>
              </a:rPr>
              <a:t>Have Great Fun Together</a:t>
            </a:r>
          </a:p>
        </p:txBody>
      </p:sp>
      <p:sp>
        <p:nvSpPr>
          <p:cNvPr id="14" name="TextBox 13">
            <a:extLst>
              <a:ext uri="{FF2B5EF4-FFF2-40B4-BE49-F238E27FC236}">
                <a16:creationId xmlns:a16="http://schemas.microsoft.com/office/drawing/2014/main" id="{E42086E6-CC2E-4654-89E1-AE2A398B1490}"/>
              </a:ext>
            </a:extLst>
          </p:cNvPr>
          <p:cNvSpPr txBox="1"/>
          <p:nvPr/>
        </p:nvSpPr>
        <p:spPr>
          <a:xfrm>
            <a:off x="4409205" y="103160"/>
            <a:ext cx="2704379" cy="1015663"/>
          </a:xfrm>
          <a:prstGeom prst="rect">
            <a:avLst/>
          </a:prstGeom>
          <a:noFill/>
        </p:spPr>
        <p:txBody>
          <a:bodyPr wrap="square" rtlCol="0">
            <a:spAutoFit/>
          </a:bodyPr>
          <a:lstStyle/>
          <a:p>
            <a:pPr algn="ctr"/>
            <a:r>
              <a:rPr lang="en-US" sz="2000" b="1" dirty="0">
                <a:solidFill>
                  <a:schemeClr val="bg1"/>
                </a:solidFill>
              </a:rPr>
              <a:t>Hula Hoops to the Blues Brothers &amp; Sisters!</a:t>
            </a:r>
          </a:p>
        </p:txBody>
      </p:sp>
      <p:pic>
        <p:nvPicPr>
          <p:cNvPr id="4" name="Picture 3" descr="A group of people standing together in uniform&#10;&#10;Description automatically generated">
            <a:extLst>
              <a:ext uri="{FF2B5EF4-FFF2-40B4-BE49-F238E27FC236}">
                <a16:creationId xmlns:a16="http://schemas.microsoft.com/office/drawing/2014/main" id="{305EC3B1-B692-4A6C-BC91-DC77BC096D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632" y="140402"/>
            <a:ext cx="4108886" cy="2717890"/>
          </a:xfrm>
          <a:prstGeom prst="rect">
            <a:avLst/>
          </a:prstGeom>
        </p:spPr>
      </p:pic>
    </p:spTree>
    <p:extLst>
      <p:ext uri="{BB962C8B-B14F-4D97-AF65-F5344CB8AC3E}">
        <p14:creationId xmlns:p14="http://schemas.microsoft.com/office/powerpoint/2010/main" val="530273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F0DB3E0-D26F-400A-BF31-6BE851549B93}"/>
              </a:ext>
            </a:extLst>
          </p:cNvPr>
          <p:cNvSpPr txBox="1"/>
          <p:nvPr/>
        </p:nvSpPr>
        <p:spPr>
          <a:xfrm>
            <a:off x="5227985" y="473351"/>
            <a:ext cx="4253946" cy="646331"/>
          </a:xfrm>
          <a:prstGeom prst="rect">
            <a:avLst/>
          </a:prstGeom>
          <a:noFill/>
        </p:spPr>
        <p:txBody>
          <a:bodyPr wrap="square" rtlCol="0">
            <a:spAutoFit/>
          </a:bodyPr>
          <a:lstStyle/>
          <a:p>
            <a:pPr algn="ctr"/>
            <a:r>
              <a:rPr lang="en-US" sz="3600" b="1" i="1" dirty="0">
                <a:solidFill>
                  <a:srgbClr val="FFFF00"/>
                </a:solidFill>
              </a:rPr>
              <a:t>Why Join Rotary?</a:t>
            </a:r>
          </a:p>
        </p:txBody>
      </p:sp>
      <p:sp>
        <p:nvSpPr>
          <p:cNvPr id="13" name="TextBox 12">
            <a:extLst>
              <a:ext uri="{FF2B5EF4-FFF2-40B4-BE49-F238E27FC236}">
                <a16:creationId xmlns:a16="http://schemas.microsoft.com/office/drawing/2014/main" id="{0263ACB1-6B97-4F72-AB77-776017A5EE1D}"/>
              </a:ext>
            </a:extLst>
          </p:cNvPr>
          <p:cNvSpPr txBox="1"/>
          <p:nvPr/>
        </p:nvSpPr>
        <p:spPr>
          <a:xfrm>
            <a:off x="4899991" y="1669774"/>
            <a:ext cx="6559827" cy="390876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2"/>
                </a:solidFill>
              </a:rPr>
              <a:t>Friendship, camaraderie and fun</a:t>
            </a:r>
          </a:p>
          <a:p>
            <a:pPr marL="285750" indent="-285750">
              <a:buFont typeface="Arial" panose="020B0604020202020204" pitchFamily="34" charset="0"/>
              <a:buChar char="•"/>
            </a:pPr>
            <a:endParaRPr lang="en-US" sz="1000" dirty="0">
              <a:solidFill>
                <a:schemeClr val="bg2"/>
              </a:solidFill>
            </a:endParaRPr>
          </a:p>
          <a:p>
            <a:pPr marL="285750" indent="-285750">
              <a:buFont typeface="Arial" panose="020B0604020202020204" pitchFamily="34" charset="0"/>
              <a:buChar char="•"/>
            </a:pPr>
            <a:r>
              <a:rPr lang="en-US" sz="2000" dirty="0">
                <a:solidFill>
                  <a:schemeClr val="bg2"/>
                </a:solidFill>
              </a:rPr>
              <a:t>Give back to community</a:t>
            </a:r>
          </a:p>
          <a:p>
            <a:pPr marL="285750" indent="-285750">
              <a:buFont typeface="Arial" panose="020B0604020202020204" pitchFamily="34" charset="0"/>
              <a:buChar char="•"/>
            </a:pPr>
            <a:endParaRPr lang="en-US" sz="1000" dirty="0">
              <a:solidFill>
                <a:schemeClr val="bg2"/>
              </a:solidFill>
            </a:endParaRPr>
          </a:p>
          <a:p>
            <a:pPr marL="285750" indent="-285750">
              <a:buFont typeface="Arial" panose="020B0604020202020204" pitchFamily="34" charset="0"/>
              <a:buChar char="•"/>
            </a:pPr>
            <a:r>
              <a:rPr lang="en-US" sz="2000" dirty="0">
                <a:solidFill>
                  <a:schemeClr val="bg2"/>
                </a:solidFill>
              </a:rPr>
              <a:t>Be part of something larger than yourself</a:t>
            </a:r>
          </a:p>
          <a:p>
            <a:pPr marL="285750" indent="-285750">
              <a:buFont typeface="Arial" panose="020B0604020202020204" pitchFamily="34" charset="0"/>
              <a:buChar char="•"/>
            </a:pPr>
            <a:endParaRPr lang="en-US" sz="1000" dirty="0">
              <a:solidFill>
                <a:schemeClr val="bg2"/>
              </a:solidFill>
            </a:endParaRPr>
          </a:p>
          <a:p>
            <a:pPr marL="285750" indent="-285750">
              <a:buFont typeface="Arial" panose="020B0604020202020204" pitchFamily="34" charset="0"/>
              <a:buChar char="•"/>
            </a:pPr>
            <a:r>
              <a:rPr lang="en-US" sz="2000" dirty="0">
                <a:solidFill>
                  <a:schemeClr val="bg2"/>
                </a:solidFill>
              </a:rPr>
              <a:t>Professional networking</a:t>
            </a:r>
          </a:p>
          <a:p>
            <a:pPr marL="285750" indent="-285750">
              <a:buFont typeface="Arial" panose="020B0604020202020204" pitchFamily="34" charset="0"/>
              <a:buChar char="•"/>
            </a:pPr>
            <a:endParaRPr lang="en-US" sz="1000" dirty="0">
              <a:solidFill>
                <a:schemeClr val="bg2"/>
              </a:solidFill>
            </a:endParaRPr>
          </a:p>
          <a:p>
            <a:pPr marL="285750" indent="-285750">
              <a:buFont typeface="Arial" panose="020B0604020202020204" pitchFamily="34" charset="0"/>
              <a:buChar char="•"/>
            </a:pPr>
            <a:r>
              <a:rPr lang="en-US" sz="2000" dirty="0">
                <a:solidFill>
                  <a:schemeClr val="bg2"/>
                </a:solidFill>
              </a:rPr>
              <a:t>Leadership training</a:t>
            </a:r>
          </a:p>
          <a:p>
            <a:pPr marL="285750" indent="-285750">
              <a:buFont typeface="Arial" panose="020B0604020202020204" pitchFamily="34" charset="0"/>
              <a:buChar char="•"/>
            </a:pPr>
            <a:endParaRPr lang="en-US" sz="800" dirty="0">
              <a:solidFill>
                <a:schemeClr val="bg2"/>
              </a:solidFill>
            </a:endParaRPr>
          </a:p>
          <a:p>
            <a:pPr marL="285750" indent="-285750">
              <a:buFont typeface="Arial" panose="020B0604020202020204" pitchFamily="34" charset="0"/>
              <a:buChar char="•"/>
            </a:pPr>
            <a:r>
              <a:rPr lang="en-US" sz="2000" dirty="0">
                <a:solidFill>
                  <a:schemeClr val="bg2"/>
                </a:solidFill>
              </a:rPr>
              <a:t>Personal growth and recognition</a:t>
            </a:r>
          </a:p>
          <a:p>
            <a:pPr marL="285750" indent="-285750">
              <a:buFont typeface="Arial" panose="020B0604020202020204" pitchFamily="34" charset="0"/>
              <a:buChar char="•"/>
            </a:pPr>
            <a:endParaRPr lang="en-US" sz="2000" dirty="0">
              <a:solidFill>
                <a:schemeClr val="bg2"/>
              </a:solidFill>
            </a:endParaRPr>
          </a:p>
          <a:p>
            <a:pPr algn="ctr"/>
            <a:r>
              <a:rPr lang="en-US" sz="2000" dirty="0">
                <a:solidFill>
                  <a:schemeClr val="bg2"/>
                </a:solidFill>
              </a:rPr>
              <a:t>…..to name just a few of the reasons millions of people around the globe have joined Rotary for 115 years.</a:t>
            </a:r>
          </a:p>
          <a:p>
            <a:pPr algn="ctr"/>
            <a:r>
              <a:rPr lang="en-US" sz="2000" dirty="0">
                <a:solidFill>
                  <a:schemeClr val="bg2"/>
                </a:solidFill>
              </a:rPr>
              <a:t>(February 23, 1905 – February 23, 2020)</a:t>
            </a:r>
          </a:p>
        </p:txBody>
      </p:sp>
      <p:pic>
        <p:nvPicPr>
          <p:cNvPr id="7" name="Picture 6" descr="A group of people posing for a photo&#10;&#10;Description automatically generated">
            <a:extLst>
              <a:ext uri="{FF2B5EF4-FFF2-40B4-BE49-F238E27FC236}">
                <a16:creationId xmlns:a16="http://schemas.microsoft.com/office/drawing/2014/main" id="{38AC753A-A41C-4650-BB69-7A365581B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329" y="1119682"/>
            <a:ext cx="4286250" cy="2257425"/>
          </a:xfrm>
          <a:prstGeom prst="rect">
            <a:avLst/>
          </a:prstGeom>
        </p:spPr>
      </p:pic>
      <p:pic>
        <p:nvPicPr>
          <p:cNvPr id="16" name="Picture 15" descr="A person posing for the camera&#10;&#10;Description automatically generated">
            <a:extLst>
              <a:ext uri="{FF2B5EF4-FFF2-40B4-BE49-F238E27FC236}">
                <a16:creationId xmlns:a16="http://schemas.microsoft.com/office/drawing/2014/main" id="{FAE6DA39-6E50-4673-91D2-305B5717F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16" y="3624155"/>
            <a:ext cx="4410075" cy="1657350"/>
          </a:xfrm>
          <a:prstGeom prst="rect">
            <a:avLst/>
          </a:prstGeom>
        </p:spPr>
      </p:pic>
    </p:spTree>
    <p:extLst>
      <p:ext uri="{BB962C8B-B14F-4D97-AF65-F5344CB8AC3E}">
        <p14:creationId xmlns:p14="http://schemas.microsoft.com/office/powerpoint/2010/main" val="4223854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026818" y="347930"/>
            <a:ext cx="2346325" cy="549275"/>
          </a:xfrm>
          <a:prstGeom prst="rect">
            <a:avLst/>
          </a:prstGeom>
          <a:noFill/>
          <a:effectLst>
            <a:outerShdw blurRad="50800" dist="38100" dir="2700000" algn="tl" rotWithShape="0">
              <a:prstClr val="black">
                <a:alpha val="85000"/>
              </a:prstClr>
            </a:outerShdw>
          </a:effectLst>
        </p:spPr>
        <p:txBody>
          <a:bodyPr wrap="none">
            <a:spAutoFit/>
          </a:bodyPr>
          <a:lstStyle/>
          <a:p>
            <a:pPr defTabSz="914400">
              <a:defRPr/>
            </a:pPr>
            <a:r>
              <a:rPr lang="en-US" sz="3000" b="1" dirty="0">
                <a:solidFill>
                  <a:srgbClr val="FFD966"/>
                </a:solidFill>
              </a:rPr>
              <a:t>How to Join</a:t>
            </a:r>
          </a:p>
        </p:txBody>
      </p:sp>
      <p:pic>
        <p:nvPicPr>
          <p:cNvPr id="51203" name="Picture 3"/>
          <p:cNvPicPr>
            <a:picLocks noChangeAspect="1"/>
          </p:cNvPicPr>
          <p:nvPr/>
        </p:nvPicPr>
        <p:blipFill>
          <a:blip r:embed="rId4"/>
          <a:srcRect/>
          <a:stretch>
            <a:fillRect/>
          </a:stretch>
        </p:blipFill>
        <p:spPr bwMode="auto">
          <a:xfrm>
            <a:off x="1382713" y="1222375"/>
            <a:ext cx="9147635" cy="1230313"/>
          </a:xfrm>
          <a:prstGeom prst="rect">
            <a:avLst/>
          </a:prstGeom>
          <a:noFill/>
          <a:ln w="9525">
            <a:noFill/>
            <a:miter lim="800000"/>
            <a:headEnd/>
            <a:tailEnd/>
          </a:ln>
        </p:spPr>
      </p:pic>
      <p:sp>
        <p:nvSpPr>
          <p:cNvPr id="7" name="Rectangle 6"/>
          <p:cNvSpPr/>
          <p:nvPr/>
        </p:nvSpPr>
        <p:spPr>
          <a:xfrm>
            <a:off x="2562346" y="1104397"/>
            <a:ext cx="9006802" cy="3822585"/>
          </a:xfrm>
          <a:prstGeom prst="rect">
            <a:avLst/>
          </a:prstGeom>
          <a:effectLst>
            <a:outerShdw blurRad="50800" dist="38100" dir="2700000" algn="tl" rotWithShape="0">
              <a:prstClr val="black">
                <a:alpha val="84000"/>
              </a:prstClr>
            </a:outerShdw>
          </a:effectLst>
        </p:spPr>
        <p:txBody>
          <a:bodyPr wrap="square">
            <a:spAutoFit/>
          </a:bodyPr>
          <a:lstStyle/>
          <a:p>
            <a:pPr defTabSz="914400">
              <a:spcBef>
                <a:spcPct val="30000"/>
              </a:spcBef>
              <a:defRPr/>
            </a:pPr>
            <a:r>
              <a:rPr lang="en-US" sz="2400" dirty="0">
                <a:solidFill>
                  <a:schemeClr val="bg1"/>
                </a:solidFill>
              </a:rPr>
              <a:t>Membership is by invitation from a Rotarian</a:t>
            </a:r>
          </a:p>
          <a:p>
            <a:pPr defTabSz="914400">
              <a:spcBef>
                <a:spcPct val="30000"/>
              </a:spcBef>
              <a:defRPr/>
            </a:pPr>
            <a:r>
              <a:rPr lang="en-US" sz="2400" dirty="0">
                <a:solidFill>
                  <a:schemeClr val="bg1"/>
                </a:solidFill>
              </a:rPr>
              <a:t>Cost of quarterly membership ranges from $50-$175</a:t>
            </a:r>
          </a:p>
          <a:p>
            <a:pPr defTabSz="914400">
              <a:spcBef>
                <a:spcPct val="30000"/>
              </a:spcBef>
              <a:defRPr/>
            </a:pPr>
            <a:r>
              <a:rPr lang="en-US" sz="2400" dirty="0">
                <a:solidFill>
                  <a:schemeClr val="bg1"/>
                </a:solidFill>
              </a:rPr>
              <a:t>Submit a membership application</a:t>
            </a:r>
          </a:p>
          <a:p>
            <a:pPr defTabSz="914400">
              <a:spcBef>
                <a:spcPct val="30000"/>
              </a:spcBef>
              <a:defRPr/>
            </a:pPr>
            <a:r>
              <a:rPr lang="en-US" sz="2400" dirty="0">
                <a:solidFill>
                  <a:schemeClr val="bg1"/>
                </a:solidFill>
              </a:rPr>
              <a:t>You are inducted into the club and introduced to the membership</a:t>
            </a:r>
          </a:p>
          <a:p>
            <a:pPr defTabSz="914400">
              <a:spcBef>
                <a:spcPct val="30000"/>
              </a:spcBef>
              <a:defRPr/>
            </a:pPr>
            <a:r>
              <a:rPr lang="en-US" sz="2400" dirty="0">
                <a:solidFill>
                  <a:schemeClr val="bg1"/>
                </a:solidFill>
              </a:rPr>
              <a:t>Your New Member Mentor will assist &amp; guide you</a:t>
            </a:r>
          </a:p>
          <a:p>
            <a:pPr defTabSz="914400">
              <a:spcBef>
                <a:spcPct val="30000"/>
              </a:spcBef>
              <a:defRPr/>
            </a:pPr>
            <a:r>
              <a:rPr lang="en-US" sz="2400" dirty="0">
                <a:solidFill>
                  <a:schemeClr val="bg1"/>
                </a:solidFill>
              </a:rPr>
              <a:t>You complete new member orientation &amp; training</a:t>
            </a:r>
          </a:p>
          <a:p>
            <a:pPr defTabSz="914400">
              <a:spcBef>
                <a:spcPct val="30000"/>
              </a:spcBef>
              <a:defRPr/>
            </a:pPr>
            <a:r>
              <a:rPr lang="en-US" sz="2400" b="1" u="sng" dirty="0">
                <a:highlight>
                  <a:srgbClr val="FFBE10"/>
                </a:highlight>
              </a:rPr>
              <a:t>You become quickly involved in club activities &amp; events</a:t>
            </a:r>
          </a:p>
          <a:p>
            <a:pPr defTabSz="914400">
              <a:spcBef>
                <a:spcPct val="30000"/>
              </a:spcBef>
              <a:defRPr/>
            </a:pPr>
            <a:r>
              <a:rPr lang="en-US" sz="2400" b="1" u="sng" dirty="0">
                <a:highlight>
                  <a:srgbClr val="FFBE10"/>
                </a:highlight>
              </a:rPr>
              <a:t>You consider leadership positions in the club</a:t>
            </a:r>
          </a:p>
        </p:txBody>
      </p:sp>
      <p:pic>
        <p:nvPicPr>
          <p:cNvPr id="15" name="Picture 14" descr="A picture containing drawing&#10;&#10;Description automatically generated">
            <a:extLst>
              <a:ext uri="{FF2B5EF4-FFF2-40B4-BE49-F238E27FC236}">
                <a16:creationId xmlns:a16="http://schemas.microsoft.com/office/drawing/2014/main" id="{E6851C2B-22BA-4F8A-ADC5-C3206D14D4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723" y="5426075"/>
            <a:ext cx="2818469" cy="1056926"/>
          </a:xfrm>
          <a:prstGeom prst="rect">
            <a:avLst/>
          </a:prstGeom>
        </p:spPr>
      </p:pic>
      <p:pic>
        <p:nvPicPr>
          <p:cNvPr id="4" name="Picture 3" descr="A close up of a sign&#10;&#10;Description automatically generated">
            <a:extLst>
              <a:ext uri="{FF2B5EF4-FFF2-40B4-BE49-F238E27FC236}">
                <a16:creationId xmlns:a16="http://schemas.microsoft.com/office/drawing/2014/main" id="{B606A50B-9678-4F22-A8BC-4A0A5A7380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30348" y="4830971"/>
            <a:ext cx="1378624" cy="1426163"/>
          </a:xfrm>
          <a:prstGeom prst="rect">
            <a:avLst/>
          </a:prstGeom>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33039" y="315640"/>
            <a:ext cx="7242688" cy="553998"/>
          </a:xfrm>
          <a:prstGeom prst="rect">
            <a:avLst/>
          </a:prstGeom>
          <a:noFill/>
          <a:effectLst>
            <a:outerShdw blurRad="50800" dist="38100" dir="2700000" algn="tl" rotWithShape="0">
              <a:prstClr val="black">
                <a:alpha val="85000"/>
              </a:prstClr>
            </a:outerShdw>
          </a:effectLst>
        </p:spPr>
        <p:txBody>
          <a:bodyPr wrap="none">
            <a:spAutoFit/>
          </a:bodyPr>
          <a:lstStyle/>
          <a:p>
            <a:pPr defTabSz="914400">
              <a:defRPr/>
            </a:pPr>
            <a:r>
              <a:rPr lang="en-US" sz="3000" b="1" dirty="0">
                <a:solidFill>
                  <a:srgbClr val="FFD966"/>
                </a:solidFill>
              </a:rPr>
              <a:t>What are the benefits of joining Rotary</a:t>
            </a:r>
          </a:p>
        </p:txBody>
      </p:sp>
      <p:pic>
        <p:nvPicPr>
          <p:cNvPr id="52227" name="Picture 3"/>
          <p:cNvPicPr>
            <a:picLocks noChangeAspect="1"/>
          </p:cNvPicPr>
          <p:nvPr/>
        </p:nvPicPr>
        <p:blipFill>
          <a:blip r:embed="rId4"/>
          <a:srcRect/>
          <a:stretch>
            <a:fillRect/>
          </a:stretch>
        </p:blipFill>
        <p:spPr bwMode="auto">
          <a:xfrm>
            <a:off x="1382713" y="1222375"/>
            <a:ext cx="12399962" cy="1230313"/>
          </a:xfrm>
          <a:prstGeom prst="rect">
            <a:avLst/>
          </a:prstGeom>
          <a:noFill/>
          <a:ln w="9525">
            <a:noFill/>
            <a:miter lim="800000"/>
            <a:headEnd/>
            <a:tailEnd/>
          </a:ln>
        </p:spPr>
      </p:pic>
      <p:pic>
        <p:nvPicPr>
          <p:cNvPr id="52229" name="Picture 5"/>
          <p:cNvPicPr>
            <a:picLocks noChangeAspect="1" noChangeArrowheads="1"/>
          </p:cNvPicPr>
          <p:nvPr/>
        </p:nvPicPr>
        <p:blipFill>
          <a:blip r:embed="rId5"/>
          <a:srcRect/>
          <a:stretch>
            <a:fillRect/>
          </a:stretch>
        </p:blipFill>
        <p:spPr bwMode="auto">
          <a:xfrm>
            <a:off x="335930" y="5580370"/>
            <a:ext cx="2716562" cy="966530"/>
          </a:xfrm>
          <a:prstGeom prst="rect">
            <a:avLst/>
          </a:prstGeom>
          <a:noFill/>
          <a:ln w="9525">
            <a:noFill/>
            <a:miter lim="800000"/>
            <a:headEnd/>
            <a:tailEnd/>
          </a:ln>
        </p:spPr>
      </p:pic>
      <p:sp>
        <p:nvSpPr>
          <p:cNvPr id="3" name="TextBox 2">
            <a:extLst>
              <a:ext uri="{FF2B5EF4-FFF2-40B4-BE49-F238E27FC236}">
                <a16:creationId xmlns:a16="http://schemas.microsoft.com/office/drawing/2014/main" id="{300F01BB-BBA2-41AA-B94C-B9E3528FAA42}"/>
              </a:ext>
            </a:extLst>
          </p:cNvPr>
          <p:cNvSpPr txBox="1"/>
          <p:nvPr/>
        </p:nvSpPr>
        <p:spPr>
          <a:xfrm>
            <a:off x="1225320" y="1508343"/>
            <a:ext cx="5696087" cy="3631763"/>
          </a:xfrm>
          <a:prstGeom prst="rect">
            <a:avLst/>
          </a:prstGeom>
          <a:noFill/>
        </p:spPr>
        <p:txBody>
          <a:bodyPr wrap="square" rtlCol="0">
            <a:spAutoFit/>
          </a:bodyPr>
          <a:lstStyle/>
          <a:p>
            <a:r>
              <a:rPr lang="en-US" sz="2000" dirty="0">
                <a:solidFill>
                  <a:schemeClr val="bg1"/>
                </a:solidFill>
              </a:rPr>
              <a:t>Fellowship &amp; life-long friendships</a:t>
            </a:r>
          </a:p>
          <a:p>
            <a:endParaRPr lang="en-US" sz="1000" dirty="0">
              <a:solidFill>
                <a:schemeClr val="bg1"/>
              </a:solidFill>
            </a:endParaRPr>
          </a:p>
          <a:p>
            <a:r>
              <a:rPr lang="en-US" sz="2000" dirty="0">
                <a:solidFill>
                  <a:schemeClr val="bg1"/>
                </a:solidFill>
              </a:rPr>
              <a:t>Network &amp; business development</a:t>
            </a:r>
          </a:p>
          <a:p>
            <a:endParaRPr lang="en-US" sz="1000" dirty="0">
              <a:solidFill>
                <a:schemeClr val="bg1"/>
              </a:solidFill>
            </a:endParaRPr>
          </a:p>
          <a:p>
            <a:r>
              <a:rPr lang="en-US" sz="2000" dirty="0">
                <a:solidFill>
                  <a:schemeClr val="bg1"/>
                </a:solidFill>
              </a:rPr>
              <a:t>Leadership opportunities</a:t>
            </a:r>
          </a:p>
          <a:p>
            <a:endParaRPr lang="en-US" sz="1000" dirty="0">
              <a:solidFill>
                <a:schemeClr val="bg1"/>
              </a:solidFill>
            </a:endParaRPr>
          </a:p>
          <a:p>
            <a:r>
              <a:rPr lang="en-US" sz="2000" dirty="0">
                <a:solidFill>
                  <a:schemeClr val="bg1"/>
                </a:solidFill>
              </a:rPr>
              <a:t>Mentors to assist with professional development</a:t>
            </a:r>
          </a:p>
          <a:p>
            <a:endParaRPr lang="en-US" sz="1000" dirty="0">
              <a:solidFill>
                <a:schemeClr val="bg1"/>
              </a:solidFill>
            </a:endParaRPr>
          </a:p>
          <a:p>
            <a:r>
              <a:rPr lang="en-US" sz="2000" dirty="0">
                <a:solidFill>
                  <a:schemeClr val="bg1"/>
                </a:solidFill>
              </a:rPr>
              <a:t>Give back to the community</a:t>
            </a:r>
          </a:p>
          <a:p>
            <a:endParaRPr lang="en-US" sz="1000" dirty="0">
              <a:solidFill>
                <a:schemeClr val="bg1"/>
              </a:solidFill>
            </a:endParaRPr>
          </a:p>
          <a:p>
            <a:r>
              <a:rPr lang="en-US" sz="2000" dirty="0">
                <a:solidFill>
                  <a:schemeClr val="bg1"/>
                </a:solidFill>
              </a:rPr>
              <a:t>Be part of something bigger than self</a:t>
            </a:r>
          </a:p>
          <a:p>
            <a:endParaRPr lang="en-US" sz="1000" dirty="0">
              <a:solidFill>
                <a:schemeClr val="bg1"/>
              </a:solidFill>
            </a:endParaRPr>
          </a:p>
          <a:p>
            <a:r>
              <a:rPr lang="en-US" sz="2000" dirty="0">
                <a:solidFill>
                  <a:schemeClr val="bg1"/>
                </a:solidFill>
              </a:rPr>
              <a:t>The Rotarian Magazine</a:t>
            </a:r>
          </a:p>
          <a:p>
            <a:endParaRPr lang="en-US" sz="1000" dirty="0">
              <a:solidFill>
                <a:schemeClr val="bg1"/>
              </a:solidFill>
            </a:endParaRPr>
          </a:p>
          <a:p>
            <a:r>
              <a:rPr lang="en-US" sz="2000" dirty="0">
                <a:solidFill>
                  <a:schemeClr val="bg1"/>
                </a:solidFill>
              </a:rPr>
              <a:t>Travel opportunities</a:t>
            </a:r>
          </a:p>
        </p:txBody>
      </p:sp>
      <p:pic>
        <p:nvPicPr>
          <p:cNvPr id="5" name="Picture 4" descr="A picture containing building, people, sitting, table&#10;&#10;Description automatically generated">
            <a:extLst>
              <a:ext uri="{FF2B5EF4-FFF2-40B4-BE49-F238E27FC236}">
                <a16:creationId xmlns:a16="http://schemas.microsoft.com/office/drawing/2014/main" id="{B24B783F-B02E-46FD-B645-31DBCE8BDA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3037" y="1338947"/>
            <a:ext cx="3168222" cy="2098067"/>
          </a:xfrm>
          <a:prstGeom prst="rect">
            <a:avLst/>
          </a:prstGeom>
        </p:spPr>
      </p:pic>
      <p:pic>
        <p:nvPicPr>
          <p:cNvPr id="12" name="Picture 11" descr="A person wearing a hat&#10;&#10;Description automatically generated">
            <a:extLst>
              <a:ext uri="{FF2B5EF4-FFF2-40B4-BE49-F238E27FC236}">
                <a16:creationId xmlns:a16="http://schemas.microsoft.com/office/drawing/2014/main" id="{6AAB96E5-A7B2-4177-8075-A8518EF761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2050" y="1338947"/>
            <a:ext cx="1724888" cy="2457450"/>
          </a:xfrm>
          <a:prstGeom prst="rect">
            <a:avLst/>
          </a:prstGeom>
        </p:spPr>
      </p:pic>
      <p:pic>
        <p:nvPicPr>
          <p:cNvPr id="14" name="Picture 13" descr="A close up of a sign&#10;&#10;Description automatically generated">
            <a:extLst>
              <a:ext uri="{FF2B5EF4-FFF2-40B4-BE49-F238E27FC236}">
                <a16:creationId xmlns:a16="http://schemas.microsoft.com/office/drawing/2014/main" id="{FC734014-6EB2-4B22-B0DB-36E6FD5DEE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07157" y="3437014"/>
            <a:ext cx="2274102" cy="2286000"/>
          </a:xfrm>
          <a:prstGeom prst="rect">
            <a:avLst/>
          </a:prstGeom>
        </p:spPr>
      </p:pic>
      <p:pic>
        <p:nvPicPr>
          <p:cNvPr id="16" name="Picture 15" descr="A person standing in front of a sign&#10;&#10;Description automatically generated">
            <a:extLst>
              <a:ext uri="{FF2B5EF4-FFF2-40B4-BE49-F238E27FC236}">
                <a16:creationId xmlns:a16="http://schemas.microsoft.com/office/drawing/2014/main" id="{D8890EA9-3027-456D-8A34-81EA3B4017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57631" y="3437014"/>
            <a:ext cx="2449526" cy="2286000"/>
          </a:xfrm>
          <a:prstGeom prst="rect">
            <a:avLst/>
          </a:prstGeom>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E1EA69C8-9FFB-45D4-BE03-A2A8C34C5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5429" y="535470"/>
            <a:ext cx="4663662" cy="3497746"/>
          </a:xfrm>
          <a:prstGeom prst="rect">
            <a:avLst/>
          </a:prstGeom>
        </p:spPr>
      </p:pic>
      <p:pic>
        <p:nvPicPr>
          <p:cNvPr id="7" name="Picture 6" descr="A close up of a sign&#10;&#10;Description automatically generated">
            <a:extLst>
              <a:ext uri="{FF2B5EF4-FFF2-40B4-BE49-F238E27FC236}">
                <a16:creationId xmlns:a16="http://schemas.microsoft.com/office/drawing/2014/main" id="{C50C563A-4606-43CA-84BC-4E5EC135C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09" y="556591"/>
            <a:ext cx="1670160" cy="1727752"/>
          </a:xfrm>
          <a:prstGeom prst="rect">
            <a:avLst/>
          </a:prstGeom>
        </p:spPr>
      </p:pic>
      <p:pic>
        <p:nvPicPr>
          <p:cNvPr id="9" name="Picture 8" descr="A picture containing drawing, food&#10;&#10;Description automatically generated">
            <a:extLst>
              <a:ext uri="{FF2B5EF4-FFF2-40B4-BE49-F238E27FC236}">
                <a16:creationId xmlns:a16="http://schemas.microsoft.com/office/drawing/2014/main" id="{1014C2EB-AAC4-4ABC-BF42-8FB48BF95F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3507" y="4145753"/>
            <a:ext cx="1711867" cy="2031510"/>
          </a:xfrm>
          <a:prstGeom prst="rect">
            <a:avLst/>
          </a:prstGeom>
        </p:spPr>
      </p:pic>
      <p:pic>
        <p:nvPicPr>
          <p:cNvPr id="3" name="Picture 2" descr="A picture containing person, indoor, young, child&#10;&#10;Description automatically generated">
            <a:extLst>
              <a:ext uri="{FF2B5EF4-FFF2-40B4-BE49-F238E27FC236}">
                <a16:creationId xmlns:a16="http://schemas.microsoft.com/office/drawing/2014/main" id="{D22CF5DC-6E15-46D5-8257-67622A2029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913" y="3324225"/>
            <a:ext cx="5116616" cy="2683810"/>
          </a:xfrm>
          <a:prstGeom prst="rect">
            <a:avLst/>
          </a:prstGeom>
        </p:spPr>
      </p:pic>
    </p:spTree>
    <p:extLst>
      <p:ext uri="{BB962C8B-B14F-4D97-AF65-F5344CB8AC3E}">
        <p14:creationId xmlns:p14="http://schemas.microsoft.com/office/powerpoint/2010/main" val="3427141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posing for a photo&#10;&#10;Description automatically generated">
            <a:extLst>
              <a:ext uri="{FF2B5EF4-FFF2-40B4-BE49-F238E27FC236}">
                <a16:creationId xmlns:a16="http://schemas.microsoft.com/office/drawing/2014/main" id="{9B9F5F3D-7030-41D4-BE04-2CAA9B16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979" y="294198"/>
            <a:ext cx="3466913" cy="3442060"/>
          </a:xfrm>
          <a:prstGeom prst="rect">
            <a:avLst/>
          </a:prstGeom>
        </p:spPr>
      </p:pic>
      <p:sp>
        <p:nvSpPr>
          <p:cNvPr id="4" name="TextBox 3">
            <a:extLst>
              <a:ext uri="{FF2B5EF4-FFF2-40B4-BE49-F238E27FC236}">
                <a16:creationId xmlns:a16="http://schemas.microsoft.com/office/drawing/2014/main" id="{D2F34C4C-AEF1-4105-9CF7-E0D707E8CF06}"/>
              </a:ext>
            </a:extLst>
          </p:cNvPr>
          <p:cNvSpPr txBox="1"/>
          <p:nvPr/>
        </p:nvSpPr>
        <p:spPr>
          <a:xfrm>
            <a:off x="7493149" y="5452987"/>
            <a:ext cx="4313571" cy="646331"/>
          </a:xfrm>
          <a:prstGeom prst="rect">
            <a:avLst/>
          </a:prstGeom>
          <a:noFill/>
        </p:spPr>
        <p:txBody>
          <a:bodyPr wrap="square" rtlCol="0">
            <a:spAutoFit/>
          </a:bodyPr>
          <a:lstStyle/>
          <a:p>
            <a:pPr algn="ctr"/>
            <a:r>
              <a:rPr lang="en-US" dirty="0">
                <a:solidFill>
                  <a:schemeClr val="bg1"/>
                </a:solidFill>
              </a:rPr>
              <a:t>Paul Harris who organized the first Rotary Club in 1905</a:t>
            </a:r>
          </a:p>
        </p:txBody>
      </p:sp>
      <p:sp>
        <p:nvSpPr>
          <p:cNvPr id="5" name="TextBox 4">
            <a:extLst>
              <a:ext uri="{FF2B5EF4-FFF2-40B4-BE49-F238E27FC236}">
                <a16:creationId xmlns:a16="http://schemas.microsoft.com/office/drawing/2014/main" id="{F6CBDD1E-6DF3-41BA-B143-DC300161D202}"/>
              </a:ext>
            </a:extLst>
          </p:cNvPr>
          <p:cNvSpPr txBox="1"/>
          <p:nvPr/>
        </p:nvSpPr>
        <p:spPr>
          <a:xfrm>
            <a:off x="790102" y="4129548"/>
            <a:ext cx="11185589" cy="1323439"/>
          </a:xfrm>
          <a:prstGeom prst="rect">
            <a:avLst/>
          </a:prstGeom>
          <a:noFill/>
        </p:spPr>
        <p:txBody>
          <a:bodyPr wrap="square" rtlCol="0">
            <a:spAutoFit/>
          </a:bodyPr>
          <a:lstStyle/>
          <a:p>
            <a:pPr algn="ctr"/>
            <a:r>
              <a:rPr lang="en-US" sz="4000" dirty="0">
                <a:solidFill>
                  <a:schemeClr val="bg1"/>
                </a:solidFill>
              </a:rPr>
              <a:t>“If you have the love of your fellow men in your heart, my friend, you are a potential Rotarian.”</a:t>
            </a:r>
          </a:p>
        </p:txBody>
      </p:sp>
      <p:pic>
        <p:nvPicPr>
          <p:cNvPr id="7" name="Picture 6" descr="A person wearing glasses and looking at the camera&#10;&#10;Description automatically generated">
            <a:extLst>
              <a:ext uri="{FF2B5EF4-FFF2-40B4-BE49-F238E27FC236}">
                <a16:creationId xmlns:a16="http://schemas.microsoft.com/office/drawing/2014/main" id="{74452947-C044-42CB-8A41-648E9F0152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2366" y="294198"/>
            <a:ext cx="3102537" cy="3442060"/>
          </a:xfrm>
          <a:prstGeom prst="rect">
            <a:avLst/>
          </a:prstGeom>
        </p:spPr>
      </p:pic>
      <p:pic>
        <p:nvPicPr>
          <p:cNvPr id="9" name="Picture 8" descr="A person posing for the camera&#10;&#10;Description automatically generated">
            <a:extLst>
              <a:ext uri="{FF2B5EF4-FFF2-40B4-BE49-F238E27FC236}">
                <a16:creationId xmlns:a16="http://schemas.microsoft.com/office/drawing/2014/main" id="{A46A9847-961F-48D7-9FDD-C29783054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6431" y="294198"/>
            <a:ext cx="4400289" cy="3442060"/>
          </a:xfrm>
          <a:prstGeom prst="rect">
            <a:avLst/>
          </a:prstGeom>
        </p:spPr>
      </p:pic>
    </p:spTree>
    <p:extLst>
      <p:ext uri="{BB962C8B-B14F-4D97-AF65-F5344CB8AC3E}">
        <p14:creationId xmlns:p14="http://schemas.microsoft.com/office/powerpoint/2010/main" val="3493191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p:cNvSpPr>
          <p:nvPr>
            <p:ph type="ctrTitle"/>
          </p:nvPr>
        </p:nvSpPr>
        <p:spPr>
          <a:xfrm>
            <a:off x="1031956" y="566013"/>
            <a:ext cx="10336049" cy="454593"/>
          </a:xfrm>
        </p:spPr>
        <p:txBody>
          <a:bodyPr/>
          <a:lstStyle/>
          <a:p>
            <a:pPr eaLnBrk="1" hangingPunct="1"/>
            <a:r>
              <a:rPr lang="en-US" sz="3600" dirty="0"/>
              <a:t>Thanks for your interest in Rotary</a:t>
            </a:r>
            <a:br>
              <a:rPr lang="en-US" sz="4000" dirty="0"/>
            </a:br>
            <a:endParaRPr lang="en-US" sz="2800" dirty="0"/>
          </a:p>
        </p:txBody>
      </p:sp>
      <p:pic>
        <p:nvPicPr>
          <p:cNvPr id="9" name="Picture 8">
            <a:extLst>
              <a:ext uri="{FF2B5EF4-FFF2-40B4-BE49-F238E27FC236}">
                <a16:creationId xmlns:a16="http://schemas.microsoft.com/office/drawing/2014/main" id="{4445B63E-ACE2-46AC-8040-7AEEBC755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772" y="1264569"/>
            <a:ext cx="3542269" cy="3516876"/>
          </a:xfrm>
          <a:prstGeom prst="rect">
            <a:avLst/>
          </a:prstGeom>
        </p:spPr>
      </p:pic>
      <p:pic>
        <p:nvPicPr>
          <p:cNvPr id="4" name="Picture 3">
            <a:extLst>
              <a:ext uri="{FF2B5EF4-FFF2-40B4-BE49-F238E27FC236}">
                <a16:creationId xmlns:a16="http://schemas.microsoft.com/office/drawing/2014/main" id="{4F7606B8-1AF5-454F-8DDA-04AEEE7ED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728" y="1264569"/>
            <a:ext cx="3516876" cy="3516876"/>
          </a:xfrm>
          <a:prstGeom prst="rect">
            <a:avLst/>
          </a:prstGeom>
        </p:spPr>
      </p:pic>
      <p:sp>
        <p:nvSpPr>
          <p:cNvPr id="6" name="TextBox 5">
            <a:extLst>
              <a:ext uri="{FF2B5EF4-FFF2-40B4-BE49-F238E27FC236}">
                <a16:creationId xmlns:a16="http://schemas.microsoft.com/office/drawing/2014/main" id="{15F6CFC0-285D-4480-BC1A-8CA3398B1396}"/>
              </a:ext>
            </a:extLst>
          </p:cNvPr>
          <p:cNvSpPr txBox="1"/>
          <p:nvPr/>
        </p:nvSpPr>
        <p:spPr>
          <a:xfrm>
            <a:off x="3104341" y="5280647"/>
            <a:ext cx="6322142" cy="584775"/>
          </a:xfrm>
          <a:prstGeom prst="rect">
            <a:avLst/>
          </a:prstGeom>
          <a:noFill/>
        </p:spPr>
        <p:txBody>
          <a:bodyPr wrap="square" rtlCol="0">
            <a:spAutoFit/>
          </a:bodyPr>
          <a:lstStyle/>
          <a:p>
            <a:r>
              <a:rPr lang="en-US" sz="3200" b="1" dirty="0">
                <a:solidFill>
                  <a:schemeClr val="accent3"/>
                </a:solidFill>
              </a:rPr>
              <a:t>You Too Can Be A Rotary Hero!</a:t>
            </a:r>
          </a:p>
        </p:txBody>
      </p:sp>
      <p:pic>
        <p:nvPicPr>
          <p:cNvPr id="5" name="Picture 4" descr="A close up of a logo&#10;&#10;Description automatically generated">
            <a:extLst>
              <a:ext uri="{FF2B5EF4-FFF2-40B4-BE49-F238E27FC236}">
                <a16:creationId xmlns:a16="http://schemas.microsoft.com/office/drawing/2014/main" id="{D49D3594-6983-42DB-B3F1-A7AF4765BA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8291" y="1264569"/>
            <a:ext cx="3177900" cy="351687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nature, mountain&#10;&#10;Description automatically generated">
            <a:extLst>
              <a:ext uri="{FF2B5EF4-FFF2-40B4-BE49-F238E27FC236}">
                <a16:creationId xmlns:a16="http://schemas.microsoft.com/office/drawing/2014/main" id="{0BACFBC1-15F5-42F6-A29E-D1853375C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4881" y="240936"/>
            <a:ext cx="8290443" cy="2971800"/>
          </a:xfrm>
          <a:prstGeom prst="rect">
            <a:avLst/>
          </a:prstGeom>
        </p:spPr>
      </p:pic>
      <p:pic>
        <p:nvPicPr>
          <p:cNvPr id="16" name="Picture 15" descr="A group of people jumping in the air&#10;&#10;Description automatically generated">
            <a:extLst>
              <a:ext uri="{FF2B5EF4-FFF2-40B4-BE49-F238E27FC236}">
                <a16:creationId xmlns:a16="http://schemas.microsoft.com/office/drawing/2014/main" id="{62ED7ADB-63A6-487F-A4DD-A544A515B3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2229" y="3435714"/>
            <a:ext cx="4788179" cy="2681380"/>
          </a:xfrm>
          <a:prstGeom prst="rect">
            <a:avLst/>
          </a:prstGeom>
        </p:spPr>
      </p:pic>
      <p:sp>
        <p:nvSpPr>
          <p:cNvPr id="6" name="TextBox 5">
            <a:extLst>
              <a:ext uri="{FF2B5EF4-FFF2-40B4-BE49-F238E27FC236}">
                <a16:creationId xmlns:a16="http://schemas.microsoft.com/office/drawing/2014/main" id="{E0CD51CF-465B-4910-8D92-71D9A58312B0}"/>
              </a:ext>
            </a:extLst>
          </p:cNvPr>
          <p:cNvSpPr txBox="1"/>
          <p:nvPr/>
        </p:nvSpPr>
        <p:spPr>
          <a:xfrm>
            <a:off x="3311937" y="4210645"/>
            <a:ext cx="3830128" cy="830997"/>
          </a:xfrm>
          <a:prstGeom prst="rect">
            <a:avLst/>
          </a:prstGeom>
          <a:noFill/>
        </p:spPr>
        <p:txBody>
          <a:bodyPr wrap="square" rtlCol="0">
            <a:spAutoFit/>
          </a:bodyPr>
          <a:lstStyle/>
          <a:p>
            <a:pPr algn="ctr"/>
            <a:r>
              <a:rPr lang="en-US" sz="2400" dirty="0">
                <a:solidFill>
                  <a:schemeClr val="bg1"/>
                </a:solidFill>
              </a:rPr>
              <a:t>$200 Million and 16 Million Volunteer Hours</a:t>
            </a:r>
          </a:p>
        </p:txBody>
      </p:sp>
      <p:pic>
        <p:nvPicPr>
          <p:cNvPr id="8" name="Picture 7" descr="A group of people posing for the camera&#10;&#10;Description automatically generated">
            <a:extLst>
              <a:ext uri="{FF2B5EF4-FFF2-40B4-BE49-F238E27FC236}">
                <a16:creationId xmlns:a16="http://schemas.microsoft.com/office/drawing/2014/main" id="{4A456ABE-6627-4991-95C1-ED2DB6B3A9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207" y="3435714"/>
            <a:ext cx="3028566" cy="2716246"/>
          </a:xfrm>
          <a:prstGeom prst="rect">
            <a:avLst/>
          </a:prstGeom>
        </p:spPr>
      </p:pic>
      <p:pic>
        <p:nvPicPr>
          <p:cNvPr id="4" name="Picture 3" descr="A close up of a sign&#10;&#10;Description automatically generated">
            <a:extLst>
              <a:ext uri="{FF2B5EF4-FFF2-40B4-BE49-F238E27FC236}">
                <a16:creationId xmlns:a16="http://schemas.microsoft.com/office/drawing/2014/main" id="{3DC37871-1ACC-4E78-AB32-F12FB19856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827" y="240936"/>
            <a:ext cx="1966236" cy="2034037"/>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FF4C4509-A77E-4A56-BD4B-86CAD8138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683" y="393116"/>
            <a:ext cx="1950474" cy="2017732"/>
          </a:xfrm>
          <a:prstGeom prst="rect">
            <a:avLst/>
          </a:prstGeom>
        </p:spPr>
      </p:pic>
      <p:pic>
        <p:nvPicPr>
          <p:cNvPr id="15" name="Picture 14" descr="A person wearing a suit and tie&#10;&#10;Description automatically generated">
            <a:extLst>
              <a:ext uri="{FF2B5EF4-FFF2-40B4-BE49-F238E27FC236}">
                <a16:creationId xmlns:a16="http://schemas.microsoft.com/office/drawing/2014/main" id="{4DCA0949-9EEF-421C-9345-0EF009D0F9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939" y="772677"/>
            <a:ext cx="2957114" cy="2688285"/>
          </a:xfrm>
          <a:prstGeom prst="rect">
            <a:avLst/>
          </a:prstGeom>
        </p:spPr>
      </p:pic>
      <p:sp>
        <p:nvSpPr>
          <p:cNvPr id="16" name="TextBox 15">
            <a:extLst>
              <a:ext uri="{FF2B5EF4-FFF2-40B4-BE49-F238E27FC236}">
                <a16:creationId xmlns:a16="http://schemas.microsoft.com/office/drawing/2014/main" id="{3C560175-E8D6-4FDB-A879-37FE2FD30B59}"/>
              </a:ext>
            </a:extLst>
          </p:cNvPr>
          <p:cNvSpPr txBox="1"/>
          <p:nvPr/>
        </p:nvSpPr>
        <p:spPr>
          <a:xfrm>
            <a:off x="1232425" y="4000173"/>
            <a:ext cx="9935110" cy="2092881"/>
          </a:xfrm>
          <a:prstGeom prst="rect">
            <a:avLst/>
          </a:prstGeom>
          <a:noFill/>
        </p:spPr>
        <p:txBody>
          <a:bodyPr wrap="square" rtlCol="0">
            <a:spAutoFit/>
          </a:bodyPr>
          <a:lstStyle/>
          <a:p>
            <a:r>
              <a:rPr lang="en-US" sz="2400" dirty="0">
                <a:solidFill>
                  <a:schemeClr val="bg1"/>
                </a:solidFill>
              </a:rPr>
              <a:t>“Rotary is not just a club that you join; it is an invitation to endless opportunities. </a:t>
            </a:r>
          </a:p>
          <a:p>
            <a:endParaRPr lang="en-US" sz="1000" dirty="0">
              <a:solidFill>
                <a:schemeClr val="bg1"/>
              </a:solidFill>
            </a:endParaRPr>
          </a:p>
          <a:p>
            <a:r>
              <a:rPr lang="en-US" sz="2400" dirty="0">
                <a:solidFill>
                  <a:schemeClr val="bg1"/>
                </a:solidFill>
              </a:rPr>
              <a:t>It is up to us to remake Rotary for these new times – to wholeheartedly embrace ideas, energy and commitment of young people eager to find an outlet for idealism.”</a:t>
            </a:r>
          </a:p>
        </p:txBody>
      </p:sp>
      <p:pic>
        <p:nvPicPr>
          <p:cNvPr id="3" name="Picture 2" descr="A person reading a book shelf&#10;&#10;Description automatically generated">
            <a:extLst>
              <a:ext uri="{FF2B5EF4-FFF2-40B4-BE49-F238E27FC236}">
                <a16:creationId xmlns:a16="http://schemas.microsoft.com/office/drawing/2014/main" id="{9047B21B-BEB0-4498-B709-1D6994DAC2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5740" y="772678"/>
            <a:ext cx="4945895" cy="2762047"/>
          </a:xfrm>
          <a:prstGeom prst="rect">
            <a:avLst/>
          </a:prstGeom>
        </p:spPr>
      </p:pic>
    </p:spTree>
    <p:extLst>
      <p:ext uri="{BB962C8B-B14F-4D97-AF65-F5344CB8AC3E}">
        <p14:creationId xmlns:p14="http://schemas.microsoft.com/office/powerpoint/2010/main" val="1240385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342B11-9E03-464E-A1C7-CB87F3E0A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717" y="530081"/>
            <a:ext cx="3805352" cy="2817096"/>
          </a:xfrm>
          <a:prstGeom prst="rect">
            <a:avLst/>
          </a:prstGeom>
        </p:spPr>
      </p:pic>
      <p:pic>
        <p:nvPicPr>
          <p:cNvPr id="7" name="Picture 6">
            <a:extLst>
              <a:ext uri="{FF2B5EF4-FFF2-40B4-BE49-F238E27FC236}">
                <a16:creationId xmlns:a16="http://schemas.microsoft.com/office/drawing/2014/main" id="{B2F91EC2-485B-416A-B6E8-5904F464F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8907" y="694581"/>
            <a:ext cx="3681040" cy="2629314"/>
          </a:xfrm>
          <a:prstGeom prst="rect">
            <a:avLst/>
          </a:prstGeom>
        </p:spPr>
      </p:pic>
      <p:pic>
        <p:nvPicPr>
          <p:cNvPr id="4" name="Picture 3" descr="A picture containing building, person, outdoor, holding&#10;&#10;Description automatically generated">
            <a:extLst>
              <a:ext uri="{FF2B5EF4-FFF2-40B4-BE49-F238E27FC236}">
                <a16:creationId xmlns:a16="http://schemas.microsoft.com/office/drawing/2014/main" id="{372DA41A-8179-4444-B48D-FA63264F98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0840" y="3324555"/>
            <a:ext cx="3268862" cy="2629314"/>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6F5CB9A1-00B5-437C-BB45-6AC1A36810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9702" y="3332971"/>
            <a:ext cx="3181556" cy="2644180"/>
          </a:xfrm>
          <a:prstGeom prst="rect">
            <a:avLst/>
          </a:prstGeom>
        </p:spPr>
      </p:pic>
      <p:pic>
        <p:nvPicPr>
          <p:cNvPr id="14" name="Picture 13" descr="A sign on a pole&#10;&#10;Description automatically generated">
            <a:extLst>
              <a:ext uri="{FF2B5EF4-FFF2-40B4-BE49-F238E27FC236}">
                <a16:creationId xmlns:a16="http://schemas.microsoft.com/office/drawing/2014/main" id="{FAF28AF5-4B4F-44A7-8060-73C832F9E5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7675" y="694581"/>
            <a:ext cx="3003662" cy="2629314"/>
          </a:xfrm>
          <a:prstGeom prst="rect">
            <a:avLst/>
          </a:prstGeom>
        </p:spPr>
      </p:pic>
      <p:sp>
        <p:nvSpPr>
          <p:cNvPr id="2" name="TextBox 1">
            <a:extLst>
              <a:ext uri="{FF2B5EF4-FFF2-40B4-BE49-F238E27FC236}">
                <a16:creationId xmlns:a16="http://schemas.microsoft.com/office/drawing/2014/main" id="{C515FC4E-76F5-462F-8847-2DAC8BD84C34}"/>
              </a:ext>
            </a:extLst>
          </p:cNvPr>
          <p:cNvSpPr txBox="1"/>
          <p:nvPr/>
        </p:nvSpPr>
        <p:spPr>
          <a:xfrm>
            <a:off x="457200" y="694581"/>
            <a:ext cx="2584435" cy="4524315"/>
          </a:xfrm>
          <a:prstGeom prst="rect">
            <a:avLst/>
          </a:prstGeom>
          <a:noFill/>
        </p:spPr>
        <p:txBody>
          <a:bodyPr wrap="square" rtlCol="0">
            <a:spAutoFit/>
          </a:bodyPr>
          <a:lstStyle/>
          <a:p>
            <a:r>
              <a:rPr lang="en-US" sz="2400" b="1" dirty="0">
                <a:solidFill>
                  <a:schemeClr val="bg1"/>
                </a:solidFill>
              </a:rPr>
              <a:t>Together We:</a:t>
            </a:r>
          </a:p>
          <a:p>
            <a:endParaRPr lang="en-US" sz="2400" b="1" dirty="0">
              <a:solidFill>
                <a:schemeClr val="bg1"/>
              </a:solidFill>
            </a:endParaRPr>
          </a:p>
          <a:p>
            <a:r>
              <a:rPr lang="en-US" sz="2400" dirty="0">
                <a:solidFill>
                  <a:schemeClr val="bg1"/>
                </a:solidFill>
              </a:rPr>
              <a:t>Promote Peace</a:t>
            </a:r>
          </a:p>
          <a:p>
            <a:r>
              <a:rPr lang="en-US" sz="2400" dirty="0">
                <a:solidFill>
                  <a:schemeClr val="bg1"/>
                </a:solidFill>
              </a:rPr>
              <a:t>Transform</a:t>
            </a:r>
          </a:p>
          <a:p>
            <a:r>
              <a:rPr lang="en-US" sz="2400" dirty="0">
                <a:solidFill>
                  <a:schemeClr val="bg1"/>
                </a:solidFill>
              </a:rPr>
              <a:t>Save Lives</a:t>
            </a:r>
          </a:p>
          <a:p>
            <a:r>
              <a:rPr lang="en-US" sz="2400" dirty="0">
                <a:solidFill>
                  <a:schemeClr val="bg1"/>
                </a:solidFill>
              </a:rPr>
              <a:t>Fight Hunger</a:t>
            </a:r>
          </a:p>
          <a:p>
            <a:r>
              <a:rPr lang="en-US" sz="2400" dirty="0">
                <a:solidFill>
                  <a:schemeClr val="bg1"/>
                </a:solidFill>
              </a:rPr>
              <a:t>Mentor</a:t>
            </a:r>
          </a:p>
          <a:p>
            <a:r>
              <a:rPr lang="en-US" sz="2400" dirty="0">
                <a:solidFill>
                  <a:schemeClr val="bg1"/>
                </a:solidFill>
              </a:rPr>
              <a:t>Learn</a:t>
            </a:r>
          </a:p>
          <a:p>
            <a:r>
              <a:rPr lang="en-US" sz="2400" dirty="0">
                <a:solidFill>
                  <a:schemeClr val="bg1"/>
                </a:solidFill>
              </a:rPr>
              <a:t>Inspire</a:t>
            </a:r>
          </a:p>
          <a:p>
            <a:r>
              <a:rPr lang="en-US" sz="2400" dirty="0">
                <a:solidFill>
                  <a:schemeClr val="bg1"/>
                </a:solidFill>
              </a:rPr>
              <a:t>End Polio</a:t>
            </a:r>
          </a:p>
          <a:p>
            <a:r>
              <a:rPr lang="en-US" sz="2400" dirty="0">
                <a:solidFill>
                  <a:schemeClr val="bg1"/>
                </a:solidFill>
              </a:rPr>
              <a:t>Empower</a:t>
            </a:r>
          </a:p>
          <a:p>
            <a:r>
              <a:rPr lang="en-US" sz="2400" dirty="0">
                <a:solidFill>
                  <a:schemeClr val="bg1"/>
                </a:solidFill>
              </a:rPr>
              <a:t>Connect</a:t>
            </a:r>
          </a:p>
        </p:txBody>
      </p:sp>
      <p:pic>
        <p:nvPicPr>
          <p:cNvPr id="6" name="Picture 5" descr="A close up of a sign&#10;&#10;Description automatically generated">
            <a:extLst>
              <a:ext uri="{FF2B5EF4-FFF2-40B4-BE49-F238E27FC236}">
                <a16:creationId xmlns:a16="http://schemas.microsoft.com/office/drawing/2014/main" id="{0F22A0F2-9218-4009-917D-79EB1A09AA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31258" y="3323895"/>
            <a:ext cx="2884295" cy="2653256"/>
          </a:xfrm>
          <a:prstGeom prst="rect">
            <a:avLst/>
          </a:prstGeom>
        </p:spPr>
      </p:pic>
    </p:spTree>
    <p:extLst>
      <p:ext uri="{BB962C8B-B14F-4D97-AF65-F5344CB8AC3E}">
        <p14:creationId xmlns:p14="http://schemas.microsoft.com/office/powerpoint/2010/main" val="3411350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EBA453-DF5A-4CC3-A2B9-BBDE6A08D1A7}"/>
              </a:ext>
            </a:extLst>
          </p:cNvPr>
          <p:cNvSpPr txBox="1"/>
          <p:nvPr/>
        </p:nvSpPr>
        <p:spPr>
          <a:xfrm>
            <a:off x="1062368" y="297760"/>
            <a:ext cx="5338916" cy="584775"/>
          </a:xfrm>
          <a:prstGeom prst="rect">
            <a:avLst/>
          </a:prstGeom>
          <a:noFill/>
        </p:spPr>
        <p:txBody>
          <a:bodyPr wrap="square" rtlCol="0">
            <a:spAutoFit/>
          </a:bodyPr>
          <a:lstStyle/>
          <a:p>
            <a:pPr algn="ctr"/>
            <a:r>
              <a:rPr lang="en-US" sz="3200" dirty="0">
                <a:solidFill>
                  <a:schemeClr val="accent3"/>
                </a:solidFill>
              </a:rPr>
              <a:t>How Rotary Got Started</a:t>
            </a:r>
          </a:p>
        </p:txBody>
      </p:sp>
      <p:pic>
        <p:nvPicPr>
          <p:cNvPr id="11" name="Picture 10">
            <a:extLst>
              <a:ext uri="{FF2B5EF4-FFF2-40B4-BE49-F238E27FC236}">
                <a16:creationId xmlns:a16="http://schemas.microsoft.com/office/drawing/2014/main" id="{6DF62A49-730D-421F-9EDD-B12D2EC61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5300" y="381400"/>
            <a:ext cx="3620203" cy="3594252"/>
          </a:xfrm>
          <a:prstGeom prst="rect">
            <a:avLst/>
          </a:prstGeom>
        </p:spPr>
      </p:pic>
      <p:sp>
        <p:nvSpPr>
          <p:cNvPr id="12" name="TextBox 11">
            <a:extLst>
              <a:ext uri="{FF2B5EF4-FFF2-40B4-BE49-F238E27FC236}">
                <a16:creationId xmlns:a16="http://schemas.microsoft.com/office/drawing/2014/main" id="{5C91185E-7518-41CC-B232-069F19E90E56}"/>
              </a:ext>
            </a:extLst>
          </p:cNvPr>
          <p:cNvSpPr txBox="1"/>
          <p:nvPr/>
        </p:nvSpPr>
        <p:spPr>
          <a:xfrm>
            <a:off x="842006" y="970046"/>
            <a:ext cx="6371303" cy="2185214"/>
          </a:xfrm>
          <a:prstGeom prst="rect">
            <a:avLst/>
          </a:prstGeom>
          <a:noFill/>
        </p:spPr>
        <p:txBody>
          <a:bodyPr wrap="square" rtlCol="0">
            <a:spAutoFit/>
          </a:bodyPr>
          <a:lstStyle/>
          <a:p>
            <a:r>
              <a:rPr lang="en-US" sz="2000" dirty="0">
                <a:solidFill>
                  <a:schemeClr val="accent3"/>
                </a:solidFill>
              </a:rPr>
              <a:t>The first Rotary Club was organized in 1905, by Chicago Attorney Paul P. Harris</a:t>
            </a:r>
          </a:p>
          <a:p>
            <a:endParaRPr lang="en-US" sz="800" dirty="0">
              <a:solidFill>
                <a:schemeClr val="accent3"/>
              </a:solidFill>
            </a:endParaRPr>
          </a:p>
          <a:p>
            <a:r>
              <a:rPr lang="en-US" sz="2000" dirty="0">
                <a:solidFill>
                  <a:schemeClr val="accent3"/>
                </a:solidFill>
              </a:rPr>
              <a:t>The original four member club met for fellowship in rotation at member’s offices…thus the name </a:t>
            </a:r>
            <a:r>
              <a:rPr lang="en-US" sz="2000" b="1" dirty="0">
                <a:solidFill>
                  <a:schemeClr val="accent3"/>
                </a:solidFill>
              </a:rPr>
              <a:t>ROTARY</a:t>
            </a:r>
          </a:p>
          <a:p>
            <a:endParaRPr lang="en-US" sz="800" b="1" dirty="0">
              <a:solidFill>
                <a:schemeClr val="accent3"/>
              </a:solidFill>
            </a:endParaRPr>
          </a:p>
          <a:p>
            <a:r>
              <a:rPr lang="en-US" sz="2000" dirty="0">
                <a:solidFill>
                  <a:schemeClr val="accent3"/>
                </a:solidFill>
              </a:rPr>
              <a:t>Their first community service project – a public toilet outside the Chicago City Hall</a:t>
            </a:r>
          </a:p>
        </p:txBody>
      </p:sp>
      <p:pic>
        <p:nvPicPr>
          <p:cNvPr id="16" name="Picture 15">
            <a:extLst>
              <a:ext uri="{FF2B5EF4-FFF2-40B4-BE49-F238E27FC236}">
                <a16:creationId xmlns:a16="http://schemas.microsoft.com/office/drawing/2014/main" id="{8735A8F7-4BE1-4DB0-BFE3-A0E8E82C79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003" y="3493190"/>
            <a:ext cx="4286250" cy="2857500"/>
          </a:xfrm>
          <a:prstGeom prst="rect">
            <a:avLst/>
          </a:prstGeom>
        </p:spPr>
      </p:pic>
      <p:sp>
        <p:nvSpPr>
          <p:cNvPr id="22" name="TextBox 21">
            <a:extLst>
              <a:ext uri="{FF2B5EF4-FFF2-40B4-BE49-F238E27FC236}">
                <a16:creationId xmlns:a16="http://schemas.microsoft.com/office/drawing/2014/main" id="{F635BC3E-7F57-4372-8C84-52CD172B2BBE}"/>
              </a:ext>
            </a:extLst>
          </p:cNvPr>
          <p:cNvSpPr txBox="1"/>
          <p:nvPr/>
        </p:nvSpPr>
        <p:spPr>
          <a:xfrm>
            <a:off x="5767304" y="5343720"/>
            <a:ext cx="2892011" cy="923330"/>
          </a:xfrm>
          <a:prstGeom prst="rect">
            <a:avLst/>
          </a:prstGeom>
          <a:noFill/>
        </p:spPr>
        <p:txBody>
          <a:bodyPr wrap="square" rtlCol="0">
            <a:spAutoFit/>
          </a:bodyPr>
          <a:lstStyle/>
          <a:p>
            <a:r>
              <a:rPr lang="en-US" dirty="0">
                <a:solidFill>
                  <a:schemeClr val="accent3"/>
                </a:solidFill>
              </a:rPr>
              <a:t>From left: Gustavus Loehr, Silvester Schiele, Hiram </a:t>
            </a:r>
            <a:r>
              <a:rPr lang="en-US" dirty="0" err="1">
                <a:solidFill>
                  <a:schemeClr val="accent3"/>
                </a:solidFill>
              </a:rPr>
              <a:t>Shorey</a:t>
            </a:r>
            <a:r>
              <a:rPr lang="en-US" dirty="0">
                <a:solidFill>
                  <a:schemeClr val="accent3"/>
                </a:solidFill>
              </a:rPr>
              <a:t> and Paul Harris.</a:t>
            </a:r>
          </a:p>
        </p:txBody>
      </p:sp>
      <p:sp>
        <p:nvSpPr>
          <p:cNvPr id="23" name="TextBox 22">
            <a:extLst>
              <a:ext uri="{FF2B5EF4-FFF2-40B4-BE49-F238E27FC236}">
                <a16:creationId xmlns:a16="http://schemas.microsoft.com/office/drawing/2014/main" id="{4C51EC54-6AEB-4C65-8D16-84ABB83F353F}"/>
              </a:ext>
            </a:extLst>
          </p:cNvPr>
          <p:cNvSpPr txBox="1"/>
          <p:nvPr/>
        </p:nvSpPr>
        <p:spPr>
          <a:xfrm>
            <a:off x="1779620" y="4921940"/>
            <a:ext cx="3521015" cy="584775"/>
          </a:xfrm>
          <a:prstGeom prst="rect">
            <a:avLst/>
          </a:prstGeom>
          <a:noFill/>
        </p:spPr>
        <p:txBody>
          <a:bodyPr wrap="square" rtlCol="0">
            <a:spAutoFit/>
          </a:bodyPr>
          <a:lstStyle/>
          <a:p>
            <a:pPr algn="ctr"/>
            <a:r>
              <a:rPr lang="en-US" sz="3200" b="1" dirty="0">
                <a:solidFill>
                  <a:srgbClr val="FFBE10"/>
                </a:solidFill>
              </a:rPr>
              <a:t>People Of Action</a:t>
            </a:r>
          </a:p>
        </p:txBody>
      </p:sp>
      <p:sp>
        <p:nvSpPr>
          <p:cNvPr id="15" name="TextBox 14">
            <a:extLst>
              <a:ext uri="{FF2B5EF4-FFF2-40B4-BE49-F238E27FC236}">
                <a16:creationId xmlns:a16="http://schemas.microsoft.com/office/drawing/2014/main" id="{06D21D13-900E-40D7-AB5E-0E51AF0BE530}"/>
              </a:ext>
            </a:extLst>
          </p:cNvPr>
          <p:cNvSpPr txBox="1"/>
          <p:nvPr/>
        </p:nvSpPr>
        <p:spPr>
          <a:xfrm>
            <a:off x="9229966" y="3975652"/>
            <a:ext cx="1490869" cy="369332"/>
          </a:xfrm>
          <a:prstGeom prst="rect">
            <a:avLst/>
          </a:prstGeom>
          <a:noFill/>
        </p:spPr>
        <p:txBody>
          <a:bodyPr wrap="square" rtlCol="0">
            <a:spAutoFit/>
          </a:bodyPr>
          <a:lstStyle/>
          <a:p>
            <a:r>
              <a:rPr lang="en-US" b="1" dirty="0">
                <a:solidFill>
                  <a:schemeClr val="bg1"/>
                </a:solidFill>
              </a:rPr>
              <a:t>Paul Harris</a:t>
            </a:r>
          </a:p>
        </p:txBody>
      </p:sp>
      <p:pic>
        <p:nvPicPr>
          <p:cNvPr id="18" name="Picture 17" descr="A picture containing drawing&#10;&#10;Description automatically generated">
            <a:extLst>
              <a:ext uri="{FF2B5EF4-FFF2-40B4-BE49-F238E27FC236}">
                <a16:creationId xmlns:a16="http://schemas.microsoft.com/office/drawing/2014/main" id="{4555D74F-7565-4CD3-BA56-A03BE5B053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3543" y="5005285"/>
            <a:ext cx="2133600" cy="800100"/>
          </a:xfrm>
          <a:prstGeom prst="rect">
            <a:avLst/>
          </a:prstGeom>
        </p:spPr>
      </p:pic>
    </p:spTree>
    <p:extLst>
      <p:ext uri="{BB962C8B-B14F-4D97-AF65-F5344CB8AC3E}">
        <p14:creationId xmlns:p14="http://schemas.microsoft.com/office/powerpoint/2010/main" val="420892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0E4C91-8C6C-4CBA-B0D3-654D2E43A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630" y="296812"/>
            <a:ext cx="5107435" cy="3360788"/>
          </a:xfrm>
          <a:prstGeom prst="rect">
            <a:avLst/>
          </a:prstGeom>
        </p:spPr>
      </p:pic>
      <p:pic>
        <p:nvPicPr>
          <p:cNvPr id="15" name="Picture 14">
            <a:extLst>
              <a:ext uri="{FF2B5EF4-FFF2-40B4-BE49-F238E27FC236}">
                <a16:creationId xmlns:a16="http://schemas.microsoft.com/office/drawing/2014/main" id="{F4F5A268-E366-4752-93CB-7C4EBA704B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8330" y="296812"/>
            <a:ext cx="2860525" cy="6066503"/>
          </a:xfrm>
          <a:prstGeom prst="rect">
            <a:avLst/>
          </a:prstGeom>
        </p:spPr>
      </p:pic>
      <p:pic>
        <p:nvPicPr>
          <p:cNvPr id="17" name="Picture 16">
            <a:extLst>
              <a:ext uri="{FF2B5EF4-FFF2-40B4-BE49-F238E27FC236}">
                <a16:creationId xmlns:a16="http://schemas.microsoft.com/office/drawing/2014/main" id="{C8C3799D-A4C3-46E7-8B61-4EEF4F09BB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5630" y="4004509"/>
            <a:ext cx="5241922" cy="2347129"/>
          </a:xfrm>
          <a:prstGeom prst="rect">
            <a:avLst/>
          </a:prstGeom>
        </p:spPr>
      </p:pic>
    </p:spTree>
    <p:extLst>
      <p:ext uri="{BB962C8B-B14F-4D97-AF65-F5344CB8AC3E}">
        <p14:creationId xmlns:p14="http://schemas.microsoft.com/office/powerpoint/2010/main" val="443007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0F7C7E-8A5C-4B8A-9044-8A261B52F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87" y="434052"/>
            <a:ext cx="4139049" cy="5454808"/>
          </a:xfrm>
          <a:prstGeom prst="rect">
            <a:avLst/>
          </a:prstGeom>
        </p:spPr>
      </p:pic>
      <p:pic>
        <p:nvPicPr>
          <p:cNvPr id="11" name="Picture 10">
            <a:extLst>
              <a:ext uri="{FF2B5EF4-FFF2-40B4-BE49-F238E27FC236}">
                <a16:creationId xmlns:a16="http://schemas.microsoft.com/office/drawing/2014/main" id="{F5BDE50E-0E44-4E4F-B447-BAEF352EC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5913" y="411075"/>
            <a:ext cx="2328663" cy="2732527"/>
          </a:xfrm>
          <a:prstGeom prst="rect">
            <a:avLst/>
          </a:prstGeom>
        </p:spPr>
      </p:pic>
      <p:pic>
        <p:nvPicPr>
          <p:cNvPr id="13" name="Picture 12">
            <a:extLst>
              <a:ext uri="{FF2B5EF4-FFF2-40B4-BE49-F238E27FC236}">
                <a16:creationId xmlns:a16="http://schemas.microsoft.com/office/drawing/2014/main" id="{89251DDD-5C92-4F10-82D6-2480E0B0BE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5276" y="411075"/>
            <a:ext cx="3546168" cy="2659626"/>
          </a:xfrm>
          <a:prstGeom prst="rect">
            <a:avLst/>
          </a:prstGeom>
        </p:spPr>
      </p:pic>
      <p:sp>
        <p:nvSpPr>
          <p:cNvPr id="3" name="TextBox 2">
            <a:extLst>
              <a:ext uri="{FF2B5EF4-FFF2-40B4-BE49-F238E27FC236}">
                <a16:creationId xmlns:a16="http://schemas.microsoft.com/office/drawing/2014/main" id="{D993451E-D8DA-4AA9-99B8-359A09BB6DBB}"/>
              </a:ext>
            </a:extLst>
          </p:cNvPr>
          <p:cNvSpPr txBox="1"/>
          <p:nvPr/>
        </p:nvSpPr>
        <p:spPr>
          <a:xfrm>
            <a:off x="731866" y="5783455"/>
            <a:ext cx="3746090" cy="584775"/>
          </a:xfrm>
          <a:prstGeom prst="rect">
            <a:avLst/>
          </a:prstGeom>
          <a:noFill/>
        </p:spPr>
        <p:txBody>
          <a:bodyPr wrap="square" rtlCol="0">
            <a:spAutoFit/>
          </a:bodyPr>
          <a:lstStyle/>
          <a:p>
            <a:pPr algn="ctr"/>
            <a:r>
              <a:rPr lang="en-US" sz="3200" dirty="0">
                <a:solidFill>
                  <a:schemeClr val="accent3"/>
                </a:solidFill>
              </a:rPr>
              <a:t>Fifth: Is It Fun?</a:t>
            </a:r>
          </a:p>
        </p:txBody>
      </p:sp>
      <p:pic>
        <p:nvPicPr>
          <p:cNvPr id="6" name="Picture 5">
            <a:extLst>
              <a:ext uri="{FF2B5EF4-FFF2-40B4-BE49-F238E27FC236}">
                <a16:creationId xmlns:a16="http://schemas.microsoft.com/office/drawing/2014/main" id="{57C71AFF-DBE2-4BB9-BE58-0C71F458F9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8836" y="3568763"/>
            <a:ext cx="4139049" cy="2759366"/>
          </a:xfrm>
          <a:prstGeom prst="rect">
            <a:avLst/>
          </a:prstGeom>
        </p:spPr>
      </p:pic>
      <p:sp>
        <p:nvSpPr>
          <p:cNvPr id="7" name="TextBox 6">
            <a:extLst>
              <a:ext uri="{FF2B5EF4-FFF2-40B4-BE49-F238E27FC236}">
                <a16:creationId xmlns:a16="http://schemas.microsoft.com/office/drawing/2014/main" id="{C4B7D54E-46F9-4C83-A4CE-116A9BCD445A}"/>
              </a:ext>
            </a:extLst>
          </p:cNvPr>
          <p:cNvSpPr txBox="1"/>
          <p:nvPr/>
        </p:nvSpPr>
        <p:spPr>
          <a:xfrm>
            <a:off x="9290743" y="4850801"/>
            <a:ext cx="3003961" cy="1477328"/>
          </a:xfrm>
          <a:prstGeom prst="rect">
            <a:avLst/>
          </a:prstGeom>
          <a:noFill/>
        </p:spPr>
        <p:txBody>
          <a:bodyPr wrap="square" rtlCol="0">
            <a:spAutoFit/>
          </a:bodyPr>
          <a:lstStyle/>
          <a:p>
            <a:r>
              <a:rPr lang="en-US" dirty="0">
                <a:solidFill>
                  <a:schemeClr val="accent3"/>
                </a:solidFill>
              </a:rPr>
              <a:t>District Governor Gary </a:t>
            </a:r>
            <a:r>
              <a:rPr lang="en-US" dirty="0" err="1">
                <a:solidFill>
                  <a:schemeClr val="accent3"/>
                </a:solidFill>
              </a:rPr>
              <a:t>Bradham</a:t>
            </a:r>
            <a:r>
              <a:rPr lang="en-US" dirty="0">
                <a:solidFill>
                  <a:schemeClr val="accent3"/>
                </a:solidFill>
              </a:rPr>
              <a:t> (2017-18) presents Four Way Test Award To Scott Elliott, Forest Acres Rotary Club.</a:t>
            </a:r>
          </a:p>
        </p:txBody>
      </p:sp>
      <p:sp>
        <p:nvSpPr>
          <p:cNvPr id="2" name="TextBox 1">
            <a:extLst>
              <a:ext uri="{FF2B5EF4-FFF2-40B4-BE49-F238E27FC236}">
                <a16:creationId xmlns:a16="http://schemas.microsoft.com/office/drawing/2014/main" id="{66C2D0A1-1245-41CF-8ECA-AE0750AA0F27}"/>
              </a:ext>
            </a:extLst>
          </p:cNvPr>
          <p:cNvSpPr txBox="1"/>
          <p:nvPr/>
        </p:nvSpPr>
        <p:spPr>
          <a:xfrm>
            <a:off x="9930153" y="3114400"/>
            <a:ext cx="2012594" cy="369331"/>
          </a:xfrm>
          <a:prstGeom prst="rect">
            <a:avLst/>
          </a:prstGeom>
          <a:noFill/>
        </p:spPr>
        <p:txBody>
          <a:bodyPr wrap="square" rtlCol="0">
            <a:spAutoFit/>
          </a:bodyPr>
          <a:lstStyle/>
          <a:p>
            <a:r>
              <a:rPr lang="en-US" b="1" dirty="0">
                <a:solidFill>
                  <a:schemeClr val="bg1"/>
                </a:solidFill>
              </a:rPr>
              <a:t>Herbert Taylor</a:t>
            </a:r>
          </a:p>
        </p:txBody>
      </p:sp>
    </p:spTree>
    <p:extLst>
      <p:ext uri="{BB962C8B-B14F-4D97-AF65-F5344CB8AC3E}">
        <p14:creationId xmlns:p14="http://schemas.microsoft.com/office/powerpoint/2010/main" val="436633103"/>
      </p:ext>
    </p:extLst>
  </p:cSld>
  <p:clrMapOvr>
    <a:masterClrMapping/>
  </p:clrMapOvr>
</p:sld>
</file>

<file path=ppt/theme/theme1.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Franklin Gothic Medium"/>
        <a:ea typeface=""/>
        <a:cs typeface="Arial"/>
      </a:majorFont>
      <a:minorFont>
        <a:latin typeface="Franklin Gothic Boo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Franklin Gothic Medium"/>
        <a:ea typeface=""/>
        <a:cs typeface="Arial"/>
      </a:majorFont>
      <a:minorFont>
        <a:latin typeface="Franklin Gothic Boo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5851</TotalTime>
  <Words>2987</Words>
  <Application>Microsoft Office PowerPoint</Application>
  <PresentationFormat>Custom</PresentationFormat>
  <Paragraphs>260</Paragraphs>
  <Slides>36</Slides>
  <Notes>36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36</vt:i4>
      </vt:variant>
    </vt:vector>
  </HeadingPairs>
  <TitlesOfParts>
    <vt:vector size="42" baseType="lpstr">
      <vt:lpstr>Arial</vt:lpstr>
      <vt:lpstr>Calibri</vt:lpstr>
      <vt:lpstr>Franklin Gothic Book</vt:lpstr>
      <vt:lpstr>Franklin Gothic Medium</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your interest in Rotary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Discover Rotary</dc:title>
  <dc:creator>Sandra Olson</dc:creator>
  <cp:lastModifiedBy>Sandra Olson</cp:lastModifiedBy>
  <cp:revision>453</cp:revision>
  <cp:lastPrinted>2020-08-11T13:38:24Z</cp:lastPrinted>
  <dcterms:created xsi:type="dcterms:W3CDTF">2019-03-15T01:56:26Z</dcterms:created>
  <dcterms:modified xsi:type="dcterms:W3CDTF">2020-08-11T20:48:12Z</dcterms:modified>
</cp:coreProperties>
</file>