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Lst>
  <p:sldIdLst>
    <p:sldId id="261" r:id="rId3"/>
    <p:sldId id="256" r:id="rId4"/>
    <p:sldId id="260" r:id="rId5"/>
    <p:sldId id="262" r:id="rId6"/>
    <p:sldId id="263" r:id="rId7"/>
    <p:sldId id="264" r:id="rId8"/>
    <p:sldId id="259"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32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312A1E-704E-4202-9A1A-FC6CDA81EE55}" type="datetimeFigureOut">
              <a:rPr lang="en-US" smtClean="0"/>
              <a:pPr/>
              <a:t>9/15/2018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D6A8FD-319A-4282-BFA5-E6F53D6757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312A1E-704E-4202-9A1A-FC6CDA81EE55}" type="datetimeFigureOut">
              <a:rPr lang="en-US" smtClean="0"/>
              <a:pPr/>
              <a:t>9/15/2018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D6A8FD-319A-4282-BFA5-E6F53D6757CF}"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312A1E-704E-4202-9A1A-FC6CDA81EE55}" type="datetimeFigureOut">
              <a:rPr lang="en-US" smtClean="0"/>
              <a:pPr/>
              <a:t>9/15/2018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D6A8FD-319A-4282-BFA5-E6F53D6757CF}"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312A1E-704E-4202-9A1A-FC6CDA81EE55}" type="datetimeFigureOut">
              <a:rPr lang="en-US" smtClean="0"/>
              <a:pPr/>
              <a:t>9/15/2018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D6A8FD-319A-4282-BFA5-E6F53D6757CF}"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312A1E-704E-4202-9A1A-FC6CDA81EE55}" type="datetimeFigureOut">
              <a:rPr lang="en-US" smtClean="0"/>
              <a:pPr/>
              <a:t>9/15/2018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D6A8FD-319A-4282-BFA5-E6F53D6757CF}"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312A1E-704E-4202-9A1A-FC6CDA81EE55}" type="datetimeFigureOut">
              <a:rPr lang="en-US" smtClean="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D6A8FD-319A-4282-BFA5-E6F53D6757CF}"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312A1E-704E-4202-9A1A-FC6CDA81EE55}" type="datetimeFigureOut">
              <a:rPr lang="en-US" smtClean="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D6A8FD-319A-4282-BFA5-E6F53D6757C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BD8AFD-3EEC-4C16-8FD1-5ABEFF4D14D4}" type="datetimeFigureOut">
              <a:rPr lang="en-US" smtClean="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600F9B-1515-45C4-959D-3BE4DEAD6D8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BD8AFD-3EEC-4C16-8FD1-5ABEFF4D14D4}" type="datetimeFigureOut">
              <a:rPr lang="en-US" smtClean="0"/>
              <a:pPr/>
              <a:t>9/15/2018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600F9B-1515-45C4-959D-3BE4DEAD6D8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BD8AFD-3EEC-4C16-8FD1-5ABEFF4D14D4}" type="datetimeFigureOut">
              <a:rPr lang="en-US" smtClean="0"/>
              <a:pPr/>
              <a:t>9/15/2018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600F9B-1515-45C4-959D-3BE4DEAD6D8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BD8AFD-3EEC-4C16-8FD1-5ABEFF4D14D4}" type="datetimeFigureOut">
              <a:rPr lang="en-US" smtClean="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600F9B-1515-45C4-959D-3BE4DEAD6D8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312A1E-704E-4202-9A1A-FC6CDA81EE55}" type="datetimeFigureOut">
              <a:rPr lang="en-US" smtClean="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D6A8FD-319A-4282-BFA5-E6F53D6757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312A1E-704E-4202-9A1A-FC6CDA81EE55}" type="datetimeFigureOut">
              <a:rPr lang="en-US" smtClean="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D6A8FD-319A-4282-BFA5-E6F53D6757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312A1E-704E-4202-9A1A-FC6CDA81EE55}" type="datetimeFigureOut">
              <a:rPr lang="en-US" smtClean="0"/>
              <a:pPr/>
              <a:t>9/15/2018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D6A8FD-319A-4282-BFA5-E6F53D6757C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312A1E-704E-4202-9A1A-FC6CDA81EE55}" type="datetimeFigureOut">
              <a:rPr lang="en-US" smtClean="0"/>
              <a:pPr/>
              <a:t>9/15/2018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D6A8FD-319A-4282-BFA5-E6F53D6757C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BD8AFD-3EEC-4C16-8FD1-5ABEFF4D14D4}" type="datetimeFigureOut">
              <a:rPr lang="en-US" smtClean="0"/>
              <a:pPr/>
              <a:t>9/15/2018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00F9B-1515-45C4-959D-3BE4DEAD6D82}" type="slidenum">
              <a:rPr lang="en-US" smtClean="0"/>
              <a:pPr/>
              <a:t>‹#›</a:t>
            </a:fld>
            <a:endParaRPr lang="en-US" dirty="0"/>
          </a:p>
        </p:txBody>
      </p:sp>
      <p:pic>
        <p:nvPicPr>
          <p:cNvPr id="7" name="Picture 2" descr="5016_PNG_for_Word_documents_presentations_and_web_use_AdditionalFile"/>
          <p:cNvPicPr>
            <a:picLocks noChangeAspect="1" noChangeArrowheads="1"/>
          </p:cNvPicPr>
          <p:nvPr userDrawn="1"/>
        </p:nvPicPr>
        <p:blipFill>
          <a:blip r:embed="rId7" cstate="print"/>
          <a:srcRect/>
          <a:stretch>
            <a:fillRect/>
          </a:stretch>
        </p:blipFill>
        <p:spPr bwMode="auto">
          <a:xfrm>
            <a:off x="152400" y="152400"/>
            <a:ext cx="2085975" cy="7810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7" r:id="rId4"/>
    <p:sldLayoutId id="2147483670"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312A1E-704E-4202-9A1A-FC6CDA81EE55}" type="datetimeFigureOut">
              <a:rPr lang="en-US" smtClean="0"/>
              <a:pPr/>
              <a:t>9/15/2018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D6A8FD-319A-4282-BFA5-E6F53D6757C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A </a:t>
            </a:r>
            <a:r>
              <a:rPr lang="en-US" b="1" dirty="0" smtClean="0"/>
              <a:t>NEW WAY TO GROW</a:t>
            </a:r>
            <a:br>
              <a:rPr lang="en-US" b="1" dirty="0" smtClean="0"/>
            </a:br>
            <a:r>
              <a:rPr lang="en-US" b="1" dirty="0" smtClean="0"/>
              <a:t/>
            </a:r>
            <a:br>
              <a:rPr lang="en-US" b="1" dirty="0" smtClean="0"/>
            </a:br>
            <a:r>
              <a:rPr lang="en-US" b="1" dirty="0" smtClean="0"/>
              <a:t>THE SATELLITE CLUB</a:t>
            </a:r>
            <a:r>
              <a:rPr lang="en-US" b="1" dirty="0" smtClean="0"/>
              <a:t/>
            </a:r>
            <a:br>
              <a:rPr lang="en-US" b="1" dirty="0" smtClean="0"/>
            </a:br>
            <a:r>
              <a:rPr lang="en-US" b="1" dirty="0" smtClean="0"/>
              <a:t/>
            </a:r>
            <a:br>
              <a:rPr lang="en-US" b="1" dirty="0" smtClean="0"/>
            </a:br>
            <a:r>
              <a:rPr lang="en-US" b="1" dirty="0"/>
              <a:t/>
            </a:r>
            <a:br>
              <a:rPr lang="en-US" b="1" dirty="0"/>
            </a:b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82341"/>
            <a:ext cx="8229600" cy="2585323"/>
          </a:xfrm>
          <a:prstGeom prst="rect">
            <a:avLst/>
          </a:prstGeom>
        </p:spPr>
        <p:txBody>
          <a:bodyPr wrap="square">
            <a:spAutoFit/>
          </a:bodyPr>
          <a:lstStyle/>
          <a:p>
            <a:pPr>
              <a:buFont typeface="Wingdings" pitchFamily="2" charset="2"/>
              <a:buChar char="v"/>
            </a:pPr>
            <a:r>
              <a:rPr lang="en-US" b="1" dirty="0" smtClean="0"/>
              <a:t> If a Satellite </a:t>
            </a:r>
            <a:r>
              <a:rPr lang="en-US" b="1" dirty="0"/>
              <a:t>C</a:t>
            </a:r>
            <a:r>
              <a:rPr lang="en-US" b="1" dirty="0" smtClean="0"/>
              <a:t>lub is formed after 15 May or 15 November, are dues for the new members waived, as with a new Club?</a:t>
            </a:r>
          </a:p>
          <a:p>
            <a:r>
              <a:rPr lang="en-US" dirty="0" smtClean="0"/>
              <a:t>No. Satellite Clubs are not separate Rotary Clubs. New satellite club members are included on the Sponsor Club’s dues invoice regardless of when the Satellite Club was approved.</a:t>
            </a:r>
          </a:p>
          <a:p>
            <a:endParaRPr lang="en-US" b="1" dirty="0" smtClean="0"/>
          </a:p>
          <a:p>
            <a:pPr>
              <a:buFont typeface="Wingdings" pitchFamily="2" charset="2"/>
              <a:buChar char="v"/>
            </a:pPr>
            <a:r>
              <a:rPr lang="en-US" b="1" dirty="0" smtClean="0"/>
              <a:t>  Can </a:t>
            </a:r>
            <a:r>
              <a:rPr lang="en-US" b="1" dirty="0"/>
              <a:t>a </a:t>
            </a:r>
            <a:r>
              <a:rPr lang="en-US" b="1" dirty="0" smtClean="0"/>
              <a:t>Satellite Club </a:t>
            </a:r>
            <a:r>
              <a:rPr lang="en-US" b="1" dirty="0"/>
              <a:t>have a separate dues structure?</a:t>
            </a:r>
            <a:r>
              <a:rPr lang="en-US" b="1" dirty="0" smtClean="0"/>
              <a:t>   </a:t>
            </a:r>
          </a:p>
          <a:p>
            <a:r>
              <a:rPr lang="en-US" dirty="0" smtClean="0"/>
              <a:t>Yes. The Satellite </a:t>
            </a:r>
            <a:r>
              <a:rPr lang="en-US" dirty="0"/>
              <a:t>C</a:t>
            </a:r>
            <a:r>
              <a:rPr lang="en-US" dirty="0" smtClean="0"/>
              <a:t>lub determines its dues structure in collaboration with its Sponsor Club.</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0"/>
            <a:ext cx="8229600" cy="3970318"/>
          </a:xfrm>
          <a:prstGeom prst="rect">
            <a:avLst/>
          </a:prstGeom>
        </p:spPr>
        <p:txBody>
          <a:bodyPr wrap="square">
            <a:spAutoFit/>
          </a:bodyPr>
          <a:lstStyle/>
          <a:p>
            <a:endParaRPr lang="en-US" b="1" dirty="0" smtClean="0"/>
          </a:p>
          <a:p>
            <a:pPr>
              <a:buFont typeface="Wingdings" pitchFamily="2" charset="2"/>
              <a:buChar char="v"/>
            </a:pPr>
            <a:r>
              <a:rPr lang="en-US" b="1" dirty="0"/>
              <a:t> </a:t>
            </a:r>
            <a:r>
              <a:rPr lang="en-US" b="1" dirty="0" smtClean="0"/>
              <a:t>How long can a Satellite </a:t>
            </a:r>
            <a:r>
              <a:rPr lang="en-US" b="1" dirty="0"/>
              <a:t>C</a:t>
            </a:r>
            <a:r>
              <a:rPr lang="en-US" b="1" dirty="0" smtClean="0"/>
              <a:t>lub exist?</a:t>
            </a:r>
          </a:p>
          <a:p>
            <a:r>
              <a:rPr lang="en-US" dirty="0" smtClean="0"/>
              <a:t>Satellite Clubs are intended as a temporary step on the way to becoming a full, independent Rotary Club. However, there is no time limit on the life of a Satellite </a:t>
            </a:r>
            <a:r>
              <a:rPr lang="en-US" dirty="0"/>
              <a:t>C</a:t>
            </a:r>
            <a:r>
              <a:rPr lang="en-US" dirty="0" smtClean="0"/>
              <a:t>lub.</a:t>
            </a:r>
          </a:p>
          <a:p>
            <a:endParaRPr lang="en-US" b="1" dirty="0" smtClean="0"/>
          </a:p>
          <a:p>
            <a:pPr>
              <a:buFont typeface="Wingdings" pitchFamily="2" charset="2"/>
              <a:buChar char="v"/>
            </a:pPr>
            <a:r>
              <a:rPr lang="en-US" b="1" dirty="0"/>
              <a:t> </a:t>
            </a:r>
            <a:r>
              <a:rPr lang="en-US" b="1" dirty="0" smtClean="0"/>
              <a:t>How does a Satellite Club apply to become a new, independent Rotary Club?</a:t>
            </a:r>
          </a:p>
          <a:p>
            <a:r>
              <a:rPr lang="en-US" dirty="0" smtClean="0"/>
              <a:t>The Satellite Club works with the Sponsor </a:t>
            </a:r>
            <a:r>
              <a:rPr lang="en-US" dirty="0"/>
              <a:t>C</a:t>
            </a:r>
            <a:r>
              <a:rPr lang="en-US" dirty="0" smtClean="0"/>
              <a:t>lub and District Governor to complete Rotary’s new club application.</a:t>
            </a:r>
          </a:p>
          <a:p>
            <a:endParaRPr lang="en-US" b="1" dirty="0" smtClean="0"/>
          </a:p>
          <a:p>
            <a:pPr>
              <a:buFont typeface="Wingdings" pitchFamily="2" charset="2"/>
              <a:buChar char="v"/>
            </a:pPr>
            <a:r>
              <a:rPr lang="en-US" b="1" dirty="0"/>
              <a:t> </a:t>
            </a:r>
            <a:r>
              <a:rPr lang="en-US" b="1" dirty="0" smtClean="0"/>
              <a:t>Can a Satellite </a:t>
            </a:r>
            <a:r>
              <a:rPr lang="en-US" b="1" dirty="0"/>
              <a:t>C</a:t>
            </a:r>
            <a:r>
              <a:rPr lang="en-US" b="1" dirty="0" smtClean="0"/>
              <a:t>lub transfer to a different Sponsor </a:t>
            </a:r>
            <a:r>
              <a:rPr lang="en-US" b="1" dirty="0"/>
              <a:t>C</a:t>
            </a:r>
            <a:r>
              <a:rPr lang="en-US" b="1" dirty="0" smtClean="0"/>
              <a:t>lub?</a:t>
            </a:r>
          </a:p>
          <a:p>
            <a:r>
              <a:rPr lang="en-US" dirty="0" smtClean="0"/>
              <a:t>No. The Sponsor and Satellite </a:t>
            </a:r>
            <a:r>
              <a:rPr lang="en-US" dirty="0"/>
              <a:t>C</a:t>
            </a:r>
            <a:r>
              <a:rPr lang="en-US" dirty="0" smtClean="0"/>
              <a:t>lubs are permanently linked. The Satellite </a:t>
            </a:r>
            <a:r>
              <a:rPr lang="en-US" dirty="0"/>
              <a:t>C</a:t>
            </a:r>
            <a:r>
              <a:rPr lang="en-US" dirty="0" smtClean="0"/>
              <a:t>lub would need to be terminated and the members would have to start a new Satellite </a:t>
            </a:r>
            <a:r>
              <a:rPr lang="en-US" dirty="0"/>
              <a:t>C</a:t>
            </a:r>
            <a:r>
              <a:rPr lang="en-US" dirty="0" smtClean="0"/>
              <a:t>lub with a different Sponsor </a:t>
            </a:r>
            <a:r>
              <a:rPr lang="en-US" dirty="0"/>
              <a:t>C</a:t>
            </a:r>
            <a:r>
              <a:rPr lang="en-US" dirty="0" smtClean="0"/>
              <a:t>lub.</a:t>
            </a:r>
          </a:p>
          <a:p>
            <a:endParaRPr lang="en-US" dirty="0"/>
          </a:p>
        </p:txBody>
      </p:sp>
      <p:sp>
        <p:nvSpPr>
          <p:cNvPr id="3" name="Rectangle 2"/>
          <p:cNvSpPr/>
          <p:nvPr/>
        </p:nvSpPr>
        <p:spPr>
          <a:xfrm>
            <a:off x="3048000" y="152400"/>
            <a:ext cx="5711500" cy="707886"/>
          </a:xfrm>
          <a:prstGeom prst="rect">
            <a:avLst/>
          </a:prstGeom>
        </p:spPr>
        <p:txBody>
          <a:bodyPr wrap="none">
            <a:spAutoFit/>
          </a:bodyPr>
          <a:lstStyle/>
          <a:p>
            <a:r>
              <a:rPr lang="en-US" sz="4000" b="1" dirty="0" smtClean="0"/>
              <a:t>CHANGES IN CLUB STATUS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381000"/>
            <a:ext cx="8229600" cy="6740307"/>
          </a:xfrm>
          <a:prstGeom prst="rect">
            <a:avLst/>
          </a:prstGeom>
        </p:spPr>
        <p:txBody>
          <a:bodyPr wrap="square">
            <a:spAutoFit/>
          </a:bodyPr>
          <a:lstStyle/>
          <a:p>
            <a:endParaRPr lang="en-US" b="1" dirty="0" smtClean="0"/>
          </a:p>
          <a:p>
            <a:r>
              <a:rPr lang="en-US" dirty="0"/>
              <a:t> </a:t>
            </a:r>
            <a:endParaRPr lang="en-US" b="1" dirty="0" smtClean="0"/>
          </a:p>
          <a:p>
            <a:pPr>
              <a:buFont typeface="Wingdings" pitchFamily="2" charset="2"/>
              <a:buChar char="v"/>
            </a:pPr>
            <a:r>
              <a:rPr lang="en-US" b="1" dirty="0" smtClean="0"/>
              <a:t> How does a Sponsor Club terminate a Satellite Club?</a:t>
            </a:r>
          </a:p>
          <a:p>
            <a:r>
              <a:rPr lang="en-US" dirty="0" smtClean="0"/>
              <a:t>The Sponsor Club President or Secretary terminates each Satellite Club Member as provided for in Article 12 of the Standard Rotary Club Constitution. Next, the Sponsor President or Secretary removes the terminated members from the Sponsor Club roster, either in My Rotary or by emailing Data Services (data@rotary.org). Finally, the Sponsor Club President notifies Club and District Support. The CDS</a:t>
            </a:r>
          </a:p>
          <a:p>
            <a:r>
              <a:rPr lang="en-US" dirty="0"/>
              <a:t>R</a:t>
            </a:r>
            <a:r>
              <a:rPr lang="en-US" dirty="0" smtClean="0"/>
              <a:t>epresentative will confirm that the Satellite Club no longer has any members, request termination, and notify the Sponsor </a:t>
            </a:r>
            <a:r>
              <a:rPr lang="en-US" dirty="0"/>
              <a:t>C</a:t>
            </a:r>
            <a:r>
              <a:rPr lang="en-US" dirty="0" smtClean="0"/>
              <a:t>lub </a:t>
            </a:r>
            <a:r>
              <a:rPr lang="en-US" dirty="0"/>
              <a:t>P</a:t>
            </a:r>
            <a:r>
              <a:rPr lang="en-US" dirty="0" smtClean="0"/>
              <a:t>resident when the process is complete.</a:t>
            </a:r>
          </a:p>
          <a:p>
            <a:endParaRPr lang="en-US" dirty="0" smtClean="0"/>
          </a:p>
          <a:p>
            <a:pPr>
              <a:buFont typeface="Wingdings" pitchFamily="2" charset="2"/>
              <a:buChar char="v"/>
            </a:pPr>
            <a:r>
              <a:rPr lang="en-US" b="1" dirty="0" smtClean="0"/>
              <a:t> How </a:t>
            </a:r>
            <a:r>
              <a:rPr lang="en-US" b="1" dirty="0"/>
              <a:t>does a </a:t>
            </a:r>
            <a:r>
              <a:rPr lang="en-US" b="1" dirty="0" smtClean="0"/>
              <a:t>Sponsor Club </a:t>
            </a:r>
            <a:r>
              <a:rPr lang="en-US" b="1" dirty="0"/>
              <a:t>resign?</a:t>
            </a:r>
          </a:p>
          <a:p>
            <a:r>
              <a:rPr lang="en-US" dirty="0"/>
              <a:t>The </a:t>
            </a:r>
            <a:r>
              <a:rPr lang="en-US" dirty="0" smtClean="0"/>
              <a:t>Sponsor </a:t>
            </a:r>
            <a:r>
              <a:rPr lang="en-US" dirty="0"/>
              <a:t>or </a:t>
            </a:r>
            <a:r>
              <a:rPr lang="en-US" dirty="0" smtClean="0"/>
              <a:t>Satellite </a:t>
            </a:r>
            <a:r>
              <a:rPr lang="en-US" dirty="0"/>
              <a:t>club should contact Club and District Support. The CDS </a:t>
            </a:r>
            <a:r>
              <a:rPr lang="en-US" dirty="0" smtClean="0"/>
              <a:t>Representative will confirm </a:t>
            </a:r>
            <a:r>
              <a:rPr lang="en-US" dirty="0"/>
              <a:t>the resignation in writing with the </a:t>
            </a:r>
            <a:r>
              <a:rPr lang="en-US" dirty="0" smtClean="0"/>
              <a:t>Sponsor Club President </a:t>
            </a:r>
            <a:r>
              <a:rPr lang="en-US" dirty="0"/>
              <a:t>and </a:t>
            </a:r>
            <a:r>
              <a:rPr lang="en-US" dirty="0" smtClean="0"/>
              <a:t>Satellite Club Chair</a:t>
            </a:r>
            <a:r>
              <a:rPr lang="en-US" dirty="0"/>
              <a:t>. No change </a:t>
            </a:r>
            <a:r>
              <a:rPr lang="en-US" dirty="0" smtClean="0"/>
              <a:t>will be </a:t>
            </a:r>
            <a:r>
              <a:rPr lang="en-US" dirty="0"/>
              <a:t>made unless they are in agreement.</a:t>
            </a:r>
          </a:p>
          <a:p>
            <a:endParaRPr lang="en-US" b="1" dirty="0" smtClean="0"/>
          </a:p>
          <a:p>
            <a:pPr>
              <a:buFont typeface="Wingdings" pitchFamily="2" charset="2"/>
              <a:buChar char="v"/>
            </a:pPr>
            <a:r>
              <a:rPr lang="en-US" b="1" dirty="0"/>
              <a:t> </a:t>
            </a:r>
            <a:r>
              <a:rPr lang="en-US" b="1" dirty="0" smtClean="0"/>
              <a:t>If </a:t>
            </a:r>
            <a:r>
              <a:rPr lang="en-US" b="1" dirty="0"/>
              <a:t>the </a:t>
            </a:r>
            <a:r>
              <a:rPr lang="en-US" b="1" dirty="0" smtClean="0"/>
              <a:t>Sponsor Club </a:t>
            </a:r>
            <a:r>
              <a:rPr lang="en-US" b="1" dirty="0"/>
              <a:t>is terminated, can the </a:t>
            </a:r>
            <a:r>
              <a:rPr lang="en-US" b="1" dirty="0" smtClean="0"/>
              <a:t>Satellite Club </a:t>
            </a:r>
            <a:r>
              <a:rPr lang="en-US" b="1" dirty="0"/>
              <a:t>continue on its own?</a:t>
            </a:r>
          </a:p>
          <a:p>
            <a:r>
              <a:rPr lang="en-US" dirty="0"/>
              <a:t>No, the </a:t>
            </a:r>
            <a:r>
              <a:rPr lang="en-US" dirty="0" smtClean="0"/>
              <a:t>Satellite Club </a:t>
            </a:r>
            <a:r>
              <a:rPr lang="en-US" dirty="0"/>
              <a:t>is terminated with the </a:t>
            </a:r>
            <a:r>
              <a:rPr lang="en-US" dirty="0" smtClean="0"/>
              <a:t>Sponsor Club</a:t>
            </a:r>
            <a:r>
              <a:rPr lang="en-US" dirty="0"/>
              <a:t>.</a:t>
            </a:r>
          </a:p>
          <a:p>
            <a:endParaRPr lang="en-US" b="1" dirty="0" smtClean="0"/>
          </a:p>
          <a:p>
            <a:pPr>
              <a:buFont typeface="Wingdings" pitchFamily="2" charset="2"/>
              <a:buChar char="v"/>
            </a:pPr>
            <a:r>
              <a:rPr lang="en-US" b="1" dirty="0"/>
              <a:t> </a:t>
            </a:r>
            <a:r>
              <a:rPr lang="en-US" b="1" dirty="0" smtClean="0"/>
              <a:t>If </a:t>
            </a:r>
            <a:r>
              <a:rPr lang="en-US" b="1" dirty="0"/>
              <a:t>an existing weak club becomes a satellite club, can it revert to autonomous club status?</a:t>
            </a:r>
          </a:p>
          <a:p>
            <a:r>
              <a:rPr lang="en-US" dirty="0"/>
              <a:t>Satellite clubs are a new way to start a Rotary club. When a </a:t>
            </a:r>
            <a:r>
              <a:rPr lang="en-US" dirty="0" smtClean="0"/>
              <a:t>Satellite Club </a:t>
            </a:r>
            <a:r>
              <a:rPr lang="en-US" dirty="0"/>
              <a:t>is ready, it may apply to </a:t>
            </a:r>
            <a:r>
              <a:rPr lang="en-US" dirty="0" smtClean="0"/>
              <a:t>become a </a:t>
            </a:r>
            <a:r>
              <a:rPr lang="en-US" dirty="0"/>
              <a:t>full Rotary </a:t>
            </a:r>
            <a:r>
              <a:rPr lang="en-US" dirty="0" smtClean="0"/>
              <a:t>Club</a:t>
            </a:r>
            <a:r>
              <a:rPr lang="en-US" dirty="0"/>
              <a:t>.</a:t>
            </a:r>
          </a:p>
          <a:p>
            <a:endParaRPr lang="en-US"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28800"/>
            <a:ext cx="8229600" cy="1477328"/>
          </a:xfrm>
          <a:prstGeom prst="rect">
            <a:avLst/>
          </a:prstGeom>
        </p:spPr>
        <p:txBody>
          <a:bodyPr wrap="square">
            <a:spAutoFit/>
          </a:bodyPr>
          <a:lstStyle/>
          <a:p>
            <a:pPr>
              <a:buFont typeface="Wingdings" pitchFamily="2" charset="2"/>
              <a:buChar char="v"/>
            </a:pPr>
            <a:r>
              <a:rPr lang="en-US" b="1" dirty="0" smtClean="0"/>
              <a:t> Who can I contact for more information?</a:t>
            </a:r>
          </a:p>
          <a:p>
            <a:endParaRPr lang="en-US" dirty="0"/>
          </a:p>
          <a:p>
            <a:r>
              <a:rPr lang="en-US" dirty="0" smtClean="0"/>
              <a:t>New Club Chair - Paula Matthews, pajmatt2@bellsouth.net, (803) 261-1757</a:t>
            </a:r>
          </a:p>
          <a:p>
            <a:endParaRPr lang="en-US" dirty="0"/>
          </a:p>
          <a:p>
            <a:r>
              <a:rPr lang="en-US" dirty="0" smtClean="0"/>
              <a:t>Membership Chair - Jaime Moore, jaime_moore@bellsouth.net, (843) 408-5419</a:t>
            </a:r>
            <a:endParaRPr lang="en-US" dirty="0"/>
          </a:p>
        </p:txBody>
      </p:sp>
      <p:pic>
        <p:nvPicPr>
          <p:cNvPr id="3" name="Picture 2" descr="5016_PNG_for_Word_documents_presentations_and_web_use_AdditionalFile"/>
          <p:cNvPicPr>
            <a:picLocks noChangeAspect="1" noChangeArrowheads="1"/>
          </p:cNvPicPr>
          <p:nvPr/>
        </p:nvPicPr>
        <p:blipFill>
          <a:blip r:embed="rId2" cstate="print"/>
          <a:srcRect/>
          <a:stretch>
            <a:fillRect/>
          </a:stretch>
        </p:blipFill>
        <p:spPr bwMode="auto">
          <a:xfrm>
            <a:off x="152400" y="152400"/>
            <a:ext cx="2085975" cy="7810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295400"/>
            <a:ext cx="3657600" cy="4247317"/>
          </a:xfrm>
          <a:prstGeom prst="rect">
            <a:avLst/>
          </a:prstGeom>
        </p:spPr>
        <p:txBody>
          <a:bodyPr wrap="square">
            <a:spAutoFit/>
          </a:bodyPr>
          <a:lstStyle/>
          <a:p>
            <a:r>
              <a:rPr lang="en-US" b="1" dirty="0"/>
              <a:t>Original Rotary </a:t>
            </a:r>
            <a:r>
              <a:rPr lang="en-US" b="1" dirty="0" smtClean="0"/>
              <a:t>Clubs</a:t>
            </a:r>
            <a:endParaRPr lang="en-US" b="1" dirty="0"/>
          </a:p>
          <a:p>
            <a:endParaRPr lang="en-US" dirty="0" smtClean="0"/>
          </a:p>
          <a:p>
            <a:pPr>
              <a:buFont typeface="Wingdings" pitchFamily="2" charset="2"/>
              <a:buChar char="v"/>
            </a:pPr>
            <a:r>
              <a:rPr lang="en-US" dirty="0" smtClean="0"/>
              <a:t> Hold </a:t>
            </a:r>
            <a:r>
              <a:rPr lang="en-US" dirty="0"/>
              <a:t>in-person weekly </a:t>
            </a:r>
            <a:r>
              <a:rPr lang="en-US" dirty="0" smtClean="0"/>
              <a:t>meetings</a:t>
            </a:r>
            <a:endParaRPr lang="en-US" dirty="0"/>
          </a:p>
          <a:p>
            <a:endParaRPr lang="en-US" dirty="0" smtClean="0"/>
          </a:p>
          <a:p>
            <a:pPr>
              <a:buFont typeface="Wingdings" pitchFamily="2" charset="2"/>
              <a:buChar char="v"/>
            </a:pPr>
            <a:r>
              <a:rPr lang="en-US" dirty="0" smtClean="0"/>
              <a:t> Are </a:t>
            </a:r>
            <a:r>
              <a:rPr lang="en-US" dirty="0"/>
              <a:t>encouraged to have a diverse </a:t>
            </a:r>
            <a:r>
              <a:rPr lang="en-US" dirty="0" smtClean="0"/>
              <a:t>and balanced </a:t>
            </a:r>
            <a:r>
              <a:rPr lang="en-US" dirty="0"/>
              <a:t>membership</a:t>
            </a:r>
          </a:p>
          <a:p>
            <a:endParaRPr lang="en-US" dirty="0" smtClean="0"/>
          </a:p>
          <a:p>
            <a:pPr>
              <a:buFont typeface="Wingdings" pitchFamily="2" charset="2"/>
              <a:buChar char="v"/>
            </a:pPr>
            <a:r>
              <a:rPr lang="en-US" dirty="0" smtClean="0"/>
              <a:t> Elect </a:t>
            </a:r>
            <a:r>
              <a:rPr lang="en-US" dirty="0"/>
              <a:t>club officers and develop a </a:t>
            </a:r>
            <a:r>
              <a:rPr lang="en-US" dirty="0" smtClean="0"/>
              <a:t>committee structure </a:t>
            </a:r>
            <a:r>
              <a:rPr lang="en-US" dirty="0"/>
              <a:t>to meet their goals and objectives</a:t>
            </a:r>
          </a:p>
          <a:p>
            <a:endParaRPr lang="en-US" dirty="0" smtClean="0"/>
          </a:p>
          <a:p>
            <a:pPr>
              <a:buFont typeface="Wingdings" pitchFamily="2" charset="2"/>
              <a:buChar char="v"/>
            </a:pPr>
            <a:r>
              <a:rPr lang="en-US" dirty="0" smtClean="0"/>
              <a:t> Enjoy their autonomy within the framework of the Standard Rotary Club Constitution and</a:t>
            </a:r>
          </a:p>
          <a:p>
            <a:r>
              <a:rPr lang="en-US" dirty="0" smtClean="0"/>
              <a:t>Recommended Rotary Club Bylaw</a:t>
            </a:r>
            <a:endParaRPr lang="en-US" dirty="0"/>
          </a:p>
        </p:txBody>
      </p:sp>
      <p:sp>
        <p:nvSpPr>
          <p:cNvPr id="5" name="Rectangle 4"/>
          <p:cNvSpPr/>
          <p:nvPr/>
        </p:nvSpPr>
        <p:spPr>
          <a:xfrm>
            <a:off x="4572000" y="1295400"/>
            <a:ext cx="3657600" cy="5078313"/>
          </a:xfrm>
          <a:prstGeom prst="rect">
            <a:avLst/>
          </a:prstGeom>
        </p:spPr>
        <p:txBody>
          <a:bodyPr wrap="square">
            <a:spAutoFit/>
          </a:bodyPr>
          <a:lstStyle/>
          <a:p>
            <a:r>
              <a:rPr lang="en-US" b="1" dirty="0" smtClean="0"/>
              <a:t>Rotary e-Clubs</a:t>
            </a:r>
            <a:endParaRPr lang="en-US" b="1" dirty="0"/>
          </a:p>
          <a:p>
            <a:endParaRPr lang="en-US" dirty="0" smtClean="0"/>
          </a:p>
          <a:p>
            <a:pPr>
              <a:buFont typeface="Wingdings" pitchFamily="2" charset="2"/>
              <a:buChar char="v"/>
            </a:pPr>
            <a:r>
              <a:rPr lang="en-US" dirty="0" smtClean="0"/>
              <a:t> Meet </a:t>
            </a:r>
            <a:r>
              <a:rPr lang="en-US" dirty="0"/>
              <a:t>online, rather than in person</a:t>
            </a:r>
          </a:p>
          <a:p>
            <a:endParaRPr lang="en-US" dirty="0" smtClean="0"/>
          </a:p>
          <a:p>
            <a:pPr>
              <a:buFont typeface="Wingdings" pitchFamily="2" charset="2"/>
              <a:buChar char="v"/>
            </a:pPr>
            <a:r>
              <a:rPr lang="en-US" dirty="0" smtClean="0"/>
              <a:t> Are </a:t>
            </a:r>
            <a:r>
              <a:rPr lang="en-US" dirty="0"/>
              <a:t>encouraged to have a diverse </a:t>
            </a:r>
            <a:r>
              <a:rPr lang="en-US" dirty="0" smtClean="0"/>
              <a:t>and balanced </a:t>
            </a:r>
            <a:r>
              <a:rPr lang="en-US" dirty="0"/>
              <a:t>membership</a:t>
            </a:r>
          </a:p>
          <a:p>
            <a:endParaRPr lang="en-US" dirty="0" smtClean="0"/>
          </a:p>
          <a:p>
            <a:pPr>
              <a:buFont typeface="Wingdings" pitchFamily="2" charset="2"/>
              <a:buChar char="v"/>
            </a:pPr>
            <a:r>
              <a:rPr lang="en-US" dirty="0" smtClean="0"/>
              <a:t> Elect </a:t>
            </a:r>
            <a:r>
              <a:rPr lang="en-US" dirty="0"/>
              <a:t>club officers and develop a </a:t>
            </a:r>
            <a:r>
              <a:rPr lang="en-US" dirty="0" smtClean="0"/>
              <a:t>committee structure </a:t>
            </a:r>
            <a:r>
              <a:rPr lang="en-US" dirty="0"/>
              <a:t>to meet their goals and objectives</a:t>
            </a:r>
          </a:p>
          <a:p>
            <a:endParaRPr lang="en-US" dirty="0" smtClean="0"/>
          </a:p>
          <a:p>
            <a:pPr>
              <a:buFont typeface="Wingdings" pitchFamily="2" charset="2"/>
              <a:buChar char="v"/>
            </a:pPr>
            <a:r>
              <a:rPr lang="en-US" dirty="0" smtClean="0"/>
              <a:t> Enjoy their autonomy within the framework of the Standard Rotary Club Constitution and</a:t>
            </a:r>
          </a:p>
          <a:p>
            <a:r>
              <a:rPr lang="en-US" dirty="0" smtClean="0"/>
              <a:t>Recommended Rotary Club Bylaws</a:t>
            </a:r>
          </a:p>
          <a:p>
            <a:endParaRPr lang="en-US" b="1" dirty="0"/>
          </a:p>
          <a:p>
            <a:pPr>
              <a:buFont typeface="Wingdings" pitchFamily="2" charset="2"/>
              <a:buChar char="v"/>
            </a:pPr>
            <a:r>
              <a:rPr lang="en-US" dirty="0"/>
              <a:t>Require members to have basic Internet skills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5800" y="1143000"/>
            <a:ext cx="34290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TRADITIONAL CLUB</a:t>
            </a:r>
            <a:endParaRPr lang="en-US" dirty="0"/>
          </a:p>
        </p:txBody>
      </p:sp>
      <p:sp>
        <p:nvSpPr>
          <p:cNvPr id="3" name="Oval 2"/>
          <p:cNvSpPr/>
          <p:nvPr/>
        </p:nvSpPr>
        <p:spPr>
          <a:xfrm>
            <a:off x="685800" y="3886200"/>
            <a:ext cx="34290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SATELLITE CLUB</a:t>
            </a:r>
            <a:endParaRPr lang="en-US" dirty="0"/>
          </a:p>
        </p:txBody>
      </p:sp>
      <p:sp>
        <p:nvSpPr>
          <p:cNvPr id="4" name="Oval 3"/>
          <p:cNvSpPr/>
          <p:nvPr/>
        </p:nvSpPr>
        <p:spPr>
          <a:xfrm>
            <a:off x="5181600" y="2590800"/>
            <a:ext cx="34290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 -</a:t>
            </a:r>
            <a:r>
              <a:rPr lang="en-US" dirty="0"/>
              <a:t>C</a:t>
            </a:r>
            <a:r>
              <a:rPr lang="en-US" dirty="0" smtClean="0"/>
              <a:t>LUB</a:t>
            </a:r>
            <a:endParaRPr lang="en-US" dirty="0"/>
          </a:p>
        </p:txBody>
      </p:sp>
      <p:cxnSp>
        <p:nvCxnSpPr>
          <p:cNvPr id="6" name="Straight Connector 5"/>
          <p:cNvCxnSpPr>
            <a:stCxn id="2" idx="4"/>
            <a:endCxn id="3" idx="0"/>
          </p:cNvCxnSpPr>
          <p:nvPr/>
        </p:nvCxnSpPr>
        <p:spPr>
          <a:xfrm>
            <a:off x="2400300" y="2743200"/>
            <a:ext cx="0" cy="1143000"/>
          </a:xfrm>
          <a:prstGeom prst="line">
            <a:avLst/>
          </a:prstGeom>
          <a:ln/>
        </p:spPr>
        <p:style>
          <a:lnRef idx="3">
            <a:schemeClr val="dk1"/>
          </a:lnRef>
          <a:fillRef idx="0">
            <a:schemeClr val="dk1"/>
          </a:fillRef>
          <a:effectRef idx="2">
            <a:schemeClr val="dk1"/>
          </a:effectRef>
          <a:fontRef idx="minor">
            <a:schemeClr val="tx1"/>
          </a:fontRef>
        </p:style>
      </p:cxnSp>
      <p:pic>
        <p:nvPicPr>
          <p:cNvPr id="7" name="Picture 2" descr="5016_PNG_for_Word_documents_presentations_and_web_use_AdditionalFile"/>
          <p:cNvPicPr>
            <a:picLocks noChangeAspect="1" noChangeArrowheads="1"/>
          </p:cNvPicPr>
          <p:nvPr/>
        </p:nvPicPr>
        <p:blipFill>
          <a:blip r:embed="rId2" cstate="print"/>
          <a:srcRect/>
          <a:stretch>
            <a:fillRect/>
          </a:stretch>
        </p:blipFill>
        <p:spPr bwMode="auto">
          <a:xfrm>
            <a:off x="152400" y="152400"/>
            <a:ext cx="2085975" cy="781050"/>
          </a:xfrm>
          <a:prstGeom prst="rect">
            <a:avLst/>
          </a:prstGeom>
          <a:noFill/>
          <a:ln w="9525">
            <a:noFill/>
            <a:miter lim="800000"/>
            <a:headEnd/>
            <a:tailEnd/>
          </a:ln>
        </p:spPr>
      </p:pic>
      <p:cxnSp>
        <p:nvCxnSpPr>
          <p:cNvPr id="8" name="Straight Connector 7"/>
          <p:cNvCxnSpPr>
            <a:endCxn id="4" idx="2"/>
          </p:cNvCxnSpPr>
          <p:nvPr/>
        </p:nvCxnSpPr>
        <p:spPr>
          <a:xfrm>
            <a:off x="4038600" y="2209800"/>
            <a:ext cx="1143000" cy="1181100"/>
          </a:xfrm>
          <a:prstGeom prst="line">
            <a:avLst/>
          </a:prstGeom>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43000"/>
            <a:ext cx="8229600" cy="5909310"/>
          </a:xfrm>
          <a:prstGeom prst="rect">
            <a:avLst/>
          </a:prstGeom>
        </p:spPr>
        <p:txBody>
          <a:bodyPr wrap="square">
            <a:spAutoFit/>
          </a:bodyPr>
          <a:lstStyle/>
          <a:p>
            <a:pPr>
              <a:buFont typeface="Wingdings" pitchFamily="2" charset="2"/>
              <a:buChar char="v"/>
            </a:pPr>
            <a:r>
              <a:rPr lang="en-US" b="1" dirty="0" smtClean="0"/>
              <a:t> What is a satellite club?</a:t>
            </a:r>
          </a:p>
          <a:p>
            <a:r>
              <a:rPr lang="en-US" dirty="0" smtClean="0"/>
              <a:t>Satellite Clubs provide a new option for creating Rotary Clubs. A Satellite </a:t>
            </a:r>
            <a:r>
              <a:rPr lang="en-US" dirty="0"/>
              <a:t>C</a:t>
            </a:r>
            <a:r>
              <a:rPr lang="en-US" dirty="0" smtClean="0"/>
              <a:t>lub functions as a short-term, transitional step on the way to becoming a full, independent Rotary Club.</a:t>
            </a:r>
          </a:p>
          <a:p>
            <a:endParaRPr lang="en-US" b="1" dirty="0" smtClean="0"/>
          </a:p>
          <a:p>
            <a:pPr>
              <a:buFont typeface="Wingdings" pitchFamily="2" charset="2"/>
              <a:buChar char="v"/>
            </a:pPr>
            <a:r>
              <a:rPr lang="en-US" b="1" dirty="0" smtClean="0"/>
              <a:t> How does a club apply to have a Satellite Club?</a:t>
            </a:r>
          </a:p>
          <a:p>
            <a:r>
              <a:rPr lang="en-US" dirty="0" smtClean="0"/>
              <a:t>The Sponsor Club President sends an application to Club and District Support. In this case, Paula Matthews, New Club Chair and myself.</a:t>
            </a:r>
          </a:p>
          <a:p>
            <a:endParaRPr lang="en-US" dirty="0" smtClean="0"/>
          </a:p>
          <a:p>
            <a:pPr>
              <a:buFont typeface="Wingdings" pitchFamily="2" charset="2"/>
              <a:buChar char="v"/>
            </a:pPr>
            <a:r>
              <a:rPr lang="en-US" b="1" dirty="0" smtClean="0"/>
              <a:t> Is there a minimum or maximum number of members for a satellite club?</a:t>
            </a:r>
          </a:p>
          <a:p>
            <a:r>
              <a:rPr lang="en-US" dirty="0" smtClean="0"/>
              <a:t>New Satellite </a:t>
            </a:r>
            <a:r>
              <a:rPr lang="en-US" dirty="0"/>
              <a:t>C</a:t>
            </a:r>
            <a:r>
              <a:rPr lang="en-US" dirty="0" smtClean="0"/>
              <a:t>lubs must have at least eight members at the time they form in order to satisfy the requirements of Article 13, Section 6(b) of the Standard Rotary Club Constitution. There is no maximum number of members.</a:t>
            </a:r>
          </a:p>
          <a:p>
            <a:endParaRPr lang="en-US" dirty="0" smtClean="0"/>
          </a:p>
          <a:p>
            <a:pPr>
              <a:buFont typeface="Wingdings" pitchFamily="2" charset="2"/>
              <a:buChar char="v"/>
            </a:pPr>
            <a:r>
              <a:rPr lang="en-US" b="1" dirty="0" smtClean="0"/>
              <a:t> Is there a minimum number of members for the sponsor club?</a:t>
            </a:r>
          </a:p>
          <a:p>
            <a:r>
              <a:rPr lang="en-US" dirty="0" smtClean="0"/>
              <a:t>No. Clubs with fewer than 20 members can form a satellite club.</a:t>
            </a:r>
          </a:p>
          <a:p>
            <a:endParaRPr lang="en-US" b="1" dirty="0" smtClean="0"/>
          </a:p>
          <a:p>
            <a:pPr>
              <a:buFont typeface="Wingdings" pitchFamily="2" charset="2"/>
              <a:buChar char="v"/>
            </a:pPr>
            <a:r>
              <a:rPr lang="en-US" b="1" dirty="0"/>
              <a:t> </a:t>
            </a:r>
            <a:r>
              <a:rPr lang="en-US" b="1" dirty="0" smtClean="0"/>
              <a:t>Can e-clubs be sponsors or satellites?</a:t>
            </a:r>
          </a:p>
          <a:p>
            <a:r>
              <a:rPr lang="en-US" dirty="0" smtClean="0"/>
              <a:t>Yes. E-Clubs can sponsor both regular and E-Club </a:t>
            </a:r>
            <a:r>
              <a:rPr lang="en-US" dirty="0"/>
              <a:t>S</a:t>
            </a:r>
            <a:r>
              <a:rPr lang="en-US" dirty="0" smtClean="0"/>
              <a:t>atellites, and Regular </a:t>
            </a:r>
            <a:r>
              <a:rPr lang="en-US" dirty="0"/>
              <a:t>C</a:t>
            </a:r>
            <a:r>
              <a:rPr lang="en-US" dirty="0" smtClean="0"/>
              <a:t>lubs can sponsor Satellite </a:t>
            </a:r>
            <a:r>
              <a:rPr lang="en-US" dirty="0"/>
              <a:t>E</a:t>
            </a:r>
            <a:r>
              <a:rPr lang="en-US" dirty="0" smtClean="0"/>
              <a:t>-clubs.</a:t>
            </a:r>
          </a:p>
          <a:p>
            <a:endParaRPr lang="en-US" dirty="0" smtClean="0"/>
          </a:p>
        </p:txBody>
      </p:sp>
      <p:sp>
        <p:nvSpPr>
          <p:cNvPr id="3" name="Rectangle 2"/>
          <p:cNvSpPr/>
          <p:nvPr/>
        </p:nvSpPr>
        <p:spPr>
          <a:xfrm>
            <a:off x="2743200" y="152400"/>
            <a:ext cx="6057877" cy="707886"/>
          </a:xfrm>
          <a:prstGeom prst="rect">
            <a:avLst/>
          </a:prstGeom>
        </p:spPr>
        <p:txBody>
          <a:bodyPr wrap="none">
            <a:spAutoFit/>
          </a:bodyPr>
          <a:lstStyle/>
          <a:p>
            <a:r>
              <a:rPr lang="en-US" sz="4000" b="1" dirty="0" smtClean="0"/>
              <a:t>STARTING</a:t>
            </a:r>
            <a:r>
              <a:rPr lang="en-US" b="1" dirty="0" smtClean="0"/>
              <a:t> </a:t>
            </a:r>
            <a:r>
              <a:rPr lang="en-US" sz="4000" b="1" dirty="0" smtClean="0"/>
              <a:t>A SATELLITE CLUB</a:t>
            </a:r>
            <a:endParaRPr lang="en-US" sz="4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0"/>
            <a:ext cx="8229600" cy="5909310"/>
          </a:xfrm>
          <a:prstGeom prst="rect">
            <a:avLst/>
          </a:prstGeom>
        </p:spPr>
        <p:txBody>
          <a:bodyPr wrap="square">
            <a:spAutoFit/>
          </a:bodyPr>
          <a:lstStyle/>
          <a:p>
            <a:pPr>
              <a:buFont typeface="Wingdings" pitchFamily="2" charset="2"/>
              <a:buChar char="v"/>
            </a:pPr>
            <a:r>
              <a:rPr lang="en-US" b="1" dirty="0" smtClean="0"/>
              <a:t> Is a Satellite </a:t>
            </a:r>
            <a:r>
              <a:rPr lang="en-US" b="1" dirty="0"/>
              <a:t>C</a:t>
            </a:r>
            <a:r>
              <a:rPr lang="en-US" b="1" dirty="0" smtClean="0"/>
              <a:t>lub </a:t>
            </a:r>
            <a:r>
              <a:rPr lang="en-US" b="1" dirty="0"/>
              <a:t>S</a:t>
            </a:r>
            <a:r>
              <a:rPr lang="en-US" b="1" dirty="0" smtClean="0"/>
              <a:t>ponsor the same as a New </a:t>
            </a:r>
            <a:r>
              <a:rPr lang="en-US" b="1" dirty="0"/>
              <a:t>C</a:t>
            </a:r>
            <a:r>
              <a:rPr lang="en-US" b="1" dirty="0" smtClean="0"/>
              <a:t>lub </a:t>
            </a:r>
            <a:r>
              <a:rPr lang="en-US" b="1" dirty="0"/>
              <a:t>S</a:t>
            </a:r>
            <a:r>
              <a:rPr lang="en-US" b="1" dirty="0" smtClean="0"/>
              <a:t>ponsor?</a:t>
            </a:r>
          </a:p>
          <a:p>
            <a:r>
              <a:rPr lang="en-US" dirty="0" smtClean="0"/>
              <a:t>No. The role and responsibilities of a new club sponsor are different.</a:t>
            </a:r>
          </a:p>
          <a:p>
            <a:endParaRPr lang="en-US" b="1" dirty="0" smtClean="0"/>
          </a:p>
          <a:p>
            <a:pPr>
              <a:buFont typeface="Wingdings" pitchFamily="2" charset="2"/>
              <a:buChar char="v"/>
            </a:pPr>
            <a:r>
              <a:rPr lang="en-US" b="1" dirty="0"/>
              <a:t> </a:t>
            </a:r>
            <a:r>
              <a:rPr lang="en-US" b="1" dirty="0" smtClean="0"/>
              <a:t>Can a weak club convert to a satellite club and retain its charter and history?</a:t>
            </a:r>
          </a:p>
          <a:p>
            <a:r>
              <a:rPr lang="en-US" dirty="0" smtClean="0"/>
              <a:t>If the members of a weak Rotary club want to become a Satellite </a:t>
            </a:r>
            <a:r>
              <a:rPr lang="en-US" dirty="0"/>
              <a:t>C</a:t>
            </a:r>
            <a:r>
              <a:rPr lang="en-US" dirty="0" smtClean="0"/>
              <a:t>lub, they must first resign their Charter. They would then be free to form a Satellite </a:t>
            </a:r>
            <a:r>
              <a:rPr lang="en-US" dirty="0"/>
              <a:t>C</a:t>
            </a:r>
            <a:r>
              <a:rPr lang="en-US" dirty="0" smtClean="0"/>
              <a:t>lub and become members of the Sponsor </a:t>
            </a:r>
            <a:r>
              <a:rPr lang="en-US" dirty="0"/>
              <a:t>C</a:t>
            </a:r>
            <a:r>
              <a:rPr lang="en-US" dirty="0" smtClean="0"/>
              <a:t>lub. However,</a:t>
            </a:r>
          </a:p>
          <a:p>
            <a:r>
              <a:rPr lang="en-US" dirty="0"/>
              <a:t>S</a:t>
            </a:r>
            <a:r>
              <a:rPr lang="en-US" dirty="0" smtClean="0"/>
              <a:t>atellite </a:t>
            </a:r>
            <a:r>
              <a:rPr lang="en-US" dirty="0"/>
              <a:t>C</a:t>
            </a:r>
            <a:r>
              <a:rPr lang="en-US" dirty="0" smtClean="0"/>
              <a:t>lubs are not intended to strengthen weak Clubs. If a Club needs extra guidance and support, a District </a:t>
            </a:r>
            <a:r>
              <a:rPr lang="en-US" dirty="0"/>
              <a:t>G</a:t>
            </a:r>
            <a:r>
              <a:rPr lang="en-US" dirty="0" smtClean="0"/>
              <a:t>overnor may assign a stronger Club or a special representative to mentor the weak Club.</a:t>
            </a:r>
          </a:p>
          <a:p>
            <a:endParaRPr lang="en-US" dirty="0" smtClean="0"/>
          </a:p>
          <a:p>
            <a:pPr>
              <a:buFont typeface="Wingdings" pitchFamily="2" charset="2"/>
              <a:buChar char="v"/>
            </a:pPr>
            <a:r>
              <a:rPr lang="en-US" b="1" dirty="0" smtClean="0"/>
              <a:t> Can Rotaract clubs be converted into Satellite </a:t>
            </a:r>
            <a:r>
              <a:rPr lang="en-US" b="1" dirty="0"/>
              <a:t>C</a:t>
            </a:r>
            <a:r>
              <a:rPr lang="en-US" b="1" dirty="0" smtClean="0"/>
              <a:t>lubs as a transition to becoming a full Rotary club?</a:t>
            </a:r>
          </a:p>
          <a:p>
            <a:r>
              <a:rPr lang="en-US" dirty="0" smtClean="0"/>
              <a:t>Yes. Some or all of the members of a Rotaract Club may form or join a Satellite Club. </a:t>
            </a:r>
          </a:p>
          <a:p>
            <a:endParaRPr lang="en-US" b="1" dirty="0"/>
          </a:p>
          <a:p>
            <a:pPr>
              <a:buFont typeface="Wingdings" pitchFamily="2" charset="2"/>
              <a:buChar char="v"/>
            </a:pPr>
            <a:r>
              <a:rPr lang="en-US" b="1" dirty="0" smtClean="0"/>
              <a:t> Do Satellite Clubs need to set goals? Can they set goals in Rotary Club Central?</a:t>
            </a:r>
          </a:p>
          <a:p>
            <a:r>
              <a:rPr lang="en-US" dirty="0" smtClean="0"/>
              <a:t>All Clubs, including Satellite Clubs, are strongly encouraged to set goals to achieve success. However, Rotary Club Central can’t accommodate Satellite Club goals at this time.</a:t>
            </a:r>
          </a:p>
          <a:p>
            <a:endParaRPr lang="en-US" dirty="0" smtClean="0"/>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66800"/>
            <a:ext cx="8229600" cy="4801314"/>
          </a:xfrm>
          <a:prstGeom prst="rect">
            <a:avLst/>
          </a:prstGeom>
        </p:spPr>
        <p:txBody>
          <a:bodyPr wrap="square">
            <a:spAutoFit/>
          </a:bodyPr>
          <a:lstStyle/>
          <a:p>
            <a:pPr>
              <a:buFont typeface="Wingdings" pitchFamily="2" charset="2"/>
              <a:buChar char="v"/>
            </a:pPr>
            <a:r>
              <a:rPr lang="en-US" b="1" dirty="0" smtClean="0"/>
              <a:t> How are satellite clubs named?</a:t>
            </a:r>
          </a:p>
          <a:p>
            <a:r>
              <a:rPr lang="en-US" dirty="0" smtClean="0"/>
              <a:t>Satellite Clubs have the same name as the Sponsor Club plus a qualifier that distinguishes it from the sponsor, for example:</a:t>
            </a:r>
          </a:p>
          <a:p>
            <a:endParaRPr lang="en-US" i="1" dirty="0" smtClean="0"/>
          </a:p>
          <a:p>
            <a:r>
              <a:rPr lang="en-US" i="1" dirty="0" smtClean="0"/>
              <a:t>Sponsor and Satellite </a:t>
            </a:r>
            <a:r>
              <a:rPr lang="en-US" i="1" dirty="0"/>
              <a:t>C</a:t>
            </a:r>
            <a:r>
              <a:rPr lang="en-US" i="1" dirty="0" smtClean="0"/>
              <a:t>lubs meet at different times</a:t>
            </a:r>
          </a:p>
          <a:p>
            <a:r>
              <a:rPr lang="en-US" dirty="0" smtClean="0"/>
              <a:t>Sponsor:  Rotary Club of Mayberry Lunch</a:t>
            </a:r>
          </a:p>
          <a:p>
            <a:r>
              <a:rPr lang="en-US" dirty="0" smtClean="0"/>
              <a:t>Satellite:  Rotary Satellite Club of Mayberry Evening</a:t>
            </a:r>
          </a:p>
          <a:p>
            <a:endParaRPr lang="en-US" i="1" dirty="0" smtClean="0"/>
          </a:p>
          <a:p>
            <a:r>
              <a:rPr lang="en-US" i="1" dirty="0" smtClean="0"/>
              <a:t>Sponsor and Satellite </a:t>
            </a:r>
            <a:r>
              <a:rPr lang="en-US" i="1" dirty="0"/>
              <a:t>C</a:t>
            </a:r>
            <a:r>
              <a:rPr lang="en-US" i="1" dirty="0" smtClean="0"/>
              <a:t>lubs have different meeting locations</a:t>
            </a:r>
          </a:p>
          <a:p>
            <a:r>
              <a:rPr lang="en-US" dirty="0" smtClean="0"/>
              <a:t>Sponsor:  Rotary Club of Chicago Lakeview</a:t>
            </a:r>
          </a:p>
          <a:p>
            <a:r>
              <a:rPr lang="en-US" dirty="0" smtClean="0"/>
              <a:t>Satellite:  Rotary Satellite Club of Chicago Lakeview Broadway</a:t>
            </a:r>
          </a:p>
          <a:p>
            <a:endParaRPr lang="en-US" dirty="0" smtClean="0"/>
          </a:p>
          <a:p>
            <a:r>
              <a:rPr lang="en-US" dirty="0" smtClean="0"/>
              <a:t>E-Clubs follow the same naming format:</a:t>
            </a:r>
          </a:p>
          <a:p>
            <a:r>
              <a:rPr lang="en-US" dirty="0" smtClean="0"/>
              <a:t>Sponsor:  Rotary Club of Bangkok North</a:t>
            </a:r>
          </a:p>
          <a:p>
            <a:r>
              <a:rPr lang="en-US" dirty="0" smtClean="0"/>
              <a:t>Satellite:  Rotary Satellite E-Club of Bangkok North Evening</a:t>
            </a:r>
          </a:p>
          <a:p>
            <a:r>
              <a:rPr lang="en-US" dirty="0" smtClean="0"/>
              <a:t>Sponsor:  Rotary E-Club of Taipei</a:t>
            </a:r>
          </a:p>
          <a:p>
            <a:r>
              <a:rPr lang="en-US" dirty="0" smtClean="0"/>
              <a:t>Satellite:  Rotary Satellite E-Club of Taipei</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8056542"/>
            <a:ext cx="4572000" cy="646331"/>
          </a:xfrm>
          <a:prstGeom prst="rect">
            <a:avLst/>
          </a:prstGeom>
        </p:spPr>
        <p:txBody>
          <a:bodyPr>
            <a:spAutoFit/>
          </a:bodyPr>
          <a:lstStyle/>
          <a:p>
            <a:endParaRPr lang="en-US" dirty="0"/>
          </a:p>
          <a:p>
            <a:endParaRPr lang="en-US" dirty="0"/>
          </a:p>
        </p:txBody>
      </p:sp>
      <p:sp>
        <p:nvSpPr>
          <p:cNvPr id="5" name="Rectangle 4"/>
          <p:cNvSpPr/>
          <p:nvPr/>
        </p:nvSpPr>
        <p:spPr>
          <a:xfrm>
            <a:off x="457200" y="1166843"/>
            <a:ext cx="8229600" cy="4247317"/>
          </a:xfrm>
          <a:prstGeom prst="rect">
            <a:avLst/>
          </a:prstGeom>
        </p:spPr>
        <p:txBody>
          <a:bodyPr wrap="square">
            <a:spAutoFit/>
          </a:bodyPr>
          <a:lstStyle/>
          <a:p>
            <a:endParaRPr lang="en-US" dirty="0" smtClean="0"/>
          </a:p>
          <a:p>
            <a:pPr>
              <a:buFont typeface="Wingdings" pitchFamily="2" charset="2"/>
              <a:buChar char="v"/>
            </a:pPr>
            <a:r>
              <a:rPr lang="en-US" b="1" dirty="0" smtClean="0"/>
              <a:t> Can Satellite Clubs </a:t>
            </a:r>
            <a:r>
              <a:rPr lang="en-US" b="1" dirty="0"/>
              <a:t>create a separate </a:t>
            </a:r>
            <a:r>
              <a:rPr lang="en-US" b="1" dirty="0" smtClean="0"/>
              <a:t>Board </a:t>
            </a:r>
            <a:r>
              <a:rPr lang="en-US" b="1" dirty="0"/>
              <a:t>with a different set of </a:t>
            </a:r>
            <a:r>
              <a:rPr lang="en-US" b="1" dirty="0" smtClean="0"/>
              <a:t>Officers </a:t>
            </a:r>
            <a:r>
              <a:rPr lang="en-US" b="1" dirty="0"/>
              <a:t>from the </a:t>
            </a:r>
            <a:r>
              <a:rPr lang="en-US" b="1" dirty="0" smtClean="0"/>
              <a:t>Sponsor Club</a:t>
            </a:r>
            <a:r>
              <a:rPr lang="en-US" b="1" dirty="0"/>
              <a:t>?</a:t>
            </a:r>
          </a:p>
          <a:p>
            <a:r>
              <a:rPr lang="en-US" dirty="0" smtClean="0"/>
              <a:t>Satellite Clubs </a:t>
            </a:r>
            <a:r>
              <a:rPr lang="en-US" dirty="0"/>
              <a:t>set up their own </a:t>
            </a:r>
            <a:r>
              <a:rPr lang="en-US" dirty="0" smtClean="0"/>
              <a:t>Board </a:t>
            </a:r>
            <a:r>
              <a:rPr lang="en-US" dirty="0"/>
              <a:t>and have their own </a:t>
            </a:r>
            <a:r>
              <a:rPr lang="en-US" dirty="0" smtClean="0"/>
              <a:t>Officers</a:t>
            </a:r>
            <a:r>
              <a:rPr lang="en-US" dirty="0"/>
              <a:t>. However, instead of a </a:t>
            </a:r>
            <a:r>
              <a:rPr lang="en-US" dirty="0" smtClean="0"/>
              <a:t>President</a:t>
            </a:r>
            <a:r>
              <a:rPr lang="en-US" dirty="0"/>
              <a:t>, </a:t>
            </a:r>
            <a:r>
              <a:rPr lang="en-US" dirty="0" smtClean="0"/>
              <a:t>a  Satellite Club </a:t>
            </a:r>
            <a:r>
              <a:rPr lang="en-US" dirty="0"/>
              <a:t>has a </a:t>
            </a:r>
            <a:r>
              <a:rPr lang="en-US" dirty="0" smtClean="0"/>
              <a:t>Chair.</a:t>
            </a:r>
          </a:p>
          <a:p>
            <a:endParaRPr lang="en-US" dirty="0"/>
          </a:p>
          <a:p>
            <a:pPr>
              <a:buFont typeface="Wingdings" pitchFamily="2" charset="2"/>
              <a:buChar char="v"/>
            </a:pPr>
            <a:r>
              <a:rPr lang="en-US" b="1" dirty="0" smtClean="0"/>
              <a:t> If </a:t>
            </a:r>
            <a:r>
              <a:rPr lang="en-US" b="1" dirty="0"/>
              <a:t>there are two boards, how are disagreements handled?</a:t>
            </a:r>
          </a:p>
          <a:p>
            <a:r>
              <a:rPr lang="en-US" dirty="0"/>
              <a:t>The </a:t>
            </a:r>
            <a:r>
              <a:rPr lang="en-US" dirty="0" smtClean="0"/>
              <a:t>Board </a:t>
            </a:r>
            <a:r>
              <a:rPr lang="en-US" dirty="0"/>
              <a:t>of the </a:t>
            </a:r>
            <a:r>
              <a:rPr lang="en-US" dirty="0" smtClean="0"/>
              <a:t>Sponsor Club </a:t>
            </a:r>
            <a:r>
              <a:rPr lang="en-US" dirty="0"/>
              <a:t>has the final authority when there are disagreements</a:t>
            </a:r>
            <a:r>
              <a:rPr lang="en-US" dirty="0" smtClean="0"/>
              <a:t>.</a:t>
            </a:r>
          </a:p>
          <a:p>
            <a:endParaRPr lang="en-US" dirty="0"/>
          </a:p>
          <a:p>
            <a:pPr>
              <a:buFont typeface="Wingdings" pitchFamily="2" charset="2"/>
              <a:buChar char="v"/>
            </a:pPr>
            <a:r>
              <a:rPr lang="en-US" b="1" dirty="0" smtClean="0"/>
              <a:t> Does </a:t>
            </a:r>
            <a:r>
              <a:rPr lang="en-US" b="1" dirty="0"/>
              <a:t>the leadership of the </a:t>
            </a:r>
            <a:r>
              <a:rPr lang="en-US" b="1" dirty="0" smtClean="0"/>
              <a:t>Satellite Club </a:t>
            </a:r>
            <a:r>
              <a:rPr lang="en-US" b="1" dirty="0"/>
              <a:t>have a position on the </a:t>
            </a:r>
            <a:r>
              <a:rPr lang="en-US" b="1" dirty="0" smtClean="0"/>
              <a:t>Sponsor Club’s Board</a:t>
            </a:r>
            <a:r>
              <a:rPr lang="en-US" b="1" dirty="0"/>
              <a:t>?</a:t>
            </a:r>
          </a:p>
          <a:p>
            <a:r>
              <a:rPr lang="en-US" dirty="0"/>
              <a:t>This is not required, but is highly recommended</a:t>
            </a:r>
            <a:r>
              <a:rPr lang="en-US" dirty="0" smtClean="0"/>
              <a:t>.</a:t>
            </a:r>
          </a:p>
          <a:p>
            <a:endParaRPr lang="en-US" dirty="0"/>
          </a:p>
          <a:p>
            <a:pPr>
              <a:buFont typeface="Wingdings" pitchFamily="2" charset="2"/>
              <a:buChar char="v"/>
            </a:pPr>
            <a:r>
              <a:rPr lang="en-US" b="1" dirty="0" smtClean="0"/>
              <a:t> Can </a:t>
            </a:r>
            <a:r>
              <a:rPr lang="en-US" b="1" dirty="0"/>
              <a:t>a satellite club have separate bylaws?</a:t>
            </a:r>
          </a:p>
          <a:p>
            <a:r>
              <a:rPr lang="en-US" dirty="0"/>
              <a:t>Yes. The satellite club determines its bylaws in collaboration with its </a:t>
            </a:r>
            <a:r>
              <a:rPr lang="en-US" dirty="0" smtClean="0"/>
              <a:t>Sponsor Club.</a:t>
            </a:r>
          </a:p>
        </p:txBody>
      </p:sp>
      <p:sp>
        <p:nvSpPr>
          <p:cNvPr id="6" name="Rectangle 5"/>
          <p:cNvSpPr/>
          <p:nvPr/>
        </p:nvSpPr>
        <p:spPr>
          <a:xfrm>
            <a:off x="2819400" y="152400"/>
            <a:ext cx="5952527" cy="707886"/>
          </a:xfrm>
          <a:prstGeom prst="rect">
            <a:avLst/>
          </a:prstGeom>
        </p:spPr>
        <p:txBody>
          <a:bodyPr wrap="none">
            <a:spAutoFit/>
          </a:bodyPr>
          <a:lstStyle/>
          <a:p>
            <a:r>
              <a:rPr lang="en-US" sz="4000" b="1" dirty="0" smtClean="0"/>
              <a:t>BOARD AND GOVERNANCE</a:t>
            </a:r>
            <a:endParaRPr lang="en-US" sz="4000" b="1" dirty="0"/>
          </a:p>
        </p:txBody>
      </p:sp>
      <p:pic>
        <p:nvPicPr>
          <p:cNvPr id="7" name="Picture 2" descr="5016_PNG_for_Word_documents_presentations_and_web_use_AdditionalFile"/>
          <p:cNvPicPr>
            <a:picLocks noChangeAspect="1" noChangeArrowheads="1"/>
          </p:cNvPicPr>
          <p:nvPr/>
        </p:nvPicPr>
        <p:blipFill>
          <a:blip r:embed="rId2" cstate="print"/>
          <a:srcRect/>
          <a:stretch>
            <a:fillRect/>
          </a:stretch>
        </p:blipFill>
        <p:spPr bwMode="auto">
          <a:xfrm>
            <a:off x="152400" y="152400"/>
            <a:ext cx="2085975" cy="7810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443841"/>
            <a:ext cx="8229600" cy="5078313"/>
          </a:xfrm>
          <a:prstGeom prst="rect">
            <a:avLst/>
          </a:prstGeom>
        </p:spPr>
        <p:txBody>
          <a:bodyPr wrap="square">
            <a:spAutoFit/>
          </a:bodyPr>
          <a:lstStyle/>
          <a:p>
            <a:pPr>
              <a:buFont typeface="Wingdings" pitchFamily="2" charset="2"/>
              <a:buChar char="v"/>
            </a:pPr>
            <a:r>
              <a:rPr lang="en-US" b="1" dirty="0" smtClean="0"/>
              <a:t> Who decides where and when the Satellite </a:t>
            </a:r>
            <a:r>
              <a:rPr lang="en-US" b="1" dirty="0"/>
              <a:t>C</a:t>
            </a:r>
            <a:r>
              <a:rPr lang="en-US" b="1" dirty="0" smtClean="0"/>
              <a:t>lub meets?</a:t>
            </a:r>
          </a:p>
          <a:p>
            <a:r>
              <a:rPr lang="en-US" dirty="0" smtClean="0"/>
              <a:t>The Satellite </a:t>
            </a:r>
            <a:r>
              <a:rPr lang="en-US" dirty="0"/>
              <a:t>C</a:t>
            </a:r>
            <a:r>
              <a:rPr lang="en-US" dirty="0" smtClean="0"/>
              <a:t>lub determines its meeting place and time in consultation with its Sponsor </a:t>
            </a:r>
            <a:r>
              <a:rPr lang="en-US" dirty="0"/>
              <a:t>C</a:t>
            </a:r>
            <a:r>
              <a:rPr lang="en-US" dirty="0" smtClean="0"/>
              <a:t>lub.</a:t>
            </a:r>
          </a:p>
          <a:p>
            <a:endParaRPr lang="en-US" b="1" dirty="0" smtClean="0"/>
          </a:p>
          <a:p>
            <a:pPr>
              <a:buFont typeface="Wingdings" pitchFamily="2" charset="2"/>
              <a:buChar char="v"/>
            </a:pPr>
            <a:r>
              <a:rPr lang="en-US" b="1" dirty="0"/>
              <a:t> </a:t>
            </a:r>
            <a:r>
              <a:rPr lang="en-US" b="1" dirty="0" smtClean="0"/>
              <a:t>Does the Satellite </a:t>
            </a:r>
            <a:r>
              <a:rPr lang="en-US" b="1" dirty="0"/>
              <a:t>C</a:t>
            </a:r>
            <a:r>
              <a:rPr lang="en-US" b="1" dirty="0" smtClean="0"/>
              <a:t>lub meet together with the Sponsor </a:t>
            </a:r>
            <a:r>
              <a:rPr lang="en-US" b="1" dirty="0"/>
              <a:t>C</a:t>
            </a:r>
            <a:r>
              <a:rPr lang="en-US" b="1" dirty="0" smtClean="0"/>
              <a:t>lub?</a:t>
            </a:r>
          </a:p>
          <a:p>
            <a:r>
              <a:rPr lang="en-US" dirty="0" smtClean="0"/>
              <a:t>The Satellite </a:t>
            </a:r>
            <a:r>
              <a:rPr lang="en-US" dirty="0"/>
              <a:t>C</a:t>
            </a:r>
            <a:r>
              <a:rPr lang="en-US" dirty="0" smtClean="0"/>
              <a:t>lub should have a separate meeting, although it may meet jointly with the Sponsor Club from time to time.</a:t>
            </a:r>
          </a:p>
          <a:p>
            <a:endParaRPr lang="en-US" dirty="0"/>
          </a:p>
          <a:p>
            <a:pPr>
              <a:buFont typeface="Wingdings" pitchFamily="2" charset="2"/>
              <a:buChar char="v"/>
            </a:pPr>
            <a:r>
              <a:rPr lang="en-US" dirty="0"/>
              <a:t> </a:t>
            </a:r>
            <a:r>
              <a:rPr lang="en-US" b="1" dirty="0" smtClean="0"/>
              <a:t>Can satellite clubs sponsor Interact or Rotaract clubs?</a:t>
            </a:r>
          </a:p>
          <a:p>
            <a:r>
              <a:rPr lang="en-US" dirty="0" smtClean="0"/>
              <a:t>No. But if the Satellite’s </a:t>
            </a:r>
            <a:r>
              <a:rPr lang="en-US" dirty="0"/>
              <a:t>S</a:t>
            </a:r>
            <a:r>
              <a:rPr lang="en-US" dirty="0" smtClean="0"/>
              <a:t>ponsor </a:t>
            </a:r>
            <a:r>
              <a:rPr lang="en-US" dirty="0"/>
              <a:t>C</a:t>
            </a:r>
            <a:r>
              <a:rPr lang="en-US" dirty="0" smtClean="0"/>
              <a:t>lub sponsors an Interact or Rotaract Club, it may appoint a Satellite Club Member to serve as the Rotarian contact and mentor for the Interact or Rotaract Club.</a:t>
            </a:r>
          </a:p>
          <a:p>
            <a:endParaRPr lang="en-US" b="1" dirty="0" smtClean="0"/>
          </a:p>
          <a:p>
            <a:pPr>
              <a:buFont typeface="Wingdings" pitchFamily="2" charset="2"/>
              <a:buChar char="v"/>
            </a:pPr>
            <a:r>
              <a:rPr lang="en-US" b="1" dirty="0"/>
              <a:t> </a:t>
            </a:r>
            <a:r>
              <a:rPr lang="en-US" b="1" dirty="0" smtClean="0"/>
              <a:t>Does </a:t>
            </a:r>
            <a:r>
              <a:rPr lang="en-US" b="1" dirty="0"/>
              <a:t>someone who has only served as the </a:t>
            </a:r>
            <a:r>
              <a:rPr lang="en-US" b="1" dirty="0" smtClean="0"/>
              <a:t>Chair </a:t>
            </a:r>
            <a:r>
              <a:rPr lang="en-US" b="1" dirty="0"/>
              <a:t>of a </a:t>
            </a:r>
            <a:r>
              <a:rPr lang="en-US" b="1" dirty="0" smtClean="0"/>
              <a:t>Satellite Club </a:t>
            </a:r>
            <a:r>
              <a:rPr lang="en-US" b="1" dirty="0"/>
              <a:t>meet the qualifications </a:t>
            </a:r>
            <a:r>
              <a:rPr lang="en-US" b="1" dirty="0" smtClean="0"/>
              <a:t>for District Governor-Nominee</a:t>
            </a:r>
            <a:r>
              <a:rPr lang="en-US" b="1" dirty="0"/>
              <a:t>?</a:t>
            </a:r>
          </a:p>
          <a:p>
            <a:r>
              <a:rPr lang="en-US" dirty="0"/>
              <a:t>No, only Rotary </a:t>
            </a:r>
            <a:r>
              <a:rPr lang="en-US" dirty="0" smtClean="0"/>
              <a:t>Club Presidents </a:t>
            </a:r>
            <a:r>
              <a:rPr lang="en-US" dirty="0"/>
              <a:t>can be nominated for D</a:t>
            </a:r>
            <a:r>
              <a:rPr lang="en-US" dirty="0" smtClean="0"/>
              <a:t>istrict Governor</a:t>
            </a:r>
            <a:r>
              <a:rPr lang="en-US" dirty="0"/>
              <a:t>. However, the </a:t>
            </a:r>
            <a:r>
              <a:rPr lang="en-US" dirty="0" smtClean="0"/>
              <a:t>District </a:t>
            </a:r>
            <a:r>
              <a:rPr lang="en-US" dirty="0"/>
              <a:t>can ask </a:t>
            </a:r>
            <a:r>
              <a:rPr lang="en-US" dirty="0" smtClean="0"/>
              <a:t>the Rotary </a:t>
            </a:r>
            <a:r>
              <a:rPr lang="en-US" dirty="0"/>
              <a:t>International </a:t>
            </a:r>
            <a:r>
              <a:rPr lang="en-US" dirty="0" smtClean="0"/>
              <a:t>President </a:t>
            </a:r>
            <a:r>
              <a:rPr lang="en-US" dirty="0"/>
              <a:t>to waive this requirement.</a:t>
            </a:r>
          </a:p>
          <a:p>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52400"/>
            <a:ext cx="5477397" cy="707886"/>
          </a:xfrm>
          <a:prstGeom prst="rect">
            <a:avLst/>
          </a:prstGeom>
        </p:spPr>
        <p:txBody>
          <a:bodyPr wrap="none">
            <a:spAutoFit/>
          </a:bodyPr>
          <a:lstStyle/>
          <a:p>
            <a:r>
              <a:rPr lang="en-US" sz="4000" b="1" dirty="0" smtClean="0"/>
              <a:t>MEMBERSHIP AND DUES</a:t>
            </a:r>
            <a:endParaRPr lang="en-US" sz="4000" b="1" dirty="0"/>
          </a:p>
        </p:txBody>
      </p:sp>
      <p:sp>
        <p:nvSpPr>
          <p:cNvPr id="3" name="Rectangle 2"/>
          <p:cNvSpPr/>
          <p:nvPr/>
        </p:nvSpPr>
        <p:spPr>
          <a:xfrm>
            <a:off x="457200" y="1371600"/>
            <a:ext cx="8229600" cy="4801314"/>
          </a:xfrm>
          <a:prstGeom prst="rect">
            <a:avLst/>
          </a:prstGeom>
        </p:spPr>
        <p:txBody>
          <a:bodyPr wrap="square">
            <a:spAutoFit/>
          </a:bodyPr>
          <a:lstStyle/>
          <a:p>
            <a:pPr>
              <a:buFont typeface="Wingdings" pitchFamily="2" charset="2"/>
              <a:buChar char="v"/>
            </a:pPr>
            <a:r>
              <a:rPr lang="en-US" b="1" dirty="0" smtClean="0"/>
              <a:t> Are Satellite Club Members Rotarians?</a:t>
            </a:r>
          </a:p>
          <a:p>
            <a:r>
              <a:rPr lang="en-US" dirty="0" smtClean="0"/>
              <a:t>Yes, they are members of the Sponsor </a:t>
            </a:r>
            <a:r>
              <a:rPr lang="en-US" dirty="0"/>
              <a:t>C</a:t>
            </a:r>
            <a:r>
              <a:rPr lang="en-US" dirty="0" smtClean="0"/>
              <a:t>lub.</a:t>
            </a:r>
          </a:p>
          <a:p>
            <a:endParaRPr lang="en-US" b="1" dirty="0" smtClean="0"/>
          </a:p>
          <a:p>
            <a:pPr>
              <a:buFont typeface="Wingdings" pitchFamily="2" charset="2"/>
              <a:buChar char="v"/>
            </a:pPr>
            <a:r>
              <a:rPr lang="en-US" b="1" dirty="0" smtClean="0"/>
              <a:t> Does the Sponsor Club need to approve new Satellite Club </a:t>
            </a:r>
            <a:r>
              <a:rPr lang="en-US" b="1" dirty="0"/>
              <a:t>M</a:t>
            </a:r>
            <a:r>
              <a:rPr lang="en-US" b="1" dirty="0" smtClean="0"/>
              <a:t>embers?</a:t>
            </a:r>
          </a:p>
          <a:p>
            <a:r>
              <a:rPr lang="en-US" dirty="0" smtClean="0"/>
              <a:t>The Sponsor and Satellite </a:t>
            </a:r>
            <a:r>
              <a:rPr lang="en-US" dirty="0"/>
              <a:t>C</a:t>
            </a:r>
            <a:r>
              <a:rPr lang="en-US" dirty="0" smtClean="0"/>
              <a:t>lubs should work out a process for adding new Satellite </a:t>
            </a:r>
            <a:r>
              <a:rPr lang="en-US" dirty="0"/>
              <a:t>C</a:t>
            </a:r>
            <a:r>
              <a:rPr lang="en-US" dirty="0" smtClean="0"/>
              <a:t>lub </a:t>
            </a:r>
            <a:r>
              <a:rPr lang="en-US" dirty="0"/>
              <a:t>M</a:t>
            </a:r>
            <a:r>
              <a:rPr lang="en-US" dirty="0" smtClean="0"/>
              <a:t>embers at the time the Satellite is being formed. The Sponsor Club should also add that process to its bylaws. If a conflict arises with Satellite Club membership, the Sponsor Club has the final say. As members of the Sponsor </a:t>
            </a:r>
            <a:r>
              <a:rPr lang="en-US" dirty="0"/>
              <a:t>C</a:t>
            </a:r>
            <a:r>
              <a:rPr lang="en-US" dirty="0" smtClean="0"/>
              <a:t>lub, Satellite </a:t>
            </a:r>
            <a:r>
              <a:rPr lang="en-US" dirty="0"/>
              <a:t>C</a:t>
            </a:r>
            <a:r>
              <a:rPr lang="en-US" dirty="0" smtClean="0"/>
              <a:t>lub </a:t>
            </a:r>
            <a:r>
              <a:rPr lang="en-US" dirty="0"/>
              <a:t>M</a:t>
            </a:r>
            <a:r>
              <a:rPr lang="en-US" dirty="0" smtClean="0"/>
              <a:t>embers are ultimately subject to the authority of the Sponsor </a:t>
            </a:r>
            <a:r>
              <a:rPr lang="en-US" dirty="0"/>
              <a:t>C</a:t>
            </a:r>
            <a:r>
              <a:rPr lang="en-US" dirty="0" smtClean="0"/>
              <a:t>lub’s </a:t>
            </a:r>
            <a:r>
              <a:rPr lang="en-US" dirty="0"/>
              <a:t>B</a:t>
            </a:r>
            <a:r>
              <a:rPr lang="en-US" dirty="0" smtClean="0"/>
              <a:t>oard.</a:t>
            </a:r>
          </a:p>
          <a:p>
            <a:endParaRPr lang="en-US" b="1" dirty="0" smtClean="0"/>
          </a:p>
          <a:p>
            <a:pPr>
              <a:buFont typeface="Wingdings" pitchFamily="2" charset="2"/>
              <a:buChar char="v"/>
            </a:pPr>
            <a:r>
              <a:rPr lang="en-US" b="1" dirty="0" smtClean="0"/>
              <a:t> Do satellite club members pay Rotary dues?</a:t>
            </a:r>
          </a:p>
          <a:p>
            <a:r>
              <a:rPr lang="en-US" dirty="0" smtClean="0"/>
              <a:t>Yes. Satellite Club members are Rotarians and pay the same Rotary dues as the Sponsor </a:t>
            </a:r>
            <a:r>
              <a:rPr lang="en-US" dirty="0"/>
              <a:t>C</a:t>
            </a:r>
            <a:r>
              <a:rPr lang="en-US" dirty="0" smtClean="0"/>
              <a:t>lub’s </a:t>
            </a:r>
            <a:r>
              <a:rPr lang="en-US" dirty="0"/>
              <a:t>M</a:t>
            </a:r>
            <a:r>
              <a:rPr lang="en-US" dirty="0" smtClean="0"/>
              <a:t>embers.</a:t>
            </a:r>
          </a:p>
          <a:p>
            <a:endParaRPr lang="en-US" dirty="0" smtClean="0"/>
          </a:p>
          <a:p>
            <a:pPr>
              <a:buFont typeface="Wingdings" pitchFamily="2" charset="2"/>
              <a:buChar char="v"/>
            </a:pPr>
            <a:r>
              <a:rPr lang="en-US" b="1" dirty="0" smtClean="0"/>
              <a:t> Do satellite clubs receive a dues invoice?</a:t>
            </a:r>
          </a:p>
          <a:p>
            <a:r>
              <a:rPr lang="en-US" dirty="0" smtClean="0"/>
              <a:t>No. The Satellite </a:t>
            </a:r>
            <a:r>
              <a:rPr lang="en-US" dirty="0"/>
              <a:t>C</a:t>
            </a:r>
            <a:r>
              <a:rPr lang="en-US" dirty="0" smtClean="0"/>
              <a:t>lub </a:t>
            </a:r>
            <a:r>
              <a:rPr lang="en-US" dirty="0"/>
              <a:t>M</a:t>
            </a:r>
            <a:r>
              <a:rPr lang="en-US" dirty="0" smtClean="0"/>
              <a:t>embers are included on the Sponsor </a:t>
            </a:r>
            <a:r>
              <a:rPr lang="en-US" dirty="0"/>
              <a:t>C</a:t>
            </a:r>
            <a:r>
              <a:rPr lang="en-US" dirty="0" smtClean="0"/>
              <a:t>lub’s dues invoice.</a:t>
            </a:r>
          </a:p>
          <a:p>
            <a:endParaRPr lang="en-US" dirty="0"/>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1783</TotalTime>
  <Words>1566</Words>
  <Application>Microsoft Office PowerPoint</Application>
  <PresentationFormat>On-screen Show (4:3)</PresentationFormat>
  <Paragraphs>139</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Custom Design</vt:lpstr>
      <vt:lpstr>1_Custom Design</vt:lpstr>
      <vt:lpstr>   A NEW WAY TO GROW  THE SATELLITE CLUB   </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Jaime</dc:creator>
  <cp:lastModifiedBy>Jaime</cp:lastModifiedBy>
  <cp:revision>35</cp:revision>
  <dcterms:created xsi:type="dcterms:W3CDTF">2018-02-21T21:34:36Z</dcterms:created>
  <dcterms:modified xsi:type="dcterms:W3CDTF">2018-09-15T19:55:08Z</dcterms:modified>
</cp:coreProperties>
</file>