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8" r:id="rId3"/>
    <p:sldId id="289"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6" r:id="rId20"/>
    <p:sldId id="277" r:id="rId21"/>
    <p:sldId id="278" r:id="rId22"/>
    <p:sldId id="287" r:id="rId23"/>
    <p:sldId id="280" r:id="rId24"/>
    <p:sldId id="279" r:id="rId25"/>
    <p:sldId id="281" r:id="rId26"/>
    <p:sldId id="282" r:id="rId27"/>
    <p:sldId id="284"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96" autoAdjust="0"/>
  </p:normalViewPr>
  <p:slideViewPr>
    <p:cSldViewPr snapToGrid="0">
      <p:cViewPr varScale="1">
        <p:scale>
          <a:sx n="61" d="100"/>
          <a:sy n="61" d="100"/>
        </p:scale>
        <p:origin x="165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t>9/7/2013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t>‹#›</a:t>
            </a:fld>
            <a:endParaRPr lang="en-US"/>
          </a:p>
        </p:txBody>
      </p:sp>
    </p:spTree>
    <p:extLst>
      <p:ext uri="{BB962C8B-B14F-4D97-AF65-F5344CB8AC3E}">
        <p14:creationId xmlns:p14="http://schemas.microsoft.com/office/powerpoint/2010/main"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897301">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a:t>
            </a:r>
            <a:r>
              <a:rPr lang="en-US" baseline="0" dirty="0" smtClean="0"/>
              <a:t> the Annual Fund trends are the three main goals for Foundation giving: </a:t>
            </a:r>
          </a:p>
          <a:p>
            <a:r>
              <a:rPr lang="en-US" baseline="0" dirty="0" smtClean="0"/>
              <a:t/>
            </a:r>
            <a:br>
              <a:rPr lang="en-US" baseline="0" dirty="0" smtClean="0"/>
            </a:br>
            <a:r>
              <a:rPr lang="en-US" baseline="0" dirty="0" smtClean="0"/>
              <a:t>(CLICK)</a:t>
            </a:r>
          </a:p>
          <a:p>
            <a:endParaRPr lang="en-US" baseline="0" dirty="0" smtClean="0"/>
          </a:p>
          <a:p>
            <a:r>
              <a:rPr lang="en-US" baseline="0" dirty="0" smtClean="0"/>
              <a:t>-The Annual Fund is broken out by Paul Harris Society, Sustaining Members, EREY, and other contributions. </a:t>
            </a:r>
          </a:p>
          <a:p>
            <a:r>
              <a:rPr lang="en-US" baseline="0" dirty="0" smtClean="0"/>
              <a:t>-Then we have </a:t>
            </a:r>
            <a:r>
              <a:rPr lang="en-US" baseline="0" dirty="0" err="1" smtClean="0"/>
              <a:t>PolioPlus</a:t>
            </a:r>
            <a:r>
              <a:rPr lang="en-US" baseline="0" dirty="0" smtClean="0"/>
              <a:t>.</a:t>
            </a:r>
          </a:p>
          <a:p>
            <a:r>
              <a:rPr lang="en-US" baseline="0" dirty="0" smtClean="0"/>
              <a:t>-And last we have Major Gifts and Endowment Fund, which includes Major Gifts, Bequest Society, and Benefactors. </a:t>
            </a:r>
          </a:p>
          <a:p>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t>10</a:t>
            </a:fld>
            <a:endParaRPr lang="en-US"/>
          </a:p>
        </p:txBody>
      </p:sp>
    </p:spTree>
    <p:extLst>
      <p:ext uri="{BB962C8B-B14F-4D97-AF65-F5344CB8AC3E}">
        <p14:creationId xmlns:p14="http://schemas.microsoft.com/office/powerpoint/2010/main" val="121466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a:t>Each tab has a link to </a:t>
            </a:r>
            <a:r>
              <a:rPr lang="en-US" dirty="0" smtClean="0"/>
              <a:t>resources on the left hand navigation</a:t>
            </a:r>
            <a:r>
              <a:rPr lang="en-US" baseline="0" dirty="0" smtClean="0"/>
              <a:t> bar.</a:t>
            </a:r>
          </a:p>
          <a:p>
            <a:pPr defTabSz="903352">
              <a:defRPr/>
            </a:pPr>
            <a:r>
              <a:rPr lang="en-US" dirty="0" smtClean="0"/>
              <a:t/>
            </a:r>
            <a:br>
              <a:rPr lang="en-US" dirty="0" smtClean="0"/>
            </a:br>
            <a:r>
              <a:rPr lang="en-US" dirty="0" smtClean="0"/>
              <a:t>(CLICK)</a:t>
            </a:r>
            <a:br>
              <a:rPr lang="en-US" dirty="0" smtClean="0"/>
            </a:br>
            <a:r>
              <a:rPr lang="en-US" dirty="0" smtClean="0"/>
              <a:t/>
            </a:r>
            <a:br>
              <a:rPr lang="en-US" dirty="0" smtClean="0"/>
            </a:br>
            <a:r>
              <a:rPr lang="en-US" dirty="0" smtClean="0"/>
              <a:t>This will </a:t>
            </a:r>
            <a:r>
              <a:rPr lang="en-US" dirty="0"/>
              <a:t>give </a:t>
            </a:r>
            <a:r>
              <a:rPr lang="en-US" dirty="0" smtClean="0"/>
              <a:t>you access to publications,</a:t>
            </a:r>
            <a:r>
              <a:rPr lang="en-US" baseline="0" dirty="0" smtClean="0"/>
              <a:t> web pages, and even videos that can assist you in setting goals for your club.</a:t>
            </a:r>
            <a:endParaRPr lang="en-US" dirty="0"/>
          </a:p>
          <a:p>
            <a:endParaRPr lang="en-US" dirty="0" smtClean="0"/>
          </a:p>
        </p:txBody>
      </p:sp>
    </p:spTree>
    <p:extLst>
      <p:ext uri="{BB962C8B-B14F-4D97-AF65-F5344CB8AC3E}">
        <p14:creationId xmlns:p14="http://schemas.microsoft.com/office/powerpoint/2010/main" val="80672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side beneath Resources, we have Reports. </a:t>
            </a:r>
          </a:p>
          <a:p>
            <a:endParaRPr lang="en-US" dirty="0" smtClean="0"/>
          </a:p>
          <a:p>
            <a:r>
              <a:rPr lang="en-US" dirty="0" smtClean="0"/>
              <a:t>(CLICK)</a:t>
            </a:r>
          </a:p>
          <a:p>
            <a:endParaRPr lang="en-US" dirty="0" smtClean="0"/>
          </a:p>
          <a:p>
            <a:r>
              <a:rPr lang="en-US" dirty="0" smtClean="0"/>
              <a:t>From</a:t>
            </a:r>
            <a:r>
              <a:rPr lang="en-US" baseline="0" dirty="0" smtClean="0"/>
              <a:t> here, y</a:t>
            </a:r>
            <a:r>
              <a:rPr lang="en-US" dirty="0" smtClean="0"/>
              <a:t>ou can view and download</a:t>
            </a:r>
            <a:r>
              <a:rPr lang="en-US" baseline="0" dirty="0" smtClean="0"/>
              <a:t> </a:t>
            </a:r>
            <a:r>
              <a:rPr lang="en-US" dirty="0" smtClean="0"/>
              <a:t>reports that are</a:t>
            </a:r>
            <a:r>
              <a:rPr lang="en-US" baseline="0" dirty="0" smtClean="0"/>
              <a:t> related</a:t>
            </a:r>
            <a:r>
              <a:rPr lang="en-US" dirty="0" smtClean="0"/>
              <a:t> to each of the three tabs. The</a:t>
            </a:r>
            <a:r>
              <a:rPr lang="en-US" baseline="0" dirty="0" smtClean="0"/>
              <a:t> reports you see will vary depending on your role.</a:t>
            </a:r>
            <a:endParaRPr lang="en-US" dirty="0"/>
          </a:p>
        </p:txBody>
      </p:sp>
    </p:spTree>
    <p:extLst>
      <p:ext uri="{BB962C8B-B14F-4D97-AF65-F5344CB8AC3E}">
        <p14:creationId xmlns:p14="http://schemas.microsoft.com/office/powerpoint/2010/main" val="49161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897301">
              <a:defRPr/>
            </a:pPr>
            <a:r>
              <a:rPr lang="en-US" baseline="0" dirty="0" smtClean="0"/>
              <a:t>At the club level, the president, secretary, treasurer, Foundation chair, membership chair, and executive secretary can all enter goals for the year they are in office?</a:t>
            </a:r>
          </a:p>
          <a:p>
            <a:pPr defTabSz="897301">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897301">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val="324633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we’ll be entering a goal for Annual Fund, on the Foundation Giving tab.</a:t>
            </a:r>
            <a:br>
              <a:rPr lang="en-US" baseline="0" dirty="0" smtClean="0"/>
            </a:br>
            <a:r>
              <a:rPr lang="en-US" baseline="0" dirty="0" smtClean="0"/>
              <a:t/>
            </a:r>
            <a:br>
              <a:rPr lang="en-US" baseline="0" dirty="0" smtClean="0"/>
            </a:br>
            <a:r>
              <a:rPr lang="en-US" baseline="0" dirty="0" smtClean="0"/>
              <a:t>Anyone who can edit goals in that particular year will see an “EDIT” button. </a:t>
            </a:r>
          </a:p>
          <a:p>
            <a:endParaRPr lang="en-US" baseline="0" dirty="0" smtClean="0"/>
          </a:p>
          <a:p>
            <a:r>
              <a:rPr lang="en-US" baseline="0" dirty="0" smtClean="0"/>
              <a:t>(CLICK)</a:t>
            </a:r>
          </a:p>
          <a:p>
            <a:endParaRPr lang="en-US" baseline="0" dirty="0" smtClean="0"/>
          </a:p>
          <a:p>
            <a:r>
              <a:rPr lang="en-US" baseline="0" dirty="0" smtClean="0"/>
              <a:t>Everyone else will see “VIEW” which allows them to see the goals in more detail, but not add or change goals and achievements.</a:t>
            </a:r>
            <a:br>
              <a:rPr lang="en-US" baseline="0" dirty="0" smtClean="0"/>
            </a:br>
            <a:r>
              <a:rPr lang="en-US" baseline="0" dirty="0" smtClean="0"/>
              <a:t/>
            </a:r>
            <a:br>
              <a:rPr lang="en-US" baseline="0" dirty="0" smtClean="0"/>
            </a:br>
            <a:r>
              <a:rPr lang="en-US" baseline="0" dirty="0" smtClean="0"/>
              <a:t>So, let’s click “EDIT”</a:t>
            </a:r>
          </a:p>
        </p:txBody>
      </p:sp>
      <p:sp>
        <p:nvSpPr>
          <p:cNvPr id="4" name="Slide Number Placeholder 3"/>
          <p:cNvSpPr>
            <a:spLocks noGrp="1"/>
          </p:cNvSpPr>
          <p:nvPr>
            <p:ph type="sldNum" sz="quarter" idx="10"/>
          </p:nvPr>
        </p:nvSpPr>
        <p:spPr/>
        <p:txBody>
          <a:bodyPr/>
          <a:lstStyle/>
          <a:p>
            <a:fld id="{1A6779E3-77AA-43D1-AE3E-9CD46D23C01B}" type="slidenum">
              <a:rPr lang="en-US" smtClean="0"/>
              <a:t>15</a:t>
            </a:fld>
            <a:endParaRPr lang="en-US"/>
          </a:p>
        </p:txBody>
      </p:sp>
    </p:spTree>
    <p:extLst>
      <p:ext uri="{BB962C8B-B14F-4D97-AF65-F5344CB8AC3E}">
        <p14:creationId xmlns:p14="http://schemas.microsoft.com/office/powerpoint/2010/main" val="121466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val="33499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second example we use the Club Communication goal, found on the Your Club tab.</a:t>
            </a:r>
          </a:p>
          <a:p>
            <a:endParaRPr lang="en-US" baseline="0" dirty="0" smtClean="0"/>
          </a:p>
          <a:p>
            <a:r>
              <a:rPr lang="en-US" baseline="0" dirty="0" smtClean="0"/>
              <a:t>Some of these goals will require a value of YES or NO (such as “Our club has a strategic plan”), while others require a specific number goal (such as “the number of club assemblies conducted per year”)</a:t>
            </a:r>
          </a:p>
          <a:p>
            <a:endParaRPr lang="en-US" baseline="0" dirty="0" smtClean="0"/>
          </a:p>
          <a:p>
            <a:r>
              <a:rPr lang="en-US" baseline="0" dirty="0" smtClean="0"/>
              <a:t>(CLICK)</a:t>
            </a:r>
          </a:p>
          <a:p>
            <a:endParaRPr lang="en-US" baseline="0" dirty="0" smtClean="0"/>
          </a:p>
          <a:p>
            <a:r>
              <a:rPr lang="en-US" baseline="0" dirty="0" smtClean="0"/>
              <a:t>Unlike the previous example, these types of goals have self-reported achievements. Since RI does not collect this information, it is up to the officers to report their club’s achievement at the end of the Rotary year (or they may choose to update achievements periodically throughout the year).</a:t>
            </a:r>
          </a:p>
          <a:p>
            <a:endParaRPr lang="en-US" baseline="0" dirty="0" smtClean="0"/>
          </a:p>
          <a:p>
            <a:r>
              <a:rPr lang="en-US" baseline="0" dirty="0" smtClean="0"/>
              <a:t>Most of the goals in Rotary Club Central are entered in one of four ways. (CLICK)</a:t>
            </a:r>
            <a:br>
              <a:rPr lang="en-US" baseline="0" dirty="0" smtClean="0"/>
            </a:br>
            <a:r>
              <a:rPr lang="en-US" baseline="0" dirty="0" smtClean="0"/>
              <a:t/>
            </a:r>
            <a:br>
              <a:rPr lang="en-US" baseline="0" dirty="0" smtClean="0"/>
            </a:br>
            <a:r>
              <a:rPr lang="en-US" baseline="0" dirty="0" smtClean="0"/>
              <a:t>-There are numeric goals (for example, number of new members retained)</a:t>
            </a:r>
          </a:p>
          <a:p>
            <a:r>
              <a:rPr lang="en-US" baseline="0" dirty="0" smtClean="0"/>
              <a:t>-Monetary goals (these are always in USD)</a:t>
            </a:r>
          </a:p>
          <a:p>
            <a:r>
              <a:rPr lang="en-US" baseline="0" dirty="0" smtClean="0"/>
              <a:t>-Percentage goals (some goals provide the option of entering a percentage or numeric value)</a:t>
            </a:r>
          </a:p>
          <a:p>
            <a:r>
              <a:rPr lang="en-US" baseline="0" dirty="0" smtClean="0"/>
              <a:t>-and Yes or No goals</a:t>
            </a:r>
          </a:p>
          <a:p>
            <a:endParaRPr lang="en-US" baseline="0" dirty="0" smtClean="0"/>
          </a:p>
          <a:p>
            <a:endParaRPr lang="en-US" baseline="0" dirty="0" smtClean="0"/>
          </a:p>
        </p:txBody>
      </p:sp>
    </p:spTree>
    <p:extLst>
      <p:ext uri="{BB962C8B-B14F-4D97-AF65-F5344CB8AC3E}">
        <p14:creationId xmlns:p14="http://schemas.microsoft.com/office/powerpoint/2010/main" val="416052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its heart,</a:t>
            </a:r>
            <a:r>
              <a:rPr lang="en-US" baseline="0" dirty="0" smtClean="0"/>
              <a:t> Rotary Club Central is a club-focused tool, however, there are some district-level features to help district officers assist clubs with their goals.</a:t>
            </a:r>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The District View</a:t>
            </a:r>
            <a:r>
              <a:rPr lang="en-US" baseline="0" dirty="0" smtClean="0"/>
              <a:t> offers a summary of all goal and progress information for the district. </a:t>
            </a:r>
            <a:br>
              <a:rPr lang="en-US" baseline="0" dirty="0" smtClean="0"/>
            </a:br>
            <a:r>
              <a:rPr lang="en-US" baseline="0" dirty="0" smtClean="0"/>
              <a:t/>
            </a:r>
            <a:br>
              <a:rPr lang="en-US" baseline="0" dirty="0" smtClean="0"/>
            </a:br>
            <a:r>
              <a:rPr lang="en-US" baseline="0" dirty="0" smtClean="0"/>
              <a:t>(CLICK)</a:t>
            </a:r>
            <a:endParaRPr lang="en-US" dirty="0" smtClean="0"/>
          </a:p>
          <a:p>
            <a:pPr defTabSz="903352">
              <a:defRPr/>
            </a:pPr>
            <a:endParaRPr lang="en-US" dirty="0" smtClean="0"/>
          </a:p>
          <a:p>
            <a:pPr defTabSz="903352">
              <a:defRPr/>
            </a:pPr>
            <a:r>
              <a:rPr lang="en-US" dirty="0" smtClean="0"/>
              <a:t>From this summary</a:t>
            </a:r>
            <a:r>
              <a:rPr lang="en-US" baseline="0" dirty="0" smtClean="0"/>
              <a:t> view</a:t>
            </a:r>
            <a:r>
              <a:rPr lang="en-US" dirty="0" smtClean="0"/>
              <a:t>, anyone</a:t>
            </a:r>
            <a:r>
              <a:rPr lang="en-US" baseline="0" dirty="0" smtClean="0"/>
              <a:t> can see the total % of clubs who have set a particular goal, the total goal for the district (based on clubs reporting), the percentage of clubs working towards achievement of that goal, and the total progress to date (for example, the total amount given to the Annual Fund from all clubs in the district). This can give the average club member or club leader an idea of how much their club is contributing to the total achievement of the district. </a:t>
            </a:r>
          </a:p>
          <a:p>
            <a:pPr defTabSz="903352">
              <a:defRPr/>
            </a:pPr>
            <a:endParaRPr lang="en-US" baseline="0" dirty="0" smtClean="0"/>
          </a:p>
          <a:p>
            <a:pPr defTabSz="903352">
              <a:defRPr/>
            </a:pPr>
            <a:r>
              <a:rPr lang="en-US" baseline="0" dirty="0" smtClean="0"/>
              <a:t>While all members can see the District Summary, district officers can go one step further by clicking “VIEW.” (CLICK)</a:t>
            </a:r>
          </a:p>
          <a:p>
            <a:pPr defTabSz="903352">
              <a:defRPr/>
            </a:pPr>
            <a:endParaRPr lang="en-US" baseline="0" dirty="0" smtClean="0"/>
          </a:p>
        </p:txBody>
      </p:sp>
    </p:spTree>
    <p:extLst>
      <p:ext uri="{BB962C8B-B14F-4D97-AF65-F5344CB8AC3E}">
        <p14:creationId xmlns:p14="http://schemas.microsoft.com/office/powerpoint/2010/main" val="320316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should clubs use Rotary Club Central? </a:t>
            </a:r>
          </a:p>
          <a:p>
            <a:r>
              <a:rPr lang="en-US" sz="1200" b="1" kern="1200" dirty="0" smtClean="0">
                <a:solidFill>
                  <a:schemeClr val="tx1"/>
                </a:solidFill>
                <a:effectLst/>
                <a:latin typeface="+mn-lt"/>
                <a:ea typeface="+mn-ea"/>
                <a:cs typeface="+mn-cs"/>
              </a:rPr>
              <a:t>It’s a one-stop shop</a:t>
            </a:r>
            <a:r>
              <a:rPr lang="en-US" sz="1200" kern="1200" dirty="0" smtClean="0">
                <a:solidFill>
                  <a:schemeClr val="tx1"/>
                </a:solidFill>
                <a:effectLst/>
                <a:latin typeface="+mn-lt"/>
                <a:ea typeface="+mn-ea"/>
                <a:cs typeface="+mn-cs"/>
              </a:rPr>
              <a:t>. It provides access to all the data that was previously available from several reports.</a:t>
            </a:r>
          </a:p>
          <a:p>
            <a:r>
              <a:rPr lang="en-US" sz="1200" b="1" kern="1200" dirty="0" smtClean="0">
                <a:solidFill>
                  <a:schemeClr val="tx1"/>
                </a:solidFill>
                <a:effectLst/>
                <a:latin typeface="+mn-lt"/>
                <a:ea typeface="+mn-ea"/>
                <a:cs typeface="+mn-cs"/>
              </a:rPr>
              <a:t>It eliminates some paper.</a:t>
            </a:r>
            <a:r>
              <a:rPr lang="en-US" sz="1200" kern="1200" dirty="0" smtClean="0">
                <a:solidFill>
                  <a:schemeClr val="tx1"/>
                </a:solidFill>
                <a:effectLst/>
                <a:latin typeface="+mn-lt"/>
                <a:ea typeface="+mn-ea"/>
                <a:cs typeface="+mn-cs"/>
              </a:rPr>
              <a:t> It replaces paper forms for membership and Rotary Foundation goals as well as the Planning Guide for Effective Rotary Clubs. </a:t>
            </a:r>
          </a:p>
          <a:p>
            <a:r>
              <a:rPr lang="en-US" sz="1200" b="1" kern="1200" dirty="0" smtClean="0">
                <a:solidFill>
                  <a:schemeClr val="tx1"/>
                </a:solidFill>
                <a:effectLst/>
                <a:latin typeface="+mn-lt"/>
                <a:ea typeface="+mn-ea"/>
                <a:cs typeface="+mn-cs"/>
              </a:rPr>
              <a:t>It fosters continuity in leadership.</a:t>
            </a:r>
            <a:r>
              <a:rPr lang="en-US" sz="1200" kern="1200" dirty="0" smtClean="0">
                <a:solidFill>
                  <a:schemeClr val="tx1"/>
                </a:solidFill>
                <a:effectLst/>
                <a:latin typeface="+mn-lt"/>
                <a:ea typeface="+mn-ea"/>
                <a:cs typeface="+mn-cs"/>
              </a:rPr>
              <a:t> Club leaders change annually, so by offering them the ability to see a history of goals and achievements, it creates consistency among leaders. </a:t>
            </a:r>
          </a:p>
          <a:p>
            <a:r>
              <a:rPr lang="en-US" sz="1200" b="1" kern="1200" dirty="0" smtClean="0">
                <a:solidFill>
                  <a:schemeClr val="tx1"/>
                </a:solidFill>
                <a:effectLst/>
                <a:latin typeface="+mn-lt"/>
                <a:ea typeface="+mn-ea"/>
                <a:cs typeface="+mn-cs"/>
              </a:rPr>
              <a:t>It enables clubs to track their progress.</a:t>
            </a:r>
            <a:r>
              <a:rPr lang="en-US" sz="1200" kern="1200" dirty="0" smtClean="0">
                <a:solidFill>
                  <a:schemeClr val="tx1"/>
                </a:solidFill>
                <a:effectLst/>
                <a:latin typeface="+mn-lt"/>
                <a:ea typeface="+mn-ea"/>
                <a:cs typeface="+mn-cs"/>
              </a:rPr>
              <a:t> Club leaders can determine whether the goals they’ve set are realistic and make changes if needed. </a:t>
            </a:r>
          </a:p>
          <a:p>
            <a:r>
              <a:rPr lang="en-US" sz="1200" b="1" kern="1200" dirty="0" smtClean="0">
                <a:solidFill>
                  <a:schemeClr val="tx1"/>
                </a:solidFill>
                <a:effectLst/>
                <a:latin typeface="+mn-lt"/>
                <a:ea typeface="+mn-ea"/>
                <a:cs typeface="+mn-cs"/>
              </a:rPr>
              <a:t>It creates transparency.</a:t>
            </a:r>
            <a:r>
              <a:rPr lang="en-US" sz="1200" kern="1200" dirty="0" smtClean="0">
                <a:solidFill>
                  <a:schemeClr val="tx1"/>
                </a:solidFill>
                <a:effectLst/>
                <a:latin typeface="+mn-lt"/>
                <a:ea typeface="+mn-ea"/>
                <a:cs typeface="+mn-cs"/>
              </a:rPr>
              <a:t> All club members are able to see club goals. </a:t>
            </a:r>
          </a:p>
          <a:p>
            <a:r>
              <a:rPr lang="en-US" sz="1200" b="1" kern="1200" dirty="0" smtClean="0">
                <a:solidFill>
                  <a:schemeClr val="tx1"/>
                </a:solidFill>
                <a:effectLst/>
                <a:latin typeface="+mn-lt"/>
                <a:ea typeface="+mn-ea"/>
                <a:cs typeface="+mn-cs"/>
              </a:rPr>
              <a:t>It showcases the important work that Rotary clubs do worldwide.</a:t>
            </a:r>
            <a:r>
              <a:rPr lang="en-US" sz="1200" kern="1200" dirty="0" smtClean="0">
                <a:solidFill>
                  <a:schemeClr val="tx1"/>
                </a:solidFill>
                <a:effectLst/>
                <a:latin typeface="+mn-lt"/>
                <a:ea typeface="+mn-ea"/>
                <a:cs typeface="+mn-cs"/>
              </a:rPr>
              <a:t> Until now, Rotary has not had a vehicle for collecting information about the millions of service projects that Rotarians undertake. With Rotary Club Central, clubs can document the details of their projects, such as the number of volunteers and volunteer hours and a list of in-kind donations. </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07450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From here</a:t>
            </a:r>
            <a:r>
              <a:rPr lang="en-US" baseline="0" dirty="0" smtClean="0"/>
              <a:t>, a</a:t>
            </a:r>
            <a:r>
              <a:rPr lang="en-US" dirty="0" smtClean="0"/>
              <a:t> district officer can see the progress </a:t>
            </a:r>
            <a:r>
              <a:rPr lang="en-US" dirty="0"/>
              <a:t>of all the </a:t>
            </a:r>
            <a:r>
              <a:rPr lang="en-US" dirty="0" smtClean="0"/>
              <a:t>clubs </a:t>
            </a:r>
            <a:r>
              <a:rPr lang="en-US" dirty="0"/>
              <a:t>in the district or choose a particular club to view their goals and achievements. </a:t>
            </a:r>
          </a:p>
          <a:p>
            <a:pPr defTabSz="903352">
              <a:defRPr/>
            </a:pPr>
            <a:endParaRPr lang="en-US" dirty="0"/>
          </a:p>
          <a:p>
            <a:pPr defTabSz="903352">
              <a:defRPr/>
            </a:pPr>
            <a:r>
              <a:rPr lang="en-US" dirty="0"/>
              <a:t>This </a:t>
            </a:r>
            <a:r>
              <a:rPr lang="en-US" dirty="0" smtClean="0"/>
              <a:t>helps you identify </a:t>
            </a:r>
            <a:r>
              <a:rPr lang="en-US" dirty="0"/>
              <a:t>which clubs need more support and which </a:t>
            </a:r>
            <a:r>
              <a:rPr lang="en-US" dirty="0" smtClean="0"/>
              <a:t>are </a:t>
            </a:r>
            <a:r>
              <a:rPr lang="en-US" dirty="0"/>
              <a:t>achieving their goals. </a:t>
            </a:r>
            <a:endParaRPr lang="en-US" dirty="0" smtClean="0"/>
          </a:p>
          <a:p>
            <a:pPr defTabSz="903352">
              <a:defRPr/>
            </a:pPr>
            <a:endParaRPr lang="en-US" dirty="0" smtClean="0"/>
          </a:p>
          <a:p>
            <a:pPr defTabSz="903352">
              <a:defRPr/>
            </a:pPr>
            <a:r>
              <a:rPr lang="en-US" dirty="0" smtClean="0"/>
              <a:t>(CLICK)</a:t>
            </a:r>
          </a:p>
          <a:p>
            <a:pPr defTabSz="903352">
              <a:defRPr/>
            </a:pPr>
            <a:r>
              <a:rPr lang="en-US" dirty="0" smtClean="0"/>
              <a:t>You can use the two drop down menus to select a different major goal, and choose one</a:t>
            </a:r>
            <a:r>
              <a:rPr lang="en-US" baseline="0" dirty="0" smtClean="0"/>
              <a:t> of</a:t>
            </a:r>
            <a:r>
              <a:rPr lang="en-US" dirty="0" smtClean="0"/>
              <a:t> its supporting</a:t>
            </a:r>
            <a:r>
              <a:rPr lang="en-US" baseline="0" dirty="0" smtClean="0"/>
              <a:t> </a:t>
            </a:r>
            <a:r>
              <a:rPr lang="en-US" dirty="0" smtClean="0"/>
              <a:t>goals.</a:t>
            </a:r>
          </a:p>
          <a:p>
            <a:pPr defTabSz="903352">
              <a:defRPr/>
            </a:pPr>
            <a:endParaRPr lang="en-US" dirty="0" smtClean="0"/>
          </a:p>
          <a:p>
            <a:pPr defTabSz="903352">
              <a:defRPr/>
            </a:pPr>
            <a:r>
              <a:rPr lang="en-US" dirty="0" smtClean="0"/>
              <a:t>(CLICK)</a:t>
            </a:r>
          </a:p>
          <a:p>
            <a:pPr defTabSz="903352">
              <a:defRPr/>
            </a:pPr>
            <a:r>
              <a:rPr lang="en-US" dirty="0" smtClean="0"/>
              <a:t>Clicking “VIEW” will take you into the club view of that club</a:t>
            </a:r>
            <a:r>
              <a:rPr lang="en-US" baseline="0" dirty="0" smtClean="0"/>
              <a:t> where you can now view or edit that club’s goals.</a:t>
            </a: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Next,</a:t>
            </a:r>
            <a:r>
              <a:rPr lang="en-US" baseline="0" dirty="0" smtClean="0"/>
              <a:t> is the Club Group View. (CLICK)</a:t>
            </a:r>
          </a:p>
          <a:p>
            <a:pPr defTabSz="903352">
              <a:defRPr/>
            </a:pPr>
            <a:endParaRPr lang="en-US" baseline="0" dirty="0" smtClean="0"/>
          </a:p>
          <a:p>
            <a:pPr defTabSz="903352">
              <a:defRPr/>
            </a:pPr>
            <a:r>
              <a:rPr lang="en-US" dirty="0" smtClean="0"/>
              <a:t>All district leaders have this view, but it was designed</a:t>
            </a:r>
            <a:r>
              <a:rPr lang="en-US" baseline="0" dirty="0" smtClean="0"/>
              <a:t> specifically with assistant governors in mind. </a:t>
            </a:r>
            <a:r>
              <a:rPr lang="en-US" dirty="0" smtClean="0"/>
              <a:t>This is just like the district view</a:t>
            </a:r>
            <a:r>
              <a:rPr lang="en-US" baseline="0" dirty="0" smtClean="0"/>
              <a:t> except that it allows a district leader the ability to focus on one club group. When arriving at the page, AGs will see the club group they are assigned to while all other district leaders default to the first one in the drop-down menu.</a:t>
            </a:r>
          </a:p>
          <a:p>
            <a:pPr defTabSz="903352">
              <a:defRPr/>
            </a:pPr>
            <a:endParaRPr lang="en-US" baseline="0" dirty="0" smtClean="0"/>
          </a:p>
          <a:p>
            <a:pPr defTabSz="903352">
              <a:defRPr/>
            </a:pPr>
            <a:r>
              <a:rPr lang="en-US" baseline="0" dirty="0" smtClean="0"/>
              <a:t>(CLICK) </a:t>
            </a:r>
          </a:p>
          <a:p>
            <a:pPr defTabSz="903352">
              <a:defRPr/>
            </a:pPr>
            <a:r>
              <a:rPr lang="en-US" baseline="0" dirty="0" smtClean="0"/>
              <a:t>You can select a different Club Group from the drop-down menu to see the summary of that group.</a:t>
            </a:r>
          </a:p>
          <a:p>
            <a:pPr defTabSz="903352">
              <a:defRPr/>
            </a:pPr>
            <a:endParaRPr lang="en-US" baseline="0" dirty="0" smtClean="0"/>
          </a:p>
          <a:p>
            <a:pPr defTabSz="903352">
              <a:defRPr/>
            </a:pPr>
            <a:r>
              <a:rPr lang="en-US" baseline="0" dirty="0" smtClean="0"/>
              <a:t>Just like the District View, clicking “VIEW” here for any of the goals will take you to the listing of clubs in that group.</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you</a:t>
            </a:r>
            <a:r>
              <a:rPr lang="en-US" baseline="0" dirty="0" smtClean="0"/>
              <a:t> can see the individual goals and progress of the clubs in that club group.  Clicking “VIEW” will allow you access to the club-level view so you can edit goals for that club.</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As</a:t>
            </a:r>
            <a:r>
              <a:rPr lang="en-US" baseline="0" dirty="0" smtClean="0"/>
              <a:t> a district officer you also have the option to switch between different clubs from any page at the Club-View level.</a:t>
            </a:r>
          </a:p>
          <a:p>
            <a:pPr defTabSz="903352">
              <a:defRPr/>
            </a:pPr>
            <a:r>
              <a:rPr lang="en-US" baseline="0" dirty="0" smtClean="0"/>
              <a:t/>
            </a:r>
            <a:br>
              <a:rPr lang="en-US" baseline="0" dirty="0" smtClean="0"/>
            </a:br>
            <a:r>
              <a:rPr lang="en-US" baseline="0" dirty="0" smtClean="0"/>
              <a:t>In the right hand corner where it typically shows your club’s name, (CLICK</a:t>
            </a:r>
            <a:r>
              <a:rPr lang="en-US" baseline="0" smtClean="0"/>
              <a:t>) you </a:t>
            </a:r>
            <a:r>
              <a:rPr lang="en-US" baseline="0" dirty="0" smtClean="0"/>
              <a:t>will see a drop-menu which allows you to select any club in the district. This is a great alternative if you want to go directly to a specific club’s view without going through the District View or Club Group View. </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endParaRPr lang="en-US" dirty="0" smtClean="0"/>
          </a:p>
          <a:p>
            <a:pPr defTabSz="903352">
              <a:defRPr/>
            </a:pPr>
            <a:r>
              <a:rPr lang="en-US" dirty="0" smtClean="0"/>
              <a:t>(CLICK)</a:t>
            </a:r>
          </a:p>
          <a:p>
            <a:pPr defTabSz="903352">
              <a:defRPr/>
            </a:pPr>
            <a:r>
              <a:rPr lang="en-US" dirty="0" smtClean="0"/>
              <a:t>This is the</a:t>
            </a:r>
            <a:r>
              <a:rPr lang="en-US" baseline="0" dirty="0" smtClean="0"/>
              <a:t> Rate Clubs page which allows the district governor and assistant governors  to assess club performance and provide comments. This replaces the Memos of Club Visit that are sent to RI towards the end of the governor’s year.</a:t>
            </a:r>
            <a:br>
              <a:rPr lang="en-US" baseline="0" dirty="0" smtClean="0"/>
            </a:br>
            <a:r>
              <a:rPr lang="en-US" baseline="0" dirty="0" smtClean="0"/>
              <a:t/>
            </a:r>
            <a:br>
              <a:rPr lang="en-US" baseline="0" dirty="0" smtClean="0"/>
            </a:br>
            <a:r>
              <a:rPr lang="en-US" baseline="0" dirty="0" smtClean="0"/>
              <a:t>Please note: only the governor, governor-elect, and immediate past governor can view all the club ratings under each year tab. The assistant governors can only see the ratings for the clubs in their own club group for their own year.</a:t>
            </a:r>
            <a:endParaRPr lang="en-US" dirty="0"/>
          </a:p>
          <a:p>
            <a:endParaRPr lang="en-US" dirty="0" smtClean="0"/>
          </a:p>
          <a:p>
            <a:r>
              <a:rPr lang="en-US" dirty="0" smtClean="0"/>
              <a:t>The page begins with an overview of what</a:t>
            </a:r>
            <a:r>
              <a:rPr lang="en-US" baseline="0" dirty="0" smtClean="0"/>
              <a:t> constitutes a 1 to 5 star club rating, which matches the criteria from the Memo of Club Visit.</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Scrolling</a:t>
            </a:r>
            <a:r>
              <a:rPr lang="en-US" baseline="0" dirty="0" smtClean="0"/>
              <a:t> down further, both the DG and AGs can rate clubs 1 to 5 stars and leave comments. Ratings can be changed at any time by both the AG and DG. The comment field can be used to explain the reason for a change in a club’s rating or provide details about a club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governor can also indicate that the Governor visit was completed by checking the box for each club.</a:t>
            </a:r>
          </a:p>
          <a:p>
            <a:endParaRPr lang="en-US" baseline="0" dirty="0" smtClean="0"/>
          </a:p>
          <a:p>
            <a:r>
              <a:rPr lang="en-US" baseline="0" dirty="0" smtClean="0"/>
              <a:t>At the end of the year, when all clubs have received their final ratings, the district governor will confirm the rating. This freezes all the ratings and fulfills the governor’s duty of submitting the Memo of Club Visit to RI.</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time to answer any questions you may have. (CLICK)</a:t>
            </a:r>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lvl1pPr defTabSz="456348" eaLnBrk="0" hangingPunct="0">
              <a:defRPr>
                <a:solidFill>
                  <a:schemeClr val="tx1"/>
                </a:solidFill>
                <a:latin typeface="Arial" charset="0"/>
                <a:ea typeface="MS PGothic" pitchFamily="34" charset="-128"/>
              </a:defRPr>
            </a:lvl1pPr>
            <a:lvl2pPr marL="728910" indent="-280350" defTabSz="456348" eaLnBrk="0" hangingPunct="0">
              <a:defRPr>
                <a:solidFill>
                  <a:schemeClr val="tx1"/>
                </a:solidFill>
                <a:latin typeface="Arial" charset="0"/>
                <a:ea typeface="MS PGothic" pitchFamily="34" charset="-128"/>
              </a:defRPr>
            </a:lvl2pPr>
            <a:lvl3pPr marL="1121399" indent="-224280" defTabSz="456348" eaLnBrk="0" hangingPunct="0">
              <a:defRPr>
                <a:solidFill>
                  <a:schemeClr val="tx1"/>
                </a:solidFill>
                <a:latin typeface="Arial" charset="0"/>
                <a:ea typeface="MS PGothic" pitchFamily="34" charset="-128"/>
              </a:defRPr>
            </a:lvl3pPr>
            <a:lvl4pPr marL="1569958" indent="-224280" defTabSz="456348" eaLnBrk="0" hangingPunct="0">
              <a:defRPr>
                <a:solidFill>
                  <a:schemeClr val="tx1"/>
                </a:solidFill>
                <a:latin typeface="Arial" charset="0"/>
                <a:ea typeface="MS PGothic" pitchFamily="34" charset="-128"/>
              </a:defRPr>
            </a:lvl4pPr>
            <a:lvl5pPr marL="2018519" indent="-224280" defTabSz="456348" eaLnBrk="0" hangingPunct="0">
              <a:defRPr>
                <a:solidFill>
                  <a:schemeClr val="tx1"/>
                </a:solidFill>
                <a:latin typeface="Arial" charset="0"/>
                <a:ea typeface="MS PGothic" pitchFamily="34" charset="-128"/>
              </a:defRPr>
            </a:lvl5pPr>
            <a:lvl6pPr marL="2467077" indent="-224280" defTabSz="456348" eaLnBrk="0" fontAlgn="base" hangingPunct="0">
              <a:spcBef>
                <a:spcPct val="0"/>
              </a:spcBef>
              <a:spcAft>
                <a:spcPct val="0"/>
              </a:spcAft>
              <a:defRPr>
                <a:solidFill>
                  <a:schemeClr val="tx1"/>
                </a:solidFill>
                <a:latin typeface="Arial" charset="0"/>
                <a:ea typeface="MS PGothic" pitchFamily="34" charset="-128"/>
              </a:defRPr>
            </a:lvl6pPr>
            <a:lvl7pPr marL="2915638" indent="-224280" defTabSz="456348" eaLnBrk="0" fontAlgn="base" hangingPunct="0">
              <a:spcBef>
                <a:spcPct val="0"/>
              </a:spcBef>
              <a:spcAft>
                <a:spcPct val="0"/>
              </a:spcAft>
              <a:defRPr>
                <a:solidFill>
                  <a:schemeClr val="tx1"/>
                </a:solidFill>
                <a:latin typeface="Arial" charset="0"/>
                <a:ea typeface="MS PGothic" pitchFamily="34" charset="-128"/>
              </a:defRPr>
            </a:lvl7pPr>
            <a:lvl8pPr marL="3364198" indent="-224280" defTabSz="456348" eaLnBrk="0" fontAlgn="base" hangingPunct="0">
              <a:spcBef>
                <a:spcPct val="0"/>
              </a:spcBef>
              <a:spcAft>
                <a:spcPct val="0"/>
              </a:spcAft>
              <a:defRPr>
                <a:solidFill>
                  <a:schemeClr val="tx1"/>
                </a:solidFill>
                <a:latin typeface="Arial" charset="0"/>
                <a:ea typeface="MS PGothic" pitchFamily="34" charset="-128"/>
              </a:defRPr>
            </a:lvl8pPr>
            <a:lvl9pPr marL="3812757" indent="-224280" defTabSz="45634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6F6BB6A5-09D1-4703-B5A8-BC6ED2EB2DD6}" type="slidenum">
              <a:rPr lang="en-US" smtClean="0">
                <a:solidFill>
                  <a:prstClr val="black"/>
                </a:solidFill>
                <a:latin typeface="Calibri" pitchFamily="34" charset="0"/>
              </a:rPr>
              <a:pPr eaLnBrk="1" hangingPunct="1">
                <a:defRPr/>
              </a:pPr>
              <a:t>27</a:t>
            </a:fld>
            <a:endParaRPr lang="en-US" smtClean="0">
              <a:solidFill>
                <a:prstClr val="black"/>
              </a:solidFill>
              <a:latin typeface="Calibri" pitchFamily="34" charset="0"/>
            </a:endParaRPr>
          </a:p>
        </p:txBody>
      </p:sp>
      <p:sp>
        <p:nvSpPr>
          <p:cNvPr id="223234" name="Rectangle 2"/>
          <p:cNvSpPr>
            <a:spLocks noGrp="1" noRot="1" noChangeAspect="1" noChangeArrowheads="1" noTextEdit="1"/>
          </p:cNvSpPr>
          <p:nvPr>
            <p:ph type="sldImg"/>
          </p:nvPr>
        </p:nvSpPr>
        <p:spPr>
          <a:xfrm>
            <a:off x="1166813" y="684213"/>
            <a:ext cx="4572000" cy="3430587"/>
          </a:xfrm>
          <a:ln/>
          <a:extLst>
            <a:ext uri="{FAA26D3D-D897-4be2-8F04-BA451C77F1D7}"/>
          </a:extLst>
        </p:spPr>
      </p:sp>
      <p:sp>
        <p:nvSpPr>
          <p:cNvPr id="223235" name="Rectangle 3"/>
          <p:cNvSpPr>
            <a:spLocks noGrp="1" noChangeArrowheads="1"/>
          </p:cNvSpPr>
          <p:nvPr>
            <p:ph type="body" idx="1"/>
          </p:nvPr>
        </p:nvSpPr>
        <p:spPr/>
        <p:txBody>
          <a:bodyPr/>
          <a:lstStyle/>
          <a:p>
            <a:pPr>
              <a:defRPr/>
            </a:pPr>
            <a:r>
              <a:rPr lang="en-US" sz="1300" dirty="0">
                <a:latin typeface="Times New Roman" pitchFamily="18" charset="0"/>
                <a:ea typeface="MS PGothic" pitchFamily="34" charset="-128"/>
              </a:rPr>
              <a:t>(Answer any questions possible)</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For more specific details about each goal and achievement, please refer to the Club Reference Guide. </a:t>
            </a:r>
            <a:r>
              <a:rPr lang="en-US" sz="1300" dirty="0" smtClean="0">
                <a:latin typeface="Times New Roman" pitchFamily="18" charset="0"/>
                <a:ea typeface="MS PGothic" pitchFamily="34" charset="-128"/>
              </a:rPr>
              <a:t> The</a:t>
            </a:r>
            <a:r>
              <a:rPr lang="en-US" sz="1300" baseline="0" dirty="0" smtClean="0">
                <a:latin typeface="Times New Roman" pitchFamily="18" charset="0"/>
                <a:ea typeface="MS PGothic" pitchFamily="34" charset="-128"/>
              </a:rPr>
              <a:t> </a:t>
            </a:r>
            <a:r>
              <a:rPr lang="en-US" sz="1300" dirty="0" smtClean="0">
                <a:latin typeface="Times New Roman" pitchFamily="18" charset="0"/>
                <a:ea typeface="MS PGothic" pitchFamily="34" charset="-128"/>
              </a:rPr>
              <a:t>District </a:t>
            </a:r>
            <a:r>
              <a:rPr lang="en-US" sz="1300" dirty="0">
                <a:latin typeface="Times New Roman" pitchFamily="18" charset="0"/>
                <a:ea typeface="MS PGothic" pitchFamily="34" charset="-128"/>
              </a:rPr>
              <a:t>Reference Guide </a:t>
            </a:r>
            <a:r>
              <a:rPr lang="en-US" sz="1300" dirty="0" smtClean="0">
                <a:latin typeface="Times New Roman" pitchFamily="18" charset="0"/>
                <a:ea typeface="MS PGothic" pitchFamily="34" charset="-128"/>
              </a:rPr>
              <a:t>provides </a:t>
            </a:r>
            <a:r>
              <a:rPr lang="en-US" sz="1300" dirty="0">
                <a:latin typeface="Times New Roman" pitchFamily="18" charset="0"/>
                <a:ea typeface="MS PGothic" pitchFamily="34" charset="-128"/>
              </a:rPr>
              <a:t>further information about the district-level features we’ve covered.</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After using Rotary Club Central, we encourage you to provide any feedback directly on the Feedback link located at the end of the left-hand navigation bar in the tool.</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Any additional questions can be directed to </a:t>
            </a:r>
            <a:r>
              <a:rPr lang="en-US" sz="1300" dirty="0" smtClean="0">
                <a:latin typeface="Times New Roman" pitchFamily="18" charset="0"/>
                <a:ea typeface="MS PGothic" pitchFamily="34" charset="-128"/>
              </a:rPr>
              <a:t>the</a:t>
            </a:r>
            <a:r>
              <a:rPr lang="en-US" sz="1300" baseline="0" dirty="0" smtClean="0">
                <a:latin typeface="Times New Roman" pitchFamily="18" charset="0"/>
                <a:ea typeface="MS PGothic" pitchFamily="34" charset="-128"/>
              </a:rPr>
              <a:t> Contact Center or </a:t>
            </a:r>
            <a:r>
              <a:rPr lang="en-US" sz="1300" dirty="0" smtClean="0">
                <a:latin typeface="Times New Roman" pitchFamily="18" charset="0"/>
                <a:ea typeface="MS PGothic" pitchFamily="34" charset="-128"/>
              </a:rPr>
              <a:t>your </a:t>
            </a:r>
            <a:r>
              <a:rPr lang="en-US" sz="1300" dirty="0">
                <a:latin typeface="Times New Roman" pitchFamily="18" charset="0"/>
                <a:ea typeface="MS PGothic" pitchFamily="34" charset="-128"/>
              </a:rPr>
              <a:t>Club and District Support Representative.</a:t>
            </a:r>
          </a:p>
          <a:p>
            <a:pPr>
              <a:defRPr/>
            </a:pPr>
            <a:endParaRPr lang="en-US" sz="1300" dirty="0">
              <a:latin typeface="Times New Roman" pitchFamily="18" charset="0"/>
              <a:ea typeface="MS PGothic" pitchFamily="34" charset="-128"/>
            </a:endParaRPr>
          </a:p>
          <a:p>
            <a:pPr>
              <a:defRPr/>
            </a:pPr>
            <a:r>
              <a:rPr lang="en-US" sz="1300" dirty="0">
                <a:latin typeface="Times New Roman" pitchFamily="18" charset="0"/>
                <a:ea typeface="MS PGothic" pitchFamily="34" charset="-128"/>
              </a:rPr>
              <a:t>Thank you.</a:t>
            </a:r>
          </a:p>
          <a:p>
            <a:pPr>
              <a:defRPr/>
            </a:pPr>
            <a:endParaRPr lang="en-US" sz="1300" dirty="0">
              <a:latin typeface="Times New Roman" pitchFamily="18" charset="0"/>
              <a:ea typeface="MS PGothic" pitchFamily="34" charset="-128"/>
            </a:endParaRPr>
          </a:p>
        </p:txBody>
      </p:sp>
    </p:spTree>
    <p:extLst>
      <p:ext uri="{BB962C8B-B14F-4D97-AF65-F5344CB8AC3E}">
        <p14:creationId xmlns:p14="http://schemas.microsoft.com/office/powerpoint/2010/main" val="374449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r>
              <a:rPr lang="en-US" baseline="0" dirty="0" smtClean="0"/>
              <a:t>Rotary Club Central is accessible from the Member Access homepage at rotary.org. </a:t>
            </a:r>
            <a:br>
              <a:rPr lang="en-US" baseline="0" dirty="0" smtClean="0"/>
            </a:br>
            <a:r>
              <a:rPr lang="en-US" baseline="0" dirty="0" smtClean="0"/>
              <a:t/>
            </a:r>
            <a:br>
              <a:rPr lang="en-US" baseline="0" dirty="0" smtClean="0"/>
            </a:br>
            <a:r>
              <a:rPr lang="en-US" baseline="0" dirty="0" smtClean="0"/>
              <a:t>(CLICK) </a:t>
            </a:r>
          </a:p>
          <a:p>
            <a:r>
              <a:rPr lang="en-US" baseline="0" dirty="0" smtClean="0"/>
              <a:t/>
            </a:r>
            <a:br>
              <a:rPr lang="en-US" baseline="0" dirty="0" smtClean="0"/>
            </a:br>
            <a:r>
              <a:rPr lang="en-US" baseline="0" dirty="0" smtClean="0"/>
              <a:t>You can click on Rotary Club Central under the Club Activity link. You can also click on the picture or link in the “Featured” list.</a:t>
            </a:r>
          </a:p>
          <a:p>
            <a:endParaRPr lang="en-US" baseline="0" dirty="0" smtClean="0"/>
          </a:p>
          <a:p>
            <a:endParaRPr lang="en-US" baseline="0" dirty="0" smtClean="0"/>
          </a:p>
        </p:txBody>
      </p:sp>
    </p:spTree>
    <p:extLst>
      <p:ext uri="{BB962C8B-B14F-4D97-AF65-F5344CB8AC3E}">
        <p14:creationId xmlns:p14="http://schemas.microsoft.com/office/powerpoint/2010/main" val="40574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a:t>
            </a:r>
            <a:r>
              <a:rPr lang="en-US" baseline="0" dirty="0" smtClean="0"/>
              <a:t> </a:t>
            </a:r>
            <a:r>
              <a:rPr lang="en-US" dirty="0" smtClean="0"/>
              <a:t>take you</a:t>
            </a:r>
            <a:r>
              <a:rPr lang="en-US" baseline="0" dirty="0" smtClean="0"/>
              <a:t> to the Club Snapshot.</a:t>
            </a:r>
          </a:p>
          <a:p>
            <a:endParaRPr lang="en-US" baseline="0" dirty="0" smtClean="0"/>
          </a:p>
          <a:p>
            <a:r>
              <a:rPr lang="en-US" baseline="0" dirty="0" smtClean="0"/>
              <a:t>From here, you can see some of your club’s details (such as meeting location, website, charter date, members, etc.)</a:t>
            </a:r>
          </a:p>
          <a:p>
            <a:endParaRPr lang="en-US" baseline="0" dirty="0" smtClean="0"/>
          </a:p>
          <a:p>
            <a:r>
              <a:rPr lang="en-US" baseline="0" dirty="0" smtClean="0"/>
              <a:t>You can also see a summary of how many goals your club has set and achieved in each section of Rotary Club Central. </a:t>
            </a:r>
          </a:p>
          <a:p>
            <a:endParaRPr lang="en-US" baseline="0" dirty="0" smtClean="0"/>
          </a:p>
          <a:p>
            <a:r>
              <a:rPr lang="en-US" baseline="0" dirty="0" smtClean="0"/>
              <a:t>(CLICK)</a:t>
            </a:r>
          </a:p>
          <a:p>
            <a:r>
              <a:rPr lang="en-US" baseline="0" dirty="0" smtClean="0"/>
              <a:t>To view or edit these goals, you can either click “Rotary Club Central” up by the Club Details or “View Details” next to Goals and Progress.</a:t>
            </a:r>
          </a:p>
          <a:p>
            <a:endParaRPr lang="en-US" baseline="0" dirty="0" smtClean="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4</a:t>
            </a:fld>
            <a:endParaRPr lang="en-US"/>
          </a:p>
        </p:txBody>
      </p:sp>
    </p:spTree>
    <p:extLst>
      <p:ext uri="{BB962C8B-B14F-4D97-AF65-F5344CB8AC3E}">
        <p14:creationId xmlns:p14="http://schemas.microsoft.com/office/powerpoint/2010/main"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depicting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5</a:t>
            </a:fld>
            <a:endParaRPr lang="en-US"/>
          </a:p>
        </p:txBody>
      </p:sp>
    </p:spTree>
    <p:extLst>
      <p:ext uri="{BB962C8B-B14F-4D97-AF65-F5344CB8AC3E}">
        <p14:creationId xmlns:p14="http://schemas.microsoft.com/office/powerpoint/2010/main" val="47830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scroll down, clubs can set</a:t>
            </a:r>
            <a:r>
              <a:rPr lang="en-US" baseline="0" dirty="0" smtClean="0"/>
              <a:t> four main goals in this section: </a:t>
            </a:r>
          </a:p>
          <a:p>
            <a:endParaRPr lang="en-US" baseline="0" dirty="0" smtClean="0"/>
          </a:p>
          <a:p>
            <a:r>
              <a:rPr lang="en-US" baseline="0" dirty="0" smtClean="0"/>
              <a:t>(CLICK) </a:t>
            </a:r>
            <a:br>
              <a:rPr lang="en-US" baseline="0" dirty="0" smtClean="0"/>
            </a:br>
            <a:r>
              <a:rPr lang="en-US" baseline="0" dirty="0" smtClean="0"/>
              <a:t>-</a:t>
            </a:r>
            <a:r>
              <a:rPr lang="en-US" dirty="0" smtClean="0"/>
              <a:t>Membership Retention</a:t>
            </a:r>
            <a:br>
              <a:rPr lang="en-US" dirty="0" smtClean="0"/>
            </a:br>
            <a:r>
              <a:rPr lang="en-US" dirty="0" smtClean="0"/>
              <a:t>-Rotarian Engagement</a:t>
            </a:r>
          </a:p>
          <a:p>
            <a:r>
              <a:rPr lang="en-US" dirty="0" smtClean="0"/>
              <a:t>-Club Communication</a:t>
            </a:r>
          </a:p>
          <a:p>
            <a:r>
              <a:rPr lang="en-US" dirty="0" smtClean="0"/>
              <a:t>-and Public Relations. </a:t>
            </a:r>
            <a:br>
              <a:rPr lang="en-US" dirty="0" smtClean="0"/>
            </a:br>
            <a:r>
              <a:rPr lang="en-US" dirty="0" smtClean="0"/>
              <a:t/>
            </a:r>
            <a:br>
              <a:rPr lang="en-US" dirty="0" smtClean="0"/>
            </a:br>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6</a:t>
            </a:fld>
            <a:endParaRPr lang="en-US"/>
          </a:p>
        </p:txBody>
      </p:sp>
    </p:spTree>
    <p:extLst>
      <p:ext uri="{BB962C8B-B14F-4D97-AF65-F5344CB8AC3E}">
        <p14:creationId xmlns:p14="http://schemas.microsoft.com/office/powerpoint/2010/main" val="382714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a:t>
            </a:r>
            <a:r>
              <a:rPr lang="en-US" baseline="0" dirty="0" smtClean="0"/>
              <a:t>he Service tab, you’re presented with a trend graph displaying a breakdown of the impact achieved from your club’s service projects and activities over the last three years. The four impact measures are number of volunteers, total volunteer hours, cash donations, and in-kind donations.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7</a:t>
            </a:fld>
            <a:endParaRPr lang="en-US"/>
          </a:p>
        </p:txBody>
      </p:sp>
    </p:spTree>
    <p:extLst>
      <p:ext uri="{BB962C8B-B14F-4D97-AF65-F5344CB8AC3E}">
        <p14:creationId xmlns:p14="http://schemas.microsoft.com/office/powerpoint/2010/main" val="19950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Scrolling down, there are three main goals here, which are;</a:t>
            </a:r>
          </a:p>
          <a:p>
            <a:r>
              <a:rPr lang="en-US" baseline="0" dirty="0" smtClean="0"/>
              <a:t>(CLICK)</a:t>
            </a:r>
          </a:p>
          <a:p>
            <a:endParaRPr lang="en-US" baseline="0" dirty="0" smtClean="0"/>
          </a:p>
          <a:p>
            <a:r>
              <a:rPr lang="en-US" baseline="0" dirty="0" smtClean="0"/>
              <a:t>-Service Projects and Activities </a:t>
            </a:r>
          </a:p>
          <a:p>
            <a:r>
              <a:rPr lang="en-US" dirty="0" smtClean="0"/>
              <a:t>-New Generations</a:t>
            </a:r>
            <a:r>
              <a:rPr lang="en-US" baseline="0" dirty="0" smtClean="0"/>
              <a:t> Clubs (which includes sponsoring </a:t>
            </a:r>
            <a:r>
              <a:rPr lang="en-US" baseline="0" dirty="0" err="1" smtClean="0"/>
              <a:t>Rotaract</a:t>
            </a:r>
            <a:r>
              <a:rPr lang="en-US" baseline="0" dirty="0" smtClean="0"/>
              <a:t> and Interact clubs), </a:t>
            </a:r>
          </a:p>
          <a:p>
            <a:r>
              <a:rPr lang="en-US" baseline="0" dirty="0" smtClean="0"/>
              <a:t>-and New Generations Participants (which covers Youth Exchange and RYLA).</a:t>
            </a:r>
          </a:p>
          <a:p>
            <a:endParaRPr lang="en-US" baseline="0" dirty="0" smtClean="0"/>
          </a:p>
          <a:p>
            <a:pPr defTabSz="897301"/>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8</a:t>
            </a:fld>
            <a:endParaRPr lang="en-US"/>
          </a:p>
        </p:txBody>
      </p:sp>
    </p:spTree>
    <p:extLst>
      <p:ext uri="{BB962C8B-B14F-4D97-AF65-F5344CB8AC3E}">
        <p14:creationId xmlns:p14="http://schemas.microsoft.com/office/powerpoint/2010/main" val="199500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on the Foundation Giving</a:t>
            </a:r>
            <a:r>
              <a:rPr lang="en-US" baseline="0" dirty="0" smtClean="0"/>
              <a:t> tab, this trend graph s</a:t>
            </a:r>
            <a:r>
              <a:rPr lang="en-US" dirty="0" smtClean="0"/>
              <a:t>hows</a:t>
            </a:r>
            <a:r>
              <a:rPr lang="en-US" baseline="0" dirty="0" smtClean="0"/>
              <a:t> your club’s Annual Fund goals and giving over the last 5 years. </a:t>
            </a:r>
          </a:p>
          <a:p>
            <a:endParaRPr lang="en-US" baseline="0" dirty="0" smtClean="0"/>
          </a:p>
          <a:p>
            <a:r>
              <a:rPr lang="en-US" baseline="0" dirty="0" smtClean="0"/>
              <a:t>On all three tabs, you can view each trend graph in table form under each respective graph. These tables can be expanded out to show the numerical values for the last 5 years.</a:t>
            </a:r>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9</a:t>
            </a:fld>
            <a:endParaRPr lang="en-US"/>
          </a:p>
        </p:txBody>
      </p:sp>
    </p:spTree>
    <p:extLst>
      <p:ext uri="{BB962C8B-B14F-4D97-AF65-F5344CB8AC3E}">
        <p14:creationId xmlns:p14="http://schemas.microsoft.com/office/powerpoint/2010/main" val="428077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33389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470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391207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9/7/2013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45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9/7/2013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5935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9/7/2013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15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9/7/2013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8273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9/7/2013</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1351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9/7/2013</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622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9/7/2013</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13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9/7/2013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27074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9/7/2013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4181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9/7/2013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4772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9/7/2013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82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9/7/2013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4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t>9/7/2013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16009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102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16DD-B007-4FC5-877A-CAE37F7D6E84}" type="datetimeFigureOut">
              <a:rPr lang="en-US" smtClean="0"/>
              <a:t>9/7/2013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18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t>9/7/2013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09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6DD-B007-4FC5-877A-CAE37F7D6E84}" type="datetimeFigureOut">
              <a:rPr lang="en-US" smtClean="0"/>
              <a:t>9/7/2013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1668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84976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9/7/2013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6546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616DD-B007-4FC5-877A-CAE37F7D6E84}" type="datetimeFigureOut">
              <a:rPr lang="en-US" smtClean="0"/>
              <a:t>9/7/2013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1E69-9C5D-448F-993A-8B801886229D}" type="slidenum">
              <a:rPr lang="en-US" smtClean="0"/>
              <a:t>‹#›</a:t>
            </a:fld>
            <a:endParaRPr lang="en-US"/>
          </a:p>
        </p:txBody>
      </p:sp>
    </p:spTree>
    <p:extLst>
      <p:ext uri="{BB962C8B-B14F-4D97-AF65-F5344CB8AC3E}">
        <p14:creationId xmlns:p14="http://schemas.microsoft.com/office/powerpoint/2010/main" val="87090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9/7/2013</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myrotaryclub.com/"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86333" y="2982025"/>
              <a:ext cx="3531351" cy="369332"/>
            </a:xfrm>
            <a:prstGeom prst="rect">
              <a:avLst/>
            </a:prstGeom>
            <a:no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grpSp>
        <p:nvGrpSpPr>
          <p:cNvPr id="12" name="Group 11"/>
          <p:cNvGrpSpPr/>
          <p:nvPr/>
        </p:nvGrpSpPr>
        <p:grpSpPr>
          <a:xfrm>
            <a:off x="2591246" y="4658557"/>
            <a:ext cx="4732757" cy="522465"/>
            <a:chOff x="1938143"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143" y="4658557"/>
              <a:ext cx="4732757"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09076"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Tree>
    <p:extLst>
      <p:ext uri="{BB962C8B-B14F-4D97-AF65-F5344CB8AC3E}">
        <p14:creationId xmlns:p14="http://schemas.microsoft.com/office/powerpoint/2010/main"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grpSp>
        <p:nvGrpSpPr>
          <p:cNvPr id="6" name="Group 5"/>
          <p:cNvGrpSpPr/>
          <p:nvPr/>
        </p:nvGrpSpPr>
        <p:grpSpPr>
          <a:xfrm>
            <a:off x="360368" y="2981668"/>
            <a:ext cx="4941465" cy="2548596"/>
            <a:chOff x="1012073" y="2951922"/>
            <a:chExt cx="4941465" cy="2548596"/>
          </a:xfrm>
        </p:grpSpPr>
        <p:sp>
          <p:nvSpPr>
            <p:cNvPr id="7" name="TextBox 6"/>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Annual Fund</a:t>
              </a:r>
              <a:r>
                <a:rPr lang="en-US" sz="2800" dirty="0"/>
                <a:t/>
              </a:r>
              <a:br>
                <a:rPr lang="en-US" sz="2800" dirty="0"/>
              </a:br>
              <a:r>
                <a:rPr lang="en-US" sz="2800" dirty="0" smtClean="0"/>
                <a:t>Polio Plus</a:t>
              </a:r>
              <a:br>
                <a:rPr lang="en-US" sz="2800" dirty="0" smtClean="0"/>
              </a:br>
              <a:r>
                <a:rPr lang="en-US" sz="2800" dirty="0" smtClean="0"/>
                <a:t>Major Gifts and Benefactors</a:t>
              </a:r>
              <a:endParaRPr lang="en-US" sz="2800" dirty="0"/>
            </a:p>
          </p:txBody>
        </p:sp>
        <p:sp>
          <p:nvSpPr>
            <p:cNvPr id="8" name="Rectangle 7"/>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Foundation</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val="270818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2783393" y="0"/>
            <a:chExt cx="9144000" cy="685800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517"/>
            <a:stretch/>
          </p:blipFill>
          <p:spPr bwMode="auto">
            <a:xfrm>
              <a:off x="278339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3669853" y="134683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7" name="Rectangle 6"/>
          <p:cNvSpPr/>
          <p:nvPr/>
        </p:nvSpPr>
        <p:spPr bwMode="auto">
          <a:xfrm>
            <a:off x="825500" y="39950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55212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7" t="-1" r="4666" b="113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101725" y="126809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5" name="Rectangle 4"/>
          <p:cNvSpPr/>
          <p:nvPr/>
        </p:nvSpPr>
        <p:spPr bwMode="auto">
          <a:xfrm>
            <a:off x="1041400" y="40077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4294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grpSp>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81313" y="4645679"/>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2862179" y="4722246"/>
            <a:ext cx="2261068" cy="369332"/>
          </a:xfrm>
          <a:prstGeom prst="rect">
            <a:avLst/>
          </a:prstGeom>
          <a:solidFill>
            <a:schemeClr val="bg1">
              <a:lumMod val="50000"/>
            </a:schemeClr>
          </a:solid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val="9881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44618"/>
            <a:ext cx="7381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15900" y="2523088"/>
            <a:ext cx="3835400"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CLUB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President</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Foundation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Membership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4368800" y="2510388"/>
            <a:ext cx="4203700"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DISTRICT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District Governor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*Assistant Governors</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Committee Chairs</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349414"/>
            <a:ext cx="6982319" cy="1015663"/>
          </a:xfrm>
          <a:prstGeom prst="rect">
            <a:avLst/>
          </a:prstGeom>
          <a:noFill/>
        </p:spPr>
        <p:txBody>
          <a:bodyPr wrap="square" rtlCol="0">
            <a:spAutoFit/>
          </a:bodyPr>
          <a:lstStyle/>
          <a:p>
            <a:r>
              <a:rPr lang="en-US" sz="6000" dirty="0" smtClean="0">
                <a:solidFill>
                  <a:schemeClr val="bg1"/>
                </a:solidFill>
              </a:rPr>
              <a:t>Who can enter goals?</a:t>
            </a:r>
            <a:endParaRPr lang="en-US" sz="6000" dirty="0">
              <a:solidFill>
                <a:schemeClr val="bg1"/>
              </a:solidFill>
            </a:endParaRPr>
          </a:p>
        </p:txBody>
      </p:sp>
    </p:spTree>
    <p:extLst>
      <p:ext uri="{BB962C8B-B14F-4D97-AF65-F5344CB8AC3E}">
        <p14:creationId xmlns:p14="http://schemas.microsoft.com/office/powerpoint/2010/main" val="38180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9" name="Rectangle 8"/>
          <p:cNvSpPr/>
          <p:nvPr/>
        </p:nvSpPr>
        <p:spPr bwMode="auto">
          <a:xfrm>
            <a:off x="6515100" y="1275443"/>
            <a:ext cx="5207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874491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828795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19639"/>
            <a:ext cx="8026400" cy="68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82198" y="2588965"/>
            <a:ext cx="4428780" cy="3205908"/>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Numeric</a:t>
            </a:r>
            <a:br>
              <a:rPr kumimoji="0" lang="en-US" sz="3600"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charset="0"/>
                <a:ea typeface="ヒラギノ角ゴ Pro W3" pitchFamily="16" charset="-128"/>
              </a:rPr>
              <a:t>Monetary</a:t>
            </a:r>
            <a:r>
              <a:rPr kumimoji="0" lang="en-US" sz="3600" i="0" u="none" strike="noStrike" cap="none" normalizeH="0" dirty="0" smtClean="0">
                <a:ln>
                  <a:noFill/>
                </a:ln>
                <a:solidFill>
                  <a:schemeClr val="bg1"/>
                </a:solidFill>
                <a:effectLst/>
                <a:latin typeface="Arial" charset="0"/>
                <a:ea typeface="ヒラギノ角ゴ Pro W3" pitchFamily="16" charset="-128"/>
              </a:rPr>
              <a:t> (USD)</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Percentage %</a:t>
            </a:r>
            <a:br>
              <a:rPr kumimoji="0" lang="en-US" sz="3600" i="0" u="none" strike="noStrike" cap="none" normalizeH="0" dirty="0" smtClean="0">
                <a:ln>
                  <a:noFill/>
                </a:ln>
                <a:solidFill>
                  <a:schemeClr val="bg1"/>
                </a:solidFill>
                <a:effectLst/>
                <a:latin typeface="Arial" charset="0"/>
                <a:ea typeface="ヒラギノ角ゴ Pro W3" pitchFamily="16" charset="-128"/>
              </a:rPr>
            </a:br>
            <a:r>
              <a:rPr kumimoji="0" lang="en-US" sz="3600" i="0" u="none" strike="noStrike" cap="none" normalizeH="0" dirty="0" smtClean="0">
                <a:ln>
                  <a:noFill/>
                </a:ln>
                <a:solidFill>
                  <a:schemeClr val="bg1"/>
                </a:solidFill>
                <a:effectLst/>
                <a:latin typeface="Arial" charset="0"/>
                <a:ea typeface="ヒラギノ角ゴ Pro W3" pitchFamily="16" charset="-128"/>
              </a:rPr>
              <a:t>Yes / No</a:t>
            </a:r>
            <a:endParaRPr kumimoji="0" lang="en-US" sz="3600" i="0" u="none" strike="noStrike" cap="none" normalizeH="0" baseline="0" dirty="0" smtClean="0">
              <a:ln>
                <a:noFill/>
              </a:ln>
              <a:solidFill>
                <a:schemeClr val="bg1"/>
              </a:solidFill>
              <a:effectLst/>
              <a:latin typeface="Arial" charset="0"/>
              <a:ea typeface="ヒラギノ角ゴ Pro W3" pitchFamily="16" charset="-128"/>
            </a:endParaRPr>
          </a:p>
        </p:txBody>
      </p:sp>
      <p:sp>
        <p:nvSpPr>
          <p:cNvPr id="4" name="Rectangle 3"/>
          <p:cNvSpPr/>
          <p:nvPr/>
        </p:nvSpPr>
        <p:spPr bwMode="auto">
          <a:xfrm>
            <a:off x="7645401" y="2872014"/>
            <a:ext cx="439420" cy="26742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645400" y="3537857"/>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7645400" y="4191919"/>
            <a:ext cx="439421" cy="235301"/>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645400" y="4876799"/>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645400" y="5570220"/>
            <a:ext cx="439421" cy="22465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0956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91246" y="4658557"/>
            <a:ext cx="4732757" cy="522465"/>
            <a:chOff x="2591246"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noFill/>
            <a:ln>
              <a:noFill/>
            </a:ln>
            <a:effectLst/>
          </p:spPr>
        </p:pic>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gr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rPr>
              <a:t>Questions</a:t>
            </a:r>
            <a:endParaRPr lang="en-US" b="1" dirty="0">
              <a:solidFill>
                <a:schemeClr val="bg1"/>
              </a:solidFill>
            </a:endParaRPr>
          </a:p>
        </p:txBody>
      </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Tree>
    <p:extLst>
      <p:ext uri="{BB962C8B-B14F-4D97-AF65-F5344CB8AC3E}">
        <p14:creationId xmlns:p14="http://schemas.microsoft.com/office/powerpoint/2010/main" val="21535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696200" cy="68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075871" y="654957"/>
            <a:ext cx="13752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7505700" y="3728357"/>
            <a:ext cx="5588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233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6" presetClass="emph" presetSubtype="0" fill="hold" grpId="1" nodeType="afterEffect">
                                  <p:stCondLst>
                                    <p:cond delay="50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
        <p:nvSpPr>
          <p:cNvPr id="5" name="Content Placeholder 4"/>
          <p:cNvSpPr>
            <a:spLocks noGrp="1"/>
          </p:cNvSpPr>
          <p:nvPr>
            <p:ph idx="1"/>
          </p:nvPr>
        </p:nvSpPr>
        <p:spPr>
          <a:xfrm>
            <a:off x="584200" y="1955800"/>
            <a:ext cx="8229600" cy="4525963"/>
          </a:xfrm>
        </p:spPr>
        <p:txBody>
          <a:bodyPr>
            <a:normAutofit/>
          </a:bodyPr>
          <a:lstStyle/>
          <a:p>
            <a:pPr marL="0" indent="0">
              <a:buNone/>
            </a:pPr>
            <a:r>
              <a:rPr lang="en-US" sz="3600" dirty="0" smtClean="0"/>
              <a:t>	One-stop shop </a:t>
            </a:r>
          </a:p>
          <a:p>
            <a:pPr marL="0" indent="0">
              <a:buNone/>
            </a:pPr>
            <a:r>
              <a:rPr lang="en-US" sz="3600" dirty="0" smtClean="0"/>
              <a:t>	Eliminates paper forms</a:t>
            </a:r>
          </a:p>
          <a:p>
            <a:pPr marL="0" indent="0">
              <a:buNone/>
            </a:pPr>
            <a:r>
              <a:rPr lang="en-US" sz="3600" dirty="0" smtClean="0"/>
              <a:t>	Fosters continuity in leadership </a:t>
            </a:r>
          </a:p>
          <a:p>
            <a:pPr marL="0" indent="0">
              <a:buNone/>
            </a:pPr>
            <a:r>
              <a:rPr lang="en-US" sz="3600" dirty="0" smtClean="0"/>
              <a:t>	Enable clubs to track their progress </a:t>
            </a:r>
          </a:p>
          <a:p>
            <a:pPr marL="0" indent="0">
              <a:buNone/>
            </a:pPr>
            <a:r>
              <a:rPr lang="en-US" sz="3600" dirty="0" smtClean="0"/>
              <a:t>	Creates transparency </a:t>
            </a:r>
          </a:p>
          <a:p>
            <a:pPr marL="0" indent="0">
              <a:buNone/>
            </a:pPr>
            <a:r>
              <a:rPr lang="en-US" sz="3600" dirty="0" smtClean="0"/>
              <a:t>	Showcases the important work that 	Rotary clubs do worldwide</a:t>
            </a:r>
          </a:p>
        </p:txBody>
      </p:sp>
      <p:sp>
        <p:nvSpPr>
          <p:cNvPr id="2" name="Rectangle 1"/>
          <p:cNvSpPr/>
          <p:nvPr/>
        </p:nvSpPr>
        <p:spPr>
          <a:xfrm>
            <a:off x="444500" y="304800"/>
            <a:ext cx="28321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9022" y="245533"/>
            <a:ext cx="8984968" cy="1143000"/>
          </a:xfrm>
        </p:spPr>
        <p:txBody>
          <a:bodyPr>
            <a:normAutofit/>
          </a:bodyPr>
          <a:lstStyle/>
          <a:p>
            <a:r>
              <a:rPr lang="en-US" sz="5000" dirty="0" smtClean="0">
                <a:solidFill>
                  <a:schemeClr val="bg1"/>
                </a:solidFill>
              </a:rPr>
              <a:t>What’s in it for clubs?</a:t>
            </a:r>
            <a:endParaRPr lang="en-US" sz="5000"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951038"/>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2549525"/>
            <a:ext cx="876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3214009"/>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7" y="3880759"/>
            <a:ext cx="9048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 y="4722246"/>
            <a:ext cx="95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350" y="5369946"/>
            <a:ext cx="9239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700" y="0"/>
            <a:ext cx="8280399" cy="6842096"/>
            <a:chOff x="520700" y="0"/>
            <a:chExt cx="8280399" cy="684209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0"/>
              <a:ext cx="8280399" cy="684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27409" y="4326776"/>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7" name="TextBox 6"/>
            <p:cNvSpPr txBox="1"/>
            <p:nvPr/>
          </p:nvSpPr>
          <p:spPr>
            <a:xfrm>
              <a:off x="2427409" y="3710214"/>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8" name="TextBox 7"/>
            <p:cNvSpPr txBox="1"/>
            <p:nvPr/>
          </p:nvSpPr>
          <p:spPr>
            <a:xfrm>
              <a:off x="2427409" y="4033175"/>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9" name="TextBox 8"/>
            <p:cNvSpPr txBox="1"/>
            <p:nvPr/>
          </p:nvSpPr>
          <p:spPr>
            <a:xfrm>
              <a:off x="2443860" y="4602404"/>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10" name="TextBox 9"/>
            <p:cNvSpPr txBox="1"/>
            <p:nvPr/>
          </p:nvSpPr>
          <p:spPr>
            <a:xfrm>
              <a:off x="2448651" y="4993857"/>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11" name="TextBox 10"/>
            <p:cNvSpPr txBox="1"/>
            <p:nvPr/>
          </p:nvSpPr>
          <p:spPr>
            <a:xfrm>
              <a:off x="2427409" y="613326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2" name="TextBox 11"/>
            <p:cNvSpPr txBox="1"/>
            <p:nvPr/>
          </p:nvSpPr>
          <p:spPr>
            <a:xfrm>
              <a:off x="2442678" y="6541026"/>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sp>
          <p:nvSpPr>
            <p:cNvPr id="13" name="TextBox 12"/>
            <p:cNvSpPr txBox="1"/>
            <p:nvPr/>
          </p:nvSpPr>
          <p:spPr>
            <a:xfrm>
              <a:off x="2448651" y="5361912"/>
              <a:ext cx="1142274" cy="230832"/>
            </a:xfrm>
            <a:prstGeom prst="rect">
              <a:avLst/>
            </a:prstGeom>
            <a:solidFill>
              <a:schemeClr val="bg1"/>
            </a:solidFill>
          </p:spPr>
          <p:txBody>
            <a:bodyPr wrap="square" rtlCol="0">
              <a:spAutoFit/>
            </a:bodyPr>
            <a:lstStyle/>
            <a:p>
              <a:r>
                <a:rPr lang="en-US" sz="900" b="1" dirty="0" smtClean="0"/>
                <a:t>Metropolis Sunset</a:t>
              </a:r>
              <a:endParaRPr lang="en-US" sz="800" b="1" dirty="0"/>
            </a:p>
          </p:txBody>
        </p:sp>
        <p:sp>
          <p:nvSpPr>
            <p:cNvPr id="14" name="TextBox 13"/>
            <p:cNvSpPr txBox="1"/>
            <p:nvPr/>
          </p:nvSpPr>
          <p:spPr>
            <a:xfrm>
              <a:off x="2443860" y="5708232"/>
              <a:ext cx="1007773" cy="230832"/>
            </a:xfrm>
            <a:prstGeom prst="rect">
              <a:avLst/>
            </a:prstGeom>
            <a:solidFill>
              <a:schemeClr val="bg1"/>
            </a:solidFill>
          </p:spPr>
          <p:txBody>
            <a:bodyPr wrap="square" rtlCol="0">
              <a:spAutoFit/>
            </a:bodyPr>
            <a:lstStyle/>
            <a:p>
              <a:r>
                <a:rPr lang="en-US" sz="900" b="1" dirty="0" err="1" smtClean="0"/>
                <a:t>Tattooine</a:t>
              </a:r>
              <a:endParaRPr lang="en-US" sz="900" b="1" dirty="0"/>
            </a:p>
          </p:txBody>
        </p:sp>
      </p:grpSp>
      <p:sp>
        <p:nvSpPr>
          <p:cNvPr id="3" name="Rectangle 2"/>
          <p:cNvSpPr/>
          <p:nvPr/>
        </p:nvSpPr>
        <p:spPr bwMode="auto">
          <a:xfrm>
            <a:off x="2406650" y="2364013"/>
            <a:ext cx="2368550" cy="29028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5520871" y="2364014"/>
            <a:ext cx="30516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442200" y="3710214"/>
            <a:ext cx="6985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0600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592"/>
          <a:stretch/>
        </p:blipFill>
        <p:spPr bwMode="auto">
          <a:xfrm>
            <a:off x="276225" y="0"/>
            <a:ext cx="8591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4495" t="46327" r="8201" b="2110"/>
          <a:stretch/>
        </p:blipFill>
        <p:spPr bwMode="auto">
          <a:xfrm>
            <a:off x="2095500" y="1828800"/>
            <a:ext cx="66579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20271" y="1016000"/>
            <a:ext cx="1375229" cy="3810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2095500" y="3670300"/>
            <a:ext cx="2870200" cy="29591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5049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600" y="268608"/>
            <a:ext cx="8867640" cy="6589392"/>
            <a:chOff x="101600" y="268608"/>
            <a:chExt cx="8867640" cy="658939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68608"/>
              <a:ext cx="8867640" cy="658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16427" y="4270749"/>
              <a:ext cx="1183034" cy="400110"/>
            </a:xfrm>
            <a:prstGeom prst="rect">
              <a:avLst/>
            </a:prstGeom>
            <a:solidFill>
              <a:schemeClr val="bg1"/>
            </a:solidFill>
          </p:spPr>
          <p:txBody>
            <a:bodyPr wrap="square" rtlCol="0">
              <a:spAutoFit/>
            </a:bodyPr>
            <a:lstStyle/>
            <a:p>
              <a:r>
                <a:rPr lang="en-US" sz="1000" b="1" dirty="0" smtClean="0"/>
                <a:t/>
              </a:r>
              <a:br>
                <a:rPr lang="en-US" sz="1000" b="1" dirty="0" smtClean="0"/>
              </a:br>
              <a:r>
                <a:rPr lang="en-US" sz="1000" b="1" dirty="0" smtClean="0"/>
                <a:t>Metropolis</a:t>
              </a:r>
              <a:endParaRPr lang="en-US" sz="1000" b="1" dirty="0"/>
            </a:p>
          </p:txBody>
        </p:sp>
        <p:sp>
          <p:nvSpPr>
            <p:cNvPr id="4" name="TextBox 3"/>
            <p:cNvSpPr txBox="1"/>
            <p:nvPr/>
          </p:nvSpPr>
          <p:spPr>
            <a:xfrm>
              <a:off x="2131697" y="4890974"/>
              <a:ext cx="1259233" cy="246221"/>
            </a:xfrm>
            <a:prstGeom prst="rect">
              <a:avLst/>
            </a:prstGeom>
            <a:solidFill>
              <a:schemeClr val="bg1"/>
            </a:solidFill>
          </p:spPr>
          <p:txBody>
            <a:bodyPr wrap="square" rtlCol="0">
              <a:spAutoFit/>
            </a:bodyPr>
            <a:lstStyle/>
            <a:p>
              <a:r>
                <a:rPr lang="en-US" sz="1000" b="1" dirty="0" smtClean="0"/>
                <a:t>Twin Peaks</a:t>
              </a:r>
              <a:endParaRPr lang="en-US" sz="1000" b="1" dirty="0"/>
            </a:p>
          </p:txBody>
        </p:sp>
        <p:sp>
          <p:nvSpPr>
            <p:cNvPr id="5" name="TextBox 4"/>
            <p:cNvSpPr txBox="1"/>
            <p:nvPr/>
          </p:nvSpPr>
          <p:spPr>
            <a:xfrm>
              <a:off x="2131697" y="5342042"/>
              <a:ext cx="906777" cy="246221"/>
            </a:xfrm>
            <a:prstGeom prst="rect">
              <a:avLst/>
            </a:prstGeom>
            <a:solidFill>
              <a:schemeClr val="bg1"/>
            </a:solidFill>
          </p:spPr>
          <p:txBody>
            <a:bodyPr wrap="square" rtlCol="0">
              <a:spAutoFit/>
            </a:bodyPr>
            <a:lstStyle/>
            <a:p>
              <a:r>
                <a:rPr lang="en-US" sz="1000" b="1" dirty="0" smtClean="0"/>
                <a:t>Greendale</a:t>
              </a:r>
              <a:endParaRPr lang="en-US" sz="1000" b="1" dirty="0"/>
            </a:p>
          </p:txBody>
        </p:sp>
      </p:grpSp>
    </p:spTree>
    <p:extLst>
      <p:ext uri="{BB962C8B-B14F-4D97-AF65-F5344CB8AC3E}">
        <p14:creationId xmlns:p14="http://schemas.microsoft.com/office/powerpoint/2010/main" val="338325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600" y="966259"/>
            <a:ext cx="9042400" cy="4769523"/>
            <a:chOff x="101600" y="2088477"/>
            <a:chExt cx="9042400" cy="4769523"/>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088477"/>
              <a:ext cx="9042400" cy="47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5527674" y="2158999"/>
              <a:ext cx="912133" cy="180975"/>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1000" dirty="0" smtClean="0">
                  <a:latin typeface="Calibri" pitchFamily="34" charset="0"/>
                  <a:ea typeface="ヒラギノ角ゴ Pro W3" pitchFamily="16" charset="-128"/>
                  <a:cs typeface="Calibri" pitchFamily="34" charset="0"/>
                </a:rPr>
                <a:t>0000</a:t>
              </a:r>
              <a:endPar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8" name="Rectangle 7"/>
          <p:cNvSpPr/>
          <p:nvPr/>
        </p:nvSpPr>
        <p:spPr bwMode="auto">
          <a:xfrm>
            <a:off x="5575300" y="939800"/>
            <a:ext cx="3479800" cy="4318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26" t="20213" r="56113" b="30567"/>
          <a:stretch/>
        </p:blipFill>
        <p:spPr bwMode="auto">
          <a:xfrm>
            <a:off x="6777759" y="1064491"/>
            <a:ext cx="215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2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up)">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7050" y="0"/>
            <a:ext cx="8010536" cy="6858000"/>
            <a:chOff x="527050" y="0"/>
            <a:chExt cx="8010536" cy="685800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0"/>
              <a:ext cx="8010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52071" y="930366"/>
              <a:ext cx="1621379" cy="231684"/>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3" name="Rectangle 2"/>
          <p:cNvSpPr/>
          <p:nvPr/>
        </p:nvSpPr>
        <p:spPr bwMode="auto">
          <a:xfrm>
            <a:off x="1663700" y="2585357"/>
            <a:ext cx="8636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16851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756" y="1"/>
            <a:ext cx="8543244" cy="6875236"/>
            <a:chOff x="219756" y="1"/>
            <a:chExt cx="8543244" cy="6875236"/>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6" y="1"/>
              <a:ext cx="8543244" cy="68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6427" y="2905125"/>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5" name="TextBox 4"/>
            <p:cNvSpPr txBox="1"/>
            <p:nvPr/>
          </p:nvSpPr>
          <p:spPr>
            <a:xfrm>
              <a:off x="2116427" y="2024212"/>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6" name="TextBox 5"/>
            <p:cNvSpPr txBox="1"/>
            <p:nvPr/>
          </p:nvSpPr>
          <p:spPr>
            <a:xfrm>
              <a:off x="2116427" y="2450456"/>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7" name="TextBox 6"/>
            <p:cNvSpPr txBox="1"/>
            <p:nvPr/>
          </p:nvSpPr>
          <p:spPr>
            <a:xfrm>
              <a:off x="2131697" y="3343425"/>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8" name="TextBox 7"/>
            <p:cNvSpPr txBox="1"/>
            <p:nvPr/>
          </p:nvSpPr>
          <p:spPr>
            <a:xfrm>
              <a:off x="2116426" y="3869830"/>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9" name="TextBox 8"/>
            <p:cNvSpPr txBox="1"/>
            <p:nvPr/>
          </p:nvSpPr>
          <p:spPr>
            <a:xfrm>
              <a:off x="2116427" y="435560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0" name="TextBox 9"/>
            <p:cNvSpPr txBox="1"/>
            <p:nvPr/>
          </p:nvSpPr>
          <p:spPr>
            <a:xfrm>
              <a:off x="2131697" y="4886624"/>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grpSp>
    </p:spTree>
    <p:extLst>
      <p:ext uri="{BB962C8B-B14F-4D97-AF65-F5344CB8AC3E}">
        <p14:creationId xmlns:p14="http://schemas.microsoft.com/office/powerpoint/2010/main" val="45140767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531351" cy="369332"/>
          </a:xfrm>
          <a:prstGeom prst="rect">
            <a:avLst/>
          </a:prstGeom>
          <a:solidFill>
            <a:schemeClr val="bg1">
              <a:lumMod val="50000"/>
            </a:schemeClr>
          </a:solidFill>
        </p:spPr>
        <p:txBody>
          <a:bodyPr wrap="none" rtlCol="0">
            <a:spAutoFit/>
          </a:bodyPr>
          <a:lstStyle/>
          <a:p>
            <a:r>
              <a:rPr lang="en-US" b="1" dirty="0" smtClean="0">
                <a:solidFill>
                  <a:schemeClr val="bg1"/>
                </a:solidFill>
              </a:rPr>
              <a:t>Introduction to Rotary Club Central</a:t>
            </a:r>
            <a:endParaRPr lang="en-US" b="1" dirty="0">
              <a:solidFill>
                <a:schemeClr val="bg1"/>
              </a:solidFill>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noFill/>
          <a:ln>
            <a:noFill/>
          </a:ln>
          <a:effectLst/>
        </p:spPr>
      </p:pic>
      <p:sp>
        <p:nvSpPr>
          <p:cNvPr id="22" name="Rectangle 21"/>
          <p:cNvSpPr/>
          <p:nvPr/>
        </p:nvSpPr>
        <p:spPr bwMode="auto">
          <a:xfrm>
            <a:off x="2562858" y="4660705"/>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rPr>
                <a:t>Questions</a:t>
              </a:r>
              <a:endParaRPr lang="en-US" b="1" dirty="0">
                <a:solidFill>
                  <a:schemeClr val="bg1"/>
                </a:solidFill>
              </a:endParaRPr>
            </a:p>
          </p:txBody>
        </p:sp>
      </p:gr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rPr>
              <a:t>Entering Goals</a:t>
            </a:r>
            <a:endParaRPr lang="en-US" b="1" dirty="0">
              <a:solidFill>
                <a:schemeClr val="bg1"/>
              </a:solidFill>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Tree>
    <p:extLst>
      <p:ext uri="{BB962C8B-B14F-4D97-AF65-F5344CB8AC3E}">
        <p14:creationId xmlns:p14="http://schemas.microsoft.com/office/powerpoint/2010/main" val="4278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80961" y="2499633"/>
            <a:ext cx="5463268" cy="2152650"/>
          </a:xfrm>
        </p:spPr>
        <p:txBody>
          <a:bodyPr/>
          <a:lstStyle/>
          <a:p>
            <a:pPr algn="ctr" eaLnBrk="1" hangingPunct="1">
              <a:defRPr/>
            </a:pPr>
            <a:r>
              <a:rPr lang="en-US" sz="7200" dirty="0" smtClean="0">
                <a:solidFill>
                  <a:schemeClr val="tx1"/>
                </a:solidFill>
                <a:effectLst>
                  <a:outerShdw blurRad="38100" dist="38100" dir="2700000" algn="tl">
                    <a:srgbClr val="000000">
                      <a:alpha val="43137"/>
                    </a:srgbClr>
                  </a:outerShdw>
                </a:effectLst>
                <a:latin typeface="Palatino Linotype" pitchFamily="18" charset="0"/>
              </a:rPr>
              <a:t>Questions ?</a:t>
            </a:r>
            <a:r>
              <a:rPr lang="en-US" dirty="0" smtClean="0">
                <a:solidFill>
                  <a:schemeClr val="bg1"/>
                </a:solidFill>
              </a:rPr>
              <a:t> Central </a:t>
            </a:r>
            <a:endParaRPr lang="en-US" dirty="0">
              <a:solidFill>
                <a:schemeClr val="bg1"/>
              </a:solidFill>
            </a:endParaRPr>
          </a:p>
        </p:txBody>
      </p:sp>
    </p:spTree>
    <p:extLst>
      <p:ext uri="{BB962C8B-B14F-4D97-AF65-F5344CB8AC3E}">
        <p14:creationId xmlns:p14="http://schemas.microsoft.com/office/powerpoint/2010/main" val="284373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TSonline_template5-3"/>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35843" name="Rectangle 3"/>
          <p:cNvSpPr>
            <a:spLocks noGrp="1" noChangeArrowheads="1"/>
          </p:cNvSpPr>
          <p:nvPr>
            <p:ph type="title"/>
          </p:nvPr>
        </p:nvSpPr>
        <p:spPr>
          <a:xfrm>
            <a:off x="685800" y="838200"/>
            <a:ext cx="7772400" cy="1143000"/>
          </a:xfrm>
        </p:spPr>
        <p:txBody>
          <a:bodyPr>
            <a:normAutofit fontScale="90000"/>
          </a:bodyPr>
          <a:lstStyle/>
          <a:p>
            <a:pPr eaLnBrk="1" hangingPunct="1"/>
            <a:r>
              <a:rPr lang="en-US" sz="4400" b="1" dirty="0" smtClean="0">
                <a:solidFill>
                  <a:srgbClr val="003399"/>
                </a:solidFill>
              </a:rPr>
              <a:t/>
            </a:r>
            <a:br>
              <a:rPr lang="en-US" sz="4400" b="1" dirty="0" smtClean="0">
                <a:solidFill>
                  <a:srgbClr val="003399"/>
                </a:solidFill>
              </a:rPr>
            </a:br>
            <a:r>
              <a:rPr lang="en-US" sz="4400" b="1" dirty="0" smtClean="0">
                <a:solidFill>
                  <a:srgbClr val="003399"/>
                </a:solidFill>
              </a:rPr>
              <a:t>Rotary Club Central</a:t>
            </a:r>
          </a:p>
        </p:txBody>
      </p:sp>
      <p:sp>
        <p:nvSpPr>
          <p:cNvPr id="35844" name="Rectangle 4"/>
          <p:cNvSpPr>
            <a:spLocks noGrp="1" noChangeArrowheads="1"/>
          </p:cNvSpPr>
          <p:nvPr>
            <p:ph type="body" idx="1"/>
          </p:nvPr>
        </p:nvSpPr>
        <p:spPr>
          <a:xfrm>
            <a:off x="685800" y="1905000"/>
            <a:ext cx="7772400" cy="4114800"/>
          </a:xfrm>
        </p:spPr>
        <p:txBody>
          <a:bodyPr/>
          <a:lstStyle/>
          <a:p>
            <a:pPr eaLnBrk="1" hangingPunct="1"/>
            <a:endParaRPr lang="en-US" dirty="0" smtClean="0"/>
          </a:p>
          <a:p>
            <a:pPr eaLnBrk="1" hangingPunct="1">
              <a:buFontTx/>
              <a:buNone/>
            </a:pPr>
            <a:endParaRPr lang="en-US" dirty="0" smtClean="0"/>
          </a:p>
        </p:txBody>
      </p:sp>
      <p:sp>
        <p:nvSpPr>
          <p:cNvPr id="35845" name="Rectangle 5"/>
          <p:cNvSpPr>
            <a:spLocks noChangeArrowheads="1"/>
          </p:cNvSpPr>
          <p:nvPr/>
        </p:nvSpPr>
        <p:spPr bwMode="auto">
          <a:xfrm>
            <a:off x="838200" y="2057400"/>
            <a:ext cx="7772400" cy="4114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fontAlgn="base">
              <a:spcBef>
                <a:spcPct val="20000"/>
              </a:spcBef>
              <a:spcAft>
                <a:spcPct val="0"/>
              </a:spcAft>
            </a:pPr>
            <a:endParaRPr lang="en-US" sz="3200" dirty="0">
              <a:solidFill>
                <a:srgbClr val="000000"/>
              </a:solidFill>
              <a:latin typeface="Arial" charset="0"/>
              <a:cs typeface="ヒラギノ角ゴ Pro W3"/>
            </a:endParaRPr>
          </a:p>
          <a:p>
            <a:pPr marL="342900" indent="-342900" fontAlgn="base">
              <a:spcBef>
                <a:spcPct val="20000"/>
              </a:spcBef>
              <a:spcAft>
                <a:spcPct val="0"/>
              </a:spcAft>
              <a:buFontTx/>
              <a:buChar char="•"/>
            </a:pPr>
            <a:endParaRPr lang="en-US" sz="3200" dirty="0">
              <a:solidFill>
                <a:srgbClr val="000000"/>
              </a:solidFill>
              <a:latin typeface="Arial" charset="0"/>
              <a:cs typeface="ヒラギノ角ゴ Pro W3"/>
            </a:endParaRPr>
          </a:p>
          <a:p>
            <a:pPr marL="342900" indent="-342900" fontAlgn="base">
              <a:spcBef>
                <a:spcPct val="20000"/>
              </a:spcBef>
              <a:spcAft>
                <a:spcPct val="0"/>
              </a:spcAft>
            </a:pPr>
            <a:endParaRPr lang="en-US" sz="3200" dirty="0">
              <a:solidFill>
                <a:srgbClr val="000000"/>
              </a:solidFill>
              <a:latin typeface="Arial" charset="0"/>
              <a:cs typeface="ヒラギノ角ゴ Pro W3"/>
            </a:endParaRPr>
          </a:p>
        </p:txBody>
      </p:sp>
      <p:pic>
        <p:nvPicPr>
          <p:cNvPr id="11" name="Picture 10" descr="S:\LE\GETS Online\2012 GETS Online\Liz screenshots\MAP_Gener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937" y="2077968"/>
            <a:ext cx="4256926" cy="40736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Left Arrow 12"/>
          <p:cNvSpPr/>
          <p:nvPr/>
        </p:nvSpPr>
        <p:spPr>
          <a:xfrm>
            <a:off x="3505200" y="5695950"/>
            <a:ext cx="789432" cy="266700"/>
          </a:xfrm>
          <a:prstGeom prst="leftArrow">
            <a:avLst/>
          </a:prstGeom>
          <a:solidFill>
            <a:srgbClr val="DDCE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
        <p:nvSpPr>
          <p:cNvPr id="2" name="Rectangle 1"/>
          <p:cNvSpPr/>
          <p:nvPr/>
        </p:nvSpPr>
        <p:spPr bwMode="auto">
          <a:xfrm>
            <a:off x="4294632" y="3733800"/>
            <a:ext cx="582168" cy="762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latin typeface="Arial" charset="0"/>
              <a:ea typeface="ヒラギノ角ゴ Pro W3" pitchFamily="16" charset="-128"/>
              <a:cs typeface="Arial" charset="0"/>
            </a:endParaRPr>
          </a:p>
        </p:txBody>
      </p:sp>
      <p:sp>
        <p:nvSpPr>
          <p:cNvPr id="3" name="Rectangle 2"/>
          <p:cNvSpPr/>
          <p:nvPr/>
        </p:nvSpPr>
        <p:spPr bwMode="auto">
          <a:xfrm>
            <a:off x="0" y="0"/>
            <a:ext cx="9144000" cy="685800"/>
          </a:xfrm>
          <a:prstGeom prst="rect">
            <a:avLst/>
          </a:prstGeom>
          <a:gradFill>
            <a:gsLst>
              <a:gs pos="96000">
                <a:srgbClr val="164A96">
                  <a:lumMod val="65000"/>
                </a:srgbClr>
              </a:gs>
              <a:gs pos="0">
                <a:srgbClr val="005696"/>
              </a:gs>
            </a:gsLst>
            <a:lin ang="5400000" scaled="0"/>
          </a:gra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4"/>
          <p:cNvSpPr/>
          <p:nvPr/>
        </p:nvSpPr>
        <p:spPr bwMode="auto">
          <a:xfrm>
            <a:off x="1524000" y="3844290"/>
            <a:ext cx="762000" cy="411480"/>
          </a:xfrm>
          <a:prstGeom prst="leftArrow">
            <a:avLst>
              <a:gd name="adj1" fmla="val 42500"/>
              <a:gd name="adj2" fmla="val 57500"/>
            </a:avLst>
          </a:prstGeom>
          <a:solidFill>
            <a:srgbClr val="FFC000"/>
          </a:solidFill>
          <a:ln w="19050" cap="flat" cmpd="sng" algn="ctr">
            <a:solidFill>
              <a:srgbClr val="164A96"/>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5" name="Rectangle 14"/>
          <p:cNvSpPr/>
          <p:nvPr/>
        </p:nvSpPr>
        <p:spPr bwMode="auto">
          <a:xfrm>
            <a:off x="785208" y="998269"/>
            <a:ext cx="1405333" cy="31247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28" name="Rectangle 27"/>
          <p:cNvSpPr/>
          <p:nvPr/>
        </p:nvSpPr>
        <p:spPr bwMode="auto">
          <a:xfrm>
            <a:off x="2286000" y="3548063"/>
            <a:ext cx="3669030" cy="1854518"/>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3" name="Rectangle 32"/>
          <p:cNvSpPr/>
          <p:nvPr/>
        </p:nvSpPr>
        <p:spPr bwMode="auto">
          <a:xfrm>
            <a:off x="2393950" y="3665220"/>
            <a:ext cx="3441700" cy="1615440"/>
          </a:xfrm>
          <a:prstGeom prst="rect">
            <a:avLst/>
          </a:prstGeom>
          <a:noFill/>
          <a:ln w="57150" cap="flat" cmpd="sng" algn="ctr">
            <a:solidFill>
              <a:srgbClr val="00467A"/>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4" name="Rectangle 33"/>
          <p:cNvSpPr/>
          <p:nvPr/>
        </p:nvSpPr>
        <p:spPr bwMode="auto">
          <a:xfrm>
            <a:off x="2343150" y="3606800"/>
            <a:ext cx="3556000" cy="1733550"/>
          </a:xfrm>
          <a:prstGeom prst="rect">
            <a:avLst/>
          </a:prstGeom>
          <a:noFill/>
          <a:ln w="7620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9" name="Rectangle 28"/>
          <p:cNvSpPr/>
          <p:nvPr/>
        </p:nvSpPr>
        <p:spPr bwMode="auto">
          <a:xfrm>
            <a:off x="2179320" y="4000501"/>
            <a:ext cx="137160" cy="97630"/>
          </a:xfrm>
          <a:prstGeom prst="rect">
            <a:avLst/>
          </a:prstGeom>
          <a:solidFill>
            <a:srgbClr val="FFC000"/>
          </a:solidFill>
          <a:ln w="57150" cap="flat" cmpd="sng" algn="ctr">
            <a:solidFill>
              <a:srgbClr val="FFC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9433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22" presetClass="entr" presetSubtype="8"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33" grpId="0" animBg="1"/>
      <p:bldP spid="34"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475" y="1137042"/>
            <a:ext cx="1219200" cy="2226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John Q. Rotarian</a:t>
            </a:r>
            <a:endParaRPr lang="en-US" sz="1200" dirty="0">
              <a:solidFill>
                <a:schemeClr val="tx1"/>
              </a:solidFill>
            </a:endParaRPr>
          </a:p>
        </p:txBody>
      </p:sp>
      <p:grpSp>
        <p:nvGrpSpPr>
          <p:cNvPr id="3" name="Group 2"/>
          <p:cNvGrpSpPr/>
          <p:nvPr/>
        </p:nvGrpSpPr>
        <p:grpSpPr>
          <a:xfrm>
            <a:off x="990600" y="30344"/>
            <a:ext cx="7010400" cy="6840356"/>
            <a:chOff x="990600" y="30344"/>
            <a:chExt cx="7010400" cy="684035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344"/>
              <a:ext cx="7010400" cy="684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1447800" y="914400"/>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6165850" y="1416050"/>
              <a:ext cx="1447800"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xxxx</a:t>
              </a:r>
              <a:r>
                <a:rPr lang="en-US" sz="800" b="1" dirty="0">
                  <a:latin typeface="Calibri" pitchFamily="34" charset="0"/>
                  <a:ea typeface="ヒラギノ角ゴ Pro W3" pitchFamily="16" charset="-128"/>
                  <a:cs typeface="Calibri" pitchFamily="34" charset="0"/>
                </a:rPr>
                <a:t> </a:t>
              </a:r>
              <a:r>
                <a:rPr lang="en-US" sz="800" b="1" dirty="0" smtClean="0">
                  <a:latin typeface="Calibri" pitchFamily="34" charset="0"/>
                  <a:ea typeface="ヒラギノ角ゴ Pro W3" pitchFamily="16" charset="-128"/>
                  <a:cs typeface="Calibri" pitchFamily="34" charset="0"/>
                </a:rPr>
                <a:t>|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kumimoji="0" lang="en-US" sz="800" b="1" i="0" u="none" strike="noStrike" cap="none" normalizeH="0" baseline="0" dirty="0" err="1" smtClean="0">
                  <a:ln>
                    <a:noFill/>
                  </a:ln>
                  <a:solidFill>
                    <a:schemeClr val="tx1"/>
                  </a:solidFill>
                  <a:effectLst/>
                  <a:latin typeface="Calibri" pitchFamily="34" charset="0"/>
                  <a:ea typeface="ヒラギノ角ゴ Pro W3" pitchFamily="16" charset="-128"/>
                  <a:cs typeface="Calibri" pitchFamily="34" charset="0"/>
                </a:rPr>
                <a:t>Anyclub</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7" y="1470366"/>
            <a:ext cx="6867525" cy="522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05075" y="3200927"/>
            <a:ext cx="2014680" cy="907941"/>
          </a:xfrm>
          <a:prstGeom prst="rect">
            <a:avLst/>
          </a:prstGeom>
          <a:solidFill>
            <a:schemeClr val="bg1"/>
          </a:solidFill>
        </p:spPr>
        <p:txBody>
          <a:bodyPr wrap="square" rtlCol="0">
            <a:spAutoFit/>
          </a:bodyPr>
          <a:lstStyle/>
          <a:p>
            <a:pPr>
              <a:spcAft>
                <a:spcPts val="300"/>
              </a:spcAft>
            </a:pPr>
            <a:r>
              <a:rPr lang="en-US" sz="800" dirty="0" smtClean="0"/>
              <a:t>Your Rotary Club</a:t>
            </a:r>
            <a:br>
              <a:rPr lang="en-US" sz="800" dirty="0" smtClean="0"/>
            </a:br>
            <a:r>
              <a:rPr lang="en-US" sz="800" dirty="0" smtClean="0">
                <a:hlinkClick r:id="rId5"/>
              </a:rPr>
              <a:t>www.myrotaryclub.com</a:t>
            </a:r>
            <a:endParaRPr lang="en-US" sz="800" dirty="0" smtClean="0"/>
          </a:p>
          <a:p>
            <a:pPr>
              <a:spcAft>
                <a:spcPts val="300"/>
              </a:spcAft>
            </a:pPr>
            <a:r>
              <a:rPr lang="en-US" sz="800" dirty="0" smtClean="0"/>
              <a:t>Paul Harris Hall</a:t>
            </a:r>
            <a:br>
              <a:rPr lang="en-US" sz="800" dirty="0" smtClean="0"/>
            </a:br>
            <a:r>
              <a:rPr lang="en-US" sz="800" dirty="0" smtClean="0"/>
              <a:t>1560 N. Chicago Street</a:t>
            </a:r>
            <a:br>
              <a:rPr lang="en-US" sz="800" dirty="0" smtClean="0"/>
            </a:br>
            <a:r>
              <a:rPr lang="en-US" sz="800" dirty="0" smtClean="0"/>
              <a:t>Evanston, IL 60201</a:t>
            </a:r>
            <a:endParaRPr lang="en-US" sz="800" dirty="0"/>
          </a:p>
          <a:p>
            <a:pPr>
              <a:spcAft>
                <a:spcPts val="300"/>
              </a:spcAft>
            </a:pPr>
            <a:r>
              <a:rPr lang="en-US" sz="800" dirty="0" smtClean="0"/>
              <a:t>Wed 1430</a:t>
            </a:r>
          </a:p>
        </p:txBody>
      </p:sp>
      <p:sp>
        <p:nvSpPr>
          <p:cNvPr id="11" name="TextBox 10"/>
          <p:cNvSpPr txBox="1"/>
          <p:nvPr/>
        </p:nvSpPr>
        <p:spPr>
          <a:xfrm>
            <a:off x="5822724" y="3194041"/>
            <a:ext cx="1012021" cy="512961"/>
          </a:xfrm>
          <a:prstGeom prst="rect">
            <a:avLst/>
          </a:prstGeom>
          <a:solidFill>
            <a:schemeClr val="bg1"/>
          </a:solidFill>
        </p:spPr>
        <p:txBody>
          <a:bodyPr wrap="square" rtlCol="0">
            <a:spAutoFit/>
          </a:bodyPr>
          <a:lstStyle/>
          <a:p>
            <a:pPr>
              <a:spcAft>
                <a:spcPts val="200"/>
              </a:spcAft>
            </a:pPr>
            <a:r>
              <a:rPr lang="en-US" sz="800" dirty="0" smtClean="0"/>
              <a:t>25</a:t>
            </a:r>
          </a:p>
          <a:p>
            <a:pPr>
              <a:spcAft>
                <a:spcPts val="200"/>
              </a:spcAft>
            </a:pPr>
            <a:r>
              <a:rPr lang="en-US" sz="800" dirty="0" smtClean="0"/>
              <a:t>1 January 1905</a:t>
            </a:r>
          </a:p>
          <a:p>
            <a:pPr>
              <a:spcAft>
                <a:spcPts val="200"/>
              </a:spcAft>
            </a:pPr>
            <a:r>
              <a:rPr lang="en-US" sz="800" dirty="0" smtClean="0"/>
              <a:t>John Q. Rotarian</a:t>
            </a:r>
          </a:p>
        </p:txBody>
      </p:sp>
      <p:sp>
        <p:nvSpPr>
          <p:cNvPr id="4" name="Rectangle 3"/>
          <p:cNvSpPr/>
          <p:nvPr/>
        </p:nvSpPr>
        <p:spPr bwMode="auto">
          <a:xfrm>
            <a:off x="6705600" y="2801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2197099" y="4390571"/>
            <a:ext cx="749301"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564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6826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7" b="51384"/>
          <a:stretch/>
        </p:blipFill>
        <p:spPr bwMode="auto">
          <a:xfrm>
            <a:off x="1012074" y="0"/>
            <a:ext cx="69889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012074" y="2951922"/>
            <a:ext cx="4782439" cy="3194927"/>
            <a:chOff x="1012074" y="2951922"/>
            <a:chExt cx="3616307" cy="3194927"/>
          </a:xfrm>
        </p:grpSpPr>
        <p:sp>
          <p:nvSpPr>
            <p:cNvPr id="2" name="TextBox 1"/>
            <p:cNvSpPr txBox="1"/>
            <p:nvPr/>
          </p:nvSpPr>
          <p:spPr>
            <a:xfrm>
              <a:off x="1012074" y="3469193"/>
              <a:ext cx="3616307" cy="2677656"/>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a:t> </a:t>
              </a:r>
              <a:r>
                <a:rPr lang="en-US" sz="2800" dirty="0" smtClean="0"/>
                <a:t> Membership Retention</a:t>
              </a:r>
              <a:br>
                <a:rPr lang="en-US" sz="2800" dirty="0" smtClean="0"/>
              </a:br>
              <a:r>
                <a:rPr lang="en-US" sz="2800" dirty="0"/>
                <a:t> </a:t>
              </a:r>
              <a:r>
                <a:rPr lang="en-US" sz="2800" dirty="0" smtClean="0"/>
                <a:t> Rotarian Engagement</a:t>
              </a:r>
              <a:br>
                <a:rPr lang="en-US" sz="2800" dirty="0" smtClean="0"/>
              </a:br>
              <a:r>
                <a:rPr lang="en-US" sz="2800" dirty="0"/>
                <a:t> </a:t>
              </a:r>
              <a:r>
                <a:rPr lang="en-US" sz="2800" dirty="0" smtClean="0"/>
                <a:t> Club Communication</a:t>
              </a:r>
              <a:br>
                <a:rPr lang="en-US" sz="2800" dirty="0" smtClean="0"/>
              </a:br>
              <a:r>
                <a:rPr lang="en-US" sz="2800" dirty="0"/>
                <a:t> </a:t>
              </a:r>
              <a:r>
                <a:rPr lang="en-US" sz="2800" dirty="0" smtClean="0"/>
                <a:t> Public Relations</a:t>
              </a:r>
              <a:endParaRPr lang="en-US" sz="2800" dirty="0"/>
            </a:p>
          </p:txBody>
        </p:sp>
        <p:sp>
          <p:nvSpPr>
            <p:cNvPr id="3" name="Rectangle 2"/>
            <p:cNvSpPr/>
            <p:nvPr/>
          </p:nvSpPr>
          <p:spPr bwMode="auto">
            <a:xfrm>
              <a:off x="1012074" y="2951922"/>
              <a:ext cx="3616307"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Your Club</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val="337836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06"/>
          <a:stretch/>
        </p:blipFill>
        <p:spPr bwMode="auto">
          <a:xfrm>
            <a:off x="665921" y="-1"/>
            <a:ext cx="7712765" cy="683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9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13" y="0"/>
            <a:ext cx="73748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4994" y="3081130"/>
            <a:ext cx="4941465" cy="2548596"/>
            <a:chOff x="1012073" y="2951922"/>
            <a:chExt cx="4941465" cy="2548596"/>
          </a:xfrm>
        </p:grpSpPr>
        <p:sp>
          <p:nvSpPr>
            <p:cNvPr id="4" name="TextBox 3"/>
            <p:cNvSpPr txBox="1"/>
            <p:nvPr/>
          </p:nvSpPr>
          <p:spPr>
            <a:xfrm>
              <a:off x="1012073" y="3469193"/>
              <a:ext cx="4941465" cy="203132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800" dirty="0" smtClean="0"/>
                <a:t>Service Projects and Activities</a:t>
              </a:r>
              <a:r>
                <a:rPr lang="en-US" sz="2800" dirty="0"/>
                <a:t/>
              </a:r>
              <a:br>
                <a:rPr lang="en-US" sz="2800" dirty="0"/>
              </a:br>
              <a:r>
                <a:rPr lang="en-US" sz="2800" dirty="0" smtClean="0"/>
                <a:t>New Generations Clubs</a:t>
              </a:r>
              <a:br>
                <a:rPr lang="en-US" sz="2800" dirty="0" smtClean="0"/>
              </a:br>
              <a:r>
                <a:rPr lang="en-US" sz="2800" dirty="0" smtClean="0"/>
                <a:t>New Generations Participants</a:t>
              </a:r>
              <a:endParaRPr lang="en-US" sz="2800" dirty="0"/>
            </a:p>
          </p:txBody>
        </p:sp>
        <p:sp>
          <p:nvSpPr>
            <p:cNvPr id="5" name="Rectangle 4"/>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Service</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val="426377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12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92297" y="956943"/>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8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Tree>
    <p:extLst>
      <p:ext uri="{BB962C8B-B14F-4D97-AF65-F5344CB8AC3E}">
        <p14:creationId xmlns:p14="http://schemas.microsoft.com/office/powerpoint/2010/main" val="39264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1904</Words>
  <Application>Microsoft Office PowerPoint</Application>
  <PresentationFormat>On-screen Show (4:3)</PresentationFormat>
  <Paragraphs>250</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ＭＳ Ｐゴシック</vt:lpstr>
      <vt:lpstr>ＭＳ Ｐゴシック</vt:lpstr>
      <vt:lpstr>Arial</vt:lpstr>
      <vt:lpstr>Arial Black</vt:lpstr>
      <vt:lpstr>Calibri</vt:lpstr>
      <vt:lpstr>Palatino Linotype</vt:lpstr>
      <vt:lpstr>Times New Roman</vt:lpstr>
      <vt:lpstr>ヒラギノ角ゴ Pro W3</vt:lpstr>
      <vt:lpstr>Office Theme</vt:lpstr>
      <vt:lpstr>Custom Design</vt:lpstr>
      <vt:lpstr>PowerPoint Presentation</vt:lpstr>
      <vt:lpstr>What’s in it for clubs?</vt:lpstr>
      <vt:lpstr> Rotary Club Central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Central </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Lou Mello</cp:lastModifiedBy>
  <cp:revision>24</cp:revision>
  <dcterms:created xsi:type="dcterms:W3CDTF">2013-02-07T00:45:17Z</dcterms:created>
  <dcterms:modified xsi:type="dcterms:W3CDTF">2013-09-07T19:28:37Z</dcterms:modified>
</cp:coreProperties>
</file>