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2" r:id="rId2"/>
  </p:sldMasterIdLst>
  <p:sldIdLst>
    <p:sldId id="295" r:id="rId3"/>
    <p:sldId id="297" r:id="rId4"/>
    <p:sldId id="257" r:id="rId5"/>
    <p:sldId id="258" r:id="rId6"/>
    <p:sldId id="259" r:id="rId7"/>
    <p:sldId id="260" r:id="rId8"/>
    <p:sldId id="261" r:id="rId9"/>
    <p:sldId id="263" r:id="rId10"/>
    <p:sldId id="269" r:id="rId11"/>
    <p:sldId id="270" r:id="rId12"/>
    <p:sldId id="271" r:id="rId13"/>
    <p:sldId id="272" r:id="rId14"/>
    <p:sldId id="274" r:id="rId15"/>
    <p:sldId id="266" r:id="rId16"/>
    <p:sldId id="276" r:id="rId17"/>
    <p:sldId id="277" r:id="rId18"/>
    <p:sldId id="278" r:id="rId19"/>
    <p:sldId id="279" r:id="rId20"/>
    <p:sldId id="281" r:id="rId21"/>
    <p:sldId id="280" r:id="rId22"/>
    <p:sldId id="282" r:id="rId23"/>
    <p:sldId id="286" r:id="rId24"/>
    <p:sldId id="294" r:id="rId25"/>
    <p:sldId id="288" r:id="rId26"/>
    <p:sldId id="289" r:id="rId27"/>
    <p:sldId id="290" r:id="rId28"/>
  </p:sldIdLst>
  <p:sldSz cx="12399963" cy="664845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94">
          <p15:clr>
            <a:srgbClr val="A4A3A4"/>
          </p15:clr>
        </p15:guide>
        <p15:guide id="2" pos="39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36" autoAdjust="0"/>
  </p:normalViewPr>
  <p:slideViewPr>
    <p:cSldViewPr snapToGrid="0">
      <p:cViewPr varScale="1">
        <p:scale>
          <a:sx n="73" d="100"/>
          <a:sy n="73" d="100"/>
        </p:scale>
        <p:origin x="-120" y="-618"/>
      </p:cViewPr>
      <p:guideLst>
        <p:guide orient="horz" pos="2094"/>
        <p:guide pos="39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275" y="2065338"/>
            <a:ext cx="1053941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50" y="3767138"/>
            <a:ext cx="8678863" cy="16986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070E89-67FE-4592-B514-194045742F85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0FCD6-AF4C-4D07-917C-F00E474FF7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E15B75-7C7B-494D-B242-93FF62B96EA2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09B7F-40A7-4C96-927D-B74A5C590B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713" y="266700"/>
            <a:ext cx="2794000" cy="5692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266700"/>
            <a:ext cx="8229600" cy="569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FB96B4-BF05-408A-8A6B-4486B1A38C0F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41966-2613-4886-B25A-1D21EC616F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275" y="2065338"/>
            <a:ext cx="1053941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50" y="3767138"/>
            <a:ext cx="8678863" cy="16986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5031F-EFF3-4D9A-80B8-048736CD7C95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44F66-548F-431A-B1EB-3DE74FC4D5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2EEED-A15A-4DBD-A01B-9FE1CBFC3553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2FF2A-CBA4-4BD4-AD3B-F2F3B1FA13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88" y="4271963"/>
            <a:ext cx="10539412" cy="1320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88" y="2817813"/>
            <a:ext cx="10539412" cy="1454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7C8323-D25A-4B18-9DA8-4BAE409645B3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C7FCD-7F93-478C-8786-2E752D7B78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571625"/>
            <a:ext cx="550227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0" y="1571625"/>
            <a:ext cx="550386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6C4C5F-0DF1-468A-B771-1DA156B1F102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818ED-9B7D-491E-B4E1-E203A2A181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13" y="1487488"/>
            <a:ext cx="5478462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3" y="2108200"/>
            <a:ext cx="5478462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487488"/>
            <a:ext cx="5480050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08200"/>
            <a:ext cx="5480050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5F7B8C-AC65-41B4-B84E-2EB29505FACC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B5E-39AB-4AEC-840F-A65737FC39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BD0E6A-A9A6-4A36-829B-DA66F5312F8D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C10F3-02C5-4D86-A20D-802FF4DA29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9DE7C1-CA06-4B00-8867-CDFF4B7E4C1B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690B4-F3F6-4178-AE29-27E6111FFB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265113"/>
            <a:ext cx="4078287" cy="1125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25" y="265113"/>
            <a:ext cx="6931025" cy="5673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713" y="1390650"/>
            <a:ext cx="4078287" cy="4548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60F333-79A8-4F4B-9C1C-487AD3CAF84B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888A3-8496-4BBB-A95D-C565FB2880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6DF370-7336-43AC-8134-600A4CDA2927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63B66-D93B-4D77-9EAE-3337C9F8BC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463" y="4654550"/>
            <a:ext cx="7440612" cy="549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463" y="593725"/>
            <a:ext cx="7440612" cy="3989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463" y="5203825"/>
            <a:ext cx="7440612" cy="7794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E3E06-895D-4A88-85C7-52C6295BAEB2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6D640-7CE8-47CD-B90F-2D19CB68FD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2332F-443C-46FB-94E8-08B4AE790080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6FEBB-CB7C-438F-AA99-DF542F933D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713" y="266700"/>
            <a:ext cx="2794000" cy="5692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266700"/>
            <a:ext cx="8229600" cy="569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609366-F650-4EC3-AE6D-1043FE915B1A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AD072-74E4-4BE5-AF54-BCC2C7FD4B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88" y="4271963"/>
            <a:ext cx="10539412" cy="13208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88" y="2817813"/>
            <a:ext cx="10539412" cy="1454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8ED070-2DBC-4406-BAD0-F221FF5FA80F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0D6E6-580D-49EE-96BE-84B655B8F1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571625"/>
            <a:ext cx="5502275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0" y="1571625"/>
            <a:ext cx="550386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EAB97E-A802-4BD2-8696-BA0153A88029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CE87E-BE32-48ED-9AE7-B3127A5422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13" y="1487488"/>
            <a:ext cx="5478462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3" y="2108200"/>
            <a:ext cx="5478462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487488"/>
            <a:ext cx="5480050" cy="6207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08200"/>
            <a:ext cx="5480050" cy="3830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AB8F02-E72B-4107-A6E3-ED78B7281154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06B13-DD6D-4851-B402-D246400FDD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F0CCAC-A0C8-437E-9036-AEB063DF25C4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366A6-A6DB-490D-9A4F-5303E5414E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33C778-E435-4123-BA7F-8F1909690FB7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2EB6D-91F6-4462-B1FC-E2FBB62D8B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265113"/>
            <a:ext cx="4078287" cy="1125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225" y="265113"/>
            <a:ext cx="6931025" cy="5673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713" y="1390650"/>
            <a:ext cx="4078287" cy="4548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727F71-56B6-464F-ABDB-77EBC3D5D57D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28C5C-24AE-47FA-BA41-7D33FD142B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463" y="4654550"/>
            <a:ext cx="7440612" cy="549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463" y="593725"/>
            <a:ext cx="7440612" cy="3989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463" y="5203825"/>
            <a:ext cx="7440612" cy="7794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EF8518-0BFD-4823-A1F1-4A10F49FC2EA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0ADE0-2A6C-4E2D-B222-C8484DB7F1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Placeholder 1"/>
          <p:cNvSpPr>
            <a:spLocks noGrp="1"/>
          </p:cNvSpPr>
          <p:nvPr>
            <p:ph type="title"/>
          </p:nvPr>
        </p:nvSpPr>
        <p:spPr bwMode="auto">
          <a:xfrm>
            <a:off x="620713" y="266700"/>
            <a:ext cx="111585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8175" y="1571625"/>
            <a:ext cx="111585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713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969008C7-D652-45EB-8986-BACEAE4477A8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625" y="6162675"/>
            <a:ext cx="3922713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825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0A3362D8-0EA5-4058-95AA-2B5A84625E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620713" y="266700"/>
            <a:ext cx="111585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8175" y="1571625"/>
            <a:ext cx="111585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713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BFB83D99-FD1F-408D-9BEE-FD48C88B6FDC}" type="datetimeFigureOut">
              <a:rPr lang="en-US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625" y="6162675"/>
            <a:ext cx="3922713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6825" y="6162675"/>
            <a:ext cx="2892425" cy="3540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7A0C6E12-2C74-4046-9645-DF5A76F13B4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0183" name="Picture 7" descr="Rotary_invTRANS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738" y="5807075"/>
            <a:ext cx="1763712" cy="6413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/>
          </p:cNvSpPr>
          <p:nvPr>
            <p:ph type="ctrTitle"/>
          </p:nvPr>
        </p:nvSpPr>
        <p:spPr>
          <a:xfrm>
            <a:off x="846138" y="0"/>
            <a:ext cx="10539412" cy="1425575"/>
          </a:xfrm>
        </p:spPr>
        <p:txBody>
          <a:bodyPr/>
          <a:lstStyle/>
          <a:p>
            <a:r>
              <a:rPr lang="en-US" sz="6000"/>
              <a:t>Read Me</a:t>
            </a:r>
          </a:p>
        </p:txBody>
      </p:sp>
      <p:sp>
        <p:nvSpPr>
          <p:cNvPr id="51205" name="Rectangle 5"/>
          <p:cNvSpPr>
            <a:spLocks noGrp="1"/>
          </p:cNvSpPr>
          <p:nvPr>
            <p:ph type="subTitle" idx="1"/>
          </p:nvPr>
        </p:nvSpPr>
        <p:spPr>
          <a:xfrm>
            <a:off x="368300" y="1287463"/>
            <a:ext cx="11434763" cy="4519612"/>
          </a:xfrm>
        </p:spPr>
        <p:txBody>
          <a:bodyPr/>
          <a:lstStyle/>
          <a:p>
            <a:pPr marL="463550" indent="-463550" algn="l">
              <a:lnSpc>
                <a:spcPct val="80000"/>
              </a:lnSpc>
            </a:pPr>
            <a:r>
              <a:rPr lang="en-US" sz="2000"/>
              <a:t>Modify this slide set to suit your club and your audience.   Use images from your club and your projects.  </a:t>
            </a:r>
          </a:p>
          <a:p>
            <a:pPr marL="463550" indent="-463550" algn="l">
              <a:lnSpc>
                <a:spcPct val="80000"/>
              </a:lnSpc>
            </a:pPr>
            <a:endParaRPr lang="en-US" sz="2000"/>
          </a:p>
          <a:p>
            <a:pPr marL="463550" indent="-463550" algn="l">
              <a:lnSpc>
                <a:spcPct val="80000"/>
              </a:lnSpc>
            </a:pPr>
            <a:r>
              <a:rPr lang="en-US" sz="2000"/>
              <a:t>Note that many slides have images embedded in their backgrounds.  You can replace any slide background with a “plain” background with the Rotary logo by:  </a:t>
            </a:r>
          </a:p>
          <a:p>
            <a:pPr marL="463550" indent="-463550" algn="l">
              <a:lnSpc>
                <a:spcPct val="80000"/>
              </a:lnSpc>
            </a:pPr>
            <a:endParaRPr lang="en-US" sz="2000"/>
          </a:p>
          <a:p>
            <a:pPr marL="463550" indent="-463550" algn="l">
              <a:lnSpc>
                <a:spcPct val="80000"/>
              </a:lnSpc>
              <a:buFont typeface="Arial" charset="0"/>
              <a:buChar char="•"/>
            </a:pPr>
            <a:r>
              <a:rPr lang="en-US" sz="2000"/>
              <a:t>RIGHT-Click the background</a:t>
            </a:r>
          </a:p>
          <a:p>
            <a:pPr marL="463550" indent="-463550" algn="l">
              <a:lnSpc>
                <a:spcPct val="80000"/>
              </a:lnSpc>
              <a:buFont typeface="Arial" charset="0"/>
              <a:buChar char="•"/>
            </a:pPr>
            <a:r>
              <a:rPr lang="en-US" sz="2000"/>
              <a:t>Choose “Slide Design”</a:t>
            </a:r>
          </a:p>
          <a:p>
            <a:pPr marL="463550" indent="-463550" algn="l">
              <a:lnSpc>
                <a:spcPct val="80000"/>
              </a:lnSpc>
              <a:buFont typeface="Arial" charset="0"/>
              <a:buChar char="•"/>
            </a:pPr>
            <a:r>
              <a:rPr lang="en-US" sz="2000"/>
              <a:t>In the right-hand panel, RIGHT-Click the background you want (with or without Rotary logo)</a:t>
            </a:r>
          </a:p>
          <a:p>
            <a:pPr marL="463550" indent="-463550" algn="l">
              <a:lnSpc>
                <a:spcPct val="80000"/>
              </a:lnSpc>
              <a:buFont typeface="Arial" charset="0"/>
              <a:buChar char="•"/>
            </a:pPr>
            <a:r>
              <a:rPr lang="en-US" sz="2000"/>
              <a:t>Choose “ Apply to Selected Slides”  </a:t>
            </a:r>
          </a:p>
          <a:p>
            <a:pPr marL="463550" indent="-463550" algn="l">
              <a:lnSpc>
                <a:spcPct val="80000"/>
              </a:lnSpc>
            </a:pPr>
            <a:endParaRPr lang="en-US" sz="2000"/>
          </a:p>
          <a:p>
            <a:pPr marL="463550" indent="-463550" algn="l">
              <a:lnSpc>
                <a:spcPct val="80000"/>
              </a:lnSpc>
            </a:pPr>
            <a:r>
              <a:rPr lang="en-US" sz="2000"/>
              <a:t>Slide 3 (hidden) includes the 2017-18 Theme Logo</a:t>
            </a:r>
          </a:p>
          <a:p>
            <a:pPr marL="463550" indent="-463550" algn="l">
              <a:lnSpc>
                <a:spcPct val="80000"/>
              </a:lnSpc>
              <a:buFont typeface="Arial" charset="0"/>
              <a:buChar char="•"/>
            </a:pPr>
            <a:endParaRPr 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5213" y="346075"/>
            <a:ext cx="264318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1875" y="1195388"/>
            <a:ext cx="10098088" cy="2246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30000"/>
              </a:spcBef>
              <a:defRPr/>
            </a:pPr>
            <a:r>
              <a:rPr lang="en-US" sz="3200" b="1">
                <a:solidFill>
                  <a:schemeClr val="bg1"/>
                </a:solidFill>
              </a:rPr>
              <a:t>Fellowship and Networking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     </a:t>
            </a:r>
            <a:r>
              <a:rPr lang="en-US" sz="2800">
                <a:solidFill>
                  <a:schemeClr val="bg1"/>
                </a:solidFill>
              </a:rPr>
              <a:t>Club meetings (2nd and 4th Tuesday noon)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     Rotary CONNECT (happy hour first Monday of each month)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     Fall Outing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9338" y="346075"/>
            <a:ext cx="264318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1400" y="1454150"/>
            <a:ext cx="8826500" cy="13827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Calibri" pitchFamily="34" charset="0"/>
              </a:rPr>
              <a:t>Serving on a Committee that best meets your interests</a:t>
            </a:r>
          </a:p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	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075" y="346075"/>
            <a:ext cx="3792538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Vocational Service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5050" y="1454150"/>
            <a:ext cx="9953625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chemeClr val="bg1"/>
                </a:solidFill>
              </a:rPr>
              <a:t>Teacher of the Year Recognition Day: </a:t>
            </a:r>
            <a:br>
              <a:rPr lang="en-US" sz="3000" b="1">
                <a:solidFill>
                  <a:schemeClr val="bg1"/>
                </a:solidFill>
              </a:rPr>
            </a:br>
            <a:r>
              <a:rPr lang="en-US" sz="3000" b="1">
                <a:solidFill>
                  <a:schemeClr val="bg1"/>
                </a:solidFill>
              </a:rPr>
              <a:t>	</a:t>
            </a:r>
            <a:r>
              <a:rPr lang="en-US" sz="3000">
                <a:solidFill>
                  <a:schemeClr val="bg1"/>
                </a:solidFill>
              </a:rPr>
              <a:t>Teachers are recognized and rewarded</a:t>
            </a:r>
          </a:p>
          <a:p>
            <a:pPr defTabSz="914400">
              <a:spcBef>
                <a:spcPct val="20000"/>
              </a:spcBef>
              <a:spcAft>
                <a:spcPct val="70000"/>
              </a:spcAft>
              <a:defRPr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1013" y="346075"/>
            <a:ext cx="3792537" cy="579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Vocational Service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47738" y="1290638"/>
            <a:ext cx="1058068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5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Law Enforcement Recognition Day: </a:t>
            </a:r>
            <a:r>
              <a:rPr lang="en-US" sz="2800">
                <a:solidFill>
                  <a:schemeClr val="bg1"/>
                </a:solidFill>
              </a:rPr>
              <a:t> Law Officers are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  recognized &amp; rewarded for their service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City Police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County Sheriff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  Federal Agencies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550" y="395288"/>
            <a:ext cx="3773488" cy="554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776413"/>
            <a:ext cx="123999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7588" y="2349500"/>
            <a:ext cx="108870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Money Smart</a:t>
            </a:r>
            <a:r>
              <a:rPr lang="en-US" sz="2800">
                <a:solidFill>
                  <a:schemeClr val="bg1"/>
                </a:solidFill>
              </a:rPr>
              <a:t>: to empower adults with the basic tools to take control of their financial situation.  Adults are taught to understand credit, have a budget, use banks, and develop a savings plan.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7588" y="1173163"/>
            <a:ext cx="10918825" cy="946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</a:rPr>
              <a:t>Read-to-Me</a:t>
            </a:r>
            <a:r>
              <a:rPr lang="en-US" sz="2800">
                <a:solidFill>
                  <a:schemeClr val="bg1"/>
                </a:solidFill>
              </a:rPr>
              <a:t>:  Rotarians read to children attending day-care centers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for low-income families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550" y="395288"/>
            <a:ext cx="3773488" cy="554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638" y="1776413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2247900"/>
            <a:ext cx="1090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Greenville Literacy Association:  P</a:t>
            </a:r>
            <a:r>
              <a:rPr lang="en-US" sz="2800">
                <a:solidFill>
                  <a:schemeClr val="bg1"/>
                </a:solidFill>
              </a:rPr>
              <a:t>roviding volunteer tutors to Greenville Literacy for their adult literacy and English as a Second Language program, fund scholarships, and fund Classroom renovations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4413" y="1169988"/>
            <a:ext cx="10123487" cy="946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b="1">
                <a:solidFill>
                  <a:schemeClr val="bg1"/>
                </a:solidFill>
              </a:rPr>
              <a:t>Veterans’ Mentor Project:  </a:t>
            </a:r>
            <a:r>
              <a:rPr lang="en-US" sz="2800">
                <a:solidFill>
                  <a:schemeClr val="bg1"/>
                </a:solidFill>
              </a:rPr>
              <a:t>an outreach program for returning 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veterans and their families in the Upstate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3967163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Service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7163" y="1030288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10920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Partners in Agriculture:  </a:t>
            </a:r>
            <a:r>
              <a:rPr lang="en-US" sz="2800">
                <a:solidFill>
                  <a:schemeClr val="bg1"/>
                </a:solidFill>
              </a:rPr>
              <a:t>Rotarians have established a program in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Haiti to teach and deploy modern agriculture, thus producing crops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to fight malnutrition in children.  Presently feeding over 30,000 children and producing an exportable peanut product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3967163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Service</a:t>
            </a:r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7163" y="1030288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7313612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 wrap="none"/>
          <a:lstStyle/>
          <a:p>
            <a:pPr defTabSz="914400">
              <a:defRPr/>
            </a:pPr>
            <a:r>
              <a:rPr lang="en-US" sz="2800" b="1">
                <a:solidFill>
                  <a:schemeClr val="bg1"/>
                </a:solidFill>
              </a:rPr>
              <a:t>Clean Water:  </a:t>
            </a:r>
            <a:r>
              <a:rPr lang="en-US" sz="2800">
                <a:solidFill>
                  <a:schemeClr val="bg1"/>
                </a:solidFill>
              </a:rPr>
              <a:t>The Rotary Club of Greenville cooperates with other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Rotary clubs to complete water projects in Honduras, Guatemala 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and El Salvador</a:t>
            </a:r>
          </a:p>
          <a:p>
            <a:pPr defTabSz="914400">
              <a:defRPr/>
            </a:pPr>
            <a:r>
              <a:rPr lang="en-US" sz="900">
                <a:solidFill>
                  <a:schemeClr val="bg1"/>
                </a:solidFill>
              </a:rPr>
              <a:t/>
            </a:r>
            <a:br>
              <a:rPr lang="en-US" sz="9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Global Grants from The Rotary Foundation provide funding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2749550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Service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4413" y="1169988"/>
            <a:ext cx="11142662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999"/>
              </a:srgbClr>
            </a:outerShdw>
          </a:effectLst>
        </p:spPr>
        <p:txBody>
          <a:bodyPr>
            <a:spAutoFit/>
          </a:bodyPr>
          <a:lstStyle/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Greenville Rotaract:  </a:t>
            </a:r>
            <a:r>
              <a:rPr lang="en-US" sz="2800">
                <a:solidFill>
                  <a:schemeClr val="bg1"/>
                </a:solidFill>
              </a:rPr>
              <a:t>Founded in 2010 it is a group for young professionals from all over the Upstate who wished to create a space for networking and advancing the mission of Rotary, usually the 2nd Wednesday of the month</a:t>
            </a:r>
          </a:p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Interact </a:t>
            </a:r>
            <a:r>
              <a:rPr lang="en-US" sz="2800">
                <a:solidFill>
                  <a:schemeClr val="bg1"/>
                </a:solidFill>
              </a:rPr>
              <a:t>is Rotary’s service club for young people ages 12 to 18</a:t>
            </a:r>
          </a:p>
          <a:p>
            <a:pPr marL="287338" indent="-287338" defTabSz="914400">
              <a:spcBef>
                <a:spcPct val="20000"/>
              </a:spcBef>
              <a:buFontTx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Early Act First Knight </a:t>
            </a:r>
            <a:r>
              <a:rPr lang="en-US" sz="2800">
                <a:solidFill>
                  <a:schemeClr val="bg1"/>
                </a:solidFill>
              </a:rPr>
              <a:t>is a curriculum-based character education program for elementary and middle schools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98963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10983912" cy="1373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Rotary’s non-profit foundation that supports Rotary in the fulfillment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of the Object of Rotary and the achievement of world understanding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and peace through humanitarian, educational and cultural programs.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ctrTitle"/>
          </p:nvPr>
        </p:nvSpPr>
        <p:spPr>
          <a:xfrm>
            <a:off x="846138" y="0"/>
            <a:ext cx="10539412" cy="1425575"/>
          </a:xfrm>
        </p:spPr>
        <p:txBody>
          <a:bodyPr/>
          <a:lstStyle/>
          <a:p>
            <a:r>
              <a:rPr lang="en-US" sz="6000"/>
              <a:t>Welcome to Discover Rotary</a:t>
            </a:r>
          </a:p>
        </p:txBody>
      </p:sp>
      <p:sp>
        <p:nvSpPr>
          <p:cNvPr id="30722" name="AutoShape 2" descr="Image result for 2018 rotary the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Image result for 2018 rotary the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976" y="1697627"/>
            <a:ext cx="4846321" cy="48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98963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10912475" cy="1971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2800" b="1">
                <a:solidFill>
                  <a:schemeClr val="bg1"/>
                </a:solidFill>
              </a:rPr>
              <a:t>PolioPlus</a:t>
            </a:r>
            <a:r>
              <a:rPr lang="en-US" sz="2800">
                <a:solidFill>
                  <a:schemeClr val="bg1"/>
                </a:solidFill>
              </a:rPr>
              <a:t> was launched by Rotary in 1985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Rotary’s efforts have achieved a 99.99% reduction in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number of Polio cases worldwide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Now working on the final  countries; Pakistan, Afghanistan &amp; Nigeria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4025" y="406400"/>
            <a:ext cx="4398963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054100"/>
            <a:ext cx="123999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14413" y="1169988"/>
            <a:ext cx="8175625" cy="1163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  <a:defRPr/>
            </a:pPr>
            <a:r>
              <a:rPr lang="en-US" sz="3200" b="1">
                <a:solidFill>
                  <a:schemeClr val="bg1"/>
                </a:solidFill>
              </a:rPr>
              <a:t>Humanitarian grants</a:t>
            </a:r>
          </a:p>
          <a:p>
            <a:pPr defTabSz="9144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</a:rPr>
              <a:t>  Nutrition programs &amp; clean water systems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4413" y="2613025"/>
            <a:ext cx="5156200" cy="106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</a:rPr>
              <a:t>Educational programs</a:t>
            </a:r>
          </a:p>
          <a:p>
            <a:pPr>
              <a:buFont typeface="Arial" charset="0"/>
              <a:buChar char="•"/>
              <a:defRPr/>
            </a:pPr>
            <a:r>
              <a:rPr lang="en-US" sz="3200">
                <a:solidFill>
                  <a:schemeClr val="bg1"/>
                </a:solidFill>
              </a:rPr>
              <a:t>  Vocational School in Haiti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225" y="406400"/>
            <a:ext cx="3424238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Join Rotary?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881063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93788" y="992188"/>
            <a:ext cx="4752975" cy="301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Professional networking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Opportunity to serve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Personal growth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Friendship</a:t>
            </a:r>
          </a:p>
          <a:p>
            <a:pPr defTabSz="914400"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Cultural diversity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763" y="996950"/>
            <a:ext cx="4756150" cy="3013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Good citizenship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World understanding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Entertainment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Community involvement	</a:t>
            </a:r>
          </a:p>
          <a:p>
            <a:pPr>
              <a:lnSpc>
                <a:spcPct val="120000"/>
              </a:lnSpc>
              <a:defRPr/>
            </a:pPr>
            <a:r>
              <a:rPr lang="en-US" sz="3200">
                <a:solidFill>
                  <a:schemeClr val="bg1"/>
                </a:solidFill>
              </a:rPr>
              <a:t>Ethical environment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2825" y="406400"/>
            <a:ext cx="5260975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000" b="1">
                <a:solidFill>
                  <a:srgbClr val="FFD966"/>
                </a:solidFill>
              </a:rPr>
              <a:t>Rotary Fees (new members)</a:t>
            </a:r>
          </a:p>
        </p:txBody>
      </p:sp>
      <p:pic>
        <p:nvPicPr>
          <p:cNvPr id="4301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713" y="881063"/>
            <a:ext cx="123999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1101387" cy="4362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- $188 Dues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-   $50 Scholarship Funding</a:t>
            </a:r>
          </a:p>
          <a:p>
            <a:pPr defTabSz="914400">
              <a:buFontTx/>
              <a:buChar char="-"/>
              <a:defRPr/>
            </a:pPr>
            <a:r>
              <a:rPr lang="en-US" sz="2800">
                <a:solidFill>
                  <a:schemeClr val="bg1"/>
                </a:solidFill>
              </a:rPr>
              <a:t>   $25 Rotary Foundation Contribution 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-   $12 Directory </a:t>
            </a:r>
            <a:r>
              <a:rPr lang="en-US" sz="2600" b="1">
                <a:solidFill>
                  <a:srgbClr val="FFD966"/>
                </a:solidFill>
              </a:rPr>
              <a:t>(optional)</a:t>
            </a:r>
          </a:p>
          <a:p>
            <a:pPr defTabSz="914400">
              <a:defRPr/>
            </a:pPr>
            <a:r>
              <a:rPr lang="en-US" sz="2800" u="sng">
                <a:solidFill>
                  <a:schemeClr val="bg1"/>
                </a:solidFill>
              </a:rPr>
              <a:t>- $126 </a:t>
            </a:r>
            <a:r>
              <a:rPr lang="en-US" sz="2800">
                <a:solidFill>
                  <a:schemeClr val="bg1"/>
                </a:solidFill>
              </a:rPr>
              <a:t>Meals (1 Quarter)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  TOTAL = $551  </a:t>
            </a:r>
            <a:r>
              <a:rPr lang="en-US" sz="2600" b="1">
                <a:solidFill>
                  <a:srgbClr val="FFD966"/>
                </a:solidFill>
              </a:rPr>
              <a:t>(Pro-Rated to July 1)</a:t>
            </a: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	     +</a:t>
            </a:r>
            <a:r>
              <a:rPr lang="en-US" sz="2600" b="1">
                <a:solidFill>
                  <a:srgbClr val="FFD966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$150 Initiation Fee (1-time, waived for prior Rotarians)</a:t>
            </a:r>
          </a:p>
          <a:p>
            <a:pPr defTabSz="914400">
              <a:defRPr/>
            </a:pPr>
            <a:endParaRPr lang="en-US" sz="2800">
              <a:solidFill>
                <a:schemeClr val="bg1"/>
              </a:solidFill>
            </a:endParaRPr>
          </a:p>
          <a:p>
            <a:pPr defTabSz="914400">
              <a:defRPr/>
            </a:pPr>
            <a:r>
              <a:rPr lang="en-US" sz="2800">
                <a:solidFill>
                  <a:schemeClr val="bg1"/>
                </a:solidFill>
              </a:rPr>
              <a:t>Quarterly payments of $126 for meals &amp; parking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		       	   Plus $25 Rotary Foundation contribution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3325" y="406400"/>
            <a:ext cx="2346325" cy="549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Join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1017250" cy="304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Membership is by invitation from a Rotarian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Submit a completed application with two member (sponsor)    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signatures and Resume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The Board must approve your application and then your sponsor will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introduce you as a new member during a meeting</a:t>
            </a:r>
          </a:p>
          <a:p>
            <a:pPr defTabSz="914400">
              <a:spcBef>
                <a:spcPct val="30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You begin new member orientation activities and a great adventure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625" y="406400"/>
            <a:ext cx="4402138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if I join?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0872787" cy="4252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marL="468313" indent="-468313" defTabSz="914400">
              <a:buFont typeface="Wingdings" pitchFamily="2" charset="2"/>
              <a:buNone/>
              <a:defRPr/>
            </a:pPr>
            <a:r>
              <a:rPr lang="en-US" sz="2800">
                <a:solidFill>
                  <a:schemeClr val="bg1"/>
                </a:solidFill>
              </a:rPr>
              <a:t>Attend New Member Orientation (held the fourth Monday every month) with your spouse, sponsors, and mentor.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Set up your personal profile on the website so people can contact you, and become familiar with the website.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Attend as many of the lunch meetings as possible striving for 100% attendance. Make-up any missed meetings within two weeks.</a:t>
            </a:r>
          </a:p>
          <a:p>
            <a:pPr marL="468313" indent="-468313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8313" indent="-468313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Be a Greeter at our lunch meetings!</a:t>
            </a:r>
          </a:p>
          <a:p>
            <a:pPr marL="468313" indent="-468313" defTabSz="914400">
              <a:defRPr/>
            </a:pPr>
            <a:r>
              <a:rPr lang="en-US" sz="2200">
                <a:solidFill>
                  <a:schemeClr val="bg1"/>
                </a:solidFill>
              </a:rPr>
              <a:t> 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625" y="406400"/>
            <a:ext cx="4402138" cy="554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if I join?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1222375"/>
            <a:ext cx="12399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14413" y="1169988"/>
            <a:ext cx="10348912" cy="454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>
            <a:spAutoFit/>
          </a:bodyPr>
          <a:lstStyle/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Quickly identify the service-related activity - something that excites you or that you’re passionate about. </a:t>
            </a:r>
          </a:p>
          <a:p>
            <a:pPr marL="463550" indent="-463550" defTabSz="914400">
              <a:defRPr/>
            </a:pPr>
            <a:r>
              <a:rPr lang="en-US" sz="900">
                <a:solidFill>
                  <a:schemeClr val="bg1"/>
                </a:solidFill>
              </a:rPr>
              <a:t> </a:t>
            </a:r>
          </a:p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When Holiday Lights rolls around, sign up to volunteer to be a part of the set up and tear down. 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900">
              <a:solidFill>
                <a:schemeClr val="bg1"/>
              </a:solidFill>
            </a:endParaRPr>
          </a:p>
          <a:p>
            <a:pPr marL="463550" indent="-463550" defTabSz="914400">
              <a:buFont typeface="Wingdings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</a:rPr>
              <a:t>As you find a committee that sounds interesting, contact the Committee Chair(s) and find out how you can sit in on one or two of their meetings or shadow someone.  Once you’ve found a committee that’s right for you, simply join in and see how you can make a difference!</a:t>
            </a:r>
          </a:p>
          <a:p>
            <a:pPr marL="463550" indent="-463550" defTabSz="914400">
              <a:defRPr/>
            </a:pPr>
            <a:r>
              <a:rPr lang="en-US" sz="2200">
                <a:solidFill>
                  <a:schemeClr val="bg1"/>
                </a:solidFill>
              </a:rPr>
              <a:t> 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9263" y="309539"/>
            <a:ext cx="11554702" cy="41857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  <p:txBody>
          <a:bodyPr wrap="none">
            <a:spAutoFit/>
          </a:bodyPr>
          <a:lstStyle/>
          <a:p>
            <a:pPr marL="115888" indent="-115888">
              <a:defRPr/>
            </a:pPr>
            <a:r>
              <a:rPr lang="en-US" sz="2800" b="1" dirty="0">
                <a:solidFill>
                  <a:schemeClr val="bg1"/>
                </a:solidFill>
              </a:rPr>
              <a:t>Rotary International</a:t>
            </a:r>
            <a:r>
              <a:rPr lang="en-US" sz="2800" dirty="0">
                <a:solidFill>
                  <a:schemeClr val="bg1"/>
                </a:solidFill>
              </a:rPr>
              <a:t>, the world’s oldest membership club organization, </a:t>
            </a:r>
          </a:p>
          <a:p>
            <a:pPr marL="115888" indent="-115888">
              <a:defRPr/>
            </a:pPr>
            <a:r>
              <a:rPr lang="en-US" sz="2800" dirty="0">
                <a:solidFill>
                  <a:schemeClr val="bg1"/>
                </a:solidFill>
              </a:rPr>
              <a:t>is a global network of business and professional leaders who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  Provide humanitarian service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  Encourage high ethical standards in all vocations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  Help build goodwill and peace in the world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  Over 1.2 million members in 35,000 clubs in over 200 countries</a:t>
            </a:r>
          </a:p>
          <a:p>
            <a:pPr marL="115888" indent="-115888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  Motto: </a:t>
            </a:r>
            <a:r>
              <a:rPr lang="en-US" sz="2800" b="1" dirty="0">
                <a:solidFill>
                  <a:schemeClr val="bg1"/>
                </a:solidFill>
              </a:rPr>
              <a:t>“Service Above Self”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14413" y="585788"/>
            <a:ext cx="85534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4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The first Rotary Club was organized in 1905, by Chicago Attorney Paul P. Harris</a:t>
            </a:r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 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The original four member club met for fellowship, </a:t>
            </a: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in rotation at member’s offices --  thus, the name </a:t>
            </a:r>
            <a:r>
              <a:rPr lang="en-US" sz="2800" b="1">
                <a:solidFill>
                  <a:schemeClr val="bg1"/>
                </a:solidFill>
              </a:rPr>
              <a:t>Rotary</a:t>
            </a:r>
            <a:endParaRPr lang="en-US" sz="2800">
              <a:solidFill>
                <a:schemeClr val="bg1"/>
              </a:solidFill>
            </a:endParaRPr>
          </a:p>
          <a:p>
            <a:pPr>
              <a:defRPr/>
            </a:pPr>
            <a:endParaRPr lang="en-US" sz="9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Rotary’s first community service project was providing a public toilet outside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Chicago City Hall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6263" y="1484313"/>
            <a:ext cx="8955087" cy="2833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Founded in January of 1916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(11 years after Rotary was founded – Club #205)</a:t>
            </a:r>
          </a:p>
          <a:p>
            <a:pPr algn="ctr"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Part of District 7750</a:t>
            </a:r>
          </a:p>
          <a:p>
            <a:pPr algn="ctr">
              <a:defRPr/>
            </a:pPr>
            <a:endParaRPr lang="en-US" sz="10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The largest and oldest of 53 clubs in the District</a:t>
            </a:r>
          </a:p>
          <a:p>
            <a:pPr algn="ctr">
              <a:defRPr/>
            </a:pPr>
            <a:r>
              <a:rPr lang="en-US" sz="3200">
                <a:solidFill>
                  <a:schemeClr val="bg1"/>
                </a:solidFill>
              </a:rPr>
              <a:t>www.GreenvilleRotary.org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4413" y="534988"/>
            <a:ext cx="10795000" cy="3752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 wrap="none">
            <a:spAutoFit/>
          </a:bodyPr>
          <a:lstStyle/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The Rotary Club of Greenville has sponsored many projects in the </a:t>
            </a:r>
          </a:p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Greenville community, including:</a:t>
            </a:r>
          </a:p>
          <a:p>
            <a:pPr marL="400050" indent="-400050">
              <a:defRPr/>
            </a:pPr>
            <a:endParaRPr lang="en-US" sz="800">
              <a:solidFill>
                <a:schemeClr val="bg1"/>
              </a:solidFill>
            </a:endParaRP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Textile Hall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Furman's original gymnasium and Manly Field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Rotary Lake at Camp Greenville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Camp Sevier</a:t>
            </a:r>
          </a:p>
          <a:p>
            <a:pPr marL="800100" lvl="1" indent="-285750">
              <a:buFont typeface="Arial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</a:rPr>
              <a:t>Rotary Civic Chorale (Greenville Chorale)</a:t>
            </a:r>
          </a:p>
          <a:p>
            <a:pPr marL="400050" indent="-400050">
              <a:defRPr/>
            </a:pPr>
            <a:endParaRPr lang="en-US" sz="800">
              <a:solidFill>
                <a:schemeClr val="bg1"/>
              </a:solidFill>
            </a:endParaRPr>
          </a:p>
          <a:p>
            <a:pPr marL="400050" indent="-400050">
              <a:defRPr/>
            </a:pPr>
            <a:r>
              <a:rPr lang="en-US" sz="2800">
                <a:solidFill>
                  <a:schemeClr val="bg1"/>
                </a:solidFill>
              </a:rPr>
              <a:t>14 other Upstate South Carolina Rotary clubs trace their roots to us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4863" y="1238250"/>
            <a:ext cx="2325687" cy="22637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44613" y="1195388"/>
            <a:ext cx="1061561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2800" b="1">
                <a:solidFill>
                  <a:schemeClr val="bg1"/>
                </a:solidFill>
              </a:rPr>
              <a:t>Club Service</a:t>
            </a:r>
            <a:r>
              <a:rPr lang="en-US" sz="2800">
                <a:solidFill>
                  <a:schemeClr val="bg1"/>
                </a:solidFill>
              </a:rPr>
              <a:t>:  Strengthening fellowship &amp; networking </a:t>
            </a:r>
          </a:p>
          <a:p>
            <a:pPr marL="514350" indent="-514350">
              <a:defRPr/>
            </a:pPr>
            <a:r>
              <a:rPr lang="en-US" sz="2800">
                <a:solidFill>
                  <a:schemeClr val="bg1"/>
                </a:solidFill>
              </a:rPr>
              <a:t>      while ensuring the smooth functioning of the club</a:t>
            </a:r>
          </a:p>
          <a:p>
            <a:pPr marL="514350" indent="-514350">
              <a:defRPr/>
            </a:pPr>
            <a:endParaRPr lang="en-US" sz="280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en-US" sz="2800">
                <a:solidFill>
                  <a:schemeClr val="bg1"/>
                </a:solidFill>
              </a:rPr>
              <a:t>2.  </a:t>
            </a:r>
            <a:r>
              <a:rPr lang="en-US" sz="2800" b="1">
                <a:solidFill>
                  <a:schemeClr val="bg1"/>
                </a:solidFill>
              </a:rPr>
              <a:t>Vocational Service</a:t>
            </a:r>
            <a:r>
              <a:rPr lang="en-US" sz="2800">
                <a:solidFill>
                  <a:schemeClr val="bg1"/>
                </a:solidFill>
              </a:rPr>
              <a:t>:  Serving others through our professions and aspiring to high ethical standards – sharing skills and expertise through our vocations, and inspiring others in the process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2538" y="411163"/>
            <a:ext cx="469391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</a:t>
            </a: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Avenues of Service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2538" y="411163"/>
            <a:ext cx="4851400" cy="579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Avenues of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4613" y="1195388"/>
            <a:ext cx="9956800" cy="41925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7000"/>
              </a:prstClr>
            </a:outerShdw>
          </a:effectLst>
        </p:spPr>
        <p:txBody>
          <a:bodyPr wrap="none">
            <a:spAutoFit/>
          </a:bodyPr>
          <a:lstStyle/>
          <a:p>
            <a:pPr marL="533400" indent="-533400" defTabSz="914400">
              <a:spcBef>
                <a:spcPct val="20000"/>
              </a:spcBef>
              <a:spcAft>
                <a:spcPct val="7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Community Service:  </a:t>
            </a:r>
            <a:r>
              <a:rPr lang="en-US" sz="2800">
                <a:solidFill>
                  <a:schemeClr val="bg1"/>
                </a:solidFill>
              </a:rPr>
              <a:t>Projects and activities that improve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life in the local community</a:t>
            </a:r>
          </a:p>
          <a:p>
            <a:pPr marL="533400" indent="-533400" defTabSz="914400">
              <a:spcBef>
                <a:spcPct val="20000"/>
              </a:spcBef>
              <a:spcAft>
                <a:spcPct val="5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International Service:  </a:t>
            </a:r>
            <a:r>
              <a:rPr lang="en-US" sz="2800">
                <a:solidFill>
                  <a:schemeClr val="bg1"/>
                </a:solidFill>
              </a:rPr>
              <a:t>Expanding Rotary’s humanitarian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reach around the world and promoting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world understanding and peace</a:t>
            </a:r>
          </a:p>
          <a:p>
            <a:pPr marL="533400" indent="-533400" defTabSz="914400">
              <a:spcBef>
                <a:spcPct val="20000"/>
              </a:spcBef>
              <a:spcAft>
                <a:spcPct val="50000"/>
              </a:spcAft>
              <a:buFontTx/>
              <a:buAutoNum type="arabicPeriod" startAt="3"/>
              <a:defRPr/>
            </a:pPr>
            <a:r>
              <a:rPr lang="en-US" sz="2800" b="1">
                <a:solidFill>
                  <a:schemeClr val="bg1"/>
                </a:solidFill>
              </a:rPr>
              <a:t>Youth Service: </a:t>
            </a:r>
            <a:r>
              <a:rPr lang="en-US" sz="2800">
                <a:solidFill>
                  <a:schemeClr val="bg1"/>
                </a:solidFill>
              </a:rPr>
              <a:t>Recognizes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positive change implemented by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youth and young adults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Franklin Gothic Medium"/>
        <a:ea typeface=""/>
        <a:cs typeface="Arial"/>
      </a:majorFont>
      <a:minorFont>
        <a:latin typeface="Franklin Gothic Boo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Franklin Gothic Medium"/>
        <a:ea typeface=""/>
        <a:cs typeface="Arial"/>
      </a:majorFont>
      <a:minorFont>
        <a:latin typeface="Franklin Gothic Boo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2452</TotalTime>
  <Words>781</Words>
  <Application>Microsoft Office PowerPoint</Application>
  <PresentationFormat>Custom</PresentationFormat>
  <Paragraphs>137</Paragraphs>
  <Slides>26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2_Office Theme</vt:lpstr>
      <vt:lpstr>Read Me</vt:lpstr>
      <vt:lpstr>Welcome to Discover Rotary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Koonce</dc:creator>
  <cp:lastModifiedBy>Jaime</cp:lastModifiedBy>
  <cp:revision>97</cp:revision>
  <dcterms:created xsi:type="dcterms:W3CDTF">2016-10-24T16:16:51Z</dcterms:created>
  <dcterms:modified xsi:type="dcterms:W3CDTF">2018-08-27T21:01:17Z</dcterms:modified>
</cp:coreProperties>
</file>