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61" r:id="rId4"/>
    <p:sldId id="273" r:id="rId5"/>
    <p:sldId id="268" r:id="rId6"/>
    <p:sldId id="274" r:id="rId7"/>
    <p:sldId id="265" r:id="rId8"/>
    <p:sldId id="275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267" r:id="rId29"/>
    <p:sldId id="291" r:id="rId30"/>
    <p:sldId id="272" r:id="rId31"/>
    <p:sldId id="277" r:id="rId32"/>
    <p:sldId id="284" r:id="rId33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0066"/>
    <a:srgbClr val="660033"/>
    <a:srgbClr val="800000"/>
    <a:srgbClr val="990033"/>
    <a:srgbClr val="FF99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82446" autoAdjust="0"/>
  </p:normalViewPr>
  <p:slideViewPr>
    <p:cSldViewPr>
      <p:cViewPr>
        <p:scale>
          <a:sx n="86" d="100"/>
          <a:sy n="86" d="100"/>
        </p:scale>
        <p:origin x="-17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6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D9AB36-68BE-45F8-AF1A-03818314A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7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6ED70C-D821-4D0A-A014-875BDB720FB7}" type="datetimeFigureOut">
              <a:rPr lang="en-US"/>
              <a:pPr>
                <a:defRPr/>
              </a:pPr>
              <a:t>9/16/13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C68431-B4D3-4AC8-81F3-F67EBAF679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This should be an interactive session … discussion, questions, brainstorming.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E2A7CA-7BEC-4336-8E29-B084CFAB87A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27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65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improve Meal Quality.  Clubs need to pay attention to Meal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34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Increased</a:t>
            </a:r>
            <a:r>
              <a:rPr lang="en-US" baseline="0" dirty="0" smtClean="0"/>
              <a:t> variety of program topics and better speakers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65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work on getting</a:t>
            </a:r>
            <a:r>
              <a:rPr lang="en-US" baseline="0" dirty="0" smtClean="0"/>
              <a:t> Family Members to understand the benefits of Rotary.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3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to encourage all clubs to get their members to take the “exit interview.”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51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Here</a:t>
            </a:r>
            <a:r>
              <a:rPr lang="en-US" baseline="0" dirty="0" smtClean="0"/>
              <a:t> is a new way our District has identified to provide local leadership another Club avenue to allow new or weary current members to continue to participate in Rotary.</a:t>
            </a: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7AC38-4C26-4107-9075-863E3BF73F61}" type="slidenum">
              <a:rPr lang="en-US" smtClean="0"/>
              <a:pPr/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C68431-B4D3-4AC8-81F3-F67EBAF679E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82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6308" indent="-27934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7397" indent="-22347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64356" indent="-22347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1314" indent="-22347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8273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05232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52190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99149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DEFA471-B995-41FF-B3ED-81613069D914}" type="slidenum">
              <a:rPr lang="en-US" sz="1200"/>
              <a:pPr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6308" indent="-27934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7397" indent="-22347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64356" indent="-22347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1314" indent="-223479" defTabSz="910989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58273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05232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52190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99149" indent="-223479" defTabSz="91098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BB4F130-33FC-460B-83BB-F962B51C1416}" type="slidenum">
              <a:rPr lang="en-US" sz="1200"/>
              <a:pPr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Goals that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- Bring in those who share the values of Rotary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- Encouraging active engagement &amp; hands-on participation in all aspects of Rotary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- Variety of new opportunities that promote the Value of Rotary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Why use goals?  SMART (Specific, Measurable, Achievable, Relevant and Timely)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If someone can’t come to our clubs that meet at a certain places at a certain time, in a certain location, do we let them walk away or look for opportunities to refer to other clubs, start new clubs or programs ; or suggest to clubs other ways to improve</a:t>
            </a:r>
            <a:r>
              <a:rPr lang="en-US" baseline="0" dirty="0" smtClean="0"/>
              <a:t> </a:t>
            </a:r>
            <a:r>
              <a:rPr lang="en-US" dirty="0" smtClean="0"/>
              <a:t>participation</a:t>
            </a:r>
            <a:r>
              <a:rPr lang="en-US" baseline="0" dirty="0" smtClean="0"/>
              <a:t> such as, evening events or earlier starts, on-line participation through video taping weekly meetings. 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Other ideas to improve participation</a:t>
            </a:r>
            <a:r>
              <a:rPr lang="en-US" dirty="0" smtClean="0"/>
              <a:t>?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E065FC-DCB1-4472-BEB7-D8260FE0CEF4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Ask them to: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-  Lead by example &amp; bring a new member in to your club … usually only 15% - 25% have actually brought</a:t>
            </a:r>
            <a:r>
              <a:rPr lang="en-US" baseline="0" dirty="0" smtClean="0"/>
              <a:t> in a member.  It is a rewarding task.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-</a:t>
            </a:r>
            <a:r>
              <a:rPr lang="en-US" baseline="0" dirty="0" smtClean="0"/>
              <a:t>  </a:t>
            </a:r>
            <a:r>
              <a:rPr lang="en-US" dirty="0" smtClean="0"/>
              <a:t>Get the club and members engaged.  Select a committee that is enthuastic</a:t>
            </a:r>
            <a:r>
              <a:rPr lang="en-US" baseline="0" dirty="0" smtClean="0"/>
              <a:t>, knowledgeable, </a:t>
            </a:r>
            <a:r>
              <a:rPr lang="en-US" dirty="0" smtClean="0"/>
              <a:t> and out going</a:t>
            </a:r>
            <a:r>
              <a:rPr lang="en-US" baseline="0" dirty="0" smtClean="0"/>
              <a:t> to spearhead membership.</a:t>
            </a:r>
            <a:r>
              <a:rPr lang="en-US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-  It can be productive and fun to get all members</a:t>
            </a:r>
            <a:r>
              <a:rPr lang="en-US" baseline="0" dirty="0" smtClean="0"/>
              <a:t> engaged</a:t>
            </a:r>
            <a:r>
              <a:rPr lang="en-US" dirty="0" smtClean="0"/>
              <a:t>.  This year’s goal is for every club to get</a:t>
            </a:r>
            <a:r>
              <a:rPr lang="en-US" baseline="0" dirty="0" smtClean="0"/>
              <a:t> 25% of the current members to bring in a new member candidate by the end of the second quarter of the Rotary year.  Then close the deal before the end of the third quarter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- Suggest some form of organized membership operation and use some form of recruitment event.</a:t>
            </a: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D60885-DC8E-4A05-9444-9BA136BF292F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In</a:t>
            </a:r>
            <a:r>
              <a:rPr lang="en-US" baseline="0" dirty="0" smtClean="0"/>
              <a:t> order for Rotary to survive in the years ahead, we must identify new ways for individuals to obtain the Rotary experience. 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We need to grow membership to achieve service projects and increase the funding needed to support both local and international service projects, health and education, and achieve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 world peace.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Can you think of other ways we can expand participation?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So in my mind, Membership is the critical issue and glue that holds Rotary’s future.</a:t>
            </a: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02A6D1-B14B-4C11-A5C2-00830BF52A22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must</a:t>
            </a:r>
            <a:r>
              <a:rPr lang="en-US" baseline="0" dirty="0" smtClean="0"/>
              <a:t> membership programs be improved</a:t>
            </a:r>
            <a:r>
              <a:rPr lang="en-US" dirty="0" smtClean="0"/>
              <a:t>?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333399"/>
              </a:solidFill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1" dirty="0" smtClean="0">
                <a:solidFill>
                  <a:srgbClr val="333399"/>
                </a:solidFill>
              </a:rPr>
              <a:t>to drive future programs and funding and improve the “health” of Rotary in general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333399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Rotary is the premier service organization in the world today.  The fact that you</a:t>
            </a:r>
            <a:r>
              <a:rPr lang="en-US" baseline="0" dirty="0" smtClean="0"/>
              <a:t> are a </a:t>
            </a:r>
            <a:r>
              <a:rPr lang="en-US" dirty="0" smtClean="0"/>
              <a:t>leader in</a:t>
            </a:r>
            <a:r>
              <a:rPr lang="en-US" baseline="0" dirty="0" smtClean="0"/>
              <a:t> Rotary</a:t>
            </a:r>
            <a:r>
              <a:rPr lang="en-US" dirty="0" smtClean="0"/>
              <a:t> shows that you care if Rotary survives</a:t>
            </a:r>
            <a:r>
              <a:rPr lang="en-US" baseline="0" dirty="0" smtClean="0"/>
              <a:t> in the years ahead</a:t>
            </a:r>
            <a:r>
              <a:rPr lang="en-US" dirty="0" smtClean="0"/>
              <a:t>.  When your term as President and / or AG is up, you want to be able to look back and see that through your efforts you left Rotary in better shape than you found it.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529B38-C9B3-4F7A-BFB5-823A79230744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56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r>
              <a:rPr lang="en-US" baseline="0" dirty="0" smtClean="0"/>
              <a:t> Invited by friend, #2 Community Service Projects, #3 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32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 Fellowship</a:t>
            </a:r>
            <a:r>
              <a:rPr lang="en-US" baseline="0" dirty="0" smtClean="0"/>
              <a:t> / Fun</a:t>
            </a:r>
            <a:r>
              <a:rPr lang="en-US" dirty="0" smtClean="0"/>
              <a:t>, #2 Community Service Projects, #3 Friendship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2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Doing a great 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3F19D-A2C5-4164-B5AD-775B4FE09CC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4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CB83-820A-496B-A8D7-23387A9DA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715A4-A9E0-4FC8-BCC0-283FEF3E2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4D8F0-3359-4BD0-82E0-3895F8024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4365-0843-47AB-AB4F-59DB7ACDAB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2A4FC-7BF9-41B4-BFA0-6F1DDF1D0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36188-4C96-4EDC-9A52-431003429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B9B9-C54E-4213-A557-0E3AA701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FBA4-AA43-4E57-9176-70963EF418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6E919-52FD-4534-BCA0-FD2A6BC7A6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B856-7D17-40BE-87E6-8F3A8BEE8A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D2E1-A916-4AF2-97C5-CF8907F81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F30824-E85F-44A5-8C88-24EC1A7FBA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gcb@earthlink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rotaryeclubcarolinas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C0066"/>
                </a:solidFill>
              </a:rPr>
              <a:t>DISTRICT  MEMBERSHIP PLAN 2013-14</a:t>
            </a:r>
            <a:endParaRPr lang="en-US" sz="3600" b="1" dirty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6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000066"/>
                </a:solidFill>
              </a:rPr>
              <a:t>Part I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66"/>
                </a:solidFill>
              </a:rPr>
              <a:t>“Membership as a PRIORITY”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0066"/>
                </a:solidFill>
              </a:rPr>
              <a:t>Gary Bradham, Chair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66"/>
                </a:solidFill>
                <a:hlinkClick r:id="rId3"/>
              </a:rPr>
              <a:t>sgcb@earthlink.net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66"/>
                </a:solidFill>
              </a:rPr>
              <a:t>843-458-0947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  <p:bldLst>
      <p:bldP spid="2050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400800" cy="1828800"/>
          </a:xfrm>
        </p:spPr>
        <p:txBody>
          <a:bodyPr/>
          <a:lstStyle/>
          <a:p>
            <a:r>
              <a:rPr lang="en-US" dirty="0" smtClean="0"/>
              <a:t>Why do people join Rotary?</a:t>
            </a:r>
          </a:p>
          <a:p>
            <a:r>
              <a:rPr lang="en-US" dirty="0" smtClean="0"/>
              <a:t>Why do people stay in Rotary?</a:t>
            </a:r>
          </a:p>
          <a:p>
            <a:r>
              <a:rPr lang="en-US" dirty="0" smtClean="0"/>
              <a:t>Why do people leave Rotary?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7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/>
              <a:t>T</a:t>
            </a:r>
            <a:r>
              <a:rPr lang="en-US" dirty="0" smtClean="0"/>
              <a:t>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Anonymous </a:t>
            </a:r>
            <a:endParaRPr lang="en-US" dirty="0" smtClean="0"/>
          </a:p>
          <a:p>
            <a:r>
              <a:rPr lang="en-US" dirty="0"/>
              <a:t>Low Cost</a:t>
            </a:r>
          </a:p>
          <a:p>
            <a:r>
              <a:rPr lang="en-US" dirty="0" smtClean="0"/>
              <a:t>Easy </a:t>
            </a:r>
            <a:r>
              <a:rPr lang="en-US" dirty="0"/>
              <a:t>Collection of Data</a:t>
            </a:r>
          </a:p>
          <a:p>
            <a:r>
              <a:rPr lang="en-US" dirty="0"/>
              <a:t>Easy Tabulation</a:t>
            </a:r>
          </a:p>
          <a:p>
            <a:r>
              <a:rPr lang="en-US" dirty="0" smtClean="0"/>
              <a:t>Easy </a:t>
            </a:r>
            <a:r>
              <a:rPr lang="en-US" dirty="0"/>
              <a:t>Publication</a:t>
            </a:r>
          </a:p>
          <a:p>
            <a:r>
              <a:rPr lang="en-US" dirty="0" smtClean="0"/>
              <a:t>All </a:t>
            </a:r>
            <a:r>
              <a:rPr lang="en-US" dirty="0"/>
              <a:t>Clubs </a:t>
            </a:r>
            <a:r>
              <a:rPr lang="en-US" dirty="0" smtClean="0"/>
              <a:t>Participate</a:t>
            </a:r>
          </a:p>
          <a:p>
            <a:r>
              <a:rPr lang="en-US" dirty="0" smtClean="0"/>
              <a:t>At least 50% response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267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772400" cy="1926336"/>
          </a:xfrm>
        </p:spPr>
        <p:txBody>
          <a:bodyPr/>
          <a:lstStyle/>
          <a:p>
            <a:r>
              <a:rPr lang="en-US" dirty="0" smtClean="0"/>
              <a:t>What is the makeup of our fellow Rotarians?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9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4639"/>
            <a:ext cx="6858000" cy="6181711"/>
          </a:xfrm>
        </p:spPr>
      </p:pic>
    </p:spTree>
    <p:extLst>
      <p:ext uri="{BB962C8B-B14F-4D97-AF65-F5344CB8AC3E}">
        <p14:creationId xmlns:p14="http://schemas.microsoft.com/office/powerpoint/2010/main" val="100663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"/>
            <a:ext cx="7030277" cy="6400800"/>
          </a:xfrm>
        </p:spPr>
      </p:pic>
    </p:spTree>
    <p:extLst>
      <p:ext uri="{BB962C8B-B14F-4D97-AF65-F5344CB8AC3E}">
        <p14:creationId xmlns:p14="http://schemas.microsoft.com/office/powerpoint/2010/main" val="368991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6151"/>
            <a:ext cx="8305800" cy="6048449"/>
          </a:xfrm>
        </p:spPr>
      </p:pic>
    </p:spTree>
    <p:extLst>
      <p:ext uri="{BB962C8B-B14F-4D97-AF65-F5344CB8AC3E}">
        <p14:creationId xmlns:p14="http://schemas.microsoft.com/office/powerpoint/2010/main" val="351039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885"/>
            <a:ext cx="6858000" cy="6567715"/>
          </a:xfrm>
        </p:spPr>
      </p:pic>
    </p:spTree>
    <p:extLst>
      <p:ext uri="{BB962C8B-B14F-4D97-AF65-F5344CB8AC3E}">
        <p14:creationId xmlns:p14="http://schemas.microsoft.com/office/powerpoint/2010/main" val="364073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32" y="120805"/>
            <a:ext cx="6548368" cy="6584795"/>
          </a:xfrm>
        </p:spPr>
      </p:pic>
    </p:spTree>
    <p:extLst>
      <p:ext uri="{BB962C8B-B14F-4D97-AF65-F5344CB8AC3E}">
        <p14:creationId xmlns:p14="http://schemas.microsoft.com/office/powerpoint/2010/main" val="223845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9695"/>
            <a:ext cx="8013884" cy="6016655"/>
          </a:xfrm>
        </p:spPr>
      </p:pic>
    </p:spTree>
    <p:extLst>
      <p:ext uri="{BB962C8B-B14F-4D97-AF65-F5344CB8AC3E}">
        <p14:creationId xmlns:p14="http://schemas.microsoft.com/office/powerpoint/2010/main" val="19073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"/>
            <a:ext cx="6781799" cy="6457414"/>
          </a:xfrm>
        </p:spPr>
      </p:pic>
    </p:spTree>
    <p:extLst>
      <p:ext uri="{BB962C8B-B14F-4D97-AF65-F5344CB8AC3E}">
        <p14:creationId xmlns:p14="http://schemas.microsoft.com/office/powerpoint/2010/main" val="21625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333399"/>
                </a:solidFill>
              </a:rPr>
              <a:t>Membership Plan Goals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7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Recruit </a:t>
            </a:r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en-US" b="1" dirty="0">
                <a:solidFill>
                  <a:srgbClr val="333399"/>
                </a:solidFill>
              </a:rPr>
              <a:t> </a:t>
            </a:r>
            <a:r>
              <a:rPr lang="en-US" b="1" dirty="0" smtClean="0">
                <a:solidFill>
                  <a:srgbClr val="333399"/>
                </a:solidFill>
              </a:rPr>
              <a:t>members </a:t>
            </a:r>
            <a:r>
              <a:rPr lang="en-US" sz="2800" b="1" dirty="0" smtClean="0">
                <a:solidFill>
                  <a:srgbClr val="333399"/>
                </a:solidFill>
              </a:rPr>
              <a:t>(Net + 1; extra point for net 5% ^ min. + 2)</a:t>
            </a:r>
          </a:p>
          <a:p>
            <a:pPr marL="0" indent="0" eaLnBrk="1" hangingPunct="1">
              <a:buNone/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Retain</a:t>
            </a:r>
            <a:r>
              <a:rPr lang="en-US" b="1" dirty="0" smtClean="0">
                <a:solidFill>
                  <a:srgbClr val="333399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current </a:t>
            </a:r>
            <a:r>
              <a:rPr lang="en-US" b="1" dirty="0" smtClean="0">
                <a:solidFill>
                  <a:srgbClr val="333399"/>
                </a:solidFill>
              </a:rPr>
              <a:t>members </a:t>
            </a:r>
            <a:r>
              <a:rPr lang="en-US" sz="2400" b="1" dirty="0" smtClean="0">
                <a:solidFill>
                  <a:srgbClr val="333399"/>
                </a:solidFill>
              </a:rPr>
              <a:t>(At least 90% ... </a:t>
            </a:r>
          </a:p>
          <a:p>
            <a:pPr marL="0" indent="0" eaLnBrk="1" hangingPunct="1">
              <a:buNone/>
            </a:pPr>
            <a:r>
              <a:rPr lang="en-US" sz="1800" b="1" dirty="0">
                <a:solidFill>
                  <a:srgbClr val="333399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      “busy Rotarians are happy Rotarians”; Share the Value of Rotary)</a:t>
            </a:r>
          </a:p>
          <a:p>
            <a:pPr marL="0" indent="0" eaLnBrk="1" hangingPunct="1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Create new participation </a:t>
            </a:r>
            <a:r>
              <a:rPr lang="en-US" b="1" dirty="0" smtClean="0">
                <a:solidFill>
                  <a:srgbClr val="333399"/>
                </a:solidFill>
              </a:rPr>
              <a:t>opportunities</a:t>
            </a:r>
          </a:p>
          <a:p>
            <a:pPr marL="0" indent="0" eaLnBrk="1" hangingPunct="1">
              <a:buNone/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 marL="0" indent="0" eaLnBrk="1" hangingPunct="1">
              <a:buNone/>
            </a:pPr>
            <a:r>
              <a:rPr lang="en-US" sz="1800" b="1" dirty="0" smtClean="0">
                <a:solidFill>
                  <a:srgbClr val="333399"/>
                </a:solidFill>
              </a:rPr>
              <a:t>(e-Member Classification; New Generation; Fun Family-Friendly events;  	Consider Rotarian Family Members; &amp; </a:t>
            </a:r>
            <a:r>
              <a:rPr lang="en-US" sz="1800" b="1" dirty="0" smtClean="0">
                <a:solidFill>
                  <a:srgbClr val="FF0000"/>
                </a:solidFill>
              </a:rPr>
              <a:t>Increase Value of Rotary</a:t>
            </a:r>
            <a:r>
              <a:rPr lang="en-US" sz="1800" b="1" dirty="0" smtClean="0">
                <a:solidFill>
                  <a:srgbClr val="333399"/>
                </a:solidFill>
              </a:rPr>
              <a:t>) 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  <p:bldLst>
      <p:bldP spid="512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Comments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752600"/>
            <a:ext cx="8077200" cy="4267199"/>
          </a:xfrm>
        </p:spPr>
      </p:pic>
    </p:spTree>
    <p:extLst>
      <p:ext uri="{BB962C8B-B14F-4D97-AF65-F5344CB8AC3E}">
        <p14:creationId xmlns:p14="http://schemas.microsoft.com/office/powerpoint/2010/main" val="385558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8390"/>
            <a:ext cx="5867401" cy="6699610"/>
          </a:xfrm>
        </p:spPr>
      </p:pic>
    </p:spTree>
    <p:extLst>
      <p:ext uri="{BB962C8B-B14F-4D97-AF65-F5344CB8AC3E}">
        <p14:creationId xmlns:p14="http://schemas.microsoft.com/office/powerpoint/2010/main" val="61086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04800"/>
            <a:ext cx="6636221" cy="6177113"/>
          </a:xfrm>
        </p:spPr>
      </p:pic>
    </p:spTree>
    <p:extLst>
      <p:ext uri="{BB962C8B-B14F-4D97-AF65-F5344CB8AC3E}">
        <p14:creationId xmlns:p14="http://schemas.microsoft.com/office/powerpoint/2010/main" val="308208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Place Comments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106044" cy="4159494"/>
          </a:xfrm>
        </p:spPr>
      </p:pic>
    </p:spTree>
    <p:extLst>
      <p:ext uri="{BB962C8B-B14F-4D97-AF65-F5344CB8AC3E}">
        <p14:creationId xmlns:p14="http://schemas.microsoft.com/office/powerpoint/2010/main" val="230948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0110"/>
            <a:ext cx="6248400" cy="6664320"/>
          </a:xfrm>
        </p:spPr>
      </p:pic>
    </p:spTree>
    <p:extLst>
      <p:ext uri="{BB962C8B-B14F-4D97-AF65-F5344CB8AC3E}">
        <p14:creationId xmlns:p14="http://schemas.microsoft.com/office/powerpoint/2010/main" val="321854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07633"/>
            <a:ext cx="5638799" cy="6663186"/>
          </a:xfrm>
        </p:spPr>
      </p:pic>
    </p:spTree>
    <p:extLst>
      <p:ext uri="{BB962C8B-B14F-4D97-AF65-F5344CB8AC3E}">
        <p14:creationId xmlns:p14="http://schemas.microsoft.com/office/powerpoint/2010/main" val="399555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914400"/>
          </a:xfrm>
        </p:spPr>
        <p:txBody>
          <a:bodyPr/>
          <a:lstStyle/>
          <a:p>
            <a:r>
              <a:rPr lang="en-US" dirty="0" smtClean="0"/>
              <a:t>Why do people leave Rotary?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6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Resigning Questionnaire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8648014" cy="2380305"/>
          </a:xfrm>
        </p:spPr>
      </p:pic>
    </p:spTree>
    <p:extLst>
      <p:ext uri="{BB962C8B-B14F-4D97-AF65-F5344CB8AC3E}">
        <p14:creationId xmlns:p14="http://schemas.microsoft.com/office/powerpoint/2010/main" val="221030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e-Member Classification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Terry Moore, Co-chair New Ideas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Part II b – Retention &amp; Recruitment tool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686800" cy="4343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333399"/>
                </a:solidFill>
              </a:rPr>
              <a:t>Approved 3</a:t>
            </a:r>
            <a:r>
              <a:rPr lang="en-US" sz="2800" b="1" baseline="30000" dirty="0" smtClean="0">
                <a:solidFill>
                  <a:srgbClr val="333399"/>
                </a:solidFill>
              </a:rPr>
              <a:t>rd</a:t>
            </a:r>
            <a:r>
              <a:rPr lang="en-US" sz="2800" b="1" dirty="0" smtClean="0">
                <a:solidFill>
                  <a:srgbClr val="333399"/>
                </a:solidFill>
              </a:rPr>
              <a:t> Qtr. (2012-13) - Club’s option</a:t>
            </a:r>
          </a:p>
          <a:p>
            <a:pPr eaLnBrk="1" hangingPunct="1"/>
            <a:r>
              <a:rPr lang="en-US" sz="2800" b="1" dirty="0" smtClean="0">
                <a:solidFill>
                  <a:srgbClr val="333399"/>
                </a:solidFill>
              </a:rPr>
              <a:t>Attend meetings “on-line” at any RI approved e-Club or free District video taped meetings</a:t>
            </a:r>
          </a:p>
          <a:p>
            <a:pPr eaLnBrk="1" hangingPunct="1"/>
            <a:r>
              <a:rPr lang="en-US" sz="2800" b="1" dirty="0" smtClean="0">
                <a:solidFill>
                  <a:srgbClr val="333399"/>
                </a:solidFill>
              </a:rPr>
              <a:t>Base </a:t>
            </a:r>
            <a:r>
              <a:rPr lang="en-US" sz="2800" b="1" dirty="0">
                <a:solidFill>
                  <a:srgbClr val="333399"/>
                </a:solidFill>
              </a:rPr>
              <a:t>Dues on cost components of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RI &amp; District fees, 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dirty="0" smtClean="0">
                <a:solidFill>
                  <a:srgbClr val="333399"/>
                </a:solidFill>
              </a:rPr>
              <a:t>Magazine </a:t>
            </a:r>
            <a:r>
              <a:rPr lang="en-US" sz="2800" b="1" dirty="0">
                <a:solidFill>
                  <a:srgbClr val="333399"/>
                </a:solidFill>
              </a:rPr>
              <a:t>&amp; Insurance costs, &amp; major social </a:t>
            </a:r>
            <a:r>
              <a:rPr lang="en-US" sz="2800" b="1" dirty="0" smtClean="0">
                <a:solidFill>
                  <a:srgbClr val="333399"/>
                </a:solidFill>
              </a:rPr>
              <a:t>activities, about $300 per year, plus Foundation donation)</a:t>
            </a:r>
          </a:p>
          <a:p>
            <a:pPr eaLnBrk="1" hangingPunct="1"/>
            <a:r>
              <a:rPr lang="en-US" sz="2800" b="1" dirty="0" smtClean="0">
                <a:solidFill>
                  <a:srgbClr val="333399"/>
                </a:solidFill>
              </a:rPr>
              <a:t>Good </a:t>
            </a:r>
            <a:r>
              <a:rPr lang="en-US" sz="2800" b="1" dirty="0">
                <a:solidFill>
                  <a:srgbClr val="333399"/>
                </a:solidFill>
              </a:rPr>
              <a:t>tool for community servants </a:t>
            </a:r>
            <a:r>
              <a:rPr lang="en-US" sz="2800" b="1" dirty="0" smtClean="0">
                <a:solidFill>
                  <a:srgbClr val="333399"/>
                </a:solidFill>
              </a:rPr>
              <a:t>or spouses to </a:t>
            </a:r>
            <a:r>
              <a:rPr lang="en-US" sz="2800" b="1" dirty="0">
                <a:solidFill>
                  <a:srgbClr val="333399"/>
                </a:solidFill>
              </a:rPr>
              <a:t>get involved </a:t>
            </a:r>
            <a:r>
              <a:rPr lang="en-US" sz="2800" b="1" dirty="0" smtClean="0">
                <a:solidFill>
                  <a:srgbClr val="333399"/>
                </a:solidFill>
              </a:rPr>
              <a:t>w/ Rotary</a:t>
            </a:r>
            <a:endParaRPr lang="en-US" sz="2800" b="1" dirty="0">
              <a:solidFill>
                <a:srgbClr val="333399"/>
              </a:solidFill>
            </a:endParaRPr>
          </a:p>
          <a:p>
            <a:pPr eaLnBrk="1" hangingPunct="1"/>
            <a:endParaRPr lang="en-US" b="1" dirty="0">
              <a:solidFill>
                <a:srgbClr val="333399"/>
              </a:solidFill>
            </a:endParaRPr>
          </a:p>
          <a:p>
            <a:pPr eaLnBrk="1" hangingPunct="1"/>
            <a:endParaRPr lang="en-US" sz="5400" b="1" dirty="0" smtClean="0">
              <a:solidFill>
                <a:srgbClr val="CC0066"/>
              </a:solidFill>
            </a:endParaRPr>
          </a:p>
          <a:p>
            <a:pPr eaLnBrk="1" hangingPunct="1"/>
            <a:endParaRPr lang="en-US" b="1" dirty="0" smtClean="0">
              <a:solidFill>
                <a:srgbClr val="333399"/>
              </a:solidFill>
            </a:endParaRPr>
          </a:p>
          <a:p>
            <a:pPr eaLnBrk="1" hangingPunct="1"/>
            <a:endParaRPr lang="en-US" b="1" dirty="0" smtClean="0">
              <a:solidFill>
                <a:srgbClr val="333399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e-Member Process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333399"/>
                </a:solidFill>
              </a:rPr>
              <a:t>“Vetted” / “sponsored” thru club </a:t>
            </a:r>
            <a:r>
              <a:rPr lang="en-US" sz="2800" b="1" dirty="0" smtClean="0">
                <a:solidFill>
                  <a:srgbClr val="333399"/>
                </a:solidFill>
              </a:rPr>
              <a:t>recruiting as sub-set of Active Membership</a:t>
            </a:r>
            <a:endParaRPr lang="en-US" sz="2800" b="1" dirty="0">
              <a:solidFill>
                <a:srgbClr val="333399"/>
              </a:solidFill>
            </a:endParaRP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</a:rPr>
              <a:t> # capped by 10% classification rule</a:t>
            </a: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</a:rPr>
              <a:t>Attend meetings “</a:t>
            </a:r>
            <a:r>
              <a:rPr lang="en-US" sz="2800" b="1" dirty="0" smtClean="0">
                <a:solidFill>
                  <a:srgbClr val="333399"/>
                </a:solidFill>
              </a:rPr>
              <a:t>on-line”, send </a:t>
            </a:r>
            <a:r>
              <a:rPr lang="en-US" sz="2800" b="1" dirty="0">
                <a:solidFill>
                  <a:srgbClr val="333399"/>
                </a:solidFill>
              </a:rPr>
              <a:t>attendance </a:t>
            </a:r>
            <a:r>
              <a:rPr lang="en-US" sz="2800" b="1" dirty="0" smtClean="0">
                <a:solidFill>
                  <a:srgbClr val="333399"/>
                </a:solidFill>
              </a:rPr>
              <a:t>slips </a:t>
            </a:r>
            <a:r>
              <a:rPr lang="en-US" sz="2800" b="1" dirty="0">
                <a:solidFill>
                  <a:srgbClr val="333399"/>
                </a:solidFill>
              </a:rPr>
              <a:t>to club secretary </a:t>
            </a: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</a:rPr>
              <a:t>Socials, Training, and / or Service Projects </a:t>
            </a:r>
            <a:r>
              <a:rPr lang="en-US" sz="2800" b="1" dirty="0" smtClean="0">
                <a:solidFill>
                  <a:srgbClr val="333399"/>
                </a:solidFill>
              </a:rPr>
              <a:t>conducted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333399"/>
                </a:solidFill>
              </a:rPr>
              <a:t>with </a:t>
            </a:r>
            <a:r>
              <a:rPr lang="en-US" sz="2800" b="1" dirty="0" smtClean="0">
                <a:solidFill>
                  <a:srgbClr val="333399"/>
                </a:solidFill>
              </a:rPr>
              <a:t>the club </a:t>
            </a:r>
            <a:r>
              <a:rPr lang="en-US" sz="2800" b="1" dirty="0">
                <a:solidFill>
                  <a:srgbClr val="333399"/>
                </a:solidFill>
              </a:rPr>
              <a:t>to achieve the whole “Rotary experience”</a:t>
            </a: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</a:rPr>
              <a:t>Remain on club’s membership </a:t>
            </a:r>
            <a:r>
              <a:rPr lang="en-US" sz="2800" b="1" dirty="0" smtClean="0">
                <a:solidFill>
                  <a:srgbClr val="333399"/>
                </a:solidFill>
              </a:rPr>
              <a:t>rolls &amp; counts toward club goals </a:t>
            </a:r>
          </a:p>
          <a:p>
            <a:pPr eaLnBrk="1" hangingPunct="1"/>
            <a:r>
              <a:rPr lang="en-US" sz="2800" b="1" dirty="0" smtClean="0">
                <a:solidFill>
                  <a:srgbClr val="333399"/>
                </a:solidFill>
              </a:rPr>
              <a:t>Results to-date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6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333399"/>
                </a:solidFill>
              </a:rPr>
              <a:t>“Turning Around Membership Numbers”  </a:t>
            </a:r>
            <a:br>
              <a:rPr lang="en-US" sz="3200" b="1" dirty="0" smtClean="0">
                <a:solidFill>
                  <a:srgbClr val="333399"/>
                </a:solidFill>
              </a:rPr>
            </a:b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229600" cy="5943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</a:rPr>
              <a:t>“Back-to-Basics”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Make Membership </a:t>
            </a:r>
            <a:r>
              <a:rPr lang="en-US" sz="2400" b="1" dirty="0" smtClean="0">
                <a:solidFill>
                  <a:srgbClr val="FF0000"/>
                </a:solidFill>
              </a:rPr>
              <a:t>a PRIORITY!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Make Membership </a:t>
            </a:r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u="sng" dirty="0" smtClean="0">
                <a:solidFill>
                  <a:srgbClr val="FF0000"/>
                </a:solidFill>
              </a:rPr>
              <a:t>CLUB</a:t>
            </a:r>
            <a:r>
              <a:rPr lang="en-US" sz="2400" b="1" dirty="0" smtClean="0">
                <a:solidFill>
                  <a:srgbClr val="FF0000"/>
                </a:solidFill>
              </a:rPr>
              <a:t> &amp; </a:t>
            </a:r>
            <a:r>
              <a:rPr lang="en-US" sz="2400" b="1" u="sng" dirty="0" smtClean="0">
                <a:solidFill>
                  <a:srgbClr val="FF0000"/>
                </a:solidFill>
              </a:rPr>
              <a:t>Individual </a:t>
            </a:r>
            <a:r>
              <a:rPr lang="en-US" sz="2400" b="1" dirty="0" smtClean="0">
                <a:solidFill>
                  <a:srgbClr val="333399"/>
                </a:solidFill>
              </a:rPr>
              <a:t>member responsibility.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Survey your members to </a:t>
            </a:r>
            <a:r>
              <a:rPr lang="en-US" sz="2400" b="1" dirty="0" smtClean="0">
                <a:solidFill>
                  <a:srgbClr val="FF0000"/>
                </a:solidFill>
              </a:rPr>
              <a:t>determine needs &amp; benefits</a:t>
            </a:r>
            <a:r>
              <a:rPr lang="en-US" sz="2400" b="1" dirty="0" smtClean="0">
                <a:solidFill>
                  <a:srgbClr val="333399"/>
                </a:solidFill>
              </a:rPr>
              <a:t> </a:t>
            </a:r>
          </a:p>
          <a:p>
            <a:pPr eaLnBrk="1" hangingPunct="1"/>
            <a:r>
              <a:rPr lang="en-US" sz="2400" b="1" dirty="0" smtClean="0">
                <a:solidFill>
                  <a:srgbClr val="FF0000"/>
                </a:solidFill>
              </a:rPr>
              <a:t>Use District tools </a:t>
            </a:r>
            <a:r>
              <a:rPr lang="en-US" sz="2400" b="1" dirty="0" smtClean="0">
                <a:solidFill>
                  <a:srgbClr val="333399"/>
                </a:solidFill>
              </a:rPr>
              <a:t>&amp; an annual calendar of activities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Pursue New Generation &amp; Rotarian Family Members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(need a balance of members who engage Rotary)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Partner with PR &amp; Information Committee</a:t>
            </a:r>
            <a:r>
              <a:rPr lang="en-US" sz="2400" b="1" dirty="0" smtClean="0">
                <a:solidFill>
                  <a:srgbClr val="CC0066"/>
                </a:solidFill>
              </a:rPr>
              <a:t>	</a:t>
            </a:r>
          </a:p>
          <a:p>
            <a:pPr eaLnBrk="1" hangingPunct="1"/>
            <a:endParaRPr lang="en-US" sz="2400" b="1" dirty="0" smtClean="0">
              <a:solidFill>
                <a:srgbClr val="CC0066"/>
              </a:solidFill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333399"/>
                </a:solidFill>
              </a:rPr>
              <a:t>     It’s a process … </a:t>
            </a:r>
            <a:r>
              <a:rPr lang="en-US" sz="2400" b="1" dirty="0">
                <a:solidFill>
                  <a:srgbClr val="FF0000"/>
                </a:solidFill>
              </a:rPr>
              <a:t>recruitment </a:t>
            </a:r>
            <a:r>
              <a:rPr lang="en-US" sz="2400" b="1" dirty="0" smtClean="0">
                <a:solidFill>
                  <a:srgbClr val="FF0000"/>
                </a:solidFill>
              </a:rPr>
              <a:t>events</a:t>
            </a:r>
            <a:r>
              <a:rPr lang="en-US" sz="2400" b="1" dirty="0" smtClean="0">
                <a:solidFill>
                  <a:srgbClr val="333399"/>
                </a:solidFill>
              </a:rPr>
              <a:t>; networking </a:t>
            </a:r>
            <a:r>
              <a:rPr lang="en-US" sz="2400" b="1" dirty="0">
                <a:solidFill>
                  <a:srgbClr val="333399"/>
                </a:solidFill>
              </a:rPr>
              <a:t>/ </a:t>
            </a:r>
            <a:r>
              <a:rPr lang="en-US" sz="2400" b="1" dirty="0" smtClean="0">
                <a:solidFill>
                  <a:srgbClr val="333399"/>
                </a:solidFill>
              </a:rPr>
              <a:t>   social media; </a:t>
            </a:r>
            <a:r>
              <a:rPr lang="en-US" sz="2400" b="1" dirty="0" smtClean="0">
                <a:solidFill>
                  <a:srgbClr val="FF0000"/>
                </a:solidFill>
              </a:rPr>
              <a:t>orientation</a:t>
            </a:r>
            <a:r>
              <a:rPr lang="en-US" sz="2400" b="1" dirty="0" smtClean="0">
                <a:solidFill>
                  <a:srgbClr val="333399"/>
                </a:solidFill>
              </a:rPr>
              <a:t>; training opportunities</a:t>
            </a:r>
            <a:r>
              <a:rPr lang="en-US" sz="2400" b="1" dirty="0" smtClean="0">
                <a:solidFill>
                  <a:srgbClr val="FF0000"/>
                </a:solidFill>
              </a:rPr>
              <a:t>; “red    badge” Programs</a:t>
            </a:r>
            <a:r>
              <a:rPr lang="en-US" sz="2400" b="1" dirty="0" smtClean="0">
                <a:solidFill>
                  <a:srgbClr val="333399"/>
                </a:solidFill>
              </a:rPr>
              <a:t>; participating in service projects</a:t>
            </a:r>
            <a:r>
              <a:rPr lang="en-US" sz="2400" b="1" dirty="0" smtClean="0">
                <a:solidFill>
                  <a:srgbClr val="7030A0"/>
                </a:solidFill>
              </a:rPr>
              <a:t>;  </a:t>
            </a:r>
            <a:r>
              <a:rPr lang="en-US" sz="2400" b="1" dirty="0" smtClean="0">
                <a:solidFill>
                  <a:srgbClr val="FF0000"/>
                </a:solidFill>
              </a:rPr>
              <a:t>“fun focused” </a:t>
            </a:r>
            <a:r>
              <a:rPr lang="en-US" sz="2400" b="1" dirty="0" smtClean="0">
                <a:solidFill>
                  <a:srgbClr val="333399"/>
                </a:solidFill>
              </a:rPr>
              <a:t>meetings, socials &amp; family events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  <p:bldLst>
      <p:bldP spid="4099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Authorized Attendance Sites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333399"/>
                </a:solidFill>
              </a:rPr>
              <a:t>www.District 7770.org (Taped Club Meeting links)</a:t>
            </a:r>
          </a:p>
          <a:p>
            <a:r>
              <a:rPr lang="en-US" sz="2000" dirty="0" smtClean="0">
                <a:solidFill>
                  <a:srgbClr val="333399"/>
                </a:solidFill>
                <a:hlinkClick r:id="rId3"/>
              </a:rPr>
              <a:t>www.rotaryeclubcarolinas.com</a:t>
            </a:r>
            <a:endParaRPr lang="en-US" sz="2000" dirty="0" smtClean="0">
              <a:solidFill>
                <a:srgbClr val="333399"/>
              </a:solidFill>
            </a:endParaRPr>
          </a:p>
          <a:p>
            <a:r>
              <a:rPr lang="en-US" sz="2000" dirty="0">
                <a:solidFill>
                  <a:srgbClr val="333399"/>
                </a:solidFill>
              </a:rPr>
              <a:t>Zone Model eClubs</a:t>
            </a:r>
          </a:p>
          <a:p>
            <a:pPr lvl="1"/>
            <a:r>
              <a:rPr lang="en-US" sz="2000" dirty="0">
                <a:solidFill>
                  <a:srgbClr val="333399"/>
                </a:solidFill>
              </a:rPr>
              <a:t>Rotary eClub of Southwest USA Arizona</a:t>
            </a:r>
          </a:p>
          <a:p>
            <a:pPr lvl="1"/>
            <a:r>
              <a:rPr lang="en-US" sz="2000" dirty="0">
                <a:solidFill>
                  <a:srgbClr val="333399"/>
                </a:solidFill>
              </a:rPr>
              <a:t>Rotary eClub of Latin America</a:t>
            </a:r>
          </a:p>
          <a:p>
            <a:pPr lvl="1"/>
            <a:r>
              <a:rPr lang="en-US" sz="2000" dirty="0">
                <a:solidFill>
                  <a:srgbClr val="333399"/>
                </a:solidFill>
              </a:rPr>
              <a:t>Rotary eClub of London Centenary</a:t>
            </a:r>
          </a:p>
          <a:p>
            <a:pPr lvl="1"/>
            <a:r>
              <a:rPr lang="en-US" sz="2000" dirty="0">
                <a:solidFill>
                  <a:srgbClr val="333399"/>
                </a:solidFill>
              </a:rPr>
              <a:t>Rotary eClub of Southeast USA &amp; Caribbean</a:t>
            </a:r>
          </a:p>
          <a:p>
            <a:pPr lvl="1"/>
            <a:r>
              <a:rPr lang="en-US" sz="2000" dirty="0">
                <a:solidFill>
                  <a:srgbClr val="333399"/>
                </a:solidFill>
              </a:rPr>
              <a:t>Rotary eClub of Taiwan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rgbClr val="333399"/>
                </a:solidFill>
              </a:rPr>
              <a:t>Rotary eClub of Finland &amp; Greece</a:t>
            </a:r>
            <a:endParaRPr lang="en-US" dirty="0">
              <a:solidFill>
                <a:srgbClr val="333399"/>
              </a:solidFill>
            </a:endParaRPr>
          </a:p>
          <a:p>
            <a:r>
              <a:rPr lang="en-US" sz="2000" dirty="0" smtClean="0">
                <a:solidFill>
                  <a:srgbClr val="333399"/>
                </a:solidFill>
              </a:rPr>
              <a:t>District Model eClubs</a:t>
            </a:r>
          </a:p>
          <a:p>
            <a:pPr lvl="1"/>
            <a:r>
              <a:rPr lang="en-US" sz="1600" dirty="0" smtClean="0">
                <a:solidFill>
                  <a:srgbClr val="333399"/>
                </a:solidFill>
              </a:rPr>
              <a:t>Rotary eClub of District 5450 Colorado; District 7150 New York; District 7890 Connecticut</a:t>
            </a:r>
          </a:p>
          <a:p>
            <a:pPr lvl="1"/>
            <a:r>
              <a:rPr lang="en-US" sz="1600" dirty="0" smtClean="0">
                <a:solidFill>
                  <a:srgbClr val="333399"/>
                </a:solidFill>
              </a:rPr>
              <a:t>Rotary eClub of District 3310 Singapore; District 3450 Hong Kong; 4500 Brazil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1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300" dirty="0" smtClean="0">
                <a:solidFill>
                  <a:schemeClr val="bg1"/>
                </a:solidFill>
              </a:rPr>
              <a:t>2013 Zone 33 Rotary Membership Seminar</a:t>
            </a:r>
          </a:p>
        </p:txBody>
      </p:sp>
      <p:pic>
        <p:nvPicPr>
          <p:cNvPr id="4100" name="Picture 4" descr="TN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63"/>
            <a:ext cx="9161463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381000" y="4360863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Part III: Recruiting Generation X… why &amp; how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CHRIS </a:t>
            </a:r>
            <a:r>
              <a:rPr lang="en-US" b="1" dirty="0"/>
              <a:t>DAVIDSON</a:t>
            </a:r>
          </a:p>
          <a:p>
            <a:pPr algn="ctr"/>
            <a:r>
              <a:rPr lang="en-US" dirty="0"/>
              <a:t>Rotary Club of Newport News, VA </a:t>
            </a:r>
          </a:p>
        </p:txBody>
      </p:sp>
    </p:spTree>
    <p:extLst>
      <p:ext uri="{BB962C8B-B14F-4D97-AF65-F5344CB8AC3E}">
        <p14:creationId xmlns:p14="http://schemas.microsoft.com/office/powerpoint/2010/main" val="263226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93813" y="388938"/>
            <a:ext cx="5149850" cy="858837"/>
          </a:xfrm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34" charset="-128"/>
              </a:rPr>
              <a:t> Perception is…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300" smtClean="0">
                <a:solidFill>
                  <a:schemeClr val="bg1"/>
                </a:solidFill>
              </a:rPr>
              <a:t>2013 Zone 33 Rotary Membership Seminar</a:t>
            </a:r>
          </a:p>
        </p:txBody>
      </p:sp>
      <p:pic>
        <p:nvPicPr>
          <p:cNvPr id="11268" name="Picture 4" descr="TN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381000"/>
            <a:ext cx="23717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844550" y="1241425"/>
            <a:ext cx="75120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"Rotary is an old boys club"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"Rotary is only for business people"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"Rotary is not very diverse"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"Rotary isn't much fun"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"Rotary must invite you to participate"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"Rotarians care about the community"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"Rotarians are honest"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>
                <a:latin typeface="Calibri" pitchFamily="34" charset="0"/>
                <a:cs typeface="Times New Roman" pitchFamily="18" charset="0"/>
              </a:rPr>
              <a:t>"</a:t>
            </a:r>
            <a:r>
              <a:rPr lang="en-US" sz="2800" i="1">
                <a:latin typeface="Calibri" pitchFamily="34" charset="0"/>
                <a:cs typeface="Times New Roman" pitchFamily="18" charset="0"/>
              </a:rPr>
              <a:t>Rotarians are social and outgoing"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"Rotarians are leaders"</a:t>
            </a:r>
            <a:endParaRPr lang="en-US" sz="1600"/>
          </a:p>
          <a:p>
            <a:pPr lvl="2">
              <a:buFontTx/>
              <a:buAutoNum type="alphaLcPeriod"/>
            </a:pPr>
            <a:r>
              <a:rPr lang="en-US" sz="2800" i="1">
                <a:latin typeface="Calibri" pitchFamily="34" charset="0"/>
                <a:cs typeface="Times New Roman" pitchFamily="18" charset="0"/>
              </a:rPr>
              <a:t>"Many would consider Rotary, if asked"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4723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333399"/>
                </a:solidFill>
              </a:rPr>
              <a:t>Make Membership a “PRIORITY”</a:t>
            </a:r>
            <a:endParaRPr lang="en-US" sz="3200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…	</a:t>
            </a:r>
            <a:r>
              <a:rPr lang="en-US" sz="2000" dirty="0" smtClean="0">
                <a:solidFill>
                  <a:srgbClr val="333399"/>
                </a:solidFill>
              </a:rPr>
              <a:t>make the offer </a:t>
            </a:r>
            <a:r>
              <a:rPr lang="en-US" sz="2000" u="sng" dirty="0" smtClean="0">
                <a:solidFill>
                  <a:srgbClr val="FF0000"/>
                </a:solidFill>
              </a:rPr>
              <a:t>PERSONAL</a:t>
            </a:r>
            <a:r>
              <a:rPr lang="en-US" sz="2000" dirty="0" smtClean="0">
                <a:solidFill>
                  <a:srgbClr val="333399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333399"/>
                </a:solidFill>
              </a:rPr>
              <a:t> </a:t>
            </a:r>
            <a:r>
              <a:rPr lang="en-US" sz="1400" dirty="0" smtClean="0">
                <a:solidFill>
                  <a:srgbClr val="333399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 …	</a:t>
            </a:r>
            <a:r>
              <a:rPr lang="en-US" sz="2000" dirty="0" smtClean="0">
                <a:solidFill>
                  <a:srgbClr val="333399"/>
                </a:solidFill>
              </a:rPr>
              <a:t>use a </a:t>
            </a:r>
            <a:r>
              <a:rPr lang="en-US" sz="2000" u="sng" dirty="0" smtClean="0">
                <a:solidFill>
                  <a:srgbClr val="FF0000"/>
                </a:solidFill>
              </a:rPr>
              <a:t>RECRUITMENT</a:t>
            </a:r>
            <a:r>
              <a:rPr lang="en-US" sz="2000" dirty="0" smtClean="0">
                <a:solidFill>
                  <a:srgbClr val="333399"/>
                </a:solidFill>
              </a:rPr>
              <a:t> Process! </a:t>
            </a: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…	</a:t>
            </a:r>
            <a:r>
              <a:rPr lang="en-US" sz="2000" u="sng" dirty="0" smtClean="0">
                <a:solidFill>
                  <a:srgbClr val="FF0000"/>
                </a:solidFill>
              </a:rPr>
              <a:t>INITATE</a:t>
            </a:r>
            <a:r>
              <a:rPr lang="en-US" sz="2000" dirty="0" smtClean="0">
                <a:solidFill>
                  <a:srgbClr val="333399"/>
                </a:solidFill>
              </a:rPr>
              <a:t> a Club Survey! </a:t>
            </a: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000" dirty="0" smtClean="0">
                <a:solidFill>
                  <a:srgbClr val="FF0000"/>
                </a:solidFill>
              </a:rPr>
              <a:t> …	</a:t>
            </a:r>
            <a:r>
              <a:rPr lang="en-US" sz="2000" u="sng" dirty="0" smtClean="0">
                <a:solidFill>
                  <a:srgbClr val="FF0000"/>
                </a:solidFill>
              </a:rPr>
              <a:t>ORIENTATION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a “two way street”!  </a:t>
            </a:r>
            <a:r>
              <a:rPr lang="en-US" sz="1400" dirty="0" smtClean="0">
                <a:solidFill>
                  <a:srgbClr val="333399"/>
                </a:solidFill>
              </a:rPr>
              <a:t> </a:t>
            </a:r>
          </a:p>
          <a:p>
            <a:pPr marL="0" indent="0">
              <a:buNone/>
            </a:pP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 …	</a:t>
            </a:r>
            <a:r>
              <a:rPr lang="en-US" sz="2000" u="sng" dirty="0" smtClean="0">
                <a:solidFill>
                  <a:srgbClr val="FF0000"/>
                </a:solidFill>
              </a:rPr>
              <a:t>RETENTION</a:t>
            </a:r>
            <a:r>
              <a:rPr lang="en-US" sz="2000" dirty="0" smtClean="0">
                <a:solidFill>
                  <a:srgbClr val="333399"/>
                </a:solidFill>
              </a:rPr>
              <a:t>  offers “biggest bang” but is hardest to do!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33399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(Engage Members: Busy Rotarians = happy Rotarians; Active Community Service; &amp; Add Value)</a:t>
            </a:r>
          </a:p>
          <a:p>
            <a:pPr marL="0" indent="0">
              <a:buNone/>
            </a:pP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… </a:t>
            </a:r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333399"/>
                </a:solidFill>
              </a:rPr>
              <a:t>New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Members are </a:t>
            </a:r>
            <a:r>
              <a:rPr lang="en-US" sz="2000" dirty="0">
                <a:solidFill>
                  <a:srgbClr val="333399"/>
                </a:solidFill>
              </a:rPr>
              <a:t>an </a:t>
            </a:r>
            <a:r>
              <a:rPr lang="en-US" sz="2000" u="sng" dirty="0" smtClean="0">
                <a:solidFill>
                  <a:srgbClr val="FF0000"/>
                </a:solidFill>
              </a:rPr>
              <a:t>INDIVIDUAL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Rotarian’s </a:t>
            </a:r>
            <a:r>
              <a:rPr lang="en-US" sz="2000" dirty="0">
                <a:solidFill>
                  <a:srgbClr val="333399"/>
                </a:solidFill>
              </a:rPr>
              <a:t>Responsibility</a:t>
            </a:r>
          </a:p>
          <a:p>
            <a:pPr marL="0" indent="0">
              <a:buNone/>
            </a:pPr>
            <a:endParaRPr lang="en-US" sz="14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…	</a:t>
            </a:r>
            <a:r>
              <a:rPr lang="en-US" sz="2000" u="sng" dirty="0" smtClean="0">
                <a:solidFill>
                  <a:srgbClr val="FF0000"/>
                </a:solidFill>
              </a:rPr>
              <a:t>THINK “outside the box”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to enhance participation opportunities!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33399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      </a:t>
            </a:r>
            <a:r>
              <a:rPr lang="en-US" sz="1400" dirty="0" smtClean="0">
                <a:solidFill>
                  <a:srgbClr val="FF0000"/>
                </a:solidFill>
              </a:rPr>
              <a:t>(Video tape weekly meetings; “after-hours” meetings &amp; fireside chats; special membership     gatherings; Focus on New Generation; Don’t overlook Family Members &amp; use e-member process)</a:t>
            </a:r>
          </a:p>
          <a:p>
            <a:pPr marL="0" indent="0">
              <a:buNone/>
            </a:pPr>
            <a:endParaRPr lang="en-US" sz="1400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Y …	</a:t>
            </a:r>
            <a:r>
              <a:rPr lang="en-US" sz="2000" u="sng" dirty="0" smtClean="0">
                <a:solidFill>
                  <a:srgbClr val="FF0000"/>
                </a:solidFill>
              </a:rPr>
              <a:t>YOU</a:t>
            </a:r>
            <a:r>
              <a:rPr lang="en-US" sz="2000" dirty="0" smtClean="0">
                <a:solidFill>
                  <a:srgbClr val="333399"/>
                </a:solidFill>
              </a:rPr>
              <a:t> must engage Rotary to change lives!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33399"/>
                </a:solidFill>
              </a:rPr>
              <a:t> </a:t>
            </a:r>
            <a:r>
              <a:rPr lang="en-US" sz="2000" dirty="0" smtClean="0">
                <a:solidFill>
                  <a:srgbClr val="333399"/>
                </a:solidFill>
              </a:rPr>
              <a:t>     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7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Expand Participation Options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333399"/>
                </a:solidFill>
              </a:rPr>
              <a:t>Add Value to Rotary by Offering: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New Active Member Classification, members remain on club’s rolls but attend meetings on-line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Focus on New Generation &amp; family of Rotarians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“Fun” club formats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b="1" dirty="0" smtClean="0">
                <a:solidFill>
                  <a:srgbClr val="333399"/>
                </a:solidFill>
              </a:rPr>
              <a:t>Think “Outside the box” for new avenues of participation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333399"/>
                </a:solidFill>
              </a:rPr>
              <a:t>   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333399"/>
                </a:solidFill>
              </a:rPr>
              <a:t>Why</a:t>
            </a:r>
            <a:r>
              <a:rPr lang="en-US" sz="2400" b="1" dirty="0">
                <a:solidFill>
                  <a:srgbClr val="333399"/>
                </a:solidFill>
              </a:rPr>
              <a:t>:</a:t>
            </a:r>
            <a:r>
              <a:rPr lang="en-US" sz="2000" b="1" dirty="0">
                <a:solidFill>
                  <a:srgbClr val="333399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Membership </a:t>
            </a:r>
            <a:r>
              <a:rPr lang="en-US" sz="2000" b="1" dirty="0" smtClean="0">
                <a:solidFill>
                  <a:srgbClr val="FF0000"/>
                </a:solidFill>
              </a:rPr>
              <a:t>still heading </a:t>
            </a:r>
            <a:r>
              <a:rPr lang="en-US" sz="2000" b="1" dirty="0">
                <a:solidFill>
                  <a:srgbClr val="FF0000"/>
                </a:solidFill>
              </a:rPr>
              <a:t>in the wrong </a:t>
            </a:r>
            <a:r>
              <a:rPr lang="en-US" sz="2000" b="1" dirty="0" smtClean="0">
                <a:solidFill>
                  <a:srgbClr val="FF0000"/>
                </a:solidFill>
              </a:rPr>
              <a:t>direction!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  <p:bldLst>
      <p:bldP spid="9219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sz="3600" dirty="0" smtClean="0">
                <a:solidFill>
                  <a:srgbClr val="333399"/>
                </a:solidFill>
              </a:rPr>
              <a:t>Best Practices</a:t>
            </a:r>
            <a:br>
              <a:rPr lang="en-US" sz="3600" dirty="0" smtClean="0">
                <a:solidFill>
                  <a:srgbClr val="333399"/>
                </a:solidFill>
              </a:rPr>
            </a:br>
            <a:r>
              <a:rPr lang="en-US" sz="3600" dirty="0" smtClean="0">
                <a:solidFill>
                  <a:srgbClr val="333399"/>
                </a:solidFill>
              </a:rPr>
              <a:t>Doug Roderick, Co-chair Recruiting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35280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Attracts New Members to Our Clubs &amp; Rotary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What Makes a Good Membership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r>
              <a:rPr lang="en-US" dirty="0">
                <a:solidFill>
                  <a:srgbClr val="FF0000"/>
                </a:solidFill>
              </a:rPr>
              <a:t>Effective Ways to Engage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Members  in Rotary?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0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Summary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Membership</a:t>
            </a:r>
            <a:r>
              <a:rPr lang="en-US" sz="3600" b="1" dirty="0" smtClean="0">
                <a:solidFill>
                  <a:srgbClr val="7030A0"/>
                </a:solidFill>
              </a:rPr>
              <a:t> must be</a:t>
            </a:r>
            <a:r>
              <a:rPr lang="en-US" sz="2400" b="1" dirty="0" smtClean="0">
                <a:solidFill>
                  <a:srgbClr val="7030A0"/>
                </a:solidFill>
              </a:rPr>
              <a:t> an Individual member, 		Club, &amp; District </a:t>
            </a:r>
            <a:r>
              <a:rPr lang="en-US" b="1" dirty="0" smtClean="0">
                <a:solidFill>
                  <a:srgbClr val="FF0000"/>
                </a:solidFill>
              </a:rPr>
              <a:t>Priority</a:t>
            </a:r>
          </a:p>
          <a:p>
            <a:pPr marL="0" indent="0" eaLnBrk="1" hangingPunct="1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“Back to Basics” </a:t>
            </a:r>
            <a:r>
              <a:rPr lang="en-US" sz="2400" b="1" dirty="0" smtClean="0">
                <a:solidFill>
                  <a:srgbClr val="7030A0"/>
                </a:solidFill>
              </a:rPr>
              <a:t>focusing on activities that </a:t>
            </a:r>
            <a:r>
              <a:rPr lang="en-US" sz="2400" b="1" dirty="0" smtClean="0">
                <a:solidFill>
                  <a:srgbClr val="FF0000"/>
                </a:solidFill>
              </a:rPr>
              <a:t>enhance the Value of Rotary &amp; “Rotary experience”</a:t>
            </a:r>
          </a:p>
          <a:p>
            <a:pPr marL="0" indent="0" eaLnBrk="1" hangingPunct="1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Offer e-Member </a:t>
            </a:r>
            <a:r>
              <a:rPr lang="en-US" sz="2800" b="1" dirty="0" smtClean="0">
                <a:solidFill>
                  <a:srgbClr val="7030A0"/>
                </a:solidFill>
              </a:rPr>
              <a:t>Classification and </a:t>
            </a:r>
            <a:r>
              <a:rPr lang="en-US" b="1" dirty="0" smtClean="0">
                <a:solidFill>
                  <a:srgbClr val="7030A0"/>
                </a:solidFill>
              </a:rPr>
              <a:t>focus on New Generation </a:t>
            </a:r>
            <a:r>
              <a:rPr lang="en-US" sz="2400" b="1" dirty="0" smtClean="0">
                <a:solidFill>
                  <a:srgbClr val="FF0000"/>
                </a:solidFill>
              </a:rPr>
              <a:t>as other alternatives to participate</a:t>
            </a:r>
          </a:p>
          <a:p>
            <a:pPr marL="800100" lvl="2" indent="0" algn="ctr" eaLnBrk="1" hangingPunct="1">
              <a:buNone/>
            </a:pPr>
            <a:r>
              <a:rPr lang="en-US" b="1" dirty="0" smtClean="0"/>
              <a:t>Together “We” can “turn-around” the </a:t>
            </a:r>
          </a:p>
          <a:p>
            <a:pPr marL="800100" lvl="2" indent="0" algn="ctr" eaLnBrk="1" hangingPunct="1">
              <a:buNone/>
            </a:pPr>
            <a:r>
              <a:rPr lang="en-US" b="1" dirty="0" smtClean="0"/>
              <a:t>membership numbers in District 7770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 II a: Retention Survey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Frank </a:t>
            </a:r>
            <a:r>
              <a:rPr lang="en-US" dirty="0" err="1" smtClean="0">
                <a:solidFill>
                  <a:srgbClr val="FF0000"/>
                </a:solidFill>
              </a:rPr>
              <a:t>Carll</a:t>
            </a:r>
            <a:r>
              <a:rPr lang="en-US" dirty="0" smtClean="0">
                <a:solidFill>
                  <a:srgbClr val="FF0000"/>
                </a:solidFill>
              </a:rPr>
              <a:t>, Co-chair Retention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99"/>
                </a:solidFill>
              </a:rPr>
              <a:t>Review Process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Review Results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Key is to develop programs for your club (its not a one size fits all), depends on your members needs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Use an “Exit Survey” with those members who choose to leave </a:t>
            </a:r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7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4876800" cy="609600"/>
          </a:xfrm>
        </p:spPr>
        <p:txBody>
          <a:bodyPr/>
          <a:lstStyle/>
          <a:p>
            <a:r>
              <a:rPr lang="en-US" dirty="0" smtClean="0"/>
              <a:t>Frank Carll                         9/13/2013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8305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District 7770 Survey 2013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0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1326</Words>
  <Application>Microsoft Macintosh PowerPoint</Application>
  <PresentationFormat>On-screen Show (4:3)</PresentationFormat>
  <Paragraphs>195</Paragraphs>
  <Slides>32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PowerPoint Presentation</vt:lpstr>
      <vt:lpstr>Membership Plan Goals</vt:lpstr>
      <vt:lpstr>“Turning Around Membership Numbers”   </vt:lpstr>
      <vt:lpstr>Make Membership a “PRIORITY”</vt:lpstr>
      <vt:lpstr>Expand Participation Options</vt:lpstr>
      <vt:lpstr>Best Practices Doug Roderick, Co-chair Recruiting</vt:lpstr>
      <vt:lpstr>Summary </vt:lpstr>
      <vt:lpstr>Part II a: Retention Survey Frank Carll, Co-chair Retention</vt:lpstr>
      <vt:lpstr>District 7770 Survey 2013</vt:lpstr>
      <vt:lpstr>PowerPoint Presentation</vt:lpstr>
      <vt:lpstr>Goals For The Survey</vt:lpstr>
      <vt:lpstr>What is the makeup of our fellow Rotarians?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Meeting Comments</vt:lpstr>
      <vt:lpstr>PowerPoint Presentation</vt:lpstr>
      <vt:lpstr>PowerPoint Presentation</vt:lpstr>
      <vt:lpstr>Meeting Place Comments</vt:lpstr>
      <vt:lpstr>PowerPoint Presentation</vt:lpstr>
      <vt:lpstr>PowerPoint Presentation</vt:lpstr>
      <vt:lpstr>Why do people leave Rotary?</vt:lpstr>
      <vt:lpstr>Resigning Questionnaire</vt:lpstr>
      <vt:lpstr>e-Member Classification Terry Moore, Co-chair New Ideas Part II b – Retention &amp; Recruitment tool</vt:lpstr>
      <vt:lpstr>e-Member Process</vt:lpstr>
      <vt:lpstr>Authorized Attendance Sites</vt:lpstr>
      <vt:lpstr> </vt:lpstr>
      <vt:lpstr> Perception is…</vt:lpstr>
    </vt:vector>
  </TitlesOfParts>
  <Company>Georgetown County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awalters</dc:creator>
  <cp:lastModifiedBy>Ed Tassin</cp:lastModifiedBy>
  <cp:revision>185</cp:revision>
  <cp:lastPrinted>2013-08-27T13:14:18Z</cp:lastPrinted>
  <dcterms:created xsi:type="dcterms:W3CDTF">2010-03-03T14:20:08Z</dcterms:created>
  <dcterms:modified xsi:type="dcterms:W3CDTF">2013-09-16T15:49:38Z</dcterms:modified>
</cp:coreProperties>
</file>