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56" r:id="rId2"/>
    <p:sldId id="258" r:id="rId3"/>
    <p:sldId id="261" r:id="rId4"/>
    <p:sldId id="273" r:id="rId5"/>
    <p:sldId id="268" r:id="rId6"/>
    <p:sldId id="274" r:id="rId7"/>
    <p:sldId id="265" r:id="rId8"/>
    <p:sldId id="275" r:id="rId9"/>
    <p:sldId id="292" r:id="rId10"/>
    <p:sldId id="293" r:id="rId11"/>
    <p:sldId id="294" r:id="rId12"/>
    <p:sldId id="295" r:id="rId13"/>
    <p:sldId id="296" r:id="rId14"/>
    <p:sldId id="297" r:id="rId15"/>
    <p:sldId id="298" r:id="rId16"/>
    <p:sldId id="299" r:id="rId17"/>
    <p:sldId id="300" r:id="rId18"/>
    <p:sldId id="301" r:id="rId19"/>
    <p:sldId id="302" r:id="rId20"/>
    <p:sldId id="303" r:id="rId21"/>
    <p:sldId id="304" r:id="rId22"/>
    <p:sldId id="305" r:id="rId23"/>
    <p:sldId id="306" r:id="rId24"/>
    <p:sldId id="307" r:id="rId25"/>
    <p:sldId id="308" r:id="rId26"/>
    <p:sldId id="309" r:id="rId27"/>
    <p:sldId id="310" r:id="rId28"/>
    <p:sldId id="267" r:id="rId29"/>
    <p:sldId id="291" r:id="rId30"/>
    <p:sldId id="272" r:id="rId31"/>
    <p:sldId id="277" r:id="rId32"/>
    <p:sldId id="284" r:id="rId33"/>
  </p:sldIdLst>
  <p:sldSz cx="9144000" cy="6858000" type="screen4x3"/>
  <p:notesSz cx="6858000" cy="9083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CC0066"/>
    <a:srgbClr val="660033"/>
    <a:srgbClr val="800000"/>
    <a:srgbClr val="990033"/>
    <a:srgbClr val="FF99CC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8" autoAdjust="0"/>
    <p:restoredTop sz="82446" autoAdjust="0"/>
  </p:normalViewPr>
  <p:slideViewPr>
    <p:cSldViewPr>
      <p:cViewPr>
        <p:scale>
          <a:sx n="86" d="100"/>
          <a:sy n="86" d="100"/>
        </p:scale>
        <p:origin x="-1752" y="-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3294" y="-102"/>
      </p:cViewPr>
      <p:guideLst>
        <p:guide orient="horz" pos="2861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notesMaster" Target="notesMasters/notesMaster1.xml"/><Relationship Id="rId35" Type="http://schemas.openxmlformats.org/officeDocument/2006/relationships/handoutMaster" Target="handoutMasters/handoutMaster1.xml"/><Relationship Id="rId36" Type="http://schemas.openxmlformats.org/officeDocument/2006/relationships/printerSettings" Target="printerSettings/printerSettings1.bin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esProps" Target="presProps.xml"/><Relationship Id="rId38" Type="http://schemas.openxmlformats.org/officeDocument/2006/relationships/viewProps" Target="viewProps.xml"/><Relationship Id="rId39" Type="http://schemas.openxmlformats.org/officeDocument/2006/relationships/theme" Target="theme/theme1.xml"/><Relationship Id="rId4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27915"/>
            <a:ext cx="2971800" cy="45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27915"/>
            <a:ext cx="2971800" cy="45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7D9AB36-68BE-45F8-AF1A-03818314A6F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10722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D6ED70C-D821-4D0A-A014-875BDB720FB7}" type="datetimeFigureOut">
              <a:rPr lang="en-US"/>
              <a:pPr>
                <a:defRPr/>
              </a:pPr>
              <a:t>9/16/13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7288" y="681038"/>
            <a:ext cx="4543425" cy="34067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14746"/>
            <a:ext cx="5486400" cy="40876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27915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27915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4C68431-B4D3-4AC8-81F3-F67EBAF679E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143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 smtClean="0"/>
              <a:t>This should be an interactive session … discussion, questions, brainstorming.  </a:t>
            </a:r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9E2A7CA-7BEC-4336-8E29-B084CFAB87A2}" type="slidenum">
              <a:rPr lang="en-US" smtClean="0"/>
              <a:pPr/>
              <a:t>1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33F19D-A2C5-4164-B5AD-775B4FE09CCC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7276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33F19D-A2C5-4164-B5AD-775B4FE09CCC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9655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Need to improve Meal Quality.  Clubs need to pay attention to Meal Cost.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33F19D-A2C5-4164-B5AD-775B4FE09CCC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5340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Increased</a:t>
            </a:r>
            <a:r>
              <a:rPr lang="en-US" baseline="0" dirty="0" smtClean="0"/>
              <a:t> variety of program topics and better speakers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33F19D-A2C5-4164-B5AD-775B4FE09CCC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0654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Need to work on getting</a:t>
            </a:r>
            <a:r>
              <a:rPr lang="en-US" baseline="0" dirty="0" smtClean="0"/>
              <a:t> Family Members to understand the benefits of Rotary.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33F19D-A2C5-4164-B5AD-775B4FE09CCC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66375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Have to encourage all clubs to get their members to take the “exit interview.”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33F19D-A2C5-4164-B5AD-775B4FE09CCC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7513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 smtClean="0"/>
              <a:t>Here</a:t>
            </a:r>
            <a:r>
              <a:rPr lang="en-US" baseline="0" dirty="0" smtClean="0"/>
              <a:t> is a new way our District has identified to provide local leadership another Club avenue to allow new or weary current members to continue to participate in Rotary.</a:t>
            </a:r>
            <a:endParaRPr lang="en-US" dirty="0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037AC38-4C26-4107-9075-863E3BF73F61}" type="slidenum">
              <a:rPr lang="en-US" smtClean="0"/>
              <a:pPr/>
              <a:t>28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C68431-B4D3-4AC8-81F3-F67EBAF679E8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48212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0989">
              <a:defRPr sz="23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26308" indent="-279349" defTabSz="910989">
              <a:defRPr sz="23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17397" indent="-223479" defTabSz="910989">
              <a:defRPr sz="23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564356" indent="-223479" defTabSz="910989">
              <a:defRPr sz="23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11314" indent="-223479" defTabSz="910989">
              <a:defRPr sz="23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458273" indent="-223479" defTabSz="91098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05232" indent="-223479" defTabSz="91098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352190" indent="-223479" defTabSz="91098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799149" indent="-223479" defTabSz="91098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0DEFA471-B995-41FF-B3ED-81613069D914}" type="slidenum">
              <a:rPr lang="en-US" sz="1200"/>
              <a:pPr/>
              <a:t>31</a:t>
            </a:fld>
            <a:endParaRPr lang="en-US" sz="120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0989">
              <a:defRPr sz="23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26308" indent="-279349" defTabSz="910989">
              <a:defRPr sz="23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17397" indent="-223479" defTabSz="910989">
              <a:defRPr sz="23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564356" indent="-223479" defTabSz="910989">
              <a:defRPr sz="23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11314" indent="-223479" defTabSz="910989">
              <a:defRPr sz="23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458273" indent="-223479" defTabSz="91098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05232" indent="-223479" defTabSz="91098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352190" indent="-223479" defTabSz="91098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799149" indent="-223479" defTabSz="91098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CBB4F130-33FC-460B-83BB-F962B51C1416}" type="slidenum">
              <a:rPr lang="en-US" sz="1200"/>
              <a:pPr/>
              <a:t>32</a:t>
            </a:fld>
            <a:endParaRPr 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 smtClean="0">
                <a:solidFill>
                  <a:srgbClr val="FF0000"/>
                </a:solidFill>
              </a:rPr>
              <a:t>Goals that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 smtClean="0">
                <a:solidFill>
                  <a:srgbClr val="FF0000"/>
                </a:solidFill>
              </a:rPr>
              <a:t>- Bring in those who share the values of Rotary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 smtClean="0">
                <a:solidFill>
                  <a:srgbClr val="FF0000"/>
                </a:solidFill>
              </a:rPr>
              <a:t>- Encouraging active engagement &amp; hands-on participation in all aspects of Rotary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 smtClean="0">
                <a:solidFill>
                  <a:srgbClr val="FF0000"/>
                </a:solidFill>
              </a:rPr>
              <a:t>- Variety of new opportunities that promote the Value of Rotary</a:t>
            </a:r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r>
              <a:rPr lang="en-US" dirty="0" smtClean="0"/>
              <a:t>Why use goals?  SMART (Specific, Measurable, Achievable, Relevant and Timely) </a:t>
            </a:r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r>
              <a:rPr lang="en-US" dirty="0" smtClean="0"/>
              <a:t>If someone can’t come to our clubs that meet at a certain places at a certain time, in a certain location, do we let them walk away or look for opportunities to refer to other clubs, start new clubs or programs ; or suggest to clubs other ways to improve</a:t>
            </a:r>
            <a:r>
              <a:rPr lang="en-US" baseline="0" dirty="0" smtClean="0"/>
              <a:t> </a:t>
            </a:r>
            <a:r>
              <a:rPr lang="en-US" dirty="0" smtClean="0"/>
              <a:t>participation</a:t>
            </a:r>
            <a:r>
              <a:rPr lang="en-US" baseline="0" dirty="0" smtClean="0"/>
              <a:t> such as, evening events or earlier starts, on-line participation through video taping weekly meetings.  </a:t>
            </a:r>
          </a:p>
          <a:p>
            <a:pPr eaLnBrk="1" hangingPunct="1">
              <a:spcBef>
                <a:spcPct val="0"/>
              </a:spcBef>
            </a:pPr>
            <a:endParaRPr lang="en-US" baseline="0" dirty="0" smtClean="0"/>
          </a:p>
          <a:p>
            <a:pPr eaLnBrk="1" hangingPunct="1">
              <a:spcBef>
                <a:spcPct val="0"/>
              </a:spcBef>
            </a:pPr>
            <a:r>
              <a:rPr lang="en-US" baseline="0" dirty="0" smtClean="0"/>
              <a:t>Other ideas to improve participation</a:t>
            </a:r>
            <a:r>
              <a:rPr lang="en-US" dirty="0" smtClean="0"/>
              <a:t>?</a:t>
            </a: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AE065FC-DCB1-4472-BEB7-D8260FE0CEF4}" type="slidenum">
              <a:rPr lang="en-US" smtClean="0"/>
              <a:pPr/>
              <a:t>2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 smtClean="0"/>
              <a:t>Ask them to: </a:t>
            </a:r>
          </a:p>
          <a:p>
            <a:pPr eaLnBrk="1" hangingPunct="1">
              <a:spcBef>
                <a:spcPct val="0"/>
              </a:spcBef>
            </a:pPr>
            <a:r>
              <a:rPr lang="en-US" dirty="0" smtClean="0"/>
              <a:t>-  Lead by example &amp; bring a new member in to your club … usually only 15% - 25% have actually brought</a:t>
            </a:r>
            <a:r>
              <a:rPr lang="en-US" baseline="0" dirty="0" smtClean="0"/>
              <a:t> in a member.  It is a rewarding task.</a:t>
            </a:r>
            <a:endParaRPr lang="en-US" dirty="0" smtClean="0"/>
          </a:p>
          <a:p>
            <a:pPr eaLnBrk="1" hangingPunct="1">
              <a:spcBef>
                <a:spcPct val="0"/>
              </a:spcBef>
            </a:pPr>
            <a:r>
              <a:rPr lang="en-US" dirty="0" smtClean="0"/>
              <a:t>-</a:t>
            </a:r>
            <a:r>
              <a:rPr lang="en-US" baseline="0" dirty="0" smtClean="0"/>
              <a:t>  </a:t>
            </a:r>
            <a:r>
              <a:rPr lang="en-US" dirty="0" smtClean="0"/>
              <a:t>Get the club and members engaged.  Select a committee that is enthuastic</a:t>
            </a:r>
            <a:r>
              <a:rPr lang="en-US" baseline="0" dirty="0" smtClean="0"/>
              <a:t>, knowledgeable, </a:t>
            </a:r>
            <a:r>
              <a:rPr lang="en-US" dirty="0" smtClean="0"/>
              <a:t> and out going</a:t>
            </a:r>
            <a:r>
              <a:rPr lang="en-US" baseline="0" dirty="0" smtClean="0"/>
              <a:t> to spearhead membership.</a:t>
            </a:r>
            <a:r>
              <a:rPr lang="en-US" dirty="0" smtClean="0"/>
              <a:t> </a:t>
            </a:r>
          </a:p>
          <a:p>
            <a:pPr eaLnBrk="1" hangingPunct="1">
              <a:spcBef>
                <a:spcPct val="0"/>
              </a:spcBef>
            </a:pPr>
            <a:r>
              <a:rPr lang="en-US" dirty="0" smtClean="0"/>
              <a:t>-  It can be productive and fun to get all members</a:t>
            </a:r>
            <a:r>
              <a:rPr lang="en-US" baseline="0" dirty="0" smtClean="0"/>
              <a:t> engaged</a:t>
            </a:r>
            <a:r>
              <a:rPr lang="en-US" dirty="0" smtClean="0"/>
              <a:t>.  This year’s goal is for every club to get</a:t>
            </a:r>
            <a:r>
              <a:rPr lang="en-US" baseline="0" dirty="0" smtClean="0"/>
              <a:t> 25% of the current members to bring in a new member candidate by the end of the second quarter of the Rotary year.  Then close the deal before the end of the third quarter</a:t>
            </a:r>
          </a:p>
          <a:p>
            <a:pPr eaLnBrk="1" hangingPunct="1">
              <a:spcBef>
                <a:spcPct val="0"/>
              </a:spcBef>
            </a:pPr>
            <a:r>
              <a:rPr lang="en-US" baseline="0" dirty="0" smtClean="0"/>
              <a:t>- Suggest some form of organized membership operation and use some form of recruitment event.</a:t>
            </a:r>
            <a:endParaRPr lang="en-US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BD60885-DC8E-4A05-9444-9BA136BF292F}" type="slidenum">
              <a:rPr lang="en-US" smtClean="0"/>
              <a:pPr/>
              <a:t>3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r>
              <a:rPr lang="en-US" dirty="0" smtClean="0"/>
              <a:t>In</a:t>
            </a:r>
            <a:r>
              <a:rPr lang="en-US" baseline="0" dirty="0" smtClean="0"/>
              <a:t> order for Rotary to survive in the years ahead, we must identify new ways for individuals to obtain the Rotary experience.  </a:t>
            </a:r>
          </a:p>
          <a:p>
            <a:pPr eaLnBrk="1" hangingPunct="1">
              <a:spcBef>
                <a:spcPct val="0"/>
              </a:spcBef>
            </a:pPr>
            <a:endParaRPr lang="en-US" baseline="0" dirty="0" smtClean="0"/>
          </a:p>
          <a:p>
            <a:pPr eaLnBrk="1" hangingPunct="1">
              <a:spcBef>
                <a:spcPct val="0"/>
              </a:spcBef>
            </a:pPr>
            <a:r>
              <a:rPr lang="en-US" baseline="0" dirty="0" smtClean="0"/>
              <a:t>We need to grow membership to achieve service projects and increase the funding needed to support both local and international service projects, health and education, and achieve</a:t>
            </a:r>
          </a:p>
          <a:p>
            <a:pPr eaLnBrk="1" hangingPunct="1">
              <a:spcBef>
                <a:spcPct val="0"/>
              </a:spcBef>
            </a:pPr>
            <a:r>
              <a:rPr lang="en-US" baseline="0" dirty="0" smtClean="0"/>
              <a:t> world peace.</a:t>
            </a:r>
          </a:p>
          <a:p>
            <a:pPr eaLnBrk="1" hangingPunct="1">
              <a:spcBef>
                <a:spcPct val="0"/>
              </a:spcBef>
            </a:pPr>
            <a:endParaRPr lang="en-US" baseline="0" dirty="0" smtClean="0"/>
          </a:p>
          <a:p>
            <a:pPr eaLnBrk="1" hangingPunct="1">
              <a:spcBef>
                <a:spcPct val="0"/>
              </a:spcBef>
            </a:pPr>
            <a:r>
              <a:rPr lang="en-US" baseline="0" dirty="0" smtClean="0"/>
              <a:t>Can you think of other ways we can expand participation?</a:t>
            </a:r>
          </a:p>
          <a:p>
            <a:pPr eaLnBrk="1" hangingPunct="1">
              <a:spcBef>
                <a:spcPct val="0"/>
              </a:spcBef>
            </a:pPr>
            <a:endParaRPr lang="en-US" baseline="0" dirty="0" smtClean="0"/>
          </a:p>
          <a:p>
            <a:pPr eaLnBrk="1" hangingPunct="1">
              <a:spcBef>
                <a:spcPct val="0"/>
              </a:spcBef>
            </a:pPr>
            <a:r>
              <a:rPr lang="en-US" baseline="0" dirty="0" smtClean="0"/>
              <a:t>So in my mind, Membership is the critical issue and glue that holds Rotary’s future.</a:t>
            </a:r>
            <a:endParaRPr lang="en-US" dirty="0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02A6D1-B14B-4C11-A5C2-00830BF52A22}" type="slidenum">
              <a:rPr lang="en-US" smtClean="0"/>
              <a:pPr/>
              <a:t>5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Why must</a:t>
            </a:r>
            <a:r>
              <a:rPr lang="en-US" baseline="0" dirty="0" smtClean="0"/>
              <a:t> membership programs be improved</a:t>
            </a:r>
            <a:r>
              <a:rPr lang="en-US" dirty="0" smtClean="0"/>
              <a:t>?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1" dirty="0" smtClean="0">
              <a:solidFill>
                <a:srgbClr val="333399"/>
              </a:solidFill>
            </a:endParaRPr>
          </a:p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200" b="1" dirty="0" smtClean="0">
                <a:solidFill>
                  <a:srgbClr val="333399"/>
                </a:solidFill>
              </a:rPr>
              <a:t>to drive future programs and funding and improve the “health” of Rotary in general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1" dirty="0" smtClean="0">
              <a:solidFill>
                <a:srgbClr val="333399"/>
              </a:solidFill>
            </a:endParaRPr>
          </a:p>
          <a:p>
            <a:pPr eaLnBrk="1" hangingPunct="1">
              <a:spcBef>
                <a:spcPct val="0"/>
              </a:spcBef>
            </a:pPr>
            <a:r>
              <a:rPr lang="en-US" dirty="0" smtClean="0"/>
              <a:t>Rotary is the premier service organization in the world today.  The fact that you</a:t>
            </a:r>
            <a:r>
              <a:rPr lang="en-US" baseline="0" dirty="0" smtClean="0"/>
              <a:t> are a </a:t>
            </a:r>
            <a:r>
              <a:rPr lang="en-US" dirty="0" smtClean="0"/>
              <a:t>leader in</a:t>
            </a:r>
            <a:r>
              <a:rPr lang="en-US" baseline="0" dirty="0" smtClean="0"/>
              <a:t> Rotary</a:t>
            </a:r>
            <a:r>
              <a:rPr lang="en-US" dirty="0" smtClean="0"/>
              <a:t> shows that you care if Rotary survives</a:t>
            </a:r>
            <a:r>
              <a:rPr lang="en-US" baseline="0" dirty="0" smtClean="0"/>
              <a:t> in the years ahead</a:t>
            </a:r>
            <a:r>
              <a:rPr lang="en-US" dirty="0" smtClean="0"/>
              <a:t>.  When your term as President and / or AG is up, you want to be able to look back and see that through your efforts you left Rotary in better shape than you found it.</a:t>
            </a: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529B38-C9B3-4F7A-BFB5-823A79230744}" type="slidenum">
              <a:rPr lang="en-US" smtClean="0"/>
              <a:pPr/>
              <a:t>7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33F19D-A2C5-4164-B5AD-775B4FE09CC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1564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#1</a:t>
            </a:r>
            <a:r>
              <a:rPr lang="en-US" baseline="0" dirty="0" smtClean="0"/>
              <a:t> Invited by friend, #2 Community Service Projects, #3 Networking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33F19D-A2C5-4164-B5AD-775B4FE09CC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2322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#1 Fellowship</a:t>
            </a:r>
            <a:r>
              <a:rPr lang="en-US" baseline="0" dirty="0" smtClean="0"/>
              <a:t> / Fun</a:t>
            </a:r>
            <a:r>
              <a:rPr lang="en-US" dirty="0" smtClean="0"/>
              <a:t>, #2 Community Service Projects, #3 Friendship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33F19D-A2C5-4164-B5AD-775B4FE09CCC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022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Doing a great job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33F19D-A2C5-4164-B5AD-775B4FE09CCC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2494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49CB83-820A-496B-A8D7-23387A9DA8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B715A4-A9E0-4FC8-BCC0-283FEF3E20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A4D8F0-3359-4BD0-82E0-3895F80246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6F4365-0843-47AB-AB4F-59DB7ACDABE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F2A4FC-7BF9-41B4-BFA0-6F1DDF1D07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A36188-4C96-4EDC-9A52-431003429F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43B9B9-C54E-4213-A557-0E3AA701E7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C4FBA4-AA43-4E57-9176-70963EF418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C6E919-52FD-4534-BCA0-FD2A6BC7A6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6EB856-7D17-40BE-87E6-8F3A8BEE8A7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A9D2E1-A916-4AF2-97C5-CF8907F816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EF30824-E85F-44A5-8C88-24EC1A7FBA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>
        <p:tmplLst>
          <p:tmpl lvl="1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xmlns:p14="http://schemas.microsoft.com/office/powerpoint/2010/main"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xmlns:p14="http://schemas.microsoft.com/office/powerpoint/2010/main"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xmlns:p14="http://schemas.microsoft.com/office/powerpoint/2010/main"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xmlns:p14="http://schemas.microsoft.com/office/powerpoint/2010/main"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mailto:sgcb@earthlink.net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JP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JP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.JP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6.JP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7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8.JP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0.JP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2.JP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3.JP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4.JP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hyperlink" Target="http://www.rotaryeclubcarolinas.com/" TargetMode="Externa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5.jpe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1524000"/>
            <a:ext cx="6400800" cy="4343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600" b="1" dirty="0" smtClean="0">
                <a:solidFill>
                  <a:srgbClr val="CC0066"/>
                </a:solidFill>
              </a:rPr>
              <a:t>DISTRICT  MEMBERSHIP PLAN 2013-14</a:t>
            </a:r>
            <a:endParaRPr lang="en-US" sz="3600" b="1" dirty="0">
              <a:solidFill>
                <a:srgbClr val="CC0066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sz="3600" b="1" dirty="0" smtClean="0">
              <a:solidFill>
                <a:srgbClr val="000066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3600" b="1" dirty="0" smtClean="0">
                <a:solidFill>
                  <a:srgbClr val="000066"/>
                </a:solidFill>
              </a:rPr>
              <a:t>Part I</a:t>
            </a:r>
          </a:p>
          <a:p>
            <a:pPr eaLnBrk="1" hangingPunct="1">
              <a:lnSpc>
                <a:spcPct val="90000"/>
              </a:lnSpc>
            </a:pPr>
            <a:r>
              <a:rPr lang="en-US" b="1" dirty="0" smtClean="0">
                <a:solidFill>
                  <a:srgbClr val="000066"/>
                </a:solidFill>
              </a:rPr>
              <a:t>“Membership as a PRIORITY”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b="1" dirty="0" smtClean="0">
                <a:solidFill>
                  <a:srgbClr val="000066"/>
                </a:solidFill>
              </a:rPr>
              <a:t>Gary Bradham, Chair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dirty="0" smtClean="0">
                <a:solidFill>
                  <a:srgbClr val="000066"/>
                </a:solidFill>
                <a:hlinkClick r:id="rId3"/>
              </a:rPr>
              <a:t>sgcb@earthlink.net</a:t>
            </a:r>
            <a:endParaRPr lang="en-US" sz="2400" b="1" dirty="0" smtClean="0">
              <a:solidFill>
                <a:srgbClr val="000066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b="1" dirty="0" smtClean="0">
                <a:solidFill>
                  <a:srgbClr val="000066"/>
                </a:solidFill>
              </a:rPr>
              <a:t>843-458-0947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  <p:bldLst>
      <p:bldP spid="2050" grpId="0" build="p">
        <p:tmplLst>
          <p:tmpl lvl="1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5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xmlns:p14="http://schemas.microsoft.com/office/powerpoint/2010/main"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5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xmlns:p14="http://schemas.microsoft.com/office/powerpoint/2010/main"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5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xmlns:p14="http://schemas.microsoft.com/office/powerpoint/2010/main"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5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xmlns:p14="http://schemas.microsoft.com/office/powerpoint/2010/main"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5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286000"/>
            <a:ext cx="6400800" cy="1828800"/>
          </a:xfrm>
        </p:spPr>
        <p:txBody>
          <a:bodyPr/>
          <a:lstStyle/>
          <a:p>
            <a:r>
              <a:rPr lang="en-US" dirty="0" smtClean="0"/>
              <a:t>Why do people join Rotary?</a:t>
            </a:r>
          </a:p>
          <a:p>
            <a:r>
              <a:rPr lang="en-US" dirty="0" smtClean="0"/>
              <a:t>Why do people stay in Rotary?</a:t>
            </a:r>
          </a:p>
          <a:p>
            <a:r>
              <a:rPr lang="en-US" dirty="0" smtClean="0"/>
              <a:t>Why do people leave Rotary?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3703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For </a:t>
            </a:r>
            <a:r>
              <a:rPr lang="en-US" dirty="0"/>
              <a:t>T</a:t>
            </a:r>
            <a:r>
              <a:rPr lang="en-US" dirty="0" smtClean="0"/>
              <a:t>he Survey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Anonymous </a:t>
            </a:r>
            <a:endParaRPr lang="en-US" dirty="0" smtClean="0"/>
          </a:p>
          <a:p>
            <a:r>
              <a:rPr lang="en-US" dirty="0"/>
              <a:t>Low Cost</a:t>
            </a:r>
          </a:p>
          <a:p>
            <a:r>
              <a:rPr lang="en-US" dirty="0" smtClean="0"/>
              <a:t>Easy </a:t>
            </a:r>
            <a:r>
              <a:rPr lang="en-US" dirty="0"/>
              <a:t>Collection of Data</a:t>
            </a:r>
          </a:p>
          <a:p>
            <a:r>
              <a:rPr lang="en-US" dirty="0"/>
              <a:t>Easy Tabulation</a:t>
            </a:r>
          </a:p>
          <a:p>
            <a:r>
              <a:rPr lang="en-US" dirty="0" smtClean="0"/>
              <a:t>Easy </a:t>
            </a:r>
            <a:r>
              <a:rPr lang="en-US" dirty="0"/>
              <a:t>Publication</a:t>
            </a:r>
          </a:p>
          <a:p>
            <a:r>
              <a:rPr lang="en-US" dirty="0" smtClean="0"/>
              <a:t>All </a:t>
            </a:r>
            <a:r>
              <a:rPr lang="en-US" dirty="0"/>
              <a:t>Clubs </a:t>
            </a:r>
            <a:r>
              <a:rPr lang="en-US" dirty="0" smtClean="0"/>
              <a:t>Participate</a:t>
            </a:r>
          </a:p>
          <a:p>
            <a:r>
              <a:rPr lang="en-US" dirty="0" smtClean="0"/>
              <a:t>At least 50% response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72675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133600"/>
            <a:ext cx="7772400" cy="1926336"/>
          </a:xfrm>
        </p:spPr>
        <p:txBody>
          <a:bodyPr/>
          <a:lstStyle/>
          <a:p>
            <a:r>
              <a:rPr lang="en-US" dirty="0" smtClean="0"/>
              <a:t>What is the makeup of our fellow Rotarians?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72983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174639"/>
            <a:ext cx="6858000" cy="6181711"/>
          </a:xfrm>
        </p:spPr>
      </p:pic>
    </p:spTree>
    <p:extLst>
      <p:ext uri="{BB962C8B-B14F-4D97-AF65-F5344CB8AC3E}">
        <p14:creationId xmlns:p14="http://schemas.microsoft.com/office/powerpoint/2010/main" val="1006633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228600"/>
            <a:ext cx="7030277" cy="6400800"/>
          </a:xfrm>
        </p:spPr>
      </p:pic>
    </p:spTree>
    <p:extLst>
      <p:ext uri="{BB962C8B-B14F-4D97-AF65-F5344CB8AC3E}">
        <p14:creationId xmlns:p14="http://schemas.microsoft.com/office/powerpoint/2010/main" val="3689917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276151"/>
            <a:ext cx="8305800" cy="6048449"/>
          </a:xfrm>
        </p:spPr>
      </p:pic>
    </p:spTree>
    <p:extLst>
      <p:ext uri="{BB962C8B-B14F-4D97-AF65-F5344CB8AC3E}">
        <p14:creationId xmlns:p14="http://schemas.microsoft.com/office/powerpoint/2010/main" val="35103977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37885"/>
            <a:ext cx="6858000" cy="6567715"/>
          </a:xfrm>
        </p:spPr>
      </p:pic>
    </p:spTree>
    <p:extLst>
      <p:ext uri="{BB962C8B-B14F-4D97-AF65-F5344CB8AC3E}">
        <p14:creationId xmlns:p14="http://schemas.microsoft.com/office/powerpoint/2010/main" val="36407386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6432" y="120805"/>
            <a:ext cx="6548368" cy="6584795"/>
          </a:xfrm>
        </p:spPr>
      </p:pic>
    </p:spTree>
    <p:extLst>
      <p:ext uri="{BB962C8B-B14F-4D97-AF65-F5344CB8AC3E}">
        <p14:creationId xmlns:p14="http://schemas.microsoft.com/office/powerpoint/2010/main" val="22384538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339695"/>
            <a:ext cx="8013884" cy="6016655"/>
          </a:xfrm>
        </p:spPr>
      </p:pic>
    </p:spTree>
    <p:extLst>
      <p:ext uri="{BB962C8B-B14F-4D97-AF65-F5344CB8AC3E}">
        <p14:creationId xmlns:p14="http://schemas.microsoft.com/office/powerpoint/2010/main" val="1907348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228600"/>
            <a:ext cx="6781799" cy="6457414"/>
          </a:xfrm>
        </p:spPr>
      </p:pic>
    </p:spTree>
    <p:extLst>
      <p:ext uri="{BB962C8B-B14F-4D97-AF65-F5344CB8AC3E}">
        <p14:creationId xmlns:p14="http://schemas.microsoft.com/office/powerpoint/2010/main" val="2162526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solidFill>
                  <a:srgbClr val="333399"/>
                </a:solidFill>
              </a:rPr>
              <a:t>Membership Plan Goals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534400" cy="457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FF0000"/>
                </a:solidFill>
              </a:rPr>
              <a:t>Recruit </a:t>
            </a:r>
            <a:r>
              <a:rPr lang="en-US" b="1" dirty="0">
                <a:solidFill>
                  <a:srgbClr val="FF0000"/>
                </a:solidFill>
              </a:rPr>
              <a:t>new</a:t>
            </a:r>
            <a:r>
              <a:rPr lang="en-US" b="1" dirty="0">
                <a:solidFill>
                  <a:srgbClr val="333399"/>
                </a:solidFill>
              </a:rPr>
              <a:t> </a:t>
            </a:r>
            <a:r>
              <a:rPr lang="en-US" b="1" dirty="0" smtClean="0">
                <a:solidFill>
                  <a:srgbClr val="333399"/>
                </a:solidFill>
              </a:rPr>
              <a:t>members </a:t>
            </a:r>
            <a:r>
              <a:rPr lang="en-US" sz="2800" b="1" dirty="0" smtClean="0">
                <a:solidFill>
                  <a:srgbClr val="333399"/>
                </a:solidFill>
              </a:rPr>
              <a:t>(Net + 1; extra point for net 5% ^ min. + 2)</a:t>
            </a:r>
          </a:p>
          <a:p>
            <a:pPr marL="0" indent="0" eaLnBrk="1" hangingPunct="1">
              <a:buNone/>
            </a:pPr>
            <a:endParaRPr lang="en-US" sz="1800" b="1" dirty="0" smtClean="0">
              <a:solidFill>
                <a:srgbClr val="333399"/>
              </a:solidFill>
            </a:endParaRPr>
          </a:p>
          <a:p>
            <a:pPr eaLnBrk="1" hangingPunct="1"/>
            <a:r>
              <a:rPr lang="en-US" b="1" dirty="0" smtClean="0">
                <a:solidFill>
                  <a:srgbClr val="FF0000"/>
                </a:solidFill>
              </a:rPr>
              <a:t>Retain</a:t>
            </a:r>
            <a:r>
              <a:rPr lang="en-US" b="1" dirty="0" smtClean="0">
                <a:solidFill>
                  <a:srgbClr val="333399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current </a:t>
            </a:r>
            <a:r>
              <a:rPr lang="en-US" b="1" dirty="0" smtClean="0">
                <a:solidFill>
                  <a:srgbClr val="333399"/>
                </a:solidFill>
              </a:rPr>
              <a:t>members </a:t>
            </a:r>
            <a:r>
              <a:rPr lang="en-US" sz="2400" b="1" dirty="0" smtClean="0">
                <a:solidFill>
                  <a:srgbClr val="333399"/>
                </a:solidFill>
              </a:rPr>
              <a:t>(At least 90% ... </a:t>
            </a:r>
          </a:p>
          <a:p>
            <a:pPr marL="0" indent="0" eaLnBrk="1" hangingPunct="1">
              <a:buNone/>
            </a:pPr>
            <a:r>
              <a:rPr lang="en-US" sz="1800" b="1" dirty="0">
                <a:solidFill>
                  <a:srgbClr val="333399"/>
                </a:solidFill>
              </a:rPr>
              <a:t> </a:t>
            </a:r>
            <a:r>
              <a:rPr lang="en-US" sz="1800" b="1" dirty="0" smtClean="0">
                <a:solidFill>
                  <a:srgbClr val="333399"/>
                </a:solidFill>
              </a:rPr>
              <a:t>      “busy Rotarians are happy Rotarians”; Share the Value of Rotary)</a:t>
            </a:r>
          </a:p>
          <a:p>
            <a:pPr marL="0" indent="0" eaLnBrk="1" hangingPunct="1">
              <a:buNone/>
            </a:pPr>
            <a:endParaRPr lang="en-US" sz="1800" b="1" dirty="0">
              <a:solidFill>
                <a:srgbClr val="FF0000"/>
              </a:solidFill>
            </a:endParaRPr>
          </a:p>
          <a:p>
            <a:pPr eaLnBrk="1" hangingPunct="1"/>
            <a:r>
              <a:rPr lang="en-US" b="1" dirty="0" smtClean="0">
                <a:solidFill>
                  <a:srgbClr val="FF0000"/>
                </a:solidFill>
              </a:rPr>
              <a:t>Create new participation </a:t>
            </a:r>
            <a:r>
              <a:rPr lang="en-US" b="1" dirty="0" smtClean="0">
                <a:solidFill>
                  <a:srgbClr val="333399"/>
                </a:solidFill>
              </a:rPr>
              <a:t>opportunities</a:t>
            </a:r>
          </a:p>
          <a:p>
            <a:pPr marL="0" indent="0" eaLnBrk="1" hangingPunct="1">
              <a:buNone/>
            </a:pPr>
            <a:endParaRPr lang="en-US" sz="1800" b="1" dirty="0" smtClean="0">
              <a:solidFill>
                <a:srgbClr val="333399"/>
              </a:solidFill>
            </a:endParaRPr>
          </a:p>
          <a:p>
            <a:pPr marL="0" indent="0" eaLnBrk="1" hangingPunct="1">
              <a:buNone/>
            </a:pPr>
            <a:r>
              <a:rPr lang="en-US" sz="1800" b="1" dirty="0" smtClean="0">
                <a:solidFill>
                  <a:srgbClr val="333399"/>
                </a:solidFill>
              </a:rPr>
              <a:t>(e-Member Classification; New Generation; Fun Family-Friendly events;  	Consider Rotarian Family Members; &amp; </a:t>
            </a:r>
            <a:r>
              <a:rPr lang="en-US" sz="1800" b="1" dirty="0" smtClean="0">
                <a:solidFill>
                  <a:srgbClr val="FF0000"/>
                </a:solidFill>
              </a:rPr>
              <a:t>Increase Value of Rotary</a:t>
            </a:r>
            <a:r>
              <a:rPr lang="en-US" sz="1800" b="1" dirty="0" smtClean="0">
                <a:solidFill>
                  <a:srgbClr val="333399"/>
                </a:solidFill>
              </a:rPr>
              <a:t>) </a:t>
            </a:r>
            <a:endParaRPr lang="en-US" sz="18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  <p:bldLst>
      <p:bldP spid="5123" grpId="0" build="p">
        <p:tmplLst>
          <p:tmpl lvl="1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1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xmlns:p14="http://schemas.microsoft.com/office/powerpoint/2010/main"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1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xmlns:p14="http://schemas.microsoft.com/office/powerpoint/2010/main"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1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xmlns:p14="http://schemas.microsoft.com/office/powerpoint/2010/main"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1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xmlns:p14="http://schemas.microsoft.com/office/powerpoint/2010/main"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1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Meeting Comments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1" y="1752600"/>
            <a:ext cx="8077200" cy="4267199"/>
          </a:xfrm>
        </p:spPr>
      </p:pic>
    </p:spTree>
    <p:extLst>
      <p:ext uri="{BB962C8B-B14F-4D97-AF65-F5344CB8AC3E}">
        <p14:creationId xmlns:p14="http://schemas.microsoft.com/office/powerpoint/2010/main" val="38555813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158390"/>
            <a:ext cx="5867401" cy="6699610"/>
          </a:xfrm>
        </p:spPr>
      </p:pic>
    </p:spTree>
    <p:extLst>
      <p:ext uri="{BB962C8B-B14F-4D97-AF65-F5344CB8AC3E}">
        <p14:creationId xmlns:p14="http://schemas.microsoft.com/office/powerpoint/2010/main" val="6108637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304800"/>
            <a:ext cx="6636221" cy="6177113"/>
          </a:xfrm>
        </p:spPr>
      </p:pic>
    </p:spTree>
    <p:extLst>
      <p:ext uri="{BB962C8B-B14F-4D97-AF65-F5344CB8AC3E}">
        <p14:creationId xmlns:p14="http://schemas.microsoft.com/office/powerpoint/2010/main" val="30820853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Meeting Place Comments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828800"/>
            <a:ext cx="8106044" cy="4159494"/>
          </a:xfrm>
        </p:spPr>
      </p:pic>
    </p:spTree>
    <p:extLst>
      <p:ext uri="{BB962C8B-B14F-4D97-AF65-F5344CB8AC3E}">
        <p14:creationId xmlns:p14="http://schemas.microsoft.com/office/powerpoint/2010/main" val="23094832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140110"/>
            <a:ext cx="6248400" cy="6664320"/>
          </a:xfrm>
        </p:spPr>
      </p:pic>
    </p:spTree>
    <p:extLst>
      <p:ext uri="{BB962C8B-B14F-4D97-AF65-F5344CB8AC3E}">
        <p14:creationId xmlns:p14="http://schemas.microsoft.com/office/powerpoint/2010/main" val="32185462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207633"/>
            <a:ext cx="5638799" cy="6663186"/>
          </a:xfrm>
        </p:spPr>
      </p:pic>
    </p:spTree>
    <p:extLst>
      <p:ext uri="{BB962C8B-B14F-4D97-AF65-F5344CB8AC3E}">
        <p14:creationId xmlns:p14="http://schemas.microsoft.com/office/powerpoint/2010/main" val="39955558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67000"/>
            <a:ext cx="7772400" cy="914400"/>
          </a:xfrm>
        </p:spPr>
        <p:txBody>
          <a:bodyPr/>
          <a:lstStyle/>
          <a:p>
            <a:r>
              <a:rPr lang="en-US" dirty="0" smtClean="0"/>
              <a:t>Why do people leave Rotary?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9637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Resigning Questionnaire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819400"/>
            <a:ext cx="8648014" cy="2380305"/>
          </a:xfrm>
        </p:spPr>
      </p:pic>
    </p:spTree>
    <p:extLst>
      <p:ext uri="{BB962C8B-B14F-4D97-AF65-F5344CB8AC3E}">
        <p14:creationId xmlns:p14="http://schemas.microsoft.com/office/powerpoint/2010/main" val="22103022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txBody>
          <a:bodyPr/>
          <a:lstStyle/>
          <a:p>
            <a:pPr eaLnBrk="1" hangingPunct="1"/>
            <a:r>
              <a:rPr lang="en-US" sz="3600" b="1" dirty="0" smtClean="0">
                <a:solidFill>
                  <a:srgbClr val="FF0000"/>
                </a:solidFill>
              </a:rPr>
              <a:t>e-Member Classification</a:t>
            </a:r>
            <a:br>
              <a:rPr lang="en-US" sz="3600" b="1" dirty="0" smtClean="0">
                <a:solidFill>
                  <a:srgbClr val="FF0000"/>
                </a:solidFill>
              </a:rPr>
            </a:br>
            <a:r>
              <a:rPr lang="en-US" sz="2400" b="1" dirty="0" smtClean="0">
                <a:solidFill>
                  <a:srgbClr val="FF0000"/>
                </a:solidFill>
              </a:rPr>
              <a:t>Terry Moore, Co-chair New Ideas</a:t>
            </a: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sz="1800" b="1" dirty="0" smtClean="0">
                <a:solidFill>
                  <a:srgbClr val="FF0000"/>
                </a:solidFill>
              </a:rPr>
              <a:t>Part II b – Retention &amp; Recruitment tool</a:t>
            </a:r>
            <a:endParaRPr lang="en-US" b="1" dirty="0" smtClean="0">
              <a:solidFill>
                <a:srgbClr val="FF0000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905000"/>
            <a:ext cx="8686800" cy="434340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solidFill>
                  <a:srgbClr val="333399"/>
                </a:solidFill>
              </a:rPr>
              <a:t>Approved 3</a:t>
            </a:r>
            <a:r>
              <a:rPr lang="en-US" sz="2800" b="1" baseline="30000" dirty="0" smtClean="0">
                <a:solidFill>
                  <a:srgbClr val="333399"/>
                </a:solidFill>
              </a:rPr>
              <a:t>rd</a:t>
            </a:r>
            <a:r>
              <a:rPr lang="en-US" sz="2800" b="1" dirty="0" smtClean="0">
                <a:solidFill>
                  <a:srgbClr val="333399"/>
                </a:solidFill>
              </a:rPr>
              <a:t> Qtr. (2012-13) - Club’s option</a:t>
            </a:r>
          </a:p>
          <a:p>
            <a:pPr eaLnBrk="1" hangingPunct="1"/>
            <a:r>
              <a:rPr lang="en-US" sz="2800" b="1" dirty="0" smtClean="0">
                <a:solidFill>
                  <a:srgbClr val="333399"/>
                </a:solidFill>
              </a:rPr>
              <a:t>Attend meetings “on-line” at any RI approved e-Club or free District video taped meetings</a:t>
            </a:r>
          </a:p>
          <a:p>
            <a:pPr eaLnBrk="1" hangingPunct="1"/>
            <a:r>
              <a:rPr lang="en-US" sz="2800" b="1" dirty="0" smtClean="0">
                <a:solidFill>
                  <a:srgbClr val="333399"/>
                </a:solidFill>
              </a:rPr>
              <a:t>Base </a:t>
            </a:r>
            <a:r>
              <a:rPr lang="en-US" sz="2800" b="1" dirty="0">
                <a:solidFill>
                  <a:srgbClr val="333399"/>
                </a:solidFill>
              </a:rPr>
              <a:t>Dues on cost components of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>
                <a:solidFill>
                  <a:srgbClr val="7030A0"/>
                </a:solidFill>
              </a:rPr>
              <a:t>RI &amp; District fees, </a:t>
            </a:r>
            <a:r>
              <a:rPr lang="en-US" sz="2800" b="1" dirty="0" smtClean="0">
                <a:solidFill>
                  <a:srgbClr val="7030A0"/>
                </a:solidFill>
              </a:rPr>
              <a:t>(</a:t>
            </a:r>
            <a:r>
              <a:rPr lang="en-US" sz="2800" b="1" dirty="0" smtClean="0">
                <a:solidFill>
                  <a:srgbClr val="333399"/>
                </a:solidFill>
              </a:rPr>
              <a:t>Magazine </a:t>
            </a:r>
            <a:r>
              <a:rPr lang="en-US" sz="2800" b="1" dirty="0">
                <a:solidFill>
                  <a:srgbClr val="333399"/>
                </a:solidFill>
              </a:rPr>
              <a:t>&amp; Insurance costs, &amp; major social </a:t>
            </a:r>
            <a:r>
              <a:rPr lang="en-US" sz="2800" b="1" dirty="0" smtClean="0">
                <a:solidFill>
                  <a:srgbClr val="333399"/>
                </a:solidFill>
              </a:rPr>
              <a:t>activities, about $300 per year, plus Foundation donation)</a:t>
            </a:r>
          </a:p>
          <a:p>
            <a:pPr eaLnBrk="1" hangingPunct="1"/>
            <a:r>
              <a:rPr lang="en-US" sz="2800" b="1" dirty="0" smtClean="0">
                <a:solidFill>
                  <a:srgbClr val="333399"/>
                </a:solidFill>
              </a:rPr>
              <a:t>Good </a:t>
            </a:r>
            <a:r>
              <a:rPr lang="en-US" sz="2800" b="1" dirty="0">
                <a:solidFill>
                  <a:srgbClr val="333399"/>
                </a:solidFill>
              </a:rPr>
              <a:t>tool for community servants </a:t>
            </a:r>
            <a:r>
              <a:rPr lang="en-US" sz="2800" b="1" dirty="0" smtClean="0">
                <a:solidFill>
                  <a:srgbClr val="333399"/>
                </a:solidFill>
              </a:rPr>
              <a:t>or spouses to </a:t>
            </a:r>
            <a:r>
              <a:rPr lang="en-US" sz="2800" b="1" dirty="0">
                <a:solidFill>
                  <a:srgbClr val="333399"/>
                </a:solidFill>
              </a:rPr>
              <a:t>get involved </a:t>
            </a:r>
            <a:r>
              <a:rPr lang="en-US" sz="2800" b="1" dirty="0" smtClean="0">
                <a:solidFill>
                  <a:srgbClr val="333399"/>
                </a:solidFill>
              </a:rPr>
              <a:t>w/ Rotary</a:t>
            </a:r>
            <a:endParaRPr lang="en-US" sz="2800" b="1" dirty="0">
              <a:solidFill>
                <a:srgbClr val="333399"/>
              </a:solidFill>
            </a:endParaRPr>
          </a:p>
          <a:p>
            <a:pPr eaLnBrk="1" hangingPunct="1"/>
            <a:endParaRPr lang="en-US" b="1" dirty="0">
              <a:solidFill>
                <a:srgbClr val="333399"/>
              </a:solidFill>
            </a:endParaRPr>
          </a:p>
          <a:p>
            <a:pPr eaLnBrk="1" hangingPunct="1"/>
            <a:endParaRPr lang="en-US" sz="5400" b="1" dirty="0" smtClean="0">
              <a:solidFill>
                <a:srgbClr val="CC0066"/>
              </a:solidFill>
            </a:endParaRPr>
          </a:p>
          <a:p>
            <a:pPr eaLnBrk="1" hangingPunct="1"/>
            <a:endParaRPr lang="en-US" b="1" dirty="0" smtClean="0">
              <a:solidFill>
                <a:srgbClr val="333399"/>
              </a:solidFill>
            </a:endParaRPr>
          </a:p>
          <a:p>
            <a:pPr eaLnBrk="1" hangingPunct="1"/>
            <a:endParaRPr lang="en-US" b="1" dirty="0" smtClean="0">
              <a:solidFill>
                <a:srgbClr val="333399"/>
              </a:solidFill>
            </a:endParaRPr>
          </a:p>
          <a:p>
            <a:pPr eaLnBrk="1" hangingPunct="1">
              <a:buFontTx/>
              <a:buNone/>
            </a:pPr>
            <a:endParaRPr lang="en-US" b="1" dirty="0" smtClean="0">
              <a:solidFill>
                <a:srgbClr val="333399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e-Member Process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/>
          <a:lstStyle/>
          <a:p>
            <a:pPr eaLnBrk="1" hangingPunct="1"/>
            <a:r>
              <a:rPr lang="en-US" sz="2800" b="1" dirty="0">
                <a:solidFill>
                  <a:srgbClr val="333399"/>
                </a:solidFill>
              </a:rPr>
              <a:t>“Vetted” / “sponsored” thru club </a:t>
            </a:r>
            <a:r>
              <a:rPr lang="en-US" sz="2800" b="1" dirty="0" smtClean="0">
                <a:solidFill>
                  <a:srgbClr val="333399"/>
                </a:solidFill>
              </a:rPr>
              <a:t>recruiting as sub-set of Active Membership</a:t>
            </a:r>
            <a:endParaRPr lang="en-US" sz="2800" b="1" dirty="0">
              <a:solidFill>
                <a:srgbClr val="333399"/>
              </a:solidFill>
            </a:endParaRPr>
          </a:p>
          <a:p>
            <a:pPr eaLnBrk="1" hangingPunct="1"/>
            <a:r>
              <a:rPr lang="en-US" sz="2800" b="1" dirty="0">
                <a:solidFill>
                  <a:srgbClr val="333399"/>
                </a:solidFill>
              </a:rPr>
              <a:t> # capped by 10% classification rule</a:t>
            </a:r>
          </a:p>
          <a:p>
            <a:pPr eaLnBrk="1" hangingPunct="1"/>
            <a:r>
              <a:rPr lang="en-US" sz="2800" b="1" dirty="0">
                <a:solidFill>
                  <a:srgbClr val="333399"/>
                </a:solidFill>
              </a:rPr>
              <a:t>Attend meetings “</a:t>
            </a:r>
            <a:r>
              <a:rPr lang="en-US" sz="2800" b="1" dirty="0" smtClean="0">
                <a:solidFill>
                  <a:srgbClr val="333399"/>
                </a:solidFill>
              </a:rPr>
              <a:t>on-line”, send </a:t>
            </a:r>
            <a:r>
              <a:rPr lang="en-US" sz="2800" b="1" dirty="0">
                <a:solidFill>
                  <a:srgbClr val="333399"/>
                </a:solidFill>
              </a:rPr>
              <a:t>attendance </a:t>
            </a:r>
            <a:r>
              <a:rPr lang="en-US" sz="2800" b="1" dirty="0" smtClean="0">
                <a:solidFill>
                  <a:srgbClr val="333399"/>
                </a:solidFill>
              </a:rPr>
              <a:t>slips </a:t>
            </a:r>
            <a:r>
              <a:rPr lang="en-US" sz="2800" b="1" dirty="0">
                <a:solidFill>
                  <a:srgbClr val="333399"/>
                </a:solidFill>
              </a:rPr>
              <a:t>to club secretary </a:t>
            </a:r>
          </a:p>
          <a:p>
            <a:pPr eaLnBrk="1" hangingPunct="1"/>
            <a:r>
              <a:rPr lang="en-US" sz="2800" b="1" dirty="0">
                <a:solidFill>
                  <a:srgbClr val="333399"/>
                </a:solidFill>
              </a:rPr>
              <a:t>Socials, Training, and / or Service Projects </a:t>
            </a:r>
            <a:r>
              <a:rPr lang="en-US" sz="2800" b="1" dirty="0" smtClean="0">
                <a:solidFill>
                  <a:srgbClr val="333399"/>
                </a:solidFill>
              </a:rPr>
              <a:t>conducted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>
                <a:solidFill>
                  <a:srgbClr val="333399"/>
                </a:solidFill>
              </a:rPr>
              <a:t>with </a:t>
            </a:r>
            <a:r>
              <a:rPr lang="en-US" sz="2800" b="1" dirty="0" smtClean="0">
                <a:solidFill>
                  <a:srgbClr val="333399"/>
                </a:solidFill>
              </a:rPr>
              <a:t>the club </a:t>
            </a:r>
            <a:r>
              <a:rPr lang="en-US" sz="2800" b="1" dirty="0">
                <a:solidFill>
                  <a:srgbClr val="333399"/>
                </a:solidFill>
              </a:rPr>
              <a:t>to achieve the whole “Rotary experience”</a:t>
            </a:r>
          </a:p>
          <a:p>
            <a:pPr eaLnBrk="1" hangingPunct="1"/>
            <a:r>
              <a:rPr lang="en-US" sz="2800" b="1" dirty="0">
                <a:solidFill>
                  <a:srgbClr val="333399"/>
                </a:solidFill>
              </a:rPr>
              <a:t>Remain on club’s membership </a:t>
            </a:r>
            <a:r>
              <a:rPr lang="en-US" sz="2800" b="1" dirty="0" smtClean="0">
                <a:solidFill>
                  <a:srgbClr val="333399"/>
                </a:solidFill>
              </a:rPr>
              <a:t>rolls &amp; counts toward club goals </a:t>
            </a:r>
          </a:p>
          <a:p>
            <a:pPr eaLnBrk="1" hangingPunct="1"/>
            <a:r>
              <a:rPr lang="en-US" sz="2800" b="1" dirty="0" smtClean="0">
                <a:solidFill>
                  <a:srgbClr val="333399"/>
                </a:solidFill>
              </a:rPr>
              <a:t>Results to-date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23601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685800"/>
          </a:xfrm>
        </p:spPr>
        <p:txBody>
          <a:bodyPr/>
          <a:lstStyle/>
          <a:p>
            <a:pPr eaLnBrk="1" hangingPunct="1"/>
            <a:r>
              <a:rPr lang="en-US" sz="3200" b="1" dirty="0" smtClean="0">
                <a:solidFill>
                  <a:srgbClr val="333399"/>
                </a:solidFill>
              </a:rPr>
              <a:t>“Turning Around Membership Numbers”  </a:t>
            </a:r>
            <a:br>
              <a:rPr lang="en-US" sz="3200" b="1" dirty="0" smtClean="0">
                <a:solidFill>
                  <a:srgbClr val="333399"/>
                </a:solidFill>
              </a:rPr>
            </a:br>
            <a:endParaRPr lang="en-US" sz="3600" b="1" dirty="0" smtClean="0">
              <a:solidFill>
                <a:srgbClr val="FF0000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762000"/>
            <a:ext cx="8229600" cy="5943600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en-US" sz="2400" b="1" dirty="0">
                <a:solidFill>
                  <a:srgbClr val="FF0000"/>
                </a:solidFill>
              </a:rPr>
              <a:t>“Back-to-Basics”</a:t>
            </a:r>
          </a:p>
          <a:p>
            <a:pPr eaLnBrk="1" hangingPunct="1"/>
            <a:r>
              <a:rPr lang="en-US" sz="2400" b="1" dirty="0" smtClean="0">
                <a:solidFill>
                  <a:srgbClr val="333399"/>
                </a:solidFill>
              </a:rPr>
              <a:t>Make Membership </a:t>
            </a:r>
            <a:r>
              <a:rPr lang="en-US" sz="2400" b="1" dirty="0" smtClean="0">
                <a:solidFill>
                  <a:srgbClr val="FF0000"/>
                </a:solidFill>
              </a:rPr>
              <a:t>a PRIORITY!</a:t>
            </a:r>
          </a:p>
          <a:p>
            <a:pPr eaLnBrk="1" hangingPunct="1"/>
            <a:r>
              <a:rPr lang="en-US" sz="2400" b="1" dirty="0" smtClean="0">
                <a:solidFill>
                  <a:srgbClr val="333399"/>
                </a:solidFill>
              </a:rPr>
              <a:t>Make Membership </a:t>
            </a:r>
            <a:r>
              <a:rPr lang="en-US" sz="2400" b="1" dirty="0" smtClean="0">
                <a:solidFill>
                  <a:srgbClr val="FF0000"/>
                </a:solidFill>
              </a:rPr>
              <a:t>a </a:t>
            </a:r>
            <a:r>
              <a:rPr lang="en-US" sz="2400" b="1" u="sng" dirty="0" smtClean="0">
                <a:solidFill>
                  <a:srgbClr val="FF0000"/>
                </a:solidFill>
              </a:rPr>
              <a:t>CLUB</a:t>
            </a:r>
            <a:r>
              <a:rPr lang="en-US" sz="2400" b="1" dirty="0" smtClean="0">
                <a:solidFill>
                  <a:srgbClr val="FF0000"/>
                </a:solidFill>
              </a:rPr>
              <a:t> &amp; </a:t>
            </a:r>
            <a:r>
              <a:rPr lang="en-US" sz="2400" b="1" u="sng" dirty="0" smtClean="0">
                <a:solidFill>
                  <a:srgbClr val="FF0000"/>
                </a:solidFill>
              </a:rPr>
              <a:t>Individual </a:t>
            </a:r>
            <a:r>
              <a:rPr lang="en-US" sz="2400" b="1" dirty="0" smtClean="0">
                <a:solidFill>
                  <a:srgbClr val="333399"/>
                </a:solidFill>
              </a:rPr>
              <a:t>member responsibility.</a:t>
            </a:r>
          </a:p>
          <a:p>
            <a:pPr eaLnBrk="1" hangingPunct="1"/>
            <a:r>
              <a:rPr lang="en-US" sz="2400" b="1" dirty="0" smtClean="0">
                <a:solidFill>
                  <a:srgbClr val="333399"/>
                </a:solidFill>
              </a:rPr>
              <a:t>Survey your members to </a:t>
            </a:r>
            <a:r>
              <a:rPr lang="en-US" sz="2400" b="1" dirty="0" smtClean="0">
                <a:solidFill>
                  <a:srgbClr val="FF0000"/>
                </a:solidFill>
              </a:rPr>
              <a:t>determine needs &amp; benefits</a:t>
            </a:r>
            <a:r>
              <a:rPr lang="en-US" sz="2400" b="1" dirty="0" smtClean="0">
                <a:solidFill>
                  <a:srgbClr val="333399"/>
                </a:solidFill>
              </a:rPr>
              <a:t> </a:t>
            </a:r>
          </a:p>
          <a:p>
            <a:pPr eaLnBrk="1" hangingPunct="1"/>
            <a:r>
              <a:rPr lang="en-US" sz="2400" b="1" dirty="0" smtClean="0">
                <a:solidFill>
                  <a:srgbClr val="FF0000"/>
                </a:solidFill>
              </a:rPr>
              <a:t>Use District tools </a:t>
            </a:r>
            <a:r>
              <a:rPr lang="en-US" sz="2400" b="1" dirty="0" smtClean="0">
                <a:solidFill>
                  <a:srgbClr val="333399"/>
                </a:solidFill>
              </a:rPr>
              <a:t>&amp; an annual calendar of activities</a:t>
            </a:r>
          </a:p>
          <a:p>
            <a:pPr eaLnBrk="1" hangingPunct="1"/>
            <a:r>
              <a:rPr lang="en-US" sz="2400" b="1" dirty="0" smtClean="0">
                <a:solidFill>
                  <a:srgbClr val="333399"/>
                </a:solidFill>
              </a:rPr>
              <a:t>Pursue New Generation &amp; Rotarian Family Members</a:t>
            </a:r>
          </a:p>
          <a:p>
            <a:pPr marL="0" indent="0" eaLnBrk="1" hangingPunct="1"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     (need a balance of members who engage Rotary)</a:t>
            </a:r>
          </a:p>
          <a:p>
            <a:pPr eaLnBrk="1" hangingPunct="1"/>
            <a:r>
              <a:rPr lang="en-US" sz="2400" b="1" dirty="0" smtClean="0">
                <a:solidFill>
                  <a:srgbClr val="333399"/>
                </a:solidFill>
              </a:rPr>
              <a:t>Partner with PR &amp; Information Committee</a:t>
            </a:r>
            <a:r>
              <a:rPr lang="en-US" sz="2400" b="1" dirty="0" smtClean="0">
                <a:solidFill>
                  <a:srgbClr val="CC0066"/>
                </a:solidFill>
              </a:rPr>
              <a:t>	</a:t>
            </a:r>
          </a:p>
          <a:p>
            <a:pPr eaLnBrk="1" hangingPunct="1"/>
            <a:endParaRPr lang="en-US" sz="2400" b="1" dirty="0" smtClean="0">
              <a:solidFill>
                <a:srgbClr val="CC0066"/>
              </a:solidFill>
            </a:endParaRPr>
          </a:p>
          <a:p>
            <a:pPr marL="0" indent="0" eaLnBrk="1" hangingPunct="1">
              <a:buNone/>
            </a:pPr>
            <a:r>
              <a:rPr lang="en-US" sz="2400" b="1" dirty="0" smtClean="0">
                <a:solidFill>
                  <a:srgbClr val="333399"/>
                </a:solidFill>
              </a:rPr>
              <a:t>     It’s a process … </a:t>
            </a:r>
            <a:r>
              <a:rPr lang="en-US" sz="2400" b="1" dirty="0">
                <a:solidFill>
                  <a:srgbClr val="FF0000"/>
                </a:solidFill>
              </a:rPr>
              <a:t>recruitment </a:t>
            </a:r>
            <a:r>
              <a:rPr lang="en-US" sz="2400" b="1" dirty="0" smtClean="0">
                <a:solidFill>
                  <a:srgbClr val="FF0000"/>
                </a:solidFill>
              </a:rPr>
              <a:t>events</a:t>
            </a:r>
            <a:r>
              <a:rPr lang="en-US" sz="2400" b="1" dirty="0" smtClean="0">
                <a:solidFill>
                  <a:srgbClr val="333399"/>
                </a:solidFill>
              </a:rPr>
              <a:t>; networking </a:t>
            </a:r>
            <a:r>
              <a:rPr lang="en-US" sz="2400" b="1" dirty="0">
                <a:solidFill>
                  <a:srgbClr val="333399"/>
                </a:solidFill>
              </a:rPr>
              <a:t>/ </a:t>
            </a:r>
            <a:r>
              <a:rPr lang="en-US" sz="2400" b="1" dirty="0" smtClean="0">
                <a:solidFill>
                  <a:srgbClr val="333399"/>
                </a:solidFill>
              </a:rPr>
              <a:t>   social media; </a:t>
            </a:r>
            <a:r>
              <a:rPr lang="en-US" sz="2400" b="1" dirty="0" smtClean="0">
                <a:solidFill>
                  <a:srgbClr val="FF0000"/>
                </a:solidFill>
              </a:rPr>
              <a:t>orientation</a:t>
            </a:r>
            <a:r>
              <a:rPr lang="en-US" sz="2400" b="1" dirty="0" smtClean="0">
                <a:solidFill>
                  <a:srgbClr val="333399"/>
                </a:solidFill>
              </a:rPr>
              <a:t>; training opportunities</a:t>
            </a:r>
            <a:r>
              <a:rPr lang="en-US" sz="2400" b="1" dirty="0" smtClean="0">
                <a:solidFill>
                  <a:srgbClr val="FF0000"/>
                </a:solidFill>
              </a:rPr>
              <a:t>; “red    badge” Programs</a:t>
            </a:r>
            <a:r>
              <a:rPr lang="en-US" sz="2400" b="1" dirty="0" smtClean="0">
                <a:solidFill>
                  <a:srgbClr val="333399"/>
                </a:solidFill>
              </a:rPr>
              <a:t>; participating in service projects</a:t>
            </a:r>
            <a:r>
              <a:rPr lang="en-US" sz="2400" b="1" dirty="0" smtClean="0">
                <a:solidFill>
                  <a:srgbClr val="7030A0"/>
                </a:solidFill>
              </a:rPr>
              <a:t>;  </a:t>
            </a:r>
            <a:r>
              <a:rPr lang="en-US" sz="2400" b="1" dirty="0" smtClean="0">
                <a:solidFill>
                  <a:srgbClr val="FF0000"/>
                </a:solidFill>
              </a:rPr>
              <a:t>“fun focused” </a:t>
            </a:r>
            <a:r>
              <a:rPr lang="en-US" sz="2400" b="1" dirty="0" smtClean="0">
                <a:solidFill>
                  <a:srgbClr val="333399"/>
                </a:solidFill>
              </a:rPr>
              <a:t>meetings, socials &amp; family events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  <p:bldLst>
      <p:bldP spid="4099" grpId="0" build="p">
        <p:tmplLst>
          <p:tmpl lvl="1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0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xmlns:p14="http://schemas.microsoft.com/office/powerpoint/2010/main"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0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xmlns:p14="http://schemas.microsoft.com/office/powerpoint/2010/main"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0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xmlns:p14="http://schemas.microsoft.com/office/powerpoint/2010/main"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0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xmlns:p14="http://schemas.microsoft.com/office/powerpoint/2010/main"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0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rgbClr val="FF0000"/>
                </a:solidFill>
              </a:rPr>
              <a:t>Authorized Attendance Sites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>
                <a:solidFill>
                  <a:srgbClr val="333399"/>
                </a:solidFill>
              </a:rPr>
              <a:t>www.District 7770.org (Taped Club Meeting links)</a:t>
            </a:r>
          </a:p>
          <a:p>
            <a:r>
              <a:rPr lang="en-US" sz="2000" dirty="0" smtClean="0">
                <a:solidFill>
                  <a:srgbClr val="333399"/>
                </a:solidFill>
                <a:hlinkClick r:id="rId3"/>
              </a:rPr>
              <a:t>www.rotaryeclubcarolinas.com</a:t>
            </a:r>
            <a:endParaRPr lang="en-US" sz="2000" dirty="0" smtClean="0">
              <a:solidFill>
                <a:srgbClr val="333399"/>
              </a:solidFill>
            </a:endParaRPr>
          </a:p>
          <a:p>
            <a:r>
              <a:rPr lang="en-US" sz="2000" dirty="0">
                <a:solidFill>
                  <a:srgbClr val="333399"/>
                </a:solidFill>
              </a:rPr>
              <a:t>Zone Model eClubs</a:t>
            </a:r>
          </a:p>
          <a:p>
            <a:pPr lvl="1"/>
            <a:r>
              <a:rPr lang="en-US" sz="2000" dirty="0">
                <a:solidFill>
                  <a:srgbClr val="333399"/>
                </a:solidFill>
              </a:rPr>
              <a:t>Rotary eClub of Southwest USA Arizona</a:t>
            </a:r>
          </a:p>
          <a:p>
            <a:pPr lvl="1"/>
            <a:r>
              <a:rPr lang="en-US" sz="2000" dirty="0">
                <a:solidFill>
                  <a:srgbClr val="333399"/>
                </a:solidFill>
              </a:rPr>
              <a:t>Rotary eClub of Latin America</a:t>
            </a:r>
          </a:p>
          <a:p>
            <a:pPr lvl="1"/>
            <a:r>
              <a:rPr lang="en-US" sz="2000" dirty="0">
                <a:solidFill>
                  <a:srgbClr val="333399"/>
                </a:solidFill>
              </a:rPr>
              <a:t>Rotary eClub of London Centenary</a:t>
            </a:r>
          </a:p>
          <a:p>
            <a:pPr lvl="1"/>
            <a:r>
              <a:rPr lang="en-US" sz="2000" dirty="0">
                <a:solidFill>
                  <a:srgbClr val="333399"/>
                </a:solidFill>
              </a:rPr>
              <a:t>Rotary eClub of Southeast USA &amp; Caribbean</a:t>
            </a:r>
          </a:p>
          <a:p>
            <a:pPr lvl="1"/>
            <a:r>
              <a:rPr lang="en-US" sz="2000" dirty="0">
                <a:solidFill>
                  <a:srgbClr val="333399"/>
                </a:solidFill>
              </a:rPr>
              <a:t>Rotary eClub of Taiwan</a:t>
            </a:r>
          </a:p>
          <a:p>
            <a:pPr lvl="1">
              <a:buFontTx/>
              <a:buChar char="-"/>
            </a:pPr>
            <a:r>
              <a:rPr lang="en-US" sz="2000" dirty="0">
                <a:solidFill>
                  <a:srgbClr val="333399"/>
                </a:solidFill>
              </a:rPr>
              <a:t>Rotary eClub of Finland &amp; Greece</a:t>
            </a:r>
            <a:endParaRPr lang="en-US" dirty="0">
              <a:solidFill>
                <a:srgbClr val="333399"/>
              </a:solidFill>
            </a:endParaRPr>
          </a:p>
          <a:p>
            <a:r>
              <a:rPr lang="en-US" sz="2000" dirty="0" smtClean="0">
                <a:solidFill>
                  <a:srgbClr val="333399"/>
                </a:solidFill>
              </a:rPr>
              <a:t>District Model eClubs</a:t>
            </a:r>
          </a:p>
          <a:p>
            <a:pPr lvl="1"/>
            <a:r>
              <a:rPr lang="en-US" sz="1600" dirty="0" smtClean="0">
                <a:solidFill>
                  <a:srgbClr val="333399"/>
                </a:solidFill>
              </a:rPr>
              <a:t>Rotary eClub of District 5450 Colorado; District 7150 New York; District 7890 Connecticut</a:t>
            </a:r>
          </a:p>
          <a:p>
            <a:pPr lvl="1"/>
            <a:r>
              <a:rPr lang="en-US" sz="1600" dirty="0" smtClean="0">
                <a:solidFill>
                  <a:srgbClr val="333399"/>
                </a:solidFill>
              </a:rPr>
              <a:t>Rotary eClub of District 3310 Singapore; District 3450 Hong Kong; 4500 Brazil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99102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rial" charset="0"/>
                <a:ea typeface="ＭＳ Ｐゴシック" pitchFamily="34" charset="-128"/>
              </a:rPr>
              <a:t> </a:t>
            </a:r>
          </a:p>
        </p:txBody>
      </p:sp>
      <p:sp>
        <p:nvSpPr>
          <p:cNvPr id="4099" name="Footer Placeholder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300" dirty="0" smtClean="0">
                <a:solidFill>
                  <a:schemeClr val="bg1"/>
                </a:solidFill>
              </a:rPr>
              <a:t>2013 Zone 33 Rotary Membership Seminar</a:t>
            </a:r>
          </a:p>
        </p:txBody>
      </p:sp>
      <p:pic>
        <p:nvPicPr>
          <p:cNvPr id="4100" name="Picture 4" descr="TNG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9863"/>
            <a:ext cx="9161463" cy="369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TextBox 6"/>
          <p:cNvSpPr txBox="1">
            <a:spLocks noChangeArrowheads="1"/>
          </p:cNvSpPr>
          <p:nvPr/>
        </p:nvSpPr>
        <p:spPr bwMode="auto">
          <a:xfrm>
            <a:off x="381000" y="4360863"/>
            <a:ext cx="83820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b="1" dirty="0" smtClean="0">
                <a:solidFill>
                  <a:srgbClr val="FF0000"/>
                </a:solidFill>
              </a:rPr>
              <a:t>Part III: Recruiting Generation X… why &amp; how</a:t>
            </a:r>
          </a:p>
          <a:p>
            <a:pPr algn="ctr"/>
            <a:endParaRPr lang="en-US" b="1" dirty="0" smtClean="0"/>
          </a:p>
          <a:p>
            <a:pPr algn="ctr"/>
            <a:r>
              <a:rPr lang="en-US" b="1" dirty="0" smtClean="0"/>
              <a:t>CHRIS </a:t>
            </a:r>
            <a:r>
              <a:rPr lang="en-US" b="1" dirty="0"/>
              <a:t>DAVIDSON</a:t>
            </a:r>
          </a:p>
          <a:p>
            <a:pPr algn="ctr"/>
            <a:r>
              <a:rPr lang="en-US" dirty="0"/>
              <a:t>Rotary Club of Newport News, VA </a:t>
            </a:r>
          </a:p>
        </p:txBody>
      </p:sp>
    </p:spTree>
    <p:extLst>
      <p:ext uri="{BB962C8B-B14F-4D97-AF65-F5344CB8AC3E}">
        <p14:creationId xmlns:p14="http://schemas.microsoft.com/office/powerpoint/2010/main" val="2632262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1293813" y="388938"/>
            <a:ext cx="5149850" cy="858837"/>
          </a:xfrm>
        </p:spPr>
        <p:txBody>
          <a:bodyPr/>
          <a:lstStyle/>
          <a:p>
            <a:r>
              <a:rPr lang="en-US" smtClean="0">
                <a:latin typeface="Arial" charset="0"/>
                <a:ea typeface="ＭＳ Ｐゴシック" pitchFamily="34" charset="-128"/>
              </a:rPr>
              <a:t> Perception is…</a:t>
            </a:r>
          </a:p>
        </p:txBody>
      </p:sp>
      <p:sp>
        <p:nvSpPr>
          <p:cNvPr id="11267" name="Footer Placeholder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300" smtClean="0">
                <a:solidFill>
                  <a:schemeClr val="bg1"/>
                </a:solidFill>
              </a:rPr>
              <a:t>2013 Zone 33 Rotary Membership Seminar</a:t>
            </a:r>
          </a:p>
        </p:txBody>
      </p:sp>
      <p:pic>
        <p:nvPicPr>
          <p:cNvPr id="11268" name="Picture 4" descr="TNG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7325" y="381000"/>
            <a:ext cx="2371725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9" name="Rectangle 1"/>
          <p:cNvSpPr>
            <a:spLocks noChangeArrowheads="1"/>
          </p:cNvSpPr>
          <p:nvPr/>
        </p:nvSpPr>
        <p:spPr bwMode="auto">
          <a:xfrm>
            <a:off x="844550" y="1241425"/>
            <a:ext cx="7512050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lvl="2">
              <a:buFontTx/>
              <a:buAutoNum type="alphaLcPeriod"/>
            </a:pPr>
            <a:r>
              <a:rPr lang="en-US" sz="2800" i="1">
                <a:latin typeface="Calibri" pitchFamily="34" charset="0"/>
                <a:cs typeface="Times New Roman" pitchFamily="18" charset="0"/>
              </a:rPr>
              <a:t>"Rotary is an old boys club"</a:t>
            </a:r>
            <a:endParaRPr lang="en-US" sz="1600"/>
          </a:p>
          <a:p>
            <a:pPr lvl="2">
              <a:buFontTx/>
              <a:buAutoNum type="alphaLcPeriod"/>
            </a:pPr>
            <a:r>
              <a:rPr lang="en-US" sz="2800" i="1">
                <a:latin typeface="Calibri" pitchFamily="34" charset="0"/>
                <a:cs typeface="Times New Roman" pitchFamily="18" charset="0"/>
              </a:rPr>
              <a:t>"Rotary is only for business people"</a:t>
            </a:r>
            <a:endParaRPr lang="en-US" sz="1600"/>
          </a:p>
          <a:p>
            <a:pPr lvl="2">
              <a:buFontTx/>
              <a:buAutoNum type="alphaLcPeriod"/>
            </a:pPr>
            <a:r>
              <a:rPr lang="en-US" sz="2800" i="1">
                <a:latin typeface="Calibri" pitchFamily="34" charset="0"/>
                <a:cs typeface="Times New Roman" pitchFamily="18" charset="0"/>
              </a:rPr>
              <a:t>"Rotary is not very diverse"</a:t>
            </a:r>
            <a:endParaRPr lang="en-US" sz="1600"/>
          </a:p>
          <a:p>
            <a:pPr lvl="2">
              <a:buFontTx/>
              <a:buAutoNum type="alphaLcPeriod"/>
            </a:pPr>
            <a:r>
              <a:rPr lang="en-US" sz="2800" i="1">
                <a:latin typeface="Calibri" pitchFamily="34" charset="0"/>
                <a:cs typeface="Times New Roman" pitchFamily="18" charset="0"/>
              </a:rPr>
              <a:t>"Rotary isn't much fun"</a:t>
            </a:r>
            <a:endParaRPr lang="en-US" sz="1600"/>
          </a:p>
          <a:p>
            <a:pPr lvl="2">
              <a:buFontTx/>
              <a:buAutoNum type="alphaLcPeriod"/>
            </a:pPr>
            <a:r>
              <a:rPr lang="en-US" sz="2800" i="1">
                <a:latin typeface="Calibri" pitchFamily="34" charset="0"/>
                <a:cs typeface="Times New Roman" pitchFamily="18" charset="0"/>
              </a:rPr>
              <a:t>"Rotary must invite you to participate"</a:t>
            </a:r>
            <a:endParaRPr lang="en-US" sz="1600"/>
          </a:p>
          <a:p>
            <a:pPr lvl="2">
              <a:buFontTx/>
              <a:buAutoNum type="alphaLcPeriod"/>
            </a:pPr>
            <a:r>
              <a:rPr lang="en-US" sz="2800" i="1">
                <a:latin typeface="Calibri" pitchFamily="34" charset="0"/>
                <a:cs typeface="Times New Roman" pitchFamily="18" charset="0"/>
              </a:rPr>
              <a:t>"Rotarians care about the community"</a:t>
            </a:r>
            <a:endParaRPr lang="en-US" sz="1600"/>
          </a:p>
          <a:p>
            <a:pPr lvl="2">
              <a:buFontTx/>
              <a:buAutoNum type="alphaLcPeriod"/>
            </a:pPr>
            <a:r>
              <a:rPr lang="en-US" sz="2800" i="1">
                <a:latin typeface="Calibri" pitchFamily="34" charset="0"/>
                <a:cs typeface="Times New Roman" pitchFamily="18" charset="0"/>
              </a:rPr>
              <a:t>"Rotarians are honest"</a:t>
            </a:r>
            <a:endParaRPr lang="en-US" sz="1600"/>
          </a:p>
          <a:p>
            <a:pPr lvl="2">
              <a:buFontTx/>
              <a:buAutoNum type="alphaLcPeriod"/>
            </a:pPr>
            <a:r>
              <a:rPr lang="en-US" sz="2800">
                <a:latin typeface="Calibri" pitchFamily="34" charset="0"/>
                <a:cs typeface="Times New Roman" pitchFamily="18" charset="0"/>
              </a:rPr>
              <a:t>"</a:t>
            </a:r>
            <a:r>
              <a:rPr lang="en-US" sz="2800" i="1">
                <a:latin typeface="Calibri" pitchFamily="34" charset="0"/>
                <a:cs typeface="Times New Roman" pitchFamily="18" charset="0"/>
              </a:rPr>
              <a:t>Rotarians are social and outgoing"</a:t>
            </a:r>
            <a:endParaRPr lang="en-US" sz="1600"/>
          </a:p>
          <a:p>
            <a:pPr lvl="2">
              <a:buFontTx/>
              <a:buAutoNum type="alphaLcPeriod"/>
            </a:pPr>
            <a:r>
              <a:rPr lang="en-US" sz="2800" i="1">
                <a:latin typeface="Calibri" pitchFamily="34" charset="0"/>
                <a:cs typeface="Times New Roman" pitchFamily="18" charset="0"/>
              </a:rPr>
              <a:t>"Rotarians are leaders"</a:t>
            </a:r>
            <a:endParaRPr lang="en-US" sz="1600"/>
          </a:p>
          <a:p>
            <a:pPr lvl="2">
              <a:buFontTx/>
              <a:buAutoNum type="alphaLcPeriod"/>
            </a:pPr>
            <a:r>
              <a:rPr lang="en-US" sz="2800" i="1">
                <a:latin typeface="Calibri" pitchFamily="34" charset="0"/>
                <a:cs typeface="Times New Roman" pitchFamily="18" charset="0"/>
              </a:rPr>
              <a:t>"Many would consider Rotary, if asked"</a:t>
            </a:r>
            <a:endParaRPr lang="en-US" sz="5400"/>
          </a:p>
        </p:txBody>
      </p:sp>
    </p:spTree>
    <p:extLst>
      <p:ext uri="{BB962C8B-B14F-4D97-AF65-F5344CB8AC3E}">
        <p14:creationId xmlns:p14="http://schemas.microsoft.com/office/powerpoint/2010/main" val="2472393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/>
          <a:lstStyle/>
          <a:p>
            <a:r>
              <a:rPr lang="en-US" sz="3200" dirty="0" smtClean="0">
                <a:solidFill>
                  <a:srgbClr val="333399"/>
                </a:solidFill>
              </a:rPr>
              <a:t>Make Membership a “PRIORITY”</a:t>
            </a:r>
            <a:endParaRPr lang="en-US" sz="3200" dirty="0">
              <a:solidFill>
                <a:srgbClr val="3333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61722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P</a:t>
            </a:r>
            <a:r>
              <a:rPr lang="en-US" sz="2000" dirty="0" smtClean="0">
                <a:solidFill>
                  <a:srgbClr val="FF0000"/>
                </a:solidFill>
              </a:rPr>
              <a:t>…	</a:t>
            </a:r>
            <a:r>
              <a:rPr lang="en-US" sz="2000" dirty="0" smtClean="0">
                <a:solidFill>
                  <a:srgbClr val="333399"/>
                </a:solidFill>
              </a:rPr>
              <a:t>make the offer </a:t>
            </a:r>
            <a:r>
              <a:rPr lang="en-US" sz="2000" u="sng" dirty="0" smtClean="0">
                <a:solidFill>
                  <a:srgbClr val="FF0000"/>
                </a:solidFill>
              </a:rPr>
              <a:t>PERSONAL</a:t>
            </a:r>
            <a:r>
              <a:rPr lang="en-US" sz="2000" dirty="0" smtClean="0">
                <a:solidFill>
                  <a:srgbClr val="333399"/>
                </a:solidFill>
              </a:rPr>
              <a:t>!</a:t>
            </a:r>
          </a:p>
          <a:p>
            <a:pPr marL="0" indent="0">
              <a:buNone/>
            </a:pPr>
            <a:r>
              <a:rPr lang="en-US" sz="1400" dirty="0">
                <a:solidFill>
                  <a:srgbClr val="333399"/>
                </a:solidFill>
              </a:rPr>
              <a:t> </a:t>
            </a:r>
            <a:r>
              <a:rPr lang="en-US" sz="1400" dirty="0" smtClean="0">
                <a:solidFill>
                  <a:srgbClr val="333399"/>
                </a:solidFill>
              </a:rPr>
              <a:t>      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R</a:t>
            </a:r>
            <a:r>
              <a:rPr lang="en-US" sz="2000" dirty="0" smtClean="0">
                <a:solidFill>
                  <a:srgbClr val="FF0000"/>
                </a:solidFill>
              </a:rPr>
              <a:t> …	</a:t>
            </a:r>
            <a:r>
              <a:rPr lang="en-US" sz="2000" dirty="0" smtClean="0">
                <a:solidFill>
                  <a:srgbClr val="333399"/>
                </a:solidFill>
              </a:rPr>
              <a:t>use a </a:t>
            </a:r>
            <a:r>
              <a:rPr lang="en-US" sz="2000" u="sng" dirty="0" smtClean="0">
                <a:solidFill>
                  <a:srgbClr val="FF0000"/>
                </a:solidFill>
              </a:rPr>
              <a:t>RECRUITMENT</a:t>
            </a:r>
            <a:r>
              <a:rPr lang="en-US" sz="2000" dirty="0" smtClean="0">
                <a:solidFill>
                  <a:srgbClr val="333399"/>
                </a:solidFill>
              </a:rPr>
              <a:t> Process! </a:t>
            </a:r>
            <a:endParaRPr lang="en-US" sz="1400" dirty="0" smtClean="0">
              <a:solidFill>
                <a:srgbClr val="333399"/>
              </a:solidFill>
            </a:endParaRPr>
          </a:p>
          <a:p>
            <a:pPr marL="0" indent="0">
              <a:buNone/>
            </a:pPr>
            <a:endParaRPr lang="en-US" sz="1400" dirty="0" smtClean="0">
              <a:solidFill>
                <a:srgbClr val="333399"/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I</a:t>
            </a:r>
            <a:r>
              <a:rPr lang="en-US" sz="2000" dirty="0" smtClean="0">
                <a:solidFill>
                  <a:srgbClr val="FF0000"/>
                </a:solidFill>
              </a:rPr>
              <a:t> …	</a:t>
            </a:r>
            <a:r>
              <a:rPr lang="en-US" sz="2000" u="sng" dirty="0" smtClean="0">
                <a:solidFill>
                  <a:srgbClr val="FF0000"/>
                </a:solidFill>
              </a:rPr>
              <a:t>INITATE</a:t>
            </a:r>
            <a:r>
              <a:rPr lang="en-US" sz="2000" dirty="0" smtClean="0">
                <a:solidFill>
                  <a:srgbClr val="333399"/>
                </a:solidFill>
              </a:rPr>
              <a:t> a Club Survey! </a:t>
            </a:r>
            <a:endParaRPr lang="en-US" sz="1400" dirty="0" smtClean="0">
              <a:solidFill>
                <a:srgbClr val="333399"/>
              </a:solidFill>
            </a:endParaRPr>
          </a:p>
          <a:p>
            <a:pPr marL="0" indent="0">
              <a:buNone/>
            </a:pPr>
            <a:endParaRPr lang="en-US" sz="1400" dirty="0" smtClean="0">
              <a:solidFill>
                <a:srgbClr val="333399"/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O</a:t>
            </a:r>
            <a:r>
              <a:rPr lang="en-US" sz="2000" dirty="0" smtClean="0">
                <a:solidFill>
                  <a:srgbClr val="FF0000"/>
                </a:solidFill>
              </a:rPr>
              <a:t> …	</a:t>
            </a:r>
            <a:r>
              <a:rPr lang="en-US" sz="2000" u="sng" dirty="0" smtClean="0">
                <a:solidFill>
                  <a:srgbClr val="FF0000"/>
                </a:solidFill>
              </a:rPr>
              <a:t>ORIENTATION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>
                <a:solidFill>
                  <a:srgbClr val="333399"/>
                </a:solidFill>
              </a:rPr>
              <a:t>a “two way street”!  </a:t>
            </a:r>
            <a:r>
              <a:rPr lang="en-US" sz="1400" dirty="0" smtClean="0">
                <a:solidFill>
                  <a:srgbClr val="333399"/>
                </a:solidFill>
              </a:rPr>
              <a:t> </a:t>
            </a:r>
          </a:p>
          <a:p>
            <a:pPr marL="0" indent="0">
              <a:buNone/>
            </a:pPr>
            <a:endParaRPr lang="en-US" sz="1400" dirty="0" smtClean="0">
              <a:solidFill>
                <a:srgbClr val="333399"/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R</a:t>
            </a:r>
            <a:r>
              <a:rPr lang="en-US" sz="2000" dirty="0" smtClean="0">
                <a:solidFill>
                  <a:srgbClr val="FF0000"/>
                </a:solidFill>
              </a:rPr>
              <a:t> …	</a:t>
            </a:r>
            <a:r>
              <a:rPr lang="en-US" sz="2000" u="sng" dirty="0" smtClean="0">
                <a:solidFill>
                  <a:srgbClr val="FF0000"/>
                </a:solidFill>
              </a:rPr>
              <a:t>RETENTION</a:t>
            </a:r>
            <a:r>
              <a:rPr lang="en-US" sz="2000" dirty="0" smtClean="0">
                <a:solidFill>
                  <a:srgbClr val="333399"/>
                </a:solidFill>
              </a:rPr>
              <a:t>  offers “biggest bang” but is hardest to do! 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333399"/>
                </a:solidFill>
              </a:rPr>
              <a:t> </a:t>
            </a:r>
            <a:r>
              <a:rPr lang="en-US" sz="2000" dirty="0" smtClean="0">
                <a:solidFill>
                  <a:srgbClr val="333399"/>
                </a:solidFill>
              </a:rPr>
              <a:t>     </a:t>
            </a:r>
            <a:r>
              <a:rPr lang="en-US" sz="1400" dirty="0" smtClean="0">
                <a:solidFill>
                  <a:srgbClr val="FF0000"/>
                </a:solidFill>
              </a:rPr>
              <a:t>(Engage Members: Busy Rotarians = happy Rotarians; Active Community Service; &amp; Add Value)</a:t>
            </a:r>
          </a:p>
          <a:p>
            <a:pPr marL="0" indent="0">
              <a:buNone/>
            </a:pPr>
            <a:endParaRPr lang="en-US" sz="1400" dirty="0" smtClean="0">
              <a:solidFill>
                <a:srgbClr val="333399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I</a:t>
            </a:r>
            <a:r>
              <a:rPr lang="en-US" sz="2000" dirty="0">
                <a:solidFill>
                  <a:srgbClr val="FF0000"/>
                </a:solidFill>
              </a:rPr>
              <a:t> … </a:t>
            </a:r>
            <a:r>
              <a:rPr lang="en-US" sz="2000" dirty="0" smtClean="0">
                <a:solidFill>
                  <a:srgbClr val="FF0000"/>
                </a:solidFill>
              </a:rPr>
              <a:t>	</a:t>
            </a:r>
            <a:r>
              <a:rPr lang="en-US" sz="2000" dirty="0" smtClean="0">
                <a:solidFill>
                  <a:srgbClr val="333399"/>
                </a:solidFill>
              </a:rPr>
              <a:t>New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>
                <a:solidFill>
                  <a:srgbClr val="333399"/>
                </a:solidFill>
              </a:rPr>
              <a:t>Members are </a:t>
            </a:r>
            <a:r>
              <a:rPr lang="en-US" sz="2000" dirty="0">
                <a:solidFill>
                  <a:srgbClr val="333399"/>
                </a:solidFill>
              </a:rPr>
              <a:t>an </a:t>
            </a:r>
            <a:r>
              <a:rPr lang="en-US" sz="2000" u="sng" dirty="0" smtClean="0">
                <a:solidFill>
                  <a:srgbClr val="FF0000"/>
                </a:solidFill>
              </a:rPr>
              <a:t>INDIVIDUAL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>
                <a:solidFill>
                  <a:srgbClr val="333399"/>
                </a:solidFill>
              </a:rPr>
              <a:t>Rotarian’s </a:t>
            </a:r>
            <a:r>
              <a:rPr lang="en-US" sz="2000" dirty="0">
                <a:solidFill>
                  <a:srgbClr val="333399"/>
                </a:solidFill>
              </a:rPr>
              <a:t>Responsibility</a:t>
            </a:r>
          </a:p>
          <a:p>
            <a:pPr marL="0" indent="0">
              <a:buNone/>
            </a:pPr>
            <a:endParaRPr lang="en-US" sz="1400" dirty="0" smtClean="0">
              <a:solidFill>
                <a:srgbClr val="333399"/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T</a:t>
            </a:r>
            <a:r>
              <a:rPr lang="en-US" sz="2000" dirty="0" smtClean="0">
                <a:solidFill>
                  <a:srgbClr val="FF0000"/>
                </a:solidFill>
              </a:rPr>
              <a:t> …	</a:t>
            </a:r>
            <a:r>
              <a:rPr lang="en-US" sz="2000" u="sng" dirty="0" smtClean="0">
                <a:solidFill>
                  <a:srgbClr val="FF0000"/>
                </a:solidFill>
              </a:rPr>
              <a:t>THINK “outside the box”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>
                <a:solidFill>
                  <a:srgbClr val="333399"/>
                </a:solidFill>
              </a:rPr>
              <a:t>to enhance participation opportunities! 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333399"/>
                </a:solidFill>
              </a:rPr>
              <a:t> </a:t>
            </a:r>
            <a:r>
              <a:rPr lang="en-US" sz="2000" dirty="0" smtClean="0">
                <a:solidFill>
                  <a:srgbClr val="333399"/>
                </a:solidFill>
              </a:rPr>
              <a:t>      </a:t>
            </a:r>
            <a:r>
              <a:rPr lang="en-US" sz="1400" dirty="0" smtClean="0">
                <a:solidFill>
                  <a:srgbClr val="FF0000"/>
                </a:solidFill>
              </a:rPr>
              <a:t>(Video tape weekly meetings; “after-hours” meetings &amp; fireside chats; special membership     gatherings; Focus on New Generation; Don’t overlook Family Members &amp; use e-member process)</a:t>
            </a:r>
          </a:p>
          <a:p>
            <a:pPr marL="0" indent="0">
              <a:buNone/>
            </a:pPr>
            <a:endParaRPr lang="en-US" sz="1400" dirty="0">
              <a:solidFill>
                <a:srgbClr val="333399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Y …	</a:t>
            </a:r>
            <a:r>
              <a:rPr lang="en-US" sz="2000" u="sng" dirty="0" smtClean="0">
                <a:solidFill>
                  <a:srgbClr val="FF0000"/>
                </a:solidFill>
              </a:rPr>
              <a:t>YOU</a:t>
            </a:r>
            <a:r>
              <a:rPr lang="en-US" sz="2000" dirty="0" smtClean="0">
                <a:solidFill>
                  <a:srgbClr val="333399"/>
                </a:solidFill>
              </a:rPr>
              <a:t> must engage Rotary to change lives! 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333399"/>
                </a:solidFill>
              </a:rPr>
              <a:t> </a:t>
            </a:r>
            <a:r>
              <a:rPr lang="en-US" sz="2000" dirty="0" smtClean="0">
                <a:solidFill>
                  <a:srgbClr val="333399"/>
                </a:solidFill>
              </a:rPr>
              <a:t>      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29770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  <p:bldLst>
      <p:bldP spid="3" grpId="0" build="p">
        <p:tmplLst>
          <p:tmpl lvl="1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xmlns:p14="http://schemas.microsoft.com/office/powerpoint/2010/main"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xmlns:p14="http://schemas.microsoft.com/office/powerpoint/2010/main"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xmlns:p14="http://schemas.microsoft.com/office/powerpoint/2010/main"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xmlns:p14="http://schemas.microsoft.com/office/powerpoint/2010/main"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solidFill>
                  <a:srgbClr val="FF0000"/>
                </a:solidFill>
              </a:rPr>
              <a:t>Expand Participation Options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51816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2400" b="1" dirty="0" smtClean="0">
                <a:solidFill>
                  <a:srgbClr val="333399"/>
                </a:solidFill>
              </a:rPr>
              <a:t>Add Value to Rotary by Offering:</a:t>
            </a:r>
          </a:p>
          <a:p>
            <a:pPr eaLnBrk="1" hangingPunct="1"/>
            <a:r>
              <a:rPr lang="en-US" sz="2400" b="1" dirty="0" smtClean="0">
                <a:solidFill>
                  <a:srgbClr val="333399"/>
                </a:solidFill>
              </a:rPr>
              <a:t>New Active Member Classification, members remain on club’s rolls but attend meetings on-line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 marL="0" indent="0" eaLnBrk="1" hangingPunct="1"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 </a:t>
            </a:r>
          </a:p>
          <a:p>
            <a:pPr eaLnBrk="1" hangingPunct="1"/>
            <a:r>
              <a:rPr lang="en-US" sz="2400" b="1" dirty="0" smtClean="0">
                <a:solidFill>
                  <a:srgbClr val="333399"/>
                </a:solidFill>
              </a:rPr>
              <a:t>Focus on New Generation &amp; family of Rotarians</a:t>
            </a:r>
          </a:p>
          <a:p>
            <a:pPr marL="0" indent="0" eaLnBrk="1" hangingPunct="1"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 </a:t>
            </a:r>
          </a:p>
          <a:p>
            <a:pPr eaLnBrk="1" hangingPunct="1"/>
            <a:r>
              <a:rPr lang="en-US" sz="2400" b="1" dirty="0" smtClean="0">
                <a:solidFill>
                  <a:srgbClr val="333399"/>
                </a:solidFill>
              </a:rPr>
              <a:t>“Fun” club formats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 marL="0" indent="0" eaLnBrk="1" hangingPunct="1">
              <a:buNone/>
            </a:pPr>
            <a:endParaRPr lang="en-US" sz="2400" b="1" dirty="0" smtClean="0">
              <a:solidFill>
                <a:srgbClr val="FF0000"/>
              </a:solidFill>
            </a:endParaRPr>
          </a:p>
          <a:p>
            <a:pPr eaLnBrk="1" hangingPunct="1"/>
            <a:r>
              <a:rPr lang="en-US" sz="2400" b="1" dirty="0" smtClean="0">
                <a:solidFill>
                  <a:srgbClr val="333399"/>
                </a:solidFill>
              </a:rPr>
              <a:t>Think “Outside the box” for new avenues of participation</a:t>
            </a:r>
          </a:p>
          <a:p>
            <a:pPr marL="0" indent="0" eaLnBrk="1" hangingPunct="1">
              <a:buNone/>
            </a:pPr>
            <a:r>
              <a:rPr lang="en-US" sz="2400" b="1" dirty="0" smtClean="0">
                <a:solidFill>
                  <a:srgbClr val="333399"/>
                </a:solidFill>
              </a:rPr>
              <a:t>   </a:t>
            </a:r>
          </a:p>
          <a:p>
            <a:pPr marL="0" indent="0" eaLnBrk="1" hangingPunct="1">
              <a:buNone/>
            </a:pPr>
            <a:r>
              <a:rPr lang="en-US" sz="2400" b="1" dirty="0" smtClean="0">
                <a:solidFill>
                  <a:srgbClr val="333399"/>
                </a:solidFill>
              </a:rPr>
              <a:t>Why</a:t>
            </a:r>
            <a:r>
              <a:rPr lang="en-US" sz="2400" b="1" dirty="0">
                <a:solidFill>
                  <a:srgbClr val="333399"/>
                </a:solidFill>
              </a:rPr>
              <a:t>:</a:t>
            </a:r>
            <a:r>
              <a:rPr lang="en-US" sz="2000" b="1" dirty="0">
                <a:solidFill>
                  <a:srgbClr val="333399"/>
                </a:solidFill>
              </a:rPr>
              <a:t> </a:t>
            </a:r>
            <a:r>
              <a:rPr lang="en-US" sz="2000" b="1" dirty="0">
                <a:solidFill>
                  <a:srgbClr val="FF0000"/>
                </a:solidFill>
              </a:rPr>
              <a:t>Membership </a:t>
            </a:r>
            <a:r>
              <a:rPr lang="en-US" sz="2000" b="1" dirty="0" smtClean="0">
                <a:solidFill>
                  <a:srgbClr val="FF0000"/>
                </a:solidFill>
              </a:rPr>
              <a:t>still heading </a:t>
            </a:r>
            <a:r>
              <a:rPr lang="en-US" sz="2000" b="1" dirty="0">
                <a:solidFill>
                  <a:srgbClr val="FF0000"/>
                </a:solidFill>
              </a:rPr>
              <a:t>in the wrong </a:t>
            </a:r>
            <a:r>
              <a:rPr lang="en-US" sz="2000" b="1" dirty="0" smtClean="0">
                <a:solidFill>
                  <a:srgbClr val="FF0000"/>
                </a:solidFill>
              </a:rPr>
              <a:t>direction!</a:t>
            </a:r>
            <a:endParaRPr lang="en-US" sz="2000" b="1" dirty="0">
              <a:solidFill>
                <a:srgbClr val="FF0000"/>
              </a:solidFill>
            </a:endParaRPr>
          </a:p>
          <a:p>
            <a:pPr marL="0" indent="0" eaLnBrk="1" hangingPunct="1">
              <a:buNone/>
            </a:pPr>
            <a:endParaRPr lang="en-US" sz="2400" b="1" dirty="0" smtClean="0">
              <a:solidFill>
                <a:srgbClr val="FF0000"/>
              </a:solidFill>
            </a:endParaRPr>
          </a:p>
          <a:p>
            <a:pPr eaLnBrk="1" hangingPunct="1">
              <a:buFontTx/>
              <a:buNone/>
            </a:pPr>
            <a:endParaRPr lang="en-US" b="1" dirty="0" smtClean="0">
              <a:solidFill>
                <a:srgbClr val="333399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  <p:bldLst>
      <p:bldP spid="9219" grpId="0" build="p">
        <p:tmplLst>
          <p:tmpl lvl="1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2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xmlns:p14="http://schemas.microsoft.com/office/powerpoint/2010/main"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2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xmlns:p14="http://schemas.microsoft.com/office/powerpoint/2010/main"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2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xmlns:p14="http://schemas.microsoft.com/office/powerpoint/2010/main"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2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xmlns:p14="http://schemas.microsoft.com/office/powerpoint/2010/main"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2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txBody>
          <a:bodyPr/>
          <a:lstStyle/>
          <a:p>
            <a:r>
              <a:rPr lang="en-US" sz="3600" dirty="0" smtClean="0">
                <a:solidFill>
                  <a:srgbClr val="333399"/>
                </a:solidFill>
              </a:rPr>
              <a:t>Best Practices</a:t>
            </a:r>
            <a:br>
              <a:rPr lang="en-US" sz="3600" dirty="0" smtClean="0">
                <a:solidFill>
                  <a:srgbClr val="333399"/>
                </a:solidFill>
              </a:rPr>
            </a:br>
            <a:r>
              <a:rPr lang="en-US" sz="3600" dirty="0" smtClean="0">
                <a:solidFill>
                  <a:srgbClr val="333399"/>
                </a:solidFill>
              </a:rPr>
              <a:t>Doug Roderick, Co-chair Recruiting</a:t>
            </a:r>
            <a:endParaRPr lang="en-US" sz="3600" dirty="0">
              <a:solidFill>
                <a:srgbClr val="3333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799"/>
            <a:ext cx="8229600" cy="3352801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What Attracts New Members to Our Clubs &amp; Rotary</a:t>
            </a:r>
            <a:r>
              <a:rPr lang="en-US" dirty="0" smtClean="0">
                <a:solidFill>
                  <a:srgbClr val="FF0000"/>
                </a:solidFill>
              </a:rPr>
              <a:t>?</a:t>
            </a:r>
          </a:p>
          <a:p>
            <a:r>
              <a:rPr lang="en-US" dirty="0">
                <a:solidFill>
                  <a:srgbClr val="FF0000"/>
                </a:solidFill>
              </a:rPr>
              <a:t>What Makes a Good Membership </a:t>
            </a:r>
            <a:r>
              <a:rPr lang="en-US" dirty="0" smtClean="0">
                <a:solidFill>
                  <a:srgbClr val="FF0000"/>
                </a:solidFill>
              </a:rPr>
              <a:t>Program</a:t>
            </a:r>
          </a:p>
          <a:p>
            <a:r>
              <a:rPr lang="en-US" dirty="0">
                <a:solidFill>
                  <a:srgbClr val="FF0000"/>
                </a:solidFill>
              </a:rPr>
              <a:t>Effective Ways to Engage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Members  in Rotary?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07035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  <p:bldLst>
      <p:bldP spid="3" grpId="0" build="p">
        <p:tmplLst>
          <p:tmpl lvl="1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xmlns:p14="http://schemas.microsoft.com/office/powerpoint/2010/main"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xmlns:p14="http://schemas.microsoft.com/office/powerpoint/2010/main"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xmlns:p14="http://schemas.microsoft.com/office/powerpoint/2010/main"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xmlns:p14="http://schemas.microsoft.com/office/powerpoint/2010/main"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solidFill>
                  <a:srgbClr val="FF0000"/>
                </a:solidFill>
              </a:rPr>
              <a:t>Summary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1816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7030A0"/>
                </a:solidFill>
              </a:rPr>
              <a:t>Membership</a:t>
            </a:r>
            <a:r>
              <a:rPr lang="en-US" sz="3600" b="1" dirty="0" smtClean="0">
                <a:solidFill>
                  <a:srgbClr val="7030A0"/>
                </a:solidFill>
              </a:rPr>
              <a:t> must be</a:t>
            </a:r>
            <a:r>
              <a:rPr lang="en-US" sz="2400" b="1" dirty="0" smtClean="0">
                <a:solidFill>
                  <a:srgbClr val="7030A0"/>
                </a:solidFill>
              </a:rPr>
              <a:t> an Individual member, 		Club, &amp; District </a:t>
            </a:r>
            <a:r>
              <a:rPr lang="en-US" b="1" dirty="0" smtClean="0">
                <a:solidFill>
                  <a:srgbClr val="FF0000"/>
                </a:solidFill>
              </a:rPr>
              <a:t>Priority</a:t>
            </a:r>
          </a:p>
          <a:p>
            <a:pPr marL="0" indent="0" eaLnBrk="1" hangingPunct="1">
              <a:buNone/>
            </a:pPr>
            <a:endParaRPr lang="en-US" sz="1400" b="1" dirty="0" smtClean="0">
              <a:solidFill>
                <a:srgbClr val="FF0000"/>
              </a:solidFill>
            </a:endParaRPr>
          </a:p>
          <a:p>
            <a:pPr eaLnBrk="1" hangingPunct="1"/>
            <a:r>
              <a:rPr lang="en-US" b="1" dirty="0" smtClean="0">
                <a:solidFill>
                  <a:srgbClr val="7030A0"/>
                </a:solidFill>
              </a:rPr>
              <a:t>“Back to Basics” </a:t>
            </a:r>
            <a:r>
              <a:rPr lang="en-US" sz="2400" b="1" dirty="0" smtClean="0">
                <a:solidFill>
                  <a:srgbClr val="7030A0"/>
                </a:solidFill>
              </a:rPr>
              <a:t>focusing on activities that </a:t>
            </a:r>
            <a:r>
              <a:rPr lang="en-US" sz="2400" b="1" dirty="0" smtClean="0">
                <a:solidFill>
                  <a:srgbClr val="FF0000"/>
                </a:solidFill>
              </a:rPr>
              <a:t>enhance the Value of Rotary &amp; “Rotary experience”</a:t>
            </a:r>
          </a:p>
          <a:p>
            <a:pPr marL="0" indent="0" eaLnBrk="1" hangingPunct="1">
              <a:buNone/>
            </a:pPr>
            <a:endParaRPr lang="en-US" sz="1400" b="1" dirty="0" smtClean="0">
              <a:solidFill>
                <a:srgbClr val="FF0000"/>
              </a:solidFill>
            </a:endParaRPr>
          </a:p>
          <a:p>
            <a:pPr eaLnBrk="1" hangingPunct="1"/>
            <a:r>
              <a:rPr lang="en-US" b="1" dirty="0" smtClean="0">
                <a:solidFill>
                  <a:srgbClr val="7030A0"/>
                </a:solidFill>
              </a:rPr>
              <a:t>Offer e-Member </a:t>
            </a:r>
            <a:r>
              <a:rPr lang="en-US" sz="2800" b="1" dirty="0" smtClean="0">
                <a:solidFill>
                  <a:srgbClr val="7030A0"/>
                </a:solidFill>
              </a:rPr>
              <a:t>Classification and </a:t>
            </a:r>
            <a:r>
              <a:rPr lang="en-US" b="1" dirty="0" smtClean="0">
                <a:solidFill>
                  <a:srgbClr val="7030A0"/>
                </a:solidFill>
              </a:rPr>
              <a:t>focus on New Generation </a:t>
            </a:r>
            <a:r>
              <a:rPr lang="en-US" sz="2400" b="1" dirty="0" smtClean="0">
                <a:solidFill>
                  <a:srgbClr val="FF0000"/>
                </a:solidFill>
              </a:rPr>
              <a:t>as other alternatives to participate</a:t>
            </a:r>
          </a:p>
          <a:p>
            <a:pPr marL="800100" lvl="2" indent="0" algn="ctr" eaLnBrk="1" hangingPunct="1">
              <a:buNone/>
            </a:pPr>
            <a:r>
              <a:rPr lang="en-US" b="1" dirty="0" smtClean="0"/>
              <a:t>Together “We” can “turn-around” the </a:t>
            </a:r>
          </a:p>
          <a:p>
            <a:pPr marL="800100" lvl="2" indent="0" algn="ctr" eaLnBrk="1" hangingPunct="1">
              <a:buNone/>
            </a:pPr>
            <a:r>
              <a:rPr lang="en-US" b="1" dirty="0" smtClean="0"/>
              <a:t>membership numbers in District 7770</a:t>
            </a:r>
          </a:p>
          <a:p>
            <a:pPr eaLnBrk="1" hangingPunct="1">
              <a:buFontTx/>
              <a:buNone/>
            </a:pPr>
            <a:endParaRPr lang="en-US" b="1" dirty="0" smtClean="0">
              <a:solidFill>
                <a:srgbClr val="333399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Part II a: Retention Survey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Frank </a:t>
            </a:r>
            <a:r>
              <a:rPr lang="en-US" dirty="0" err="1" smtClean="0">
                <a:solidFill>
                  <a:srgbClr val="FF0000"/>
                </a:solidFill>
              </a:rPr>
              <a:t>Carll</a:t>
            </a:r>
            <a:r>
              <a:rPr lang="en-US" dirty="0" smtClean="0">
                <a:solidFill>
                  <a:srgbClr val="FF0000"/>
                </a:solidFill>
              </a:rPr>
              <a:t>, Co-chair Retention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333399"/>
                </a:solidFill>
              </a:rPr>
              <a:t>Review Process</a:t>
            </a:r>
          </a:p>
          <a:p>
            <a:r>
              <a:rPr lang="en-US" dirty="0" smtClean="0">
                <a:solidFill>
                  <a:srgbClr val="333399"/>
                </a:solidFill>
              </a:rPr>
              <a:t>Review Results</a:t>
            </a:r>
          </a:p>
          <a:p>
            <a:r>
              <a:rPr lang="en-US" dirty="0" smtClean="0">
                <a:solidFill>
                  <a:srgbClr val="333399"/>
                </a:solidFill>
              </a:rPr>
              <a:t>Key is to develop programs for your club (its not a one size fits all), depends on your members needs</a:t>
            </a:r>
          </a:p>
          <a:p>
            <a:r>
              <a:rPr lang="en-US" dirty="0" smtClean="0">
                <a:solidFill>
                  <a:srgbClr val="333399"/>
                </a:solidFill>
              </a:rPr>
              <a:t>Use an “Exit Survey” with those members who choose to leave </a:t>
            </a:r>
            <a:endParaRPr lang="en-US" dirty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700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886200"/>
            <a:ext cx="4876800" cy="609600"/>
          </a:xfrm>
        </p:spPr>
        <p:txBody>
          <a:bodyPr/>
          <a:lstStyle/>
          <a:p>
            <a:r>
              <a:rPr lang="en-US" dirty="0" smtClean="0"/>
              <a:t>Frank Carll                         9/13/2013</a:t>
            </a:r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762000" y="1752600"/>
            <a:ext cx="8305800" cy="1600200"/>
          </a:xfrm>
        </p:spPr>
        <p:txBody>
          <a:bodyPr>
            <a:normAutofit/>
          </a:bodyPr>
          <a:lstStyle/>
          <a:p>
            <a:r>
              <a:rPr lang="en-US" sz="4400" dirty="0" smtClean="0"/>
              <a:t>District 7770 Survey 2013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73097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1669</TotalTime>
  <Words>1326</Words>
  <Application>Microsoft Macintosh PowerPoint</Application>
  <PresentationFormat>On-screen Show (4:3)</PresentationFormat>
  <Paragraphs>195</Paragraphs>
  <Slides>32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Default Design</vt:lpstr>
      <vt:lpstr>PowerPoint Presentation</vt:lpstr>
      <vt:lpstr>Membership Plan Goals</vt:lpstr>
      <vt:lpstr>“Turning Around Membership Numbers”   </vt:lpstr>
      <vt:lpstr>Make Membership a “PRIORITY”</vt:lpstr>
      <vt:lpstr>Expand Participation Options</vt:lpstr>
      <vt:lpstr>Best Practices Doug Roderick, Co-chair Recruiting</vt:lpstr>
      <vt:lpstr>Summary </vt:lpstr>
      <vt:lpstr>Part II a: Retention Survey Frank Carll, Co-chair Retention</vt:lpstr>
      <vt:lpstr>District 7770 Survey 2013</vt:lpstr>
      <vt:lpstr>PowerPoint Presentation</vt:lpstr>
      <vt:lpstr>Goals For The Survey</vt:lpstr>
      <vt:lpstr>What is the makeup of our fellow Rotarians?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Meeting Comments</vt:lpstr>
      <vt:lpstr>PowerPoint Presentation</vt:lpstr>
      <vt:lpstr>PowerPoint Presentation</vt:lpstr>
      <vt:lpstr>Meeting Place Comments</vt:lpstr>
      <vt:lpstr>PowerPoint Presentation</vt:lpstr>
      <vt:lpstr>PowerPoint Presentation</vt:lpstr>
      <vt:lpstr>Why do people leave Rotary?</vt:lpstr>
      <vt:lpstr>Resigning Questionnaire</vt:lpstr>
      <vt:lpstr>e-Member Classification Terry Moore, Co-chair New Ideas Part II b – Retention &amp; Recruitment tool</vt:lpstr>
      <vt:lpstr>e-Member Process</vt:lpstr>
      <vt:lpstr>Authorized Attendance Sites</vt:lpstr>
      <vt:lpstr> </vt:lpstr>
      <vt:lpstr> Perception is…</vt:lpstr>
    </vt:vector>
  </TitlesOfParts>
  <Company>Georgetown County Government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awalters</dc:creator>
  <cp:lastModifiedBy>Ed Tassin</cp:lastModifiedBy>
  <cp:revision>185</cp:revision>
  <cp:lastPrinted>2013-08-27T13:14:18Z</cp:lastPrinted>
  <dcterms:created xsi:type="dcterms:W3CDTF">2010-03-03T14:20:08Z</dcterms:created>
  <dcterms:modified xsi:type="dcterms:W3CDTF">2013-09-16T15:49:38Z</dcterms:modified>
</cp:coreProperties>
</file>