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59" r:id="rId5"/>
    <p:sldId id="261" r:id="rId6"/>
    <p:sldId id="260" r:id="rId7"/>
    <p:sldId id="280" r:id="rId8"/>
    <p:sldId id="258" r:id="rId9"/>
    <p:sldId id="263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7" r:id="rId23"/>
    <p:sldId id="282" r:id="rId24"/>
    <p:sldId id="276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80A16-4A84-4E97-BFE7-A68483E99467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CB4-0233-46CF-97E2-CA1FCB0535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CB4-0233-46CF-97E2-CA1FCB0535C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0AA1-4459-491D-A494-FAE83E3DC030}" type="datetimeFigureOut">
              <a:rPr lang="en-US" smtClean="0"/>
              <a:pPr/>
              <a:t>3/5/2011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3C27-BC62-4A58-B594-29E57D2CF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7770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Ione@Ionecockrell.com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mailto:Rick@Rotary7770.org" TargetMode="External"/><Relationship Id="rId4" Type="http://schemas.openxmlformats.org/officeDocument/2006/relationships/hyperlink" Target="mailto:Jackie.mcguire@rotary.or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rotary.org/RIdocuments/graphics/erey.gif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directory-online.com/Rotary/Images/check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886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KEYS TO SUCCESS</a:t>
            </a:r>
          </a:p>
          <a:p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1.) </a:t>
            </a:r>
            <a:r>
              <a:rPr lang="en-US" sz="1600" b="1" u="sng" dirty="0" smtClean="0">
                <a:solidFill>
                  <a:schemeClr val="tx1"/>
                </a:solidFill>
              </a:rPr>
              <a:t>LEADERSHIP: </a:t>
            </a:r>
            <a:r>
              <a:rPr lang="en-US" sz="1600" b="1" dirty="0" smtClean="0">
                <a:solidFill>
                  <a:schemeClr val="tx1"/>
                </a:solidFill>
              </a:rPr>
              <a:t> ESTABLISH &amp; COMMUNICATE YOUR PLAN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2.) </a:t>
            </a:r>
            <a:r>
              <a:rPr lang="en-US" sz="1600" b="1" u="sng" dirty="0" smtClean="0">
                <a:solidFill>
                  <a:schemeClr val="tx1"/>
                </a:solidFill>
              </a:rPr>
              <a:t>THEME: 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“DEVELOPING A CULTURE OF PARTICIPATION”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</a:rPr>
              <a:t>.) </a:t>
            </a:r>
            <a:r>
              <a:rPr lang="en-US" sz="1600" b="1" u="sng" dirty="0" smtClean="0">
                <a:solidFill>
                  <a:schemeClr val="tx1"/>
                </a:solidFill>
              </a:rPr>
              <a:t>ESENTIAL CONCEPT:  </a:t>
            </a:r>
            <a:r>
              <a:rPr lang="en-US" sz="1600" b="1" dirty="0" smtClean="0">
                <a:solidFill>
                  <a:schemeClr val="tx1"/>
                </a:solidFill>
              </a:rPr>
              <a:t>CLUB GOALS VERSUS INDIVIDUAL MANDATES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4.) </a:t>
            </a:r>
            <a:r>
              <a:rPr lang="en-US" sz="1600" b="1" u="sng" dirty="0" smtClean="0">
                <a:solidFill>
                  <a:schemeClr val="tx1"/>
                </a:solidFill>
              </a:rPr>
              <a:t>PREREQUSITES: </a:t>
            </a:r>
            <a:r>
              <a:rPr lang="en-US" sz="1600" b="1" dirty="0" smtClean="0">
                <a:solidFill>
                  <a:schemeClr val="tx1"/>
                </a:solidFill>
              </a:rPr>
              <a:t> PROFICIENT IN DISTRICT 7770 WEBSITE/DATABASE &amp;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                                  ROTARY INTERNATIONAL WEBSITE INCLUDING   	                REGISTRATION ON “MEMBERS ACCESS.” USE DISTRICT    	                WEBSITE 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WWW.ROTARY7770.ORG</a:t>
            </a:r>
            <a:r>
              <a:rPr lang="en-US" sz="1600" b="1" dirty="0" smtClean="0">
                <a:solidFill>
                  <a:schemeClr val="tx1"/>
                </a:solidFill>
              </a:rPr>
              <a:t> AS ENTRANCE 	                PORTAL.			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62000" y="533400"/>
          <a:ext cx="4205287" cy="5443538"/>
        </p:xfrm>
        <a:graphic>
          <a:graphicData uri="http://schemas.openxmlformats.org/presentationml/2006/ole">
            <p:oleObj spid="_x0000_s26626" name="Acrobat Document" r:id="rId4" imgW="5829300" imgH="75438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5518731" y="3124200"/>
            <a:ext cx="29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SEE EXAMPLE NEXT PAGE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-3810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305800" cy="41148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4: CLUB ACHIEVES 100% SUSTAINING MEMBER STATUS – EACH MEMBER IS CREDITED WITH $100 IN FOUNDATION DONATION TO ANNUAL PROGRAMS FUND (</a:t>
            </a:r>
            <a:r>
              <a:rPr lang="en-US" sz="1800" b="1" u="sng" dirty="0" smtClean="0">
                <a:solidFill>
                  <a:srgbClr val="C00000"/>
                </a:solidFill>
              </a:rPr>
              <a:t>DOES NOT INCLUDE POLIO CONTRIBUTIONS)</a:t>
            </a:r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MONTHLY, QUARTERLY, SEMI-ANNUAL MEMBER CONTRIBUTIONS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</a:rPr>
              <a:t>.) WATER RESOURCES OR OTHER MATCHING GRANT CONTRIBUTION                          3.) INVEST IN FOUNDATION SEMINAR &amp; OTHER DISTRICT INCENTIVES                          4.) FOUNDATION FAIRY – REQUIRES EFFORT &amp; PARTICIPATION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5</a:t>
            </a:r>
            <a:r>
              <a:rPr lang="en-US" sz="1800" b="1" dirty="0" smtClean="0">
                <a:solidFill>
                  <a:schemeClr val="tx1"/>
                </a:solidFill>
              </a:rPr>
              <a:t>.) USE TRF TRANSMITTAL FORM GIVING EACH MEMBER CREDIT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6</a:t>
            </a:r>
            <a:r>
              <a:rPr lang="en-US" sz="1800" b="1" dirty="0" smtClean="0">
                <a:solidFill>
                  <a:schemeClr val="tx1"/>
                </a:solidFill>
              </a:rPr>
              <a:t>.) TRACK PROGRESS ON EREY REPORT FOUND ON “MEMBERS ACCESS”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Rick Moore\My Documents\Rotary Year 2011-2012\Foundation\APF Logo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715000"/>
            <a:ext cx="1400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... By Co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572000"/>
            <a:ext cx="1201478" cy="914400"/>
          </a:xfrm>
          <a:prstGeom prst="rect">
            <a:avLst/>
          </a:prstGeom>
          <a:noFill/>
        </p:spPr>
      </p:pic>
      <p:sp>
        <p:nvSpPr>
          <p:cNvPr id="12" name="Left-Right Arrow 11"/>
          <p:cNvSpPr/>
          <p:nvPr/>
        </p:nvSpPr>
        <p:spPr>
          <a:xfrm>
            <a:off x="152400" y="2667000"/>
            <a:ext cx="8991600" cy="990600"/>
          </a:xfrm>
          <a:prstGeom prst="leftRightArrow">
            <a:avLst>
              <a:gd name="adj1" fmla="val 96429"/>
              <a:gd name="adj2" fmla="val 473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685800" y="3733800"/>
            <a:ext cx="914400" cy="533400"/>
          </a:xfrm>
          <a:prstGeom prst="star5">
            <a:avLst>
              <a:gd name="adj" fmla="val 617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6705600" y="3733800"/>
            <a:ext cx="914400" cy="533400"/>
          </a:xfrm>
          <a:prstGeom prst="star5">
            <a:avLst>
              <a:gd name="adj" fmla="val 7178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41148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5: CLUB SECURES AT LEAST ONE NEW PAUL HARRIS SOCIETY MEMBER OR PHS RENEWAL </a:t>
            </a:r>
            <a:r>
              <a:rPr lang="en-US" sz="1800" b="1" u="sng" dirty="0" smtClean="0">
                <a:solidFill>
                  <a:srgbClr val="C00000"/>
                </a:solidFill>
              </a:rPr>
              <a:t>(MEMBER CAN DESIGNATE FUNDS TO APF OR POLIO).</a:t>
            </a:r>
            <a:r>
              <a:rPr lang="en-US" sz="1800" b="1" dirty="0" smtClean="0">
                <a:solidFill>
                  <a:schemeClr val="tx1"/>
                </a:solidFill>
              </a:rPr>
              <a:t> PHS MEMBERS DONATE $1,00 ANNUALLY TO THE ROTARY FOUNDATION.</a:t>
            </a: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MONTHLY, QUARTERLY, SEMI-ANNUAL MEMBER CONTRIBUTIONS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2.) TRF DIRECT BROCHURE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3.) PAUL HARRIS SOCIETY BROCHURE      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4.) PAUL HARRIS SOCIETY APPLICATION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s3.mm.bing.net/images/thumbnail.aspx?q=325211325898&amp;id=8eec3dde2d3aea7f2e6dffd620e3e1bd&amp;index=ch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45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s3.mm.bing.net/images/thumbnail.aspx?q=325211325898&amp;id=8eec3dde2d3aea7f2e6dffd620e3e1bd&amp;index=ch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657600"/>
            <a:ext cx="45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-Right Arrow 11"/>
          <p:cNvSpPr/>
          <p:nvPr/>
        </p:nvSpPr>
        <p:spPr>
          <a:xfrm>
            <a:off x="152400" y="2438400"/>
            <a:ext cx="8839200" cy="14478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228600" y="2438400"/>
            <a:ext cx="8915400" cy="1524000"/>
          </a:xfrm>
          <a:prstGeom prst="leftRightArrow">
            <a:avLst>
              <a:gd name="adj1" fmla="val 54286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27650" name="Acrobat Document" r:id="rId4" imgW="7543800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28674" name="Acrobat Document" r:id="rId4" imgW="7543800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33400" y="457200"/>
          <a:ext cx="4278312" cy="5537200"/>
        </p:xfrm>
        <a:graphic>
          <a:graphicData uri="http://schemas.openxmlformats.org/presentationml/2006/ole">
            <p:oleObj spid="_x0000_s30724" name="Acrobat Document" r:id="rId4" imgW="5829300" imgH="754380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419600" y="2743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APPLICATION ON DISTRICT DATABASE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41148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6: CLUB ACHIEVES “STAR CLUB” STATUS – STAR CLUBS BEGIN WITH $200 PER CAPITA AND WE HAVE HAD AS HIGH AS AN EIGHT STAR CLUB!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MONTHLY, QUARTERLY, SEMI-ANNUAL MEMBER CONTRIBUTIONS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2.) WATER RESOURCES OR OTHER MATCHING GRANT CONTRIBUTION                          3.) INVEST IN FOUNDATION SEMINAR &amp; OTHER DISTRICT INCENTIVES                          4.) FOUNDATION FAIRY – REQUIRES EFFORT &amp; PARTICIPATION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5.) USE TRF TRANSMITTAL FORM GIVING EACH MEMBER CREDIT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6.) TRACK PROGRESS ON MCR FOUND ON “MEMBERS ACCESS”</a:t>
            </a:r>
          </a:p>
          <a:p>
            <a:pPr algn="l"/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Rick Moore\My Documents\Rotary Year 2011-2012\Foundation\APF Logo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943600"/>
            <a:ext cx="1400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... By Co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572000"/>
            <a:ext cx="1201478" cy="914400"/>
          </a:xfrm>
          <a:prstGeom prst="rect">
            <a:avLst/>
          </a:prstGeom>
          <a:noFill/>
        </p:spPr>
      </p:pic>
      <p:sp>
        <p:nvSpPr>
          <p:cNvPr id="13" name="Left-Right Arrow 12"/>
          <p:cNvSpPr/>
          <p:nvPr/>
        </p:nvSpPr>
        <p:spPr>
          <a:xfrm>
            <a:off x="228600" y="2667000"/>
            <a:ext cx="8686800" cy="713232"/>
          </a:xfrm>
          <a:prstGeom prst="leftRightArrow">
            <a:avLst>
              <a:gd name="adj1" fmla="val 10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41148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7:</a:t>
            </a:r>
            <a:r>
              <a:rPr lang="en-US" sz="1800" b="1" dirty="0" smtClean="0">
                <a:solidFill>
                  <a:schemeClr val="tx1"/>
                </a:solidFill>
              </a:rPr>
              <a:t> CLUB SECURES A NEW BENEFACTOR OR BEQUEST SOCIETY MEMBER. DONATIONS ARE PLACED INTO THE “PERMANENT FUND.” ESTABLISHED IN 1982, THE CURRENT VALUE (INCLUDING EXPECTANCIES) IS $625.7 MILLION WITH A TARGET OF 1 BILLION BY 2025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endParaRPr lang="en-US" sz="12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BENEFACTOR APPLICATION – DONATIONS OF $1,000 OR MORE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2.) BEQUEST SOCIETY APPLICATION – DONATIONS OF $10,000 OR MORE</a:t>
            </a:r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Rick Moore\Local Settings\Temp\Temporary Directory 2 for logos-Permanent-Fund[1].zip\Permanent Fund\JPEG\PF-rg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791200"/>
            <a:ext cx="139460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-Right Arrow 10"/>
          <p:cNvSpPr/>
          <p:nvPr/>
        </p:nvSpPr>
        <p:spPr>
          <a:xfrm>
            <a:off x="0" y="2667000"/>
            <a:ext cx="9144000" cy="1600200"/>
          </a:xfrm>
          <a:prstGeom prst="leftRightArrow">
            <a:avLst>
              <a:gd name="adj1" fmla="val 85374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485900" y="857250"/>
          <a:ext cx="6172200" cy="5143500"/>
        </p:xfrm>
        <a:graphic>
          <a:graphicData uri="http://schemas.openxmlformats.org/presentationml/2006/ole">
            <p:oleObj spid="_x0000_s43010" name="Acrobat Document" r:id="rId4" imgW="6172200" imgH="51435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2286000"/>
            <a:ext cx="8001000" cy="626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METHODS: HOW SUCCESFUL CLUBS ACHIEVE</a:t>
            </a:r>
          </a:p>
          <a:p>
            <a:pPr algn="ctr"/>
            <a:endParaRPr lang="en-US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/>
              <a:t>1.) SET “EXPECTATION” @ CLUB ASSEMBLY &amp; DURING MEMBER ORIENTATION</a:t>
            </a:r>
          </a:p>
          <a:p>
            <a:endParaRPr lang="en-US" b="1" dirty="0" smtClean="0"/>
          </a:p>
          <a:p>
            <a:r>
              <a:rPr lang="en-US" b="1" dirty="0" smtClean="0"/>
              <a:t>2.) ADD TO MONTHLY, QUARTERLY, SEMI-ANNUAL INVOICES</a:t>
            </a:r>
          </a:p>
          <a:p>
            <a:endParaRPr lang="en-US" b="1" dirty="0" smtClean="0"/>
          </a:p>
          <a:p>
            <a:r>
              <a:rPr lang="en-US" b="1" dirty="0" smtClean="0"/>
              <a:t>3.) ASSIGN ALL/OR MATCH PART OF “INITIATION FEE” </a:t>
            </a:r>
          </a:p>
          <a:p>
            <a:endParaRPr lang="en-US" b="1" dirty="0" smtClean="0"/>
          </a:p>
          <a:p>
            <a:r>
              <a:rPr lang="en-US" b="1" dirty="0" smtClean="0"/>
              <a:t>4.) DEDICATED OR PERCENTAGE OF FUNDRAISER</a:t>
            </a:r>
          </a:p>
          <a:p>
            <a:endParaRPr lang="en-US" b="1" dirty="0"/>
          </a:p>
          <a:p>
            <a:r>
              <a:rPr lang="en-US" b="1" dirty="0" smtClean="0"/>
              <a:t>5.) WATER RESOURCES OR OTHER MATCHING GRANT CONTRIBUTION</a:t>
            </a:r>
          </a:p>
          <a:p>
            <a:endParaRPr lang="en-US" b="1" dirty="0"/>
          </a:p>
          <a:p>
            <a:r>
              <a:rPr lang="en-US" b="1" dirty="0" smtClean="0"/>
              <a:t>6.) INVEST IN FOUNDATION SEMINAR &amp; OTHER DISTRICT INCENTIVES</a:t>
            </a:r>
          </a:p>
          <a:p>
            <a:endParaRPr lang="en-US" b="1" dirty="0" smtClean="0"/>
          </a:p>
          <a:p>
            <a:r>
              <a:rPr lang="en-US" b="1" dirty="0" smtClean="0"/>
              <a:t>7.) FOUNDATION FAIRY – REQUIRES EFFORT &amp; PARTICIPATION</a:t>
            </a:r>
          </a:p>
          <a:p>
            <a:endParaRPr lang="en-US" b="1" dirty="0" smtClean="0"/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banne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581400"/>
            <a:ext cx="20620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Rick Moore\My Documents\Rotary Year 2011-2012\Foundation\APF 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724400"/>
            <a:ext cx="1400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... By Co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5867400"/>
            <a:ext cx="1076325" cy="8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981200" y="609600"/>
          <a:ext cx="5530850" cy="5530850"/>
        </p:xfrm>
        <a:graphic>
          <a:graphicData uri="http://schemas.openxmlformats.org/presentationml/2006/ole">
            <p:oleObj spid="_x0000_s44034" name="Acrobat Document" r:id="rId4" imgW="4800600" imgH="4800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41148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8: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 smtClean="0">
                <a:solidFill>
                  <a:schemeClr val="tx1"/>
                </a:solidFill>
              </a:rPr>
              <a:t>CLUB ACHIEVES/MAINTAINS 100% PAUL HARRIS FELLOW CLUB STATUS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 WORLDWIDE LESS THAN 4% OF ALL ROTARY CLUBS ACHIEVE THIS LEVEL WE CURRENTLY HAVE (27) “100% PAUL HARRIS FELLOW CLUBS” WITH (5) MORE IN THE LOOP! OUR LONG RANGE GOAL IS TO BECOME A “100% PAUL HARRIS FELLOW DISTRICT (CURRENTLY 1 IN THE WORLD). CLUBS CAN USE CASH, POINTS AND/OR A COMBINATION OF BOTH TO ACCOMPHLISH THIS TASK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CLUB RECOGNITION SUMMARY (CRS) AVAILABLE ON “MEMBERS ACCESS”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2.) RECOGNITION ANS TRANSFER FORM</a:t>
            </a:r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-Right Arrow 8"/>
          <p:cNvSpPr/>
          <p:nvPr/>
        </p:nvSpPr>
        <p:spPr>
          <a:xfrm>
            <a:off x="-228600" y="2514600"/>
            <a:ext cx="9525000" cy="2362200"/>
          </a:xfrm>
          <a:prstGeom prst="leftRightArrow">
            <a:avLst>
              <a:gd name="adj1" fmla="val 95161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85800" y="685800"/>
          <a:ext cx="4278312" cy="5537200"/>
        </p:xfrm>
        <a:graphic>
          <a:graphicData uri="http://schemas.openxmlformats.org/presentationml/2006/ole">
            <p:oleObj spid="_x0000_s47106" name="Acrobat Document" r:id="rId4" imgW="5829300" imgH="75438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4953000" y="2895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SEE EXAMPLE NEXT PAGE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362200" y="533400"/>
          <a:ext cx="4278312" cy="5537200"/>
        </p:xfrm>
        <a:graphic>
          <a:graphicData uri="http://schemas.openxmlformats.org/presentationml/2006/ole">
            <p:oleObj spid="_x0000_s46082" name="Acrobat Document" r:id="rId4" imgW="5829300" imgH="7543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90800"/>
            <a:ext cx="8839200" cy="42672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4800" b="1" u="sng" dirty="0">
                <a:solidFill>
                  <a:schemeClr val="tx1"/>
                </a:solidFill>
              </a:rPr>
              <a:t>Major Donor: </a:t>
            </a:r>
            <a:r>
              <a:rPr lang="en-US" sz="4800" dirty="0">
                <a:solidFill>
                  <a:schemeClr val="tx1"/>
                </a:solidFill>
              </a:rPr>
              <a:t>The Rotary Foundation recognizes couples or individuals whose combined personal outright or cumulative giving has reached $10,000. All outright contributions made to the Foundation are included in this total, regardless of the gift designation. Donors may elect to receive a crystal recognition piece and a Major Donor lapel pin or pendant. Recognition items commemorate giving at each recognition level: 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LEVELS: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 smtClean="0">
              <a:solidFill>
                <a:schemeClr val="tx1"/>
              </a:solidFill>
            </a:endParaRPr>
          </a:p>
          <a:p>
            <a:pPr algn="l"/>
            <a:r>
              <a:rPr lang="en-US" sz="4800" b="1" u="sng" dirty="0" smtClean="0">
                <a:solidFill>
                  <a:schemeClr val="tx1"/>
                </a:solidFill>
              </a:rPr>
              <a:t>Level One </a:t>
            </a:r>
            <a:r>
              <a:rPr lang="en-US" sz="4800" dirty="0" smtClean="0">
                <a:solidFill>
                  <a:schemeClr val="tx1"/>
                </a:solidFill>
              </a:rPr>
              <a:t>- $10,000     </a:t>
            </a:r>
            <a:r>
              <a:rPr lang="en-US" sz="4800" b="1" u="sng" dirty="0" smtClean="0">
                <a:solidFill>
                  <a:schemeClr val="tx1"/>
                </a:solidFill>
              </a:rPr>
              <a:t>Level </a:t>
            </a:r>
            <a:r>
              <a:rPr lang="en-US" sz="4800" b="1" u="sng" dirty="0">
                <a:solidFill>
                  <a:schemeClr val="tx1"/>
                </a:solidFill>
              </a:rPr>
              <a:t>Two </a:t>
            </a:r>
            <a:r>
              <a:rPr lang="en-US" sz="4800" dirty="0" smtClean="0">
                <a:solidFill>
                  <a:schemeClr val="tx1"/>
                </a:solidFill>
              </a:rPr>
              <a:t>- $</a:t>
            </a:r>
            <a:r>
              <a:rPr lang="en-US" sz="4800" dirty="0">
                <a:solidFill>
                  <a:schemeClr val="tx1"/>
                </a:solidFill>
              </a:rPr>
              <a:t>25,000 </a:t>
            </a:r>
            <a:r>
              <a:rPr lang="en-US" sz="4800" dirty="0" smtClean="0">
                <a:solidFill>
                  <a:schemeClr val="tx1"/>
                </a:solidFill>
              </a:rPr>
              <a:t>     </a:t>
            </a:r>
            <a:r>
              <a:rPr lang="en-US" sz="4800" b="1" u="sng" dirty="0" smtClean="0">
                <a:solidFill>
                  <a:schemeClr val="tx1"/>
                </a:solidFill>
              </a:rPr>
              <a:t>Level Three </a:t>
            </a:r>
            <a:r>
              <a:rPr lang="en-US" sz="4800" dirty="0" smtClean="0">
                <a:solidFill>
                  <a:schemeClr val="tx1"/>
                </a:solidFill>
              </a:rPr>
              <a:t>- $50,000    </a:t>
            </a:r>
            <a:r>
              <a:rPr lang="en-US" sz="4800" b="1" u="sng" dirty="0" smtClean="0">
                <a:solidFill>
                  <a:schemeClr val="tx1"/>
                </a:solidFill>
              </a:rPr>
              <a:t>Level </a:t>
            </a:r>
            <a:r>
              <a:rPr lang="en-US" sz="4800" b="1" u="sng" dirty="0">
                <a:solidFill>
                  <a:schemeClr val="tx1"/>
                </a:solidFill>
              </a:rPr>
              <a:t>Four </a:t>
            </a:r>
            <a:r>
              <a:rPr lang="en-US" sz="4800" dirty="0" smtClean="0">
                <a:solidFill>
                  <a:schemeClr val="tx1"/>
                </a:solidFill>
              </a:rPr>
              <a:t>- $100,000    </a:t>
            </a:r>
            <a:r>
              <a:rPr lang="en-US" sz="4800" b="1" u="sng" dirty="0" smtClean="0">
                <a:solidFill>
                  <a:schemeClr val="tx1"/>
                </a:solidFill>
              </a:rPr>
              <a:t>Level </a:t>
            </a:r>
            <a:r>
              <a:rPr lang="en-US" sz="4800" b="1" u="sng" dirty="0">
                <a:solidFill>
                  <a:schemeClr val="tx1"/>
                </a:solidFill>
              </a:rPr>
              <a:t>Five </a:t>
            </a:r>
            <a:r>
              <a:rPr lang="en-US" sz="4800" dirty="0" smtClean="0">
                <a:solidFill>
                  <a:schemeClr val="tx1"/>
                </a:solidFill>
              </a:rPr>
              <a:t>- $</a:t>
            </a:r>
            <a:r>
              <a:rPr lang="en-US" sz="4800" dirty="0">
                <a:solidFill>
                  <a:schemeClr val="tx1"/>
                </a:solidFill>
              </a:rPr>
              <a:t>500,000 </a:t>
            </a:r>
            <a:r>
              <a:rPr lang="en-US" sz="4800" dirty="0" smtClean="0">
                <a:solidFill>
                  <a:schemeClr val="tx1"/>
                </a:solidFill>
              </a:rPr>
              <a:t>   </a:t>
            </a:r>
            <a:r>
              <a:rPr lang="en-US" sz="4800" b="1" u="sng" dirty="0" smtClean="0">
                <a:solidFill>
                  <a:schemeClr val="tx1"/>
                </a:solidFill>
              </a:rPr>
              <a:t>Level </a:t>
            </a:r>
            <a:r>
              <a:rPr lang="en-US" sz="4800" b="1" u="sng" dirty="0">
                <a:solidFill>
                  <a:schemeClr val="tx1"/>
                </a:solidFill>
              </a:rPr>
              <a:t>Six </a:t>
            </a:r>
            <a:r>
              <a:rPr lang="en-US" sz="4800" dirty="0" smtClean="0">
                <a:solidFill>
                  <a:schemeClr val="tx1"/>
                </a:solidFill>
              </a:rPr>
              <a:t>- $</a:t>
            </a:r>
            <a:r>
              <a:rPr lang="en-US" sz="4800" dirty="0">
                <a:solidFill>
                  <a:schemeClr val="tx1"/>
                </a:solidFill>
              </a:rPr>
              <a:t>1,000,000 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l"/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u="sng" dirty="0">
                <a:solidFill>
                  <a:schemeClr val="tx1"/>
                </a:solidFill>
              </a:rPr>
              <a:t>Arch C. Klumph Society </a:t>
            </a:r>
            <a:endParaRPr lang="en-US" sz="4800" u="sng" dirty="0" smtClean="0">
              <a:solidFill>
                <a:schemeClr val="tx1"/>
              </a:solidFill>
            </a:endParaRPr>
          </a:p>
          <a:p>
            <a:endParaRPr lang="en-US" sz="4800" u="sng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Donors whose cumulative gifts total $250,000 or more will become members of the Arch C. Klumph Society and have their photos displayed permanently in the Arch C. Klumph Gallery at RI headquarters. </a:t>
            </a:r>
            <a:endParaRPr lang="en-US" sz="4800" dirty="0" smtClean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u="sng" dirty="0">
                <a:solidFill>
                  <a:schemeClr val="tx1"/>
                </a:solidFill>
              </a:rPr>
              <a:t>CONTACTS:</a:t>
            </a:r>
            <a:r>
              <a:rPr lang="en-US" sz="4800" b="1" dirty="0">
                <a:solidFill>
                  <a:schemeClr val="tx1"/>
                </a:solidFill>
              </a:rPr>
              <a:t>	   Ione Cockrell – District Major Gifts Chair	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                          </a:t>
            </a:r>
            <a:r>
              <a:rPr lang="en-US" sz="4800" b="1" u="sng" dirty="0">
                <a:solidFill>
                  <a:schemeClr val="tx1"/>
                </a:solidFill>
                <a:hlinkClick r:id="rId3"/>
              </a:rPr>
              <a:t>Ione@Ionecockrell.com</a:t>
            </a:r>
            <a:r>
              <a:rPr lang="en-US" sz="4800" b="1" dirty="0">
                <a:solidFill>
                  <a:schemeClr val="tx1"/>
                </a:solidFill>
              </a:rPr>
              <a:t>  or 803.254.4899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 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                          Jackie McGuire – RI Major Gifts Officer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                          </a:t>
            </a:r>
            <a:r>
              <a:rPr lang="en-US" sz="4800" b="1" u="sng" dirty="0">
                <a:solidFill>
                  <a:schemeClr val="tx1"/>
                </a:solidFill>
                <a:hlinkClick r:id="rId4"/>
              </a:rPr>
              <a:t>Jackie.mcguire@rotary.org</a:t>
            </a:r>
            <a:r>
              <a:rPr lang="en-US" sz="4800" b="1" dirty="0">
                <a:solidFill>
                  <a:schemeClr val="tx1"/>
                </a:solidFill>
              </a:rPr>
              <a:t> or 847.866.4450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                           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                          Rick Moore – District Foundation Chair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			   </a:t>
            </a:r>
            <a:r>
              <a:rPr lang="en-US" sz="4800" b="1" u="sng" dirty="0">
                <a:solidFill>
                  <a:schemeClr val="tx1"/>
                </a:solidFill>
                <a:hlinkClick r:id="rId5"/>
              </a:rPr>
              <a:t>Rick@Rotary7770.org</a:t>
            </a:r>
            <a:r>
              <a:rPr lang="en-US" sz="4800" b="1" dirty="0">
                <a:solidFill>
                  <a:schemeClr val="tx1"/>
                </a:solidFill>
              </a:rPr>
              <a:t> or 843.696.3795	 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 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u="sng" dirty="0">
                <a:solidFill>
                  <a:schemeClr val="tx1"/>
                </a:solidFill>
              </a:rPr>
              <a:t>DOCUMENTS: </a:t>
            </a:r>
            <a:r>
              <a:rPr lang="en-US" sz="4800" b="1" dirty="0">
                <a:solidFill>
                  <a:schemeClr val="tx1"/>
                </a:solidFill>
              </a:rPr>
              <a:t>        Club Recognition Summary (CRS)</a:t>
            </a:r>
            <a:endParaRPr lang="en-US" sz="4800" dirty="0">
              <a:solidFill>
                <a:schemeClr val="tx1"/>
              </a:solidFill>
            </a:endParaRPr>
          </a:p>
          <a:p>
            <a:pPr algn="l"/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8991600" cy="51816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</a:rPr>
              <a:t>DISTRICT 7770’S CORE VALUES</a:t>
            </a:r>
          </a:p>
          <a:p>
            <a:endParaRPr lang="en-US" sz="2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1.) BUILD “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EREY”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CLUBS: 87.3% IN ROTARY YEAR 2009 – 2010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2.) MOVE FORWARD INTO “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SUSTAINING MEMBER CLUBS:”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  31.7% IN 2009 – 2010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3.) ADD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“PAUL HARRIS SOCIETY MEMBERS”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:  (170 IN 09/10) - (154 YTD IN 10/11) – 60 CLUBS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4.) DEVELOP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“STAR CLUBS:”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 (25) IN 2009/2010 – 31.6% OF TOTAL CLUBS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5.)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“PARTICIPATE”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IN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“WATER RESOURCES OR OTHER MATCHING GRANTS:”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(35 YTD) 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6.)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“100% PHF CLUBS”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BUILD STONG FOUNDATION FOR FUTURE DEVELOPMENT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7.) “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MATCHING POINTS”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(DISTRICT &amp; RI)  PROVIDE ADDED INCENTIVE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8.)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“DISTRICT ACTIVITIES &amp; FOUNDATION FUNDRAISERS”</a:t>
            </a:r>
          </a:p>
          <a:p>
            <a:pPr algn="l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9.)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“PARTICIPATE”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ON THE RECEIVING SIDE THROUGH </a:t>
            </a:r>
            <a:r>
              <a:rPr 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DISTRICT SIMPLIFIED GRANTS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l"/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 SUPPORT DATA AVAILABLE ON DISTRICT DATABASE UNDER “FILES &amp; FORMS TAB”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... By Co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495800"/>
            <a:ext cx="1201478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382000" cy="457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tx1"/>
                </a:solidFill>
              </a:rPr>
              <a:t>ITEM </a:t>
            </a:r>
            <a:r>
              <a:rPr lang="en-US" sz="1800" b="1" u="sng" dirty="0" smtClean="0">
                <a:solidFill>
                  <a:schemeClr val="tx1"/>
                </a:solidFill>
              </a:rPr>
              <a:t>1: </a:t>
            </a:r>
            <a:r>
              <a:rPr lang="en-US" sz="1800" b="1" u="sng" dirty="0">
                <a:solidFill>
                  <a:schemeClr val="tx1"/>
                </a:solidFill>
              </a:rPr>
              <a:t>	</a:t>
            </a:r>
            <a:r>
              <a:rPr lang="en-US" sz="1800" b="1" u="sng" dirty="0" smtClean="0">
                <a:solidFill>
                  <a:schemeClr val="tx1"/>
                </a:solidFill>
              </a:rPr>
              <a:t>CLUB MEETS ITS POLIO ERADICATION &amp; ANNUAL PROGRAMS FUND GOALS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124200"/>
            <a:ext cx="8001000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r>
              <a:rPr lang="en-US" b="1" dirty="0" smtClean="0"/>
              <a:t>1.) CLUB GOAL FORM – TURN IN TODAY</a:t>
            </a:r>
          </a:p>
          <a:p>
            <a:endParaRPr lang="en-US" sz="1200" b="1" dirty="0" smtClean="0"/>
          </a:p>
          <a:p>
            <a:r>
              <a:rPr lang="en-US" b="1" dirty="0" smtClean="0"/>
              <a:t>2.) “ZERO CLUB PLEDGE CARD” – NO $0 CLUBS AS OF JULY 1, 2011 -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HANDOUT</a:t>
            </a:r>
            <a:endParaRPr lang="en-US" b="1" dirty="0" smtClean="0"/>
          </a:p>
          <a:p>
            <a:endParaRPr lang="en-US" sz="1200" b="1" dirty="0"/>
          </a:p>
          <a:p>
            <a:r>
              <a:rPr lang="en-US" b="1" dirty="0" smtClean="0"/>
              <a:t>3.) WATER RESOURCES FLIER – ALSO MEETS “INTERNATIONAL SERVICE PROJECT           	REQUIREMENT IN “AVENUES OF SERVICE SECTION” -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HANDOUT</a:t>
            </a:r>
            <a:endParaRPr lang="en-US" b="1" dirty="0" smtClean="0"/>
          </a:p>
          <a:p>
            <a:endParaRPr lang="en-US" sz="1200" b="1" dirty="0" smtClean="0"/>
          </a:p>
          <a:p>
            <a:r>
              <a:rPr lang="en-US" b="1" dirty="0" smtClean="0"/>
              <a:t>3.) FOUNDATION TRANSMITTAL REPORT (DISTRICT DATABASE) – USE THIS FORM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FOR ANNUAL PROGRAMS FUNDS &amp; POLIO BY INDIVIDUAL MEMBER</a:t>
            </a:r>
          </a:p>
          <a:p>
            <a:endParaRPr lang="en-US" sz="1200" b="1" dirty="0" smtClean="0"/>
          </a:p>
          <a:p>
            <a:r>
              <a:rPr lang="en-US" b="1" dirty="0" smtClean="0"/>
              <a:t>4.) MONTHLY CONTRIBUTION REPORT (MCR) – FOUND ON “MEMBERS ACCESS”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381000" y="2667000"/>
            <a:ext cx="8458200" cy="48463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 descr="Red No Symbol - Zero Clu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914400" cy="895350"/>
          </a:xfrm>
          <a:prstGeom prst="rect">
            <a:avLst/>
          </a:prstGeom>
          <a:noFill/>
        </p:spPr>
      </p:pic>
      <p:grpSp>
        <p:nvGrpSpPr>
          <p:cNvPr id="3101" name="Group 29"/>
          <p:cNvGrpSpPr>
            <a:grpSpLocks noChangeAspect="1"/>
          </p:cNvGrpSpPr>
          <p:nvPr/>
        </p:nvGrpSpPr>
        <p:grpSpPr bwMode="auto">
          <a:xfrm>
            <a:off x="-762000" y="1752600"/>
            <a:ext cx="5181600" cy="4068651"/>
            <a:chOff x="1800" y="72"/>
            <a:chExt cx="8640" cy="5040"/>
          </a:xfrm>
        </p:grpSpPr>
        <p:sp>
          <p:nvSpPr>
            <p:cNvPr id="310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800" y="72"/>
              <a:ext cx="8640" cy="50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192" y="792"/>
              <a:ext cx="5760" cy="414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Name ____________________________________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Rotary Club of _____________________________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 hereby pledge early to make my 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first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2010 - 2011 contribution to The Rotary Foundation by July 15, 2011.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And … I will ask the same of 5 other Rotarians. This will be a key to the start of a successful year.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13" name="Picture 41" descr="Theme Logo 2011 -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962025" cy="895350"/>
          </a:xfrm>
          <a:prstGeom prst="rect">
            <a:avLst/>
          </a:prstGeom>
          <a:noFill/>
        </p:spPr>
      </p:pic>
      <p:pic>
        <p:nvPicPr>
          <p:cNvPr id="3112" name="Picture 40" descr="http://rotary.org/RIdocuments/graphics/erey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010400" y="1676400"/>
            <a:ext cx="1200150" cy="733425"/>
          </a:xfrm>
          <a:prstGeom prst="rect">
            <a:avLst/>
          </a:prstGeom>
          <a:noFill/>
        </p:spPr>
      </p:pic>
      <p:sp>
        <p:nvSpPr>
          <p:cNvPr id="3108" name="AutoShape 36"/>
          <p:cNvSpPr>
            <a:spLocks noChangeAspect="1" noChangeArrowheads="1"/>
          </p:cNvSpPr>
          <p:nvPr/>
        </p:nvSpPr>
        <p:spPr bwMode="auto">
          <a:xfrm>
            <a:off x="0" y="2057400"/>
            <a:ext cx="5486400" cy="3200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109" name="Group 37"/>
          <p:cNvGrpSpPr>
            <a:grpSpLocks noChangeAspect="1"/>
          </p:cNvGrpSpPr>
          <p:nvPr/>
        </p:nvGrpSpPr>
        <p:grpSpPr bwMode="auto">
          <a:xfrm>
            <a:off x="3657600" y="2743200"/>
            <a:ext cx="5334000" cy="2800350"/>
            <a:chOff x="1860" y="6829"/>
            <a:chExt cx="8640" cy="5040"/>
          </a:xfrm>
        </p:grpSpPr>
        <p:sp>
          <p:nvSpPr>
            <p:cNvPr id="3114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860" y="6829"/>
              <a:ext cx="8640" cy="5040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2652" y="7729"/>
              <a:ext cx="7200" cy="3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Your Pledge to be collected now. Please extend the opportunity to others when you get home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4500" y="8629"/>
              <a:ext cx="300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Rick Moore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Foundation Chair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P.O. Box 22795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Charleston, SC 29413-2795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13525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381000"/>
          <a:ext cx="5562600" cy="6159098"/>
        </p:xfrm>
        <a:graphic>
          <a:graphicData uri="http://schemas.openxmlformats.org/drawingml/2006/table">
            <a:tbl>
              <a:tblPr/>
              <a:tblGrid>
                <a:gridCol w="2285678"/>
                <a:gridCol w="909609"/>
                <a:gridCol w="1562659"/>
                <a:gridCol w="804654"/>
              </a:tblGrid>
              <a:tr h="1746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Rotary District 7770 Club -- Andrews (6222)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Remit TO: 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The ROTARY FOUNDATION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14280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Collections Center Drive</a:t>
                      </a:r>
                      <a:endParaRPr lang="en-US" sz="400" b="1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Chicago, IL 60693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MEMBERID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AMT CONTRIB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MEMBER NAME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SUST MEMB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1509465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Branyon, Joe T.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6908393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Bryant, Wesley P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2341864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Hemingway, Alex S.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710726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Hemingway, Henry E Jr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6963088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Lesesne, Bonnea 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6870835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Leslie, Jeff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1977027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Morris, William C. Jr.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6544997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Nicholson, Nick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877910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Smith, Arthur W.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6870837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Trapp, Robert L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5865517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Vermeland, Robbie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Club #6222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Contribution By 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Andrews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Club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 Active Members 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 / 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TOTAL AMT: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$1,100.00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Please make your check payable to: </a:t>
                      </a:r>
                      <a:r>
                        <a:rPr lang="en-US" sz="400" b="1" i="1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The Rotary Foundation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And, </a:t>
                      </a:r>
                      <a:r>
                        <a:rPr lang="en-US" sz="400" b="1" i="1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TRF</a:t>
                      </a: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, please send a contribution receipt to all donors.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Contributions Designation</a:t>
                      </a: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(only check one):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[ ] Annual Fund  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[ ] World Fund  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[ ] for Grant#: 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[ ] PolioPlus  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Please mail check and this document to: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The ROTARY FOUNDATION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14280</a:t>
                      </a:r>
                      <a:r>
                        <a:rPr lang="en-US" sz="400" b="0" i="1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Collections Center Drive</a:t>
                      </a:r>
                      <a:endParaRPr lang="en-US" sz="400" b="0" i="1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Chicago, IL 60693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--Submitted by--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Secretary of Rotary Club: Nicholson, Nick (1385000)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    Home Email: cpaboss@aol.com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    Home Phone: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1362075"/>
            <a:ext cx="190500" cy="142875"/>
          </a:xfrm>
          <a:prstGeom prst="rect">
            <a:avLst/>
          </a:prstGeom>
          <a:noFill/>
        </p:spPr>
      </p:pic>
      <p:pic>
        <p:nvPicPr>
          <p:cNvPr id="6" name="Picture 5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1552575"/>
            <a:ext cx="190500" cy="142875"/>
          </a:xfrm>
          <a:prstGeom prst="rect">
            <a:avLst/>
          </a:prstGeom>
          <a:noFill/>
        </p:spPr>
      </p:pic>
      <p:pic>
        <p:nvPicPr>
          <p:cNvPr id="7" name="Picture 6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1743075"/>
            <a:ext cx="190500" cy="142875"/>
          </a:xfrm>
          <a:prstGeom prst="rect">
            <a:avLst/>
          </a:prstGeom>
          <a:noFill/>
        </p:spPr>
      </p:pic>
      <p:pic>
        <p:nvPicPr>
          <p:cNvPr id="8" name="Picture 7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1933575"/>
            <a:ext cx="190500" cy="142875"/>
          </a:xfrm>
          <a:prstGeom prst="rect">
            <a:avLst/>
          </a:prstGeom>
          <a:noFill/>
        </p:spPr>
      </p:pic>
      <p:pic>
        <p:nvPicPr>
          <p:cNvPr id="9" name="Picture 8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2124075"/>
            <a:ext cx="190500" cy="142875"/>
          </a:xfrm>
          <a:prstGeom prst="rect">
            <a:avLst/>
          </a:prstGeom>
          <a:noFill/>
        </p:spPr>
      </p:pic>
      <p:pic>
        <p:nvPicPr>
          <p:cNvPr id="10" name="Picture 9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2314575"/>
            <a:ext cx="190500" cy="142875"/>
          </a:xfrm>
          <a:prstGeom prst="rect">
            <a:avLst/>
          </a:prstGeom>
          <a:noFill/>
        </p:spPr>
      </p:pic>
      <p:pic>
        <p:nvPicPr>
          <p:cNvPr id="11" name="Picture 10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2505075"/>
            <a:ext cx="190500" cy="142875"/>
          </a:xfrm>
          <a:prstGeom prst="rect">
            <a:avLst/>
          </a:prstGeom>
          <a:noFill/>
        </p:spPr>
      </p:pic>
      <p:pic>
        <p:nvPicPr>
          <p:cNvPr id="12" name="Picture 11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2695575"/>
            <a:ext cx="190500" cy="142875"/>
          </a:xfrm>
          <a:prstGeom prst="rect">
            <a:avLst/>
          </a:prstGeom>
          <a:noFill/>
        </p:spPr>
      </p:pic>
      <p:pic>
        <p:nvPicPr>
          <p:cNvPr id="13" name="Picture 12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2886075"/>
            <a:ext cx="190500" cy="142875"/>
          </a:xfrm>
          <a:prstGeom prst="rect">
            <a:avLst/>
          </a:prstGeom>
          <a:noFill/>
        </p:spPr>
      </p:pic>
      <p:pic>
        <p:nvPicPr>
          <p:cNvPr id="14" name="Picture 13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3076575"/>
            <a:ext cx="190500" cy="142875"/>
          </a:xfrm>
          <a:prstGeom prst="rect">
            <a:avLst/>
          </a:prstGeom>
          <a:noFill/>
        </p:spPr>
      </p:pic>
      <p:pic>
        <p:nvPicPr>
          <p:cNvPr id="15" name="Picture 14" descr="http://www.directory-online.com/Rotary/Images/check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172075" y="3267075"/>
            <a:ext cx="190500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14400" y="457200"/>
          <a:ext cx="4953000" cy="5537200"/>
        </p:xfrm>
        <a:graphic>
          <a:graphicData uri="http://schemas.openxmlformats.org/presentationml/2006/ole">
            <p:oleObj spid="_x0000_s22530" name="Acrobat Document" r:id="rId4" imgW="5829300" imgH="75438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2514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SEE EXAMPLE NEXT PAGE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-1524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3886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2: 	CLUB SUBMITS 50% OF ITS ANNUAL GIVING GOAL BY 12.1.11</a:t>
            </a:r>
          </a:p>
          <a:p>
            <a:r>
              <a:rPr lang="en-US" sz="1800" b="1" u="sng" dirty="0" smtClean="0">
                <a:solidFill>
                  <a:schemeClr val="accent6">
                    <a:lumMod val="75000"/>
                  </a:schemeClr>
                </a:solidFill>
              </a:rPr>
              <a:t>TOOLS &amp; TIMING: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“ZERO CLUB CARD” – PRIOR TO JULY 1, 2011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2.) SUBMIT 25% BY SEPTEMBER 30, 2011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3.) SUBMIT 50% BY DECEMBER 1, 2011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4.) SUBMIT 75% BY MARCH 31, </a:t>
            </a:r>
            <a:r>
              <a:rPr lang="en-US" sz="1800" b="1" dirty="0" smtClean="0">
                <a:solidFill>
                  <a:schemeClr val="tx1"/>
                </a:solidFill>
              </a:rPr>
              <a:t>2012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5.) SUBMIT TOTAL BY JUNE 1, </a:t>
            </a:r>
            <a:r>
              <a:rPr lang="en-US" sz="1800" b="1" dirty="0" smtClean="0">
                <a:solidFill>
                  <a:schemeClr val="tx1"/>
                </a:solidFill>
              </a:rPr>
              <a:t>2012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6</a:t>
            </a:r>
            <a:r>
              <a:rPr lang="en-US" sz="1800" b="1" dirty="0" smtClean="0">
                <a:solidFill>
                  <a:schemeClr val="tx1"/>
                </a:solidFill>
              </a:rPr>
              <a:t>.) WATER RESOURCES OR OTHER MATCHING GRANT CONTRIBUTION                          7.) INVEST IN FOUNDATION SEMINAR &amp; OTHER DISTRICT INCENTIVES                          8.) FOUNDATION FAIRY – REQUIRES EFFORT &amp; PARTICIPATION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9.) USE TRF TRANSMITTAL FORM GIVING EACH MEMBER CREDIT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10.) TRACK PROGRESS ON MCR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... By Co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34000"/>
            <a:ext cx="1076325" cy="819151"/>
          </a:xfrm>
          <a:prstGeom prst="rect">
            <a:avLst/>
          </a:prstGeom>
          <a:noFill/>
        </p:spPr>
      </p:pic>
      <p:sp>
        <p:nvSpPr>
          <p:cNvPr id="11" name="Left-Right Arrow 10"/>
          <p:cNvSpPr/>
          <p:nvPr/>
        </p:nvSpPr>
        <p:spPr>
          <a:xfrm>
            <a:off x="762000" y="2667000"/>
            <a:ext cx="7464552" cy="48463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FOUNDATION PARTICIPATION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41148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ITEM 3: 	CLUB HAS EVERY MEMBER MAKE AN ANNUAL PROGRAM FUND CONTRIBUTION DURING THE YEAR (EREY) ACHIVING $100 PER CAPITA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1.) MONTHLY, QUARTERLY, SEMI-ANNUAL MEMBER CONTRIBUTIONS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</a:rPr>
              <a:t>.) WATER RESOURCES OR OTHER MATCHING GRANT CONTRIBUTION                          3.) INVEST IN FOUNDATION SEMINAR &amp; OTHER DISTRICT INCENTIVES                          4.) FOUNDATION FAIRY – REQUIRES EFFORT &amp; PARTICIPATION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5</a:t>
            </a:r>
            <a:r>
              <a:rPr lang="en-US" sz="1800" b="1" dirty="0" smtClean="0">
                <a:solidFill>
                  <a:schemeClr val="tx1"/>
                </a:solidFill>
              </a:rPr>
              <a:t>.) USE TRF TRANSMITTAL FORM GIVING EACH MEMBER CREDIT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6</a:t>
            </a:r>
            <a:r>
              <a:rPr lang="en-US" sz="1800" b="1" dirty="0" smtClean="0">
                <a:solidFill>
                  <a:schemeClr val="tx1"/>
                </a:solidFill>
              </a:rPr>
              <a:t>.) TRACK PROGRESS ON EREY REPORT FOUND ON “MEMBERS ACCESS”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b="1" u="sng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4600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iemblem_c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REY LOG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5867400"/>
            <a:ext cx="1482593" cy="914400"/>
          </a:xfrm>
          <a:prstGeom prst="rect">
            <a:avLst/>
          </a:prstGeom>
        </p:spPr>
      </p:pic>
      <p:pic>
        <p:nvPicPr>
          <p:cNvPr id="9" name="Picture 8" descr="C:\Documents and Settings\Rick Moore\My Documents\Rotary Year 2011-2012\Foundation\APF 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5791200"/>
            <a:ext cx="1400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... By Co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791200"/>
            <a:ext cx="1201478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1244</Words>
  <Application>Microsoft Office PowerPoint</Application>
  <PresentationFormat>On-screen Show (4:3)</PresentationFormat>
  <Paragraphs>324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Acrobat Document</vt:lpstr>
      <vt:lpstr> FOUNDATION PARTICIPATION </vt:lpstr>
      <vt:lpstr> FOUNDATION PARTICIPATION </vt:lpstr>
      <vt:lpstr> FOUNDATION PARTICIPATION </vt:lpstr>
      <vt:lpstr>Slide 4</vt:lpstr>
      <vt:lpstr>Slide 5</vt:lpstr>
      <vt:lpstr>Slide 6</vt:lpstr>
      <vt:lpstr>Slide 7</vt:lpstr>
      <vt:lpstr> FOUNDATION PARTICIPATION </vt:lpstr>
      <vt:lpstr> FOUNDATION PARTICIPATION </vt:lpstr>
      <vt:lpstr>Slide 10</vt:lpstr>
      <vt:lpstr>Slide 11</vt:lpstr>
      <vt:lpstr> FOUNDATION PARTICIPATION </vt:lpstr>
      <vt:lpstr> FOUNDATION PARTICIPATION </vt:lpstr>
      <vt:lpstr>Slide 14</vt:lpstr>
      <vt:lpstr>Slide 15</vt:lpstr>
      <vt:lpstr>Slide 16</vt:lpstr>
      <vt:lpstr> FOUNDATION PARTICIPATION </vt:lpstr>
      <vt:lpstr> FOUNDATION PARTICIPATION </vt:lpstr>
      <vt:lpstr>Slide 19</vt:lpstr>
      <vt:lpstr>Slide 20</vt:lpstr>
      <vt:lpstr> FOUNDATION PARTICIPATION </vt:lpstr>
      <vt:lpstr>Slide 22</vt:lpstr>
      <vt:lpstr>Slide 23</vt:lpstr>
      <vt:lpstr>Slide 24</vt:lpstr>
      <vt:lpstr> FOUNDATION PARTICIPATION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FOUNDATION PARTICIPATION </dc:title>
  <dc:creator>Rick Moore</dc:creator>
  <cp:lastModifiedBy>Rick Moore</cp:lastModifiedBy>
  <cp:revision>78</cp:revision>
  <dcterms:created xsi:type="dcterms:W3CDTF">2011-03-03T15:38:11Z</dcterms:created>
  <dcterms:modified xsi:type="dcterms:W3CDTF">2011-03-05T13:00:38Z</dcterms:modified>
</cp:coreProperties>
</file>