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726" r:id="rId2"/>
    <p:sldId id="734" r:id="rId3"/>
    <p:sldId id="735" r:id="rId4"/>
    <p:sldId id="755" r:id="rId5"/>
    <p:sldId id="736" r:id="rId6"/>
    <p:sldId id="757" r:id="rId7"/>
    <p:sldId id="758" r:id="rId8"/>
    <p:sldId id="759" r:id="rId9"/>
    <p:sldId id="760" r:id="rId10"/>
    <p:sldId id="738" r:id="rId11"/>
    <p:sldId id="753" r:id="rId12"/>
    <p:sldId id="739" r:id="rId13"/>
    <p:sldId id="740" r:id="rId14"/>
    <p:sldId id="761" r:id="rId15"/>
    <p:sldId id="762" r:id="rId16"/>
    <p:sldId id="743" r:id="rId17"/>
    <p:sldId id="763" r:id="rId18"/>
    <p:sldId id="764" r:id="rId19"/>
    <p:sldId id="744" r:id="rId20"/>
    <p:sldId id="765" r:id="rId21"/>
    <p:sldId id="745" r:id="rId22"/>
    <p:sldId id="746" r:id="rId23"/>
    <p:sldId id="767" r:id="rId24"/>
    <p:sldId id="768" r:id="rId25"/>
    <p:sldId id="766" r:id="rId26"/>
    <p:sldId id="747" r:id="rId27"/>
    <p:sldId id="756" r:id="rId28"/>
    <p:sldId id="769" r:id="rId29"/>
    <p:sldId id="770" r:id="rId30"/>
    <p:sldId id="772" r:id="rId31"/>
    <p:sldId id="771" r:id="rId32"/>
    <p:sldId id="773" r:id="rId33"/>
    <p:sldId id="75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347"/>
    <a:srgbClr val="FFF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72AF2-B0E3-1C4B-AD03-546B9B92817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4C4A0-3E5C-3E41-8D0B-7290E487D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4C4A0-3E5C-3E41-8D0B-7290E487D4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4C4A0-3E5C-3E41-8D0B-7290E487D43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37C2-5D75-6B46-BCBA-7D549BBD834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D6F-33F2-9C4C-9CB3-0916ECE4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37C2-5D75-6B46-BCBA-7D549BBD834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D6F-33F2-9C4C-9CB3-0916ECE4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37C2-5D75-6B46-BCBA-7D549BBD834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D6F-33F2-9C4C-9CB3-0916ECE4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37C2-5D75-6B46-BCBA-7D549BBD834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D6F-33F2-9C4C-9CB3-0916ECE4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37C2-5D75-6B46-BCBA-7D549BBD834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D6F-33F2-9C4C-9CB3-0916ECE4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37C2-5D75-6B46-BCBA-7D549BBD834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D6F-33F2-9C4C-9CB3-0916ECE4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37C2-5D75-6B46-BCBA-7D549BBD834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D6F-33F2-9C4C-9CB3-0916ECE4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37C2-5D75-6B46-BCBA-7D549BBD834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D6F-33F2-9C4C-9CB3-0916ECE4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37C2-5D75-6B46-BCBA-7D549BBD834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D6F-33F2-9C4C-9CB3-0916ECE4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37C2-5D75-6B46-BCBA-7D549BBD834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D6F-33F2-9C4C-9CB3-0916ECE4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37C2-5D75-6B46-BCBA-7D549BBD834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D6F-33F2-9C4C-9CB3-0916ECE4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alatino"/>
              </a:defRPr>
            </a:lvl1pPr>
          </a:lstStyle>
          <a:p>
            <a:fld id="{522E37C2-5D75-6B46-BCBA-7D549BBD834E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alatin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alatino"/>
              </a:defRPr>
            </a:lvl1pPr>
          </a:lstStyle>
          <a:p>
            <a:fld id="{3F568D6F-33F2-9C4C-9CB3-0916ECE4A1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alatin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alatin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alatin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alatin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alatin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alatin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r_moore@bellsouth.net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166" y="2599533"/>
            <a:ext cx="42004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alatino"/>
                <a:cs typeface="Palatino"/>
              </a:rPr>
              <a:t>Public Image</a:t>
            </a:r>
          </a:p>
          <a:p>
            <a:endParaRPr lang="en-US" dirty="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90"/>
            <a:ext cx="7772400" cy="986598"/>
          </a:xfrm>
        </p:spPr>
        <p:txBody>
          <a:bodyPr>
            <a:noAutofit/>
          </a:bodyPr>
          <a:lstStyle/>
          <a:p>
            <a:r>
              <a:rPr lang="en-US" sz="3200" dirty="0"/>
              <a:t>Website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076" y="1045678"/>
            <a:ext cx="8595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Palatino"/>
                <a:cs typeface="Palatino"/>
              </a:rPr>
              <a:t>Rotary.org</a:t>
            </a:r>
            <a:r>
              <a:rPr lang="en-US" sz="2800" dirty="0">
                <a:latin typeface="Palatino"/>
                <a:cs typeface="Palatino"/>
              </a:rPr>
              <a:t>, My Rotary, News &amp; Media, Brand Center</a:t>
            </a:r>
          </a:p>
          <a:p>
            <a:endParaRPr lang="en-US" sz="3200" dirty="0">
              <a:latin typeface="Palatino"/>
              <a:cs typeface="Palatino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16-09-02 at 3.07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5919"/>
            <a:ext cx="9144000" cy="45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3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Palatino"/>
              </a:rPr>
              <a:t>     Meeting place, date and time</a:t>
            </a:r>
          </a:p>
          <a:p>
            <a:r>
              <a:rPr lang="en-US" dirty="0">
                <a:cs typeface="Palatino"/>
              </a:rPr>
              <a:t>     Club Leadership </a:t>
            </a:r>
          </a:p>
          <a:p>
            <a:r>
              <a:rPr lang="en-US" dirty="0">
                <a:cs typeface="Palatino"/>
              </a:rPr>
              <a:t>     Speakers</a:t>
            </a:r>
          </a:p>
          <a:p>
            <a:r>
              <a:rPr lang="en-US" dirty="0">
                <a:cs typeface="Palatino"/>
              </a:rPr>
              <a:t>     Projects </a:t>
            </a:r>
            <a:r>
              <a:rPr lang="en-US" dirty="0" err="1">
                <a:cs typeface="Palatino"/>
              </a:rPr>
              <a:t>w</a:t>
            </a:r>
            <a:r>
              <a:rPr lang="en-US" dirty="0">
                <a:cs typeface="Palatino"/>
              </a:rPr>
              <a:t>/photos</a:t>
            </a:r>
          </a:p>
          <a:p>
            <a:r>
              <a:rPr lang="en-US" dirty="0">
                <a:cs typeface="Palatino"/>
              </a:rPr>
              <a:t>     Links to FB, LinkedIn, </a:t>
            </a:r>
            <a:r>
              <a:rPr lang="en-US" dirty="0" err="1">
                <a:cs typeface="Palatino"/>
              </a:rPr>
              <a:t>Instagram</a:t>
            </a:r>
            <a:r>
              <a:rPr lang="en-US" dirty="0">
                <a:cs typeface="Palatino"/>
              </a:rPr>
              <a:t>,  </a:t>
            </a:r>
          </a:p>
          <a:p>
            <a:pPr>
              <a:buNone/>
            </a:pPr>
            <a:r>
              <a:rPr lang="en-US" dirty="0">
                <a:cs typeface="Palatino"/>
              </a:rPr>
              <a:t>  Twitter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2719" y="498970"/>
            <a:ext cx="5907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"/>
                <a:cs typeface="Palatino"/>
              </a:rPr>
              <a:t>                      Website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8620"/>
            <a:ext cx="7772400" cy="3004229"/>
          </a:xfrm>
        </p:spPr>
        <p:txBody>
          <a:bodyPr>
            <a:noAutofit/>
          </a:bodyPr>
          <a:lstStyle/>
          <a:p>
            <a:r>
              <a:rPr lang="en-US" sz="3200" dirty="0"/>
              <a:t>Terry Moore</a:t>
            </a:r>
            <a:br>
              <a:rPr lang="en-US" sz="3200" dirty="0"/>
            </a:br>
            <a:r>
              <a:rPr lang="en-US" sz="3200" dirty="0"/>
              <a:t>Summerville Evening Club</a:t>
            </a:r>
            <a:br>
              <a:rPr lang="en-US" sz="3200" dirty="0"/>
            </a:br>
            <a:r>
              <a:rPr lang="en-US" sz="3200" i="1" dirty="0"/>
              <a:t>Email: </a:t>
            </a:r>
            <a:r>
              <a:rPr lang="en-US" sz="3200" b="1" dirty="0">
                <a:hlinkClick r:id="rId2"/>
              </a:rPr>
              <a:t>tr_moore@bellsouth.net</a:t>
            </a:r>
            <a:br>
              <a:rPr lang="en-US" sz="3200" dirty="0"/>
            </a:br>
            <a:r>
              <a:rPr lang="en-US" sz="3200" i="1" dirty="0"/>
              <a:t>Office: </a:t>
            </a:r>
            <a:r>
              <a:rPr lang="en-US" sz="3200" b="1" dirty="0"/>
              <a:t>843-297-6691  </a:t>
            </a:r>
            <a:r>
              <a:rPr lang="en-US" sz="3200" dirty="0"/>
              <a:t> </a:t>
            </a:r>
            <a:r>
              <a:rPr lang="en-US" sz="3200" i="1" dirty="0"/>
              <a:t>Home: </a:t>
            </a:r>
            <a:r>
              <a:rPr lang="en-US" sz="3200" b="1" dirty="0"/>
              <a:t>843-821-1436  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i="1" dirty="0"/>
              <a:t>Cell: </a:t>
            </a:r>
            <a:r>
              <a:rPr lang="en-US" sz="3200" b="1" dirty="0"/>
              <a:t>843-297-6691</a:t>
            </a:r>
            <a:endParaRPr lang="en-US" sz="3200" dirty="0"/>
          </a:p>
        </p:txBody>
      </p:sp>
      <p:pic>
        <p:nvPicPr>
          <p:cNvPr id="8" name="Picture 7" descr="M8001644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673" y="3762849"/>
            <a:ext cx="190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792"/>
            <a:ext cx="7772400" cy="5139159"/>
          </a:xfrm>
        </p:spPr>
        <p:txBody>
          <a:bodyPr>
            <a:noAutofit/>
          </a:bodyPr>
          <a:lstStyle/>
          <a:p>
            <a:r>
              <a:rPr lang="en-US" sz="3200" dirty="0" err="1"/>
              <a:t>Candeavor</a:t>
            </a:r>
            <a:br>
              <a:rPr lang="en-US" sz="3200" dirty="0"/>
            </a:br>
            <a:r>
              <a:rPr lang="en-US" sz="3200" dirty="0"/>
              <a:t>Project Doing Good</a:t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/>
              <a:t>2323 Broadway</a:t>
            </a:r>
            <a:br>
              <a:rPr lang="en-US" sz="3200" dirty="0"/>
            </a:br>
            <a:r>
              <a:rPr lang="en-US" sz="3200" dirty="0"/>
              <a:t>Oakland, CA 94612</a:t>
            </a:r>
            <a:br>
              <a:rPr lang="en-US" sz="3200" dirty="0"/>
            </a:br>
            <a:r>
              <a:rPr lang="en-US" sz="3200" dirty="0"/>
              <a:t>Email: </a:t>
            </a:r>
            <a:r>
              <a:rPr lang="en-US" sz="3200" dirty="0" err="1"/>
              <a:t>sales@candeavor.com</a:t>
            </a:r>
            <a:br>
              <a:rPr lang="en-US" sz="3200" dirty="0"/>
            </a:br>
            <a:r>
              <a:rPr lang="en-US" sz="3200" dirty="0"/>
              <a:t>Phone: +1 (510) 516-4889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6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Palatino"/>
              </a:rPr>
              <a:t>     Meeting place, date and time</a:t>
            </a:r>
          </a:p>
          <a:p>
            <a:r>
              <a:rPr lang="en-US" dirty="0">
                <a:cs typeface="Palatino"/>
              </a:rPr>
              <a:t>     Speakers or videos of speakers</a:t>
            </a:r>
          </a:p>
          <a:p>
            <a:r>
              <a:rPr lang="en-US" dirty="0">
                <a:cs typeface="Palatino"/>
              </a:rPr>
              <a:t>     Projects </a:t>
            </a:r>
            <a:r>
              <a:rPr lang="en-US" dirty="0" err="1">
                <a:cs typeface="Palatino"/>
              </a:rPr>
              <a:t>w</a:t>
            </a:r>
            <a:r>
              <a:rPr lang="en-US" dirty="0">
                <a:cs typeface="Palatino"/>
              </a:rPr>
              <a:t>/photos of club members</a:t>
            </a:r>
          </a:p>
          <a:p>
            <a:r>
              <a:rPr lang="en-US" dirty="0">
                <a:cs typeface="Palatino"/>
              </a:rPr>
              <a:t>     Post between 1pm – 4pm, weekdays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2719" y="498970"/>
            <a:ext cx="5907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"/>
                <a:cs typeface="Palatino"/>
              </a:rPr>
              <a:t>                    </a:t>
            </a:r>
            <a:r>
              <a:rPr lang="en-US" sz="3200" dirty="0" err="1">
                <a:latin typeface="Palatino"/>
                <a:cs typeface="Palatino"/>
              </a:rPr>
              <a:t>Facebook</a:t>
            </a:r>
            <a:endParaRPr lang="en-US" sz="3200" dirty="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Palatino"/>
              </a:rPr>
              <a:t>     Don’t post personal information </a:t>
            </a:r>
            <a:r>
              <a:rPr lang="en-US" sz="2400" dirty="0">
                <a:cs typeface="Palatino"/>
              </a:rPr>
              <a:t>(email/phone numbers) </a:t>
            </a:r>
            <a:r>
              <a:rPr lang="en-US" dirty="0">
                <a:cs typeface="Palatino"/>
              </a:rPr>
              <a:t>without members permission</a:t>
            </a:r>
          </a:p>
          <a:p>
            <a:r>
              <a:rPr lang="en-US" dirty="0">
                <a:cs typeface="Palatino"/>
              </a:rPr>
              <a:t>     Don’t post photos of members children without permission</a:t>
            </a:r>
          </a:p>
          <a:p>
            <a:r>
              <a:rPr lang="en-US" dirty="0">
                <a:cs typeface="Palatino"/>
              </a:rPr>
              <a:t>     Do have members “Like” the page </a:t>
            </a:r>
          </a:p>
          <a:p>
            <a:r>
              <a:rPr lang="en-US" dirty="0">
                <a:cs typeface="Palatino"/>
              </a:rPr>
              <a:t>     Do have members invite friends to like the page</a:t>
            </a:r>
          </a:p>
          <a:p>
            <a:r>
              <a:rPr lang="en-US" dirty="0">
                <a:cs typeface="Palatino"/>
              </a:rPr>
              <a:t>     Do tag photos</a:t>
            </a:r>
          </a:p>
          <a:p>
            <a:endParaRPr lang="en-US" dirty="0">
              <a:cs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2719" y="498970"/>
            <a:ext cx="5907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"/>
                <a:cs typeface="Palatino"/>
              </a:rPr>
              <a:t>          </a:t>
            </a:r>
            <a:r>
              <a:rPr lang="en-US" sz="3200" dirty="0" err="1">
                <a:latin typeface="Palatino"/>
                <a:cs typeface="Palatino"/>
              </a:rPr>
              <a:t>Facebook</a:t>
            </a:r>
            <a:r>
              <a:rPr lang="en-US" sz="3200" dirty="0">
                <a:latin typeface="Palatino"/>
                <a:cs typeface="Palatino"/>
              </a:rPr>
              <a:t> Do’s/Don’t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5523"/>
            <a:ext cx="7772400" cy="3369727"/>
          </a:xfrm>
        </p:spPr>
        <p:txBody>
          <a:bodyPr>
            <a:noAutofit/>
          </a:bodyPr>
          <a:lstStyle/>
          <a:p>
            <a:r>
              <a:rPr lang="en-US" dirty="0"/>
              <a:t>District FB Page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https://www.facebook.com/rotary7770/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76210" y="3402066"/>
            <a:ext cx="5907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Palatino"/>
                <a:cs typeface="Palatino"/>
              </a:rPr>
              <a:t>      Like this page!</a:t>
            </a:r>
          </a:p>
        </p:txBody>
      </p:sp>
    </p:spTree>
    <p:extLst>
      <p:ext uri="{BB962C8B-B14F-4D97-AF65-F5344CB8AC3E}">
        <p14:creationId xmlns:p14="http://schemas.microsoft.com/office/powerpoint/2010/main" val="329087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931" y="451566"/>
            <a:ext cx="8591469" cy="6185409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             LinkedIn – Business Networking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184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931" y="451566"/>
            <a:ext cx="8591469" cy="3438131"/>
          </a:xfrm>
        </p:spPr>
        <p:txBody>
          <a:bodyPr>
            <a:noAutofit/>
          </a:bodyPr>
          <a:lstStyle/>
          <a:p>
            <a:pPr algn="l"/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Twitter – Limited space, good for quick blips about your club</a:t>
            </a:r>
            <a:br>
              <a:rPr lang="en-US" sz="3200" dirty="0"/>
            </a:br>
            <a:r>
              <a:rPr lang="en-US" sz="3200" dirty="0"/>
              <a:t>Be sure to link with FB page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184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931" y="451567"/>
            <a:ext cx="8591469" cy="3177304"/>
          </a:xfrm>
        </p:spPr>
        <p:txBody>
          <a:bodyPr>
            <a:noAutofit/>
          </a:bodyPr>
          <a:lstStyle/>
          <a:p>
            <a:pPr algn="l"/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Instagram</a:t>
            </a:r>
            <a:r>
              <a:rPr lang="en-US" sz="3200" dirty="0"/>
              <a:t>-Online mobile photo-sharing, video-sharing, and social networking service that enables users to share photos/videos. (</a:t>
            </a:r>
            <a:r>
              <a:rPr lang="en-US" sz="3200" dirty="0" err="1"/>
              <a:t>Snapchat</a:t>
            </a:r>
            <a:r>
              <a:rPr lang="en-US" sz="3200" dirty="0"/>
              <a:t>, </a:t>
            </a:r>
            <a:r>
              <a:rPr lang="en-US" sz="3200" dirty="0" err="1"/>
              <a:t>Flickr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184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1000"/>
            <a:ext cx="7772400" cy="3462924"/>
          </a:xfrm>
        </p:spPr>
        <p:txBody>
          <a:bodyPr>
            <a:noAutofit/>
          </a:bodyPr>
          <a:lstStyle/>
          <a:p>
            <a:r>
              <a:rPr lang="en-US" sz="3200" dirty="0"/>
              <a:t>Mary Gasque</a:t>
            </a:r>
            <a:br>
              <a:rPr lang="en-US" sz="3200" dirty="0"/>
            </a:br>
            <a:r>
              <a:rPr lang="en-US" sz="3200" dirty="0" err="1"/>
              <a:t>mary@gasque.com</a:t>
            </a:r>
            <a:br>
              <a:rPr lang="en-US" sz="3200" dirty="0"/>
            </a:br>
            <a:r>
              <a:rPr lang="en-US" sz="3200" dirty="0"/>
              <a:t>803.791.0952/O</a:t>
            </a:r>
            <a:br>
              <a:rPr lang="en-US" sz="3200" dirty="0"/>
            </a:br>
            <a:r>
              <a:rPr lang="en-US" sz="3200" dirty="0"/>
              <a:t>803.553.0020/C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4460707"/>
            <a:ext cx="7772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77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931" y="451567"/>
            <a:ext cx="8591469" cy="2485552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							  YouTube</a:t>
            </a:r>
          </a:p>
        </p:txBody>
      </p:sp>
    </p:spTree>
    <p:extLst>
      <p:ext uri="{BB962C8B-B14F-4D97-AF65-F5344CB8AC3E}">
        <p14:creationId xmlns:p14="http://schemas.microsoft.com/office/powerpoint/2010/main" val="262184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5166"/>
            <a:ext cx="7772400" cy="3022573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Email/Texting – great way to keep members informed of meeting dates, speakers, special projects, etc.  Some clubs have replaced the weekly bulletin with weekly emails.</a:t>
            </a:r>
          </a:p>
        </p:txBody>
      </p:sp>
    </p:spTree>
    <p:extLst>
      <p:ext uri="{BB962C8B-B14F-4D97-AF65-F5344CB8AC3E}">
        <p14:creationId xmlns:p14="http://schemas.microsoft.com/office/powerpoint/2010/main" val="4293130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435" y="0"/>
            <a:ext cx="7620236" cy="6531969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                                    </a:t>
            </a:r>
            <a:br>
              <a:rPr lang="en-US" sz="3200" dirty="0"/>
            </a:br>
            <a:r>
              <a:rPr lang="en-US" sz="3200" dirty="0"/>
              <a:t>                            Media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List of media reps from radio stations, newspapers, local business publications, TV stations and billboard companies.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138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561" y="884520"/>
            <a:ext cx="7280047" cy="4717543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                                    </a:t>
            </a:r>
            <a:br>
              <a:rPr lang="en-US" sz="3200" dirty="0"/>
            </a:br>
            <a:r>
              <a:rPr lang="en-US" sz="3200" dirty="0"/>
              <a:t>                          Media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Press Releases:  always include the five “W” – who, what, where, when &amp; why.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Be sure to include photos.</a:t>
            </a:r>
            <a:br>
              <a:rPr lang="en-US" sz="3200" dirty="0"/>
            </a:br>
            <a:r>
              <a:rPr lang="en-US" sz="3200" dirty="0"/>
              <a:t> 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1387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30" y="1"/>
            <a:ext cx="7359424" cy="60897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                                    </a:t>
            </a:r>
            <a:br>
              <a:rPr lang="en-US" sz="3200" dirty="0"/>
            </a:br>
            <a:r>
              <a:rPr lang="en-US" sz="3200" dirty="0"/>
              <a:t>                           Media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Most radio, </a:t>
            </a:r>
            <a:r>
              <a:rPr lang="en-US" sz="3200" dirty="0" err="1"/>
              <a:t>tv</a:t>
            </a:r>
            <a:r>
              <a:rPr lang="en-US" sz="3200" dirty="0"/>
              <a:t> &amp; cable stations will do PSA .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1387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10" y="0"/>
            <a:ext cx="7132632" cy="4513409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                                    </a:t>
            </a:r>
            <a:br>
              <a:rPr lang="en-US" sz="3200" dirty="0"/>
            </a:br>
            <a:r>
              <a:rPr lang="en-US" sz="3200" dirty="0"/>
              <a:t>                          Media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Lamar Outdoor Advertising will also do billboards </a:t>
            </a:r>
            <a:r>
              <a:rPr lang="en-US" sz="2400" dirty="0"/>
              <a:t>(you only pay for vinyl/labor, around  $250.)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1387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8480"/>
            <a:ext cx="7772400" cy="3106371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                          District Newsletter</a:t>
            </a:r>
            <a:br>
              <a:rPr lang="en-US" sz="2800" dirty="0"/>
            </a:br>
            <a:r>
              <a:rPr lang="en-US" sz="2800" dirty="0"/>
              <a:t>Send information on projects, awards, important speakers, anything </a:t>
            </a:r>
            <a:r>
              <a:rPr lang="en-US" sz="2800" dirty="0" err="1"/>
              <a:t>newsworthly</a:t>
            </a:r>
            <a:r>
              <a:rPr lang="en-US" sz="2800" dirty="0"/>
              <a:t> to: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					                                 Patrick Quilter</a:t>
            </a:r>
          </a:p>
        </p:txBody>
      </p:sp>
      <p:pic>
        <p:nvPicPr>
          <p:cNvPr id="8" name="Picture 7" descr="M8004533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73" y="3594851"/>
            <a:ext cx="1749136" cy="2332181"/>
          </a:xfrm>
          <a:prstGeom prst="rect">
            <a:avLst/>
          </a:prstGeom>
        </p:spPr>
      </p:pic>
      <p:pic>
        <p:nvPicPr>
          <p:cNvPr id="9" name="Picture 8" descr="news-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693241"/>
            <a:ext cx="4988800" cy="22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19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Email/Texting</a:t>
            </a:r>
          </a:p>
          <a:p>
            <a:r>
              <a:rPr lang="en-US" dirty="0"/>
              <a:t>Media</a:t>
            </a:r>
          </a:p>
          <a:p>
            <a:r>
              <a:rPr lang="en-US" dirty="0"/>
              <a:t>Invite a friend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79" y="1342845"/>
            <a:ext cx="6108068" cy="344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04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1617EN_PMS-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82" y="1496573"/>
            <a:ext cx="5438241" cy="30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0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259923"/>
          </a:xfrm>
        </p:spPr>
        <p:txBody>
          <a:bodyPr>
            <a:noAutofit/>
          </a:bodyPr>
          <a:lstStyle/>
          <a:p>
            <a:r>
              <a:rPr lang="en-US" dirty="0"/>
              <a:t>Public Image Mission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To ensure the District communicates both internally and externally, to coordinate district-wide communication efforts, and to train and encourage clubs in effective communication methods.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4583703"/>
            <a:ext cx="7772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54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lio-Plus-725-4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07" y="1460871"/>
            <a:ext cx="5975881" cy="35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04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taryHasHe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159" y="1279422"/>
            <a:ext cx="5722786" cy="35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04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81547" cy="873197"/>
          </a:xfrm>
        </p:spPr>
        <p:txBody>
          <a:bodyPr>
            <a:normAutofit/>
          </a:bodyPr>
          <a:lstStyle/>
          <a:p>
            <a:r>
              <a:rPr lang="en-US" sz="3200" dirty="0"/>
              <a:t>Zone 33 Public Image Citation</a:t>
            </a:r>
          </a:p>
        </p:txBody>
      </p:sp>
      <p:pic>
        <p:nvPicPr>
          <p:cNvPr id="3" name="Picture 2" descr="Image-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15974" y="-18773"/>
            <a:ext cx="5384096" cy="699551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81547" cy="873197"/>
          </a:xfrm>
        </p:spPr>
        <p:txBody>
          <a:bodyPr>
            <a:normAutofit/>
          </a:bodyPr>
          <a:lstStyle/>
          <a:p>
            <a:r>
              <a:rPr lang="en-US" sz="3200" dirty="0"/>
              <a:t>Zone 33 Public Image Citation</a:t>
            </a:r>
          </a:p>
        </p:txBody>
      </p:sp>
      <p:pic>
        <p:nvPicPr>
          <p:cNvPr id="4" name="Picture 3" descr="Image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30936" y="66219"/>
            <a:ext cx="5265110" cy="68123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1202"/>
          </a:xfrm>
        </p:spPr>
        <p:txBody>
          <a:bodyPr/>
          <a:lstStyle/>
          <a:p>
            <a:pPr algn="l"/>
            <a:r>
              <a:rPr lang="en-US" dirty="0"/>
              <a:t>           Three legged stool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sz="3200" dirty="0"/>
              <a:t>Enhance public image &amp; awareness</a:t>
            </a:r>
            <a:br>
              <a:rPr lang="en-US" sz="3200" dirty="0"/>
            </a:br>
            <a:r>
              <a:rPr lang="en-US" sz="3200" dirty="0"/>
              <a:t>   Support &amp; strengthen clubs</a:t>
            </a:r>
            <a:br>
              <a:rPr lang="en-US" sz="3200" dirty="0"/>
            </a:br>
            <a:r>
              <a:rPr lang="en-US" sz="3200" dirty="0"/>
              <a:t>   Focus and increase </a:t>
            </a:r>
            <a:r>
              <a:rPr lang="en-US" sz="3200"/>
              <a:t>humanitarian service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4527875"/>
            <a:ext cx="7462982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13" y="1280138"/>
            <a:ext cx="5718221" cy="5112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98971"/>
            <a:ext cx="746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Rotary’s Public Image begins with you</a:t>
            </a:r>
          </a:p>
        </p:txBody>
      </p:sp>
    </p:spTree>
    <p:extLst>
      <p:ext uri="{BB962C8B-B14F-4D97-AF65-F5344CB8AC3E}">
        <p14:creationId xmlns:p14="http://schemas.microsoft.com/office/powerpoint/2010/main" val="328603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Communications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53412"/>
          </a:xfrm>
        </p:spPr>
        <p:txBody>
          <a:bodyPr/>
          <a:lstStyle/>
          <a:p>
            <a:pPr>
              <a:buNone/>
            </a:pPr>
            <a:r>
              <a:rPr lang="en-US" dirty="0"/>
              <a:t>							</a:t>
            </a:r>
            <a:r>
              <a:rPr lang="en-US" sz="3600" dirty="0"/>
              <a:t>	Website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Communications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Media – </a:t>
            </a:r>
          </a:p>
          <a:p>
            <a:pPr lvl="2"/>
            <a:r>
              <a:rPr lang="en-US" dirty="0"/>
              <a:t>FB</a:t>
            </a:r>
          </a:p>
          <a:p>
            <a:pPr lvl="2"/>
            <a:r>
              <a:rPr lang="en-US" dirty="0"/>
              <a:t>LinkedIn</a:t>
            </a:r>
          </a:p>
          <a:p>
            <a:pPr lvl="2"/>
            <a:r>
              <a:rPr lang="en-US" dirty="0" err="1"/>
              <a:t>Instagram</a:t>
            </a:r>
            <a:r>
              <a:rPr lang="en-US" dirty="0"/>
              <a:t>, </a:t>
            </a:r>
            <a:r>
              <a:rPr lang="en-US" dirty="0" err="1"/>
              <a:t>Snapchat</a:t>
            </a:r>
            <a:r>
              <a:rPr lang="en-US" dirty="0"/>
              <a:t>, </a:t>
            </a:r>
            <a:r>
              <a:rPr lang="en-US" dirty="0" err="1"/>
              <a:t>Flickr</a:t>
            </a:r>
            <a:endParaRPr lang="en-US" dirty="0"/>
          </a:p>
          <a:p>
            <a:pPr lvl="2"/>
            <a:r>
              <a:rPr lang="en-US" dirty="0"/>
              <a:t>Twitter</a:t>
            </a:r>
          </a:p>
          <a:p>
            <a:pPr lvl="2"/>
            <a:r>
              <a:rPr lang="en-US" dirty="0" err="1"/>
              <a:t>Youtube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Communications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02897"/>
          </a:xfrm>
        </p:spPr>
        <p:txBody>
          <a:bodyPr/>
          <a:lstStyle/>
          <a:p>
            <a:pPr>
              <a:buNone/>
            </a:pPr>
            <a:r>
              <a:rPr lang="en-US" dirty="0"/>
              <a:t>							Email/Texting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Communications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4964"/>
          </a:xfrm>
        </p:spPr>
        <p:txBody>
          <a:bodyPr>
            <a:normAutofit/>
          </a:bodyPr>
          <a:lstStyle/>
          <a:p>
            <a:r>
              <a:rPr lang="en-US" dirty="0"/>
              <a:t>Media – </a:t>
            </a:r>
          </a:p>
          <a:p>
            <a:pPr lvl="2"/>
            <a:r>
              <a:rPr lang="en-US" dirty="0"/>
              <a:t>Radio</a:t>
            </a:r>
          </a:p>
          <a:p>
            <a:pPr lvl="2"/>
            <a:r>
              <a:rPr lang="en-US" dirty="0"/>
              <a:t>TV</a:t>
            </a:r>
          </a:p>
          <a:p>
            <a:pPr lvl="2"/>
            <a:r>
              <a:rPr lang="en-US" dirty="0"/>
              <a:t>Print – local newspapers/business magazines</a:t>
            </a:r>
          </a:p>
          <a:p>
            <a:pPr lvl="2"/>
            <a:r>
              <a:rPr lang="en-US" dirty="0"/>
              <a:t>Billboard</a:t>
            </a:r>
          </a:p>
          <a:p>
            <a:pPr lvl="2"/>
            <a:r>
              <a:rPr lang="en-US" dirty="0"/>
              <a:t>Handshake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238</Words>
  <Application>Microsoft Office PowerPoint</Application>
  <PresentationFormat>On-screen Show (4:3)</PresentationFormat>
  <Paragraphs>67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Palatino</vt:lpstr>
      <vt:lpstr>Office Theme</vt:lpstr>
      <vt:lpstr>PowerPoint Presentation</vt:lpstr>
      <vt:lpstr>Mary Gasque mary@gasque.com 803.791.0952/O 803.553.0020/C</vt:lpstr>
      <vt:lpstr>Public Image Mission  To ensure the District communicates both internally and externally, to coordinate district-wide communication efforts, and to train and encourage clubs in effective communication methods.</vt:lpstr>
      <vt:lpstr>           Three legged stool    Enhance public image &amp; awareness    Support &amp; strengthen clubs    Focus and increase humanitarian service</vt:lpstr>
      <vt:lpstr>PowerPoint Presentation</vt:lpstr>
      <vt:lpstr>Communications Committee</vt:lpstr>
      <vt:lpstr>Communications Committee</vt:lpstr>
      <vt:lpstr>Communications Committee</vt:lpstr>
      <vt:lpstr>Communications Committee</vt:lpstr>
      <vt:lpstr>Website</vt:lpstr>
      <vt:lpstr>PowerPoint Presentation</vt:lpstr>
      <vt:lpstr>Terry Moore Summerville Evening Club Email: tr_moore@bellsouth.net Office: 843-297-6691   Home: 843-821-1436    Cell: 843-297-6691</vt:lpstr>
      <vt:lpstr>Candeavor Project Doing Good   2323 Broadway Oakland, CA 94612 Email: sales@candeavor.com Phone: +1 (510) 516-4889 </vt:lpstr>
      <vt:lpstr>PowerPoint Presentation</vt:lpstr>
      <vt:lpstr>PowerPoint Presentation</vt:lpstr>
      <vt:lpstr>District FB Page  https://www.facebook.com/rotary7770/ </vt:lpstr>
      <vt:lpstr>             LinkedIn – Business Networking  </vt:lpstr>
      <vt:lpstr>  Twitter – Limited space, good for quick blips about your club Be sure to link with FB page   </vt:lpstr>
      <vt:lpstr>  Instagram-Online mobile photo-sharing, video-sharing, and social networking service that enables users to share photos/videos. (Snapchat, Flickr)</vt:lpstr>
      <vt:lpstr>         YouTube</vt:lpstr>
      <vt:lpstr>Email/Texting – great way to keep members informed of meeting dates, speakers, special projects, etc.  Some clubs have replaced the weekly bulletin with weekly emails.</vt:lpstr>
      <vt:lpstr>                                                                 Media  List of media reps from radio stations, newspapers, local business publications, TV stations and billboard companies.      </vt:lpstr>
      <vt:lpstr>                                                               Media  Press Releases:  always include the five “W” – who, what, where, when &amp; why.  Be sure to include photos.        </vt:lpstr>
      <vt:lpstr>                                                                Media  Most radio, tv &amp; cable stations will do PSA .     </vt:lpstr>
      <vt:lpstr>                                                               Media  Lamar Outdoor Advertising will also do billboards (you only pay for vinyl/labor, around  $250.)    </vt:lpstr>
      <vt:lpstr>                          District Newsletter Send information on projects, awards, important speakers, anything newsworthly to:                                        Patrick Quilter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Zone 33 Public Image Citation</vt:lpstr>
      <vt:lpstr>Zone 33 Public Image Citation</vt:lpstr>
    </vt:vector>
  </TitlesOfParts>
  <Company>Ken Gasque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Convention</dc:title>
  <dc:creator>Mary Gasque</dc:creator>
  <cp:lastModifiedBy>Lou Mello</cp:lastModifiedBy>
  <cp:revision>90</cp:revision>
  <cp:lastPrinted>2016-09-06T16:27:49Z</cp:lastPrinted>
  <dcterms:created xsi:type="dcterms:W3CDTF">2016-09-06T15:44:27Z</dcterms:created>
  <dcterms:modified xsi:type="dcterms:W3CDTF">2016-09-07T10:50:11Z</dcterms:modified>
</cp:coreProperties>
</file>