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3724" r:id="rId4"/>
    <p:sldMasterId id="2147483736" r:id="rId5"/>
    <p:sldMasterId id="2147483753" r:id="rId6"/>
    <p:sldMasterId id="2147483766" r:id="rId7"/>
  </p:sldMasterIdLst>
  <p:notesMasterIdLst>
    <p:notesMasterId r:id="rId38"/>
  </p:notesMasterIdLst>
  <p:handoutMasterIdLst>
    <p:handoutMasterId r:id="rId39"/>
  </p:handoutMasterIdLst>
  <p:sldIdLst>
    <p:sldId id="361" r:id="rId8"/>
    <p:sldId id="429" r:id="rId9"/>
    <p:sldId id="463" r:id="rId10"/>
    <p:sldId id="395" r:id="rId11"/>
    <p:sldId id="477" r:id="rId12"/>
    <p:sldId id="444" r:id="rId13"/>
    <p:sldId id="423" r:id="rId14"/>
    <p:sldId id="366" r:id="rId15"/>
    <p:sldId id="454" r:id="rId16"/>
    <p:sldId id="415" r:id="rId17"/>
    <p:sldId id="459" r:id="rId18"/>
    <p:sldId id="424" r:id="rId19"/>
    <p:sldId id="468" r:id="rId20"/>
    <p:sldId id="465" r:id="rId21"/>
    <p:sldId id="467" r:id="rId22"/>
    <p:sldId id="471" r:id="rId23"/>
    <p:sldId id="418" r:id="rId24"/>
    <p:sldId id="458" r:id="rId25"/>
    <p:sldId id="456" r:id="rId26"/>
    <p:sldId id="419" r:id="rId27"/>
    <p:sldId id="401" r:id="rId28"/>
    <p:sldId id="421" r:id="rId29"/>
    <p:sldId id="473" r:id="rId30"/>
    <p:sldId id="474" r:id="rId31"/>
    <p:sldId id="472" r:id="rId32"/>
    <p:sldId id="470" r:id="rId33"/>
    <p:sldId id="460" r:id="rId34"/>
    <p:sldId id="448" r:id="rId35"/>
    <p:sldId id="447" r:id="rId36"/>
    <p:sldId id="476" r:id="rId3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521415D9-36F7-43E2-AB2F-B90AF26B5E84}">
      <p14:sectionLst xmlns:p14="http://schemas.microsoft.com/office/powerpoint/2010/main">
        <p14:section name="Default Section" id="{65CCD626-B8E9-42A1-9C26-663242244BD1}">
          <p14:sldIdLst/>
        </p14:section>
        <p14:section name="Untitled Section" id="{BE1F2027-2D56-451D-AC37-679D694FF075}">
          <p14:sldIdLst>
            <p14:sldId id="361"/>
            <p14:sldId id="429"/>
            <p14:sldId id="463"/>
            <p14:sldId id="395"/>
            <p14:sldId id="477"/>
            <p14:sldId id="444"/>
            <p14:sldId id="423"/>
            <p14:sldId id="366"/>
            <p14:sldId id="454"/>
            <p14:sldId id="415"/>
            <p14:sldId id="459"/>
            <p14:sldId id="424"/>
            <p14:sldId id="468"/>
            <p14:sldId id="465"/>
            <p14:sldId id="467"/>
            <p14:sldId id="471"/>
            <p14:sldId id="418"/>
            <p14:sldId id="458"/>
            <p14:sldId id="456"/>
            <p14:sldId id="419"/>
            <p14:sldId id="401"/>
            <p14:sldId id="421"/>
            <p14:sldId id="473"/>
            <p14:sldId id="474"/>
            <p14:sldId id="472"/>
            <p14:sldId id="470"/>
            <p14:sldId id="460"/>
            <p14:sldId id="448"/>
            <p14:sldId id="447"/>
            <p14:sldId id="4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DAA"/>
    <a:srgbClr val="FF0000"/>
    <a:srgbClr val="FF7600"/>
    <a:srgbClr val="D91B5C"/>
    <a:srgbClr val="872175"/>
    <a:srgbClr val="009999"/>
    <a:srgbClr val="00AEEF"/>
    <a:srgbClr val="01B4E7"/>
    <a:srgbClr val="BCBD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5639" autoAdjust="0"/>
    <p:restoredTop sz="79276" autoAdjust="0"/>
  </p:normalViewPr>
  <p:slideViewPr>
    <p:cSldViewPr>
      <p:cViewPr varScale="1">
        <p:scale>
          <a:sx n="57" d="100"/>
          <a:sy n="57" d="100"/>
        </p:scale>
        <p:origin x="2502" y="78"/>
      </p:cViewPr>
      <p:guideLst>
        <p:guide orient="horz" pos="2160"/>
        <p:guide pos="2880"/>
      </p:guideLst>
    </p:cSldViewPr>
  </p:slideViewPr>
  <p:outlineViewPr>
    <p:cViewPr>
      <p:scale>
        <a:sx n="75" d="100"/>
        <a:sy n="75" d="100"/>
      </p:scale>
      <p:origin x="784" y="16296"/>
    </p:cViewPr>
  </p:outlineViewPr>
  <p:notesTextViewPr>
    <p:cViewPr>
      <p:scale>
        <a:sx n="100" d="100"/>
        <a:sy n="100" d="100"/>
      </p:scale>
      <p:origin x="0" y="0"/>
    </p:cViewPr>
  </p:notesTextViewPr>
  <p:sorterViewPr>
    <p:cViewPr>
      <p:scale>
        <a:sx n="100" d="100"/>
        <a:sy n="100" d="100"/>
      </p:scale>
      <p:origin x="0" y="4332"/>
    </p:cViewPr>
  </p:sorterViewPr>
  <p:notesViewPr>
    <p:cSldViewPr>
      <p:cViewPr varScale="1">
        <p:scale>
          <a:sx n="53" d="100"/>
          <a:sy n="53" d="100"/>
        </p:scale>
        <p:origin x="-118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56864693505626"/>
          <c:y val="3.265227317362196E-2"/>
          <c:w val="0.89061970720403594"/>
          <c:h val="0.80154142581888244"/>
        </c:manualLayout>
      </c:layout>
      <c:lineChart>
        <c:grouping val="standard"/>
        <c:varyColors val="0"/>
        <c:ser>
          <c:idx val="0"/>
          <c:order val="0"/>
          <c:tx>
            <c:strRef>
              <c:f>Sheet1!$A$2</c:f>
              <c:strCache>
                <c:ptCount val="1"/>
                <c:pt idx="0">
                  <c:v>Estimated</c:v>
                </c:pt>
              </c:strCache>
            </c:strRef>
          </c:tx>
          <c:spPr>
            <a:ln w="38299">
              <a:solidFill>
                <a:srgbClr val="C00000"/>
              </a:solidFill>
              <a:prstDash val="solid"/>
            </a:ln>
          </c:spPr>
          <c:marker>
            <c:symbol val="diamond"/>
            <c:size val="9"/>
            <c:spPr>
              <a:solidFill>
                <a:srgbClr val="C00000"/>
              </a:solidFill>
              <a:ln>
                <a:solidFill>
                  <a:srgbClr val="C00000"/>
                </a:solidFill>
                <a:prstDash val="solid"/>
              </a:ln>
            </c:spPr>
          </c:marker>
          <c:cat>
            <c:numRef>
              <c:f>Sheet1!$B$1:$AF$1</c:f>
              <c:numCache>
                <c:formatCode>General</c:formatCode>
                <c:ptCount val="31"/>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numCache>
            </c:numRef>
          </c:cat>
          <c:val>
            <c:numRef>
              <c:f>Sheet1!$B$2:$AF$2</c:f>
              <c:numCache>
                <c:formatCode>General</c:formatCode>
                <c:ptCount val="31"/>
                <c:pt idx="0">
                  <c:v>387</c:v>
                </c:pt>
                <c:pt idx="1">
                  <c:v>323</c:v>
                </c:pt>
                <c:pt idx="2">
                  <c:v>394</c:v>
                </c:pt>
                <c:pt idx="3">
                  <c:v>345</c:v>
                </c:pt>
                <c:pt idx="4">
                  <c:v>261</c:v>
                </c:pt>
                <c:pt idx="5">
                  <c:v>233</c:v>
                </c:pt>
                <c:pt idx="6">
                  <c:v>134</c:v>
                </c:pt>
                <c:pt idx="7">
                  <c:v>137</c:v>
                </c:pt>
                <c:pt idx="8">
                  <c:v>76</c:v>
                </c:pt>
                <c:pt idx="9">
                  <c:v>73</c:v>
                </c:pt>
                <c:pt idx="10">
                  <c:v>60</c:v>
                </c:pt>
                <c:pt idx="11">
                  <c:v>33</c:v>
                </c:pt>
                <c:pt idx="12">
                  <c:v>18</c:v>
                </c:pt>
                <c:pt idx="13">
                  <c:v>10</c:v>
                </c:pt>
                <c:pt idx="14">
                  <c:v>10</c:v>
                </c:pt>
                <c:pt idx="15">
                  <c:v>0.71899999999999997</c:v>
                </c:pt>
                <c:pt idx="16">
                  <c:v>0.48299999999999998</c:v>
                </c:pt>
                <c:pt idx="17">
                  <c:v>1.9179999999999999</c:v>
                </c:pt>
                <c:pt idx="18">
                  <c:v>0.78400000000000003</c:v>
                </c:pt>
                <c:pt idx="19">
                  <c:v>1.2549999999999999</c:v>
                </c:pt>
                <c:pt idx="20">
                  <c:v>1.9790000000000001</c:v>
                </c:pt>
                <c:pt idx="21">
                  <c:v>1.9970000000000001</c:v>
                </c:pt>
                <c:pt idx="22">
                  <c:v>1.3149999999999999</c:v>
                </c:pt>
                <c:pt idx="23">
                  <c:v>1.651</c:v>
                </c:pt>
                <c:pt idx="24">
                  <c:v>1.6040000000000001</c:v>
                </c:pt>
                <c:pt idx="25">
                  <c:v>1.3520000000000001</c:v>
                </c:pt>
                <c:pt idx="26">
                  <c:v>0.65</c:v>
                </c:pt>
                <c:pt idx="27">
                  <c:v>0.22</c:v>
                </c:pt>
                <c:pt idx="28">
                  <c:v>0.41</c:v>
                </c:pt>
                <c:pt idx="29">
                  <c:v>0.35</c:v>
                </c:pt>
                <c:pt idx="30">
                  <c:v>7.0000000000000007E-2</c:v>
                </c:pt>
              </c:numCache>
            </c:numRef>
          </c:val>
          <c:smooth val="1"/>
          <c:extLst>
            <c:ext xmlns:c16="http://schemas.microsoft.com/office/drawing/2014/chart" uri="{C3380CC4-5D6E-409C-BE32-E72D297353CC}">
              <c16:uniqueId val="{00000000-840F-4600-AF9F-7ACE2E05EFC2}"/>
            </c:ext>
          </c:extLst>
        </c:ser>
        <c:dLbls>
          <c:showLegendKey val="0"/>
          <c:showVal val="0"/>
          <c:showCatName val="0"/>
          <c:showSerName val="0"/>
          <c:showPercent val="0"/>
          <c:showBubbleSize val="0"/>
        </c:dLbls>
        <c:marker val="1"/>
        <c:smooth val="0"/>
        <c:axId val="128725760"/>
        <c:axId val="128727680"/>
      </c:lineChart>
      <c:catAx>
        <c:axId val="128725760"/>
        <c:scaling>
          <c:orientation val="minMax"/>
        </c:scaling>
        <c:delete val="0"/>
        <c:axPos val="b"/>
        <c:numFmt formatCode="General" sourceLinked="1"/>
        <c:majorTickMark val="out"/>
        <c:minorTickMark val="none"/>
        <c:tickLblPos val="nextTo"/>
        <c:spPr>
          <a:noFill/>
          <a:ln w="12766">
            <a:solidFill>
              <a:schemeClr val="bg1"/>
            </a:solidFill>
            <a:prstDash val="solid"/>
          </a:ln>
        </c:spPr>
        <c:txPr>
          <a:bodyPr rot="-5400000" vert="horz"/>
          <a:lstStyle/>
          <a:p>
            <a:pPr>
              <a:defRPr sz="1357" b="1" i="0" u="none" strike="noStrike" baseline="0">
                <a:solidFill>
                  <a:schemeClr val="bg1"/>
                </a:solidFill>
                <a:latin typeface="Arial Narrow"/>
                <a:ea typeface="Arial Narrow"/>
                <a:cs typeface="Arial Narrow"/>
              </a:defRPr>
            </a:pPr>
            <a:endParaRPr lang="en-US"/>
          </a:p>
        </c:txPr>
        <c:crossAx val="128727680"/>
        <c:crossesAt val="0"/>
        <c:auto val="1"/>
        <c:lblAlgn val="ctr"/>
        <c:lblOffset val="100"/>
        <c:tickMarkSkip val="1"/>
        <c:noMultiLvlLbl val="0"/>
      </c:catAx>
      <c:valAx>
        <c:axId val="128727680"/>
        <c:scaling>
          <c:orientation val="minMax"/>
          <c:max val="400"/>
          <c:min val="0"/>
        </c:scaling>
        <c:delete val="0"/>
        <c:axPos val="l"/>
        <c:title>
          <c:tx>
            <c:rich>
              <a:bodyPr/>
              <a:lstStyle/>
              <a:p>
                <a:pPr>
                  <a:defRPr sz="1734" b="1" i="0" u="none" strike="noStrike" baseline="0">
                    <a:solidFill>
                      <a:schemeClr val="bg1"/>
                    </a:solidFill>
                    <a:latin typeface="Arial Narrow"/>
                    <a:ea typeface="Arial Narrow"/>
                    <a:cs typeface="Arial Narrow"/>
                  </a:defRPr>
                </a:pPr>
                <a:r>
                  <a:rPr lang="en-GB" dirty="0">
                    <a:solidFill>
                      <a:schemeClr val="bg1"/>
                    </a:solidFill>
                  </a:rPr>
                  <a:t>Polio cases (thousands)</a:t>
                </a:r>
              </a:p>
            </c:rich>
          </c:tx>
          <c:layout>
            <c:manualLayout>
              <c:xMode val="edge"/>
              <c:yMode val="edge"/>
              <c:x val="0"/>
              <c:y val="0.10634071860158845"/>
            </c:manualLayout>
          </c:layout>
          <c:overlay val="0"/>
          <c:spPr>
            <a:noFill/>
            <a:ln w="25533">
              <a:noFill/>
            </a:ln>
          </c:spPr>
        </c:title>
        <c:numFmt formatCode="0" sourceLinked="0"/>
        <c:majorTickMark val="out"/>
        <c:minorTickMark val="none"/>
        <c:tickLblPos val="nextTo"/>
        <c:spPr>
          <a:ln w="12766">
            <a:solidFill>
              <a:schemeClr val="bg1"/>
            </a:solidFill>
            <a:prstDash val="solid"/>
          </a:ln>
        </c:spPr>
        <c:txPr>
          <a:bodyPr rot="0" vert="horz"/>
          <a:lstStyle/>
          <a:p>
            <a:pPr>
              <a:defRPr sz="1357" b="1" i="0" u="none" strike="noStrike" baseline="0">
                <a:solidFill>
                  <a:schemeClr val="bg1"/>
                </a:solidFill>
                <a:latin typeface="Arial Narrow"/>
                <a:ea typeface="Arial Narrow"/>
                <a:cs typeface="Arial Narrow"/>
              </a:defRPr>
            </a:pPr>
            <a:endParaRPr lang="en-US"/>
          </a:p>
        </c:txPr>
        <c:crossAx val="128725760"/>
        <c:crosses val="autoZero"/>
        <c:crossBetween val="between"/>
        <c:majorUnit val="100"/>
        <c:minorUnit val="0.84000740856616096"/>
      </c:valAx>
      <c:spPr>
        <a:noFill/>
        <a:ln w="25533">
          <a:noFill/>
        </a:ln>
      </c:spPr>
    </c:plotArea>
    <c:plotVisOnly val="1"/>
    <c:dispBlanksAs val="gap"/>
    <c:showDLblsOverMax val="0"/>
  </c:chart>
  <c:spPr>
    <a:noFill/>
    <a:ln>
      <a:noFill/>
    </a:ln>
  </c:spPr>
  <c:txPr>
    <a:bodyPr/>
    <a:lstStyle/>
    <a:p>
      <a:pPr>
        <a:defRPr sz="1734" b="1" i="0" u="none" strike="noStrike" baseline="0">
          <a:solidFill>
            <a:schemeClr val="tx1"/>
          </a:solidFill>
          <a:latin typeface="Arial"/>
          <a:ea typeface="Arial"/>
          <a:cs typeface="Arial"/>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image" Target="../media/image41.png"/><Relationship Id="rId4"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image" Target="../media/image41.png"/><Relationship Id="rId4"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7577F-6781-4FFA-9E86-02B5AE4E6BD9}" type="doc">
      <dgm:prSet loTypeId="urn:microsoft.com/office/officeart/2008/layout/AlternatingPictureBlocks" loCatId="list" qsTypeId="urn:microsoft.com/office/officeart/2005/8/quickstyle/simple1" qsCatId="simple" csTypeId="urn:microsoft.com/office/officeart/2005/8/colors/accent1_5" csCatId="accent1" phldr="1"/>
      <dgm:spPr/>
    </dgm:pt>
    <dgm:pt modelId="{51EA8566-36BB-4C97-AA6D-C0CE06FFF0A6}">
      <dgm:prSet phldrT="[Text]" custT="1"/>
      <dgm:spPr/>
      <dgm:t>
        <a:bodyPr/>
        <a:lstStyle/>
        <a:p>
          <a:r>
            <a:rPr lang="en-US" sz="1800" b="0" i="0" dirty="0">
              <a:latin typeface="Arial"/>
              <a:cs typeface="Arial"/>
            </a:rPr>
            <a:t>Traditional Media (News)</a:t>
          </a:r>
        </a:p>
      </dgm:t>
    </dgm:pt>
    <dgm:pt modelId="{A5DFFDCD-ED0D-4EAC-9C4C-520F210EC081}" type="parTrans" cxnId="{BDD2B32C-856D-4CEF-86A8-5C39CB8500CD}">
      <dgm:prSet/>
      <dgm:spPr/>
      <dgm:t>
        <a:bodyPr/>
        <a:lstStyle/>
        <a:p>
          <a:endParaRPr lang="en-US"/>
        </a:p>
      </dgm:t>
    </dgm:pt>
    <dgm:pt modelId="{26E2B12F-FE0B-4E89-8B56-CC1048DE7751}" type="sibTrans" cxnId="{BDD2B32C-856D-4CEF-86A8-5C39CB8500CD}">
      <dgm:prSet/>
      <dgm:spPr/>
      <dgm:t>
        <a:bodyPr/>
        <a:lstStyle/>
        <a:p>
          <a:endParaRPr lang="en-US"/>
        </a:p>
      </dgm:t>
    </dgm:pt>
    <dgm:pt modelId="{6FEEA6ED-851F-401B-A4EB-A9BE2ACA8ECA}">
      <dgm:prSet phldrT="[Text]" custT="1"/>
      <dgm:spPr/>
      <dgm:t>
        <a:bodyPr/>
        <a:lstStyle/>
        <a:p>
          <a:r>
            <a:rPr lang="en-US" sz="1800" b="0" i="0" dirty="0">
              <a:latin typeface="Arial"/>
              <a:cs typeface="Arial"/>
            </a:rPr>
            <a:t>Digital Media</a:t>
          </a:r>
        </a:p>
      </dgm:t>
    </dgm:pt>
    <dgm:pt modelId="{1AECCAD9-9575-4FFE-9F04-599E5A774F79}" type="parTrans" cxnId="{7F7E0976-F825-4376-9711-D1963755C13E}">
      <dgm:prSet/>
      <dgm:spPr/>
      <dgm:t>
        <a:bodyPr/>
        <a:lstStyle/>
        <a:p>
          <a:endParaRPr lang="en-US"/>
        </a:p>
      </dgm:t>
    </dgm:pt>
    <dgm:pt modelId="{EE40A6A5-9B9D-49B9-BA1E-EEB34EE4FA21}" type="sibTrans" cxnId="{7F7E0976-F825-4376-9711-D1963755C13E}">
      <dgm:prSet/>
      <dgm:spPr/>
      <dgm:t>
        <a:bodyPr/>
        <a:lstStyle/>
        <a:p>
          <a:endParaRPr lang="en-US"/>
        </a:p>
      </dgm:t>
    </dgm:pt>
    <dgm:pt modelId="{240542E4-90AC-4484-8214-4842E1F32D1B}">
      <dgm:prSet phldrT="[Text]" custT="1"/>
      <dgm:spPr/>
      <dgm:t>
        <a:bodyPr/>
        <a:lstStyle/>
        <a:p>
          <a:r>
            <a:rPr lang="en-US" sz="1800" b="0" i="0" dirty="0">
              <a:latin typeface="Arial"/>
              <a:cs typeface="Arial"/>
            </a:rPr>
            <a:t>Celebrity Engagement</a:t>
          </a:r>
        </a:p>
      </dgm:t>
    </dgm:pt>
    <dgm:pt modelId="{0E14E389-24CA-4312-AA9D-06321505A22E}" type="parTrans" cxnId="{C11D950F-9B5F-48BD-A59E-718BB4228F1C}">
      <dgm:prSet/>
      <dgm:spPr/>
      <dgm:t>
        <a:bodyPr/>
        <a:lstStyle/>
        <a:p>
          <a:endParaRPr lang="en-US"/>
        </a:p>
      </dgm:t>
    </dgm:pt>
    <dgm:pt modelId="{5CED70B0-6E11-4727-9566-34CBBB19F1CB}" type="sibTrans" cxnId="{C11D950F-9B5F-48BD-A59E-718BB4228F1C}">
      <dgm:prSet/>
      <dgm:spPr/>
      <dgm:t>
        <a:bodyPr/>
        <a:lstStyle/>
        <a:p>
          <a:endParaRPr lang="en-US"/>
        </a:p>
      </dgm:t>
    </dgm:pt>
    <dgm:pt modelId="{C2184F4B-B18A-4596-81BF-D3AC9D30CE54}">
      <dgm:prSet custT="1"/>
      <dgm:spPr/>
      <dgm:t>
        <a:bodyPr/>
        <a:lstStyle/>
        <a:p>
          <a:r>
            <a:rPr lang="en-US" sz="1800" b="0" i="0" dirty="0">
              <a:latin typeface="Arial"/>
              <a:cs typeface="Arial"/>
            </a:rPr>
            <a:t>Special Events</a:t>
          </a:r>
        </a:p>
      </dgm:t>
    </dgm:pt>
    <dgm:pt modelId="{CF4869BD-D2C1-421D-913F-9CD52EC0DC1C}" type="parTrans" cxnId="{EB4DB3A4-790F-47BB-9201-D44127591E0D}">
      <dgm:prSet/>
      <dgm:spPr/>
      <dgm:t>
        <a:bodyPr/>
        <a:lstStyle/>
        <a:p>
          <a:endParaRPr lang="en-US"/>
        </a:p>
      </dgm:t>
    </dgm:pt>
    <dgm:pt modelId="{D5D7A437-5360-4326-95FD-72B6E3F4A6FB}" type="sibTrans" cxnId="{EB4DB3A4-790F-47BB-9201-D44127591E0D}">
      <dgm:prSet/>
      <dgm:spPr/>
      <dgm:t>
        <a:bodyPr/>
        <a:lstStyle/>
        <a:p>
          <a:endParaRPr lang="en-US"/>
        </a:p>
      </dgm:t>
    </dgm:pt>
    <dgm:pt modelId="{C11DB1D7-4510-4D7A-9F5A-D0FA0501A255}" type="pres">
      <dgm:prSet presAssocID="{7007577F-6781-4FFA-9E86-02B5AE4E6BD9}" presName="linearFlow" presStyleCnt="0">
        <dgm:presLayoutVars>
          <dgm:dir/>
          <dgm:resizeHandles val="exact"/>
        </dgm:presLayoutVars>
      </dgm:prSet>
      <dgm:spPr/>
    </dgm:pt>
    <dgm:pt modelId="{B62A252B-039D-4DE3-BAE9-049676C83A4F}" type="pres">
      <dgm:prSet presAssocID="{51EA8566-36BB-4C97-AA6D-C0CE06FFF0A6}" presName="comp" presStyleCnt="0"/>
      <dgm:spPr/>
    </dgm:pt>
    <dgm:pt modelId="{912ED5CA-31C5-4DC8-9CE7-DFD973A58CD6}" type="pres">
      <dgm:prSet presAssocID="{51EA8566-36BB-4C97-AA6D-C0CE06FFF0A6}" presName="rect2" presStyleLbl="node1" presStyleIdx="0" presStyleCnt="4" custLinFactNeighborY="7026">
        <dgm:presLayoutVars>
          <dgm:bulletEnabled val="1"/>
        </dgm:presLayoutVars>
      </dgm:prSet>
      <dgm:spPr/>
    </dgm:pt>
    <dgm:pt modelId="{F8448512-DE4B-4971-B3F8-FE845A3E9713}" type="pres">
      <dgm:prSet presAssocID="{51EA8566-36BB-4C97-AA6D-C0CE06FFF0A6}" presName="rect1" presStyleLbl="lnNode1" presStyleIdx="0" presStyleCnt="4" custLinFactNeighborY="7026"/>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95035168-6126-4648-853E-745B359F1040}" type="pres">
      <dgm:prSet presAssocID="{26E2B12F-FE0B-4E89-8B56-CC1048DE7751}" presName="sibTrans" presStyleCnt="0"/>
      <dgm:spPr/>
    </dgm:pt>
    <dgm:pt modelId="{76BB4FF7-6AF0-4B01-AA87-8A488B704A77}" type="pres">
      <dgm:prSet presAssocID="{6FEEA6ED-851F-401B-A4EB-A9BE2ACA8ECA}" presName="comp" presStyleCnt="0"/>
      <dgm:spPr/>
    </dgm:pt>
    <dgm:pt modelId="{0FCF480D-A81A-4C4F-9DE9-379DFD9F43AF}" type="pres">
      <dgm:prSet presAssocID="{6FEEA6ED-851F-401B-A4EB-A9BE2ACA8ECA}" presName="rect2" presStyleLbl="node1" presStyleIdx="1" presStyleCnt="4">
        <dgm:presLayoutVars>
          <dgm:bulletEnabled val="1"/>
        </dgm:presLayoutVars>
      </dgm:prSet>
      <dgm:spPr/>
    </dgm:pt>
    <dgm:pt modelId="{7220FCC0-9058-45C4-83A1-C184BF3E1E6F}" type="pres">
      <dgm:prSet presAssocID="{6FEEA6ED-851F-401B-A4EB-A9BE2ACA8ECA}" presName="rect1" presStyleLbl="lnNode1" presStyleIdx="1" presStyleCnt="4" custLinFactNeighborX="2138" custLinFactNeighborY="85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1FEDE518-94D2-4D89-84A0-94815BDDB369}" type="pres">
      <dgm:prSet presAssocID="{EE40A6A5-9B9D-49B9-BA1E-EEB34EE4FA21}" presName="sibTrans" presStyleCnt="0"/>
      <dgm:spPr/>
    </dgm:pt>
    <dgm:pt modelId="{D976B328-F449-484C-BAD1-8AD8FF659CE1}" type="pres">
      <dgm:prSet presAssocID="{240542E4-90AC-4484-8214-4842E1F32D1B}" presName="comp" presStyleCnt="0"/>
      <dgm:spPr/>
    </dgm:pt>
    <dgm:pt modelId="{FDF51CD3-0D18-4C7F-A5BE-30A074053C6B}" type="pres">
      <dgm:prSet presAssocID="{240542E4-90AC-4484-8214-4842E1F32D1B}" presName="rect2" presStyleLbl="node1" presStyleIdx="2" presStyleCnt="4" custLinFactNeighborY="-3096">
        <dgm:presLayoutVars>
          <dgm:bulletEnabled val="1"/>
        </dgm:presLayoutVars>
      </dgm:prSet>
      <dgm:spPr/>
    </dgm:pt>
    <dgm:pt modelId="{33CC281F-A711-496F-898D-46E7B917C504}" type="pres">
      <dgm:prSet presAssocID="{240542E4-90AC-4484-8214-4842E1F32D1B}" presName="rect1" presStyleLbl="lnNode1" presStyleIdx="2" presStyleCnt="4" custLinFactNeighborY="-3096"/>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34CD220D-7397-4801-9804-34DC847B013A}" type="pres">
      <dgm:prSet presAssocID="{5CED70B0-6E11-4727-9566-34CBBB19F1CB}" presName="sibTrans" presStyleCnt="0"/>
      <dgm:spPr/>
    </dgm:pt>
    <dgm:pt modelId="{2E191350-D45D-4A80-806D-D3AAF6F06021}" type="pres">
      <dgm:prSet presAssocID="{C2184F4B-B18A-4596-81BF-D3AC9D30CE54}" presName="comp" presStyleCnt="0"/>
      <dgm:spPr/>
    </dgm:pt>
    <dgm:pt modelId="{B8CE89EC-4B6C-4595-BF75-23F1D8169DB7}" type="pres">
      <dgm:prSet presAssocID="{C2184F4B-B18A-4596-81BF-D3AC9D30CE54}" presName="rect2" presStyleLbl="node1" presStyleIdx="3" presStyleCnt="4" custLinFactNeighborY="-7277">
        <dgm:presLayoutVars>
          <dgm:bulletEnabled val="1"/>
        </dgm:presLayoutVars>
      </dgm:prSet>
      <dgm:spPr/>
    </dgm:pt>
    <dgm:pt modelId="{1F87AE69-A309-4F39-89C6-2E01786C42DE}" type="pres">
      <dgm:prSet presAssocID="{C2184F4B-B18A-4596-81BF-D3AC9D30CE54}" presName="rect1" presStyleLbl="lnNode1" presStyleIdx="3" presStyleCnt="4" custLinFactNeighborY="-7277"/>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pt>
  </dgm:ptLst>
  <dgm:cxnLst>
    <dgm:cxn modelId="{BDD2B32C-856D-4CEF-86A8-5C39CB8500CD}" srcId="{7007577F-6781-4FFA-9E86-02B5AE4E6BD9}" destId="{51EA8566-36BB-4C97-AA6D-C0CE06FFF0A6}" srcOrd="0" destOrd="0" parTransId="{A5DFFDCD-ED0D-4EAC-9C4C-520F210EC081}" sibTransId="{26E2B12F-FE0B-4E89-8B56-CC1048DE7751}"/>
    <dgm:cxn modelId="{C11D950F-9B5F-48BD-A59E-718BB4228F1C}" srcId="{7007577F-6781-4FFA-9E86-02B5AE4E6BD9}" destId="{240542E4-90AC-4484-8214-4842E1F32D1B}" srcOrd="2" destOrd="0" parTransId="{0E14E389-24CA-4312-AA9D-06321505A22E}" sibTransId="{5CED70B0-6E11-4727-9566-34CBBB19F1CB}"/>
    <dgm:cxn modelId="{7F7E0976-F825-4376-9711-D1963755C13E}" srcId="{7007577F-6781-4FFA-9E86-02B5AE4E6BD9}" destId="{6FEEA6ED-851F-401B-A4EB-A9BE2ACA8ECA}" srcOrd="1" destOrd="0" parTransId="{1AECCAD9-9575-4FFE-9F04-599E5A774F79}" sibTransId="{EE40A6A5-9B9D-49B9-BA1E-EEB34EE4FA21}"/>
    <dgm:cxn modelId="{ACA815A4-3A08-404E-A769-0F92169AD8EA}" type="presOf" srcId="{7007577F-6781-4FFA-9E86-02B5AE4E6BD9}" destId="{C11DB1D7-4510-4D7A-9F5A-D0FA0501A255}" srcOrd="0" destOrd="0" presId="urn:microsoft.com/office/officeart/2008/layout/AlternatingPictureBlocks"/>
    <dgm:cxn modelId="{D563629B-321B-4CE5-A829-40BBCB085872}" type="presOf" srcId="{C2184F4B-B18A-4596-81BF-D3AC9D30CE54}" destId="{B8CE89EC-4B6C-4595-BF75-23F1D8169DB7}" srcOrd="0" destOrd="0" presId="urn:microsoft.com/office/officeart/2008/layout/AlternatingPictureBlocks"/>
    <dgm:cxn modelId="{EE6F9369-0719-4FDD-9FEE-CBEEA3A4A1FF}" type="presOf" srcId="{51EA8566-36BB-4C97-AA6D-C0CE06FFF0A6}" destId="{912ED5CA-31C5-4DC8-9CE7-DFD973A58CD6}" srcOrd="0" destOrd="0" presId="urn:microsoft.com/office/officeart/2008/layout/AlternatingPictureBlocks"/>
    <dgm:cxn modelId="{C349AE8D-C4C7-4996-AFF9-C0865E5C3E65}" type="presOf" srcId="{240542E4-90AC-4484-8214-4842E1F32D1B}" destId="{FDF51CD3-0D18-4C7F-A5BE-30A074053C6B}" srcOrd="0" destOrd="0" presId="urn:microsoft.com/office/officeart/2008/layout/AlternatingPictureBlocks"/>
    <dgm:cxn modelId="{FDB254E2-9C65-4405-B120-0E4DBDF7DD3F}" type="presOf" srcId="{6FEEA6ED-851F-401B-A4EB-A9BE2ACA8ECA}" destId="{0FCF480D-A81A-4C4F-9DE9-379DFD9F43AF}" srcOrd="0" destOrd="0" presId="urn:microsoft.com/office/officeart/2008/layout/AlternatingPictureBlocks"/>
    <dgm:cxn modelId="{EB4DB3A4-790F-47BB-9201-D44127591E0D}" srcId="{7007577F-6781-4FFA-9E86-02B5AE4E6BD9}" destId="{C2184F4B-B18A-4596-81BF-D3AC9D30CE54}" srcOrd="3" destOrd="0" parTransId="{CF4869BD-D2C1-421D-913F-9CD52EC0DC1C}" sibTransId="{D5D7A437-5360-4326-95FD-72B6E3F4A6FB}"/>
    <dgm:cxn modelId="{0F339FE2-D923-4C43-B1C4-B0C27870CB5C}" type="presParOf" srcId="{C11DB1D7-4510-4D7A-9F5A-D0FA0501A255}" destId="{B62A252B-039D-4DE3-BAE9-049676C83A4F}" srcOrd="0" destOrd="0" presId="urn:microsoft.com/office/officeart/2008/layout/AlternatingPictureBlocks"/>
    <dgm:cxn modelId="{2A6F15B1-E14F-4661-8FA6-01E83A40B1E9}" type="presParOf" srcId="{B62A252B-039D-4DE3-BAE9-049676C83A4F}" destId="{912ED5CA-31C5-4DC8-9CE7-DFD973A58CD6}" srcOrd="0" destOrd="0" presId="urn:microsoft.com/office/officeart/2008/layout/AlternatingPictureBlocks"/>
    <dgm:cxn modelId="{87C6AE97-CA09-4469-9F23-9B723A472B6B}" type="presParOf" srcId="{B62A252B-039D-4DE3-BAE9-049676C83A4F}" destId="{F8448512-DE4B-4971-B3F8-FE845A3E9713}" srcOrd="1" destOrd="0" presId="urn:microsoft.com/office/officeart/2008/layout/AlternatingPictureBlocks"/>
    <dgm:cxn modelId="{00700A93-A0BA-4E8F-99E6-D119FAE4E49D}" type="presParOf" srcId="{C11DB1D7-4510-4D7A-9F5A-D0FA0501A255}" destId="{95035168-6126-4648-853E-745B359F1040}" srcOrd="1" destOrd="0" presId="urn:microsoft.com/office/officeart/2008/layout/AlternatingPictureBlocks"/>
    <dgm:cxn modelId="{BA83230E-40A5-4FC9-A0C3-20E021757048}" type="presParOf" srcId="{C11DB1D7-4510-4D7A-9F5A-D0FA0501A255}" destId="{76BB4FF7-6AF0-4B01-AA87-8A488B704A77}" srcOrd="2" destOrd="0" presId="urn:microsoft.com/office/officeart/2008/layout/AlternatingPictureBlocks"/>
    <dgm:cxn modelId="{A8D58F39-9197-48A6-BBF6-5CDAC07907CC}" type="presParOf" srcId="{76BB4FF7-6AF0-4B01-AA87-8A488B704A77}" destId="{0FCF480D-A81A-4C4F-9DE9-379DFD9F43AF}" srcOrd="0" destOrd="0" presId="urn:microsoft.com/office/officeart/2008/layout/AlternatingPictureBlocks"/>
    <dgm:cxn modelId="{79511E6D-C204-4593-AA84-E6B2408941D1}" type="presParOf" srcId="{76BB4FF7-6AF0-4B01-AA87-8A488B704A77}" destId="{7220FCC0-9058-45C4-83A1-C184BF3E1E6F}" srcOrd="1" destOrd="0" presId="urn:microsoft.com/office/officeart/2008/layout/AlternatingPictureBlocks"/>
    <dgm:cxn modelId="{A02F873B-C4CA-4160-BFB8-4799DFAB9A7B}" type="presParOf" srcId="{C11DB1D7-4510-4D7A-9F5A-D0FA0501A255}" destId="{1FEDE518-94D2-4D89-84A0-94815BDDB369}" srcOrd="3" destOrd="0" presId="urn:microsoft.com/office/officeart/2008/layout/AlternatingPictureBlocks"/>
    <dgm:cxn modelId="{C31ECC4C-7119-4D1A-B62A-6B802EA507A3}" type="presParOf" srcId="{C11DB1D7-4510-4D7A-9F5A-D0FA0501A255}" destId="{D976B328-F449-484C-BAD1-8AD8FF659CE1}" srcOrd="4" destOrd="0" presId="urn:microsoft.com/office/officeart/2008/layout/AlternatingPictureBlocks"/>
    <dgm:cxn modelId="{BBE34408-ACFB-4A66-9EE6-2F438AB58341}" type="presParOf" srcId="{D976B328-F449-484C-BAD1-8AD8FF659CE1}" destId="{FDF51CD3-0D18-4C7F-A5BE-30A074053C6B}" srcOrd="0" destOrd="0" presId="urn:microsoft.com/office/officeart/2008/layout/AlternatingPictureBlocks"/>
    <dgm:cxn modelId="{EEDFD9C3-F765-483A-8D5E-9E8ACC34A22E}" type="presParOf" srcId="{D976B328-F449-484C-BAD1-8AD8FF659CE1}" destId="{33CC281F-A711-496F-898D-46E7B917C504}" srcOrd="1" destOrd="0" presId="urn:microsoft.com/office/officeart/2008/layout/AlternatingPictureBlocks"/>
    <dgm:cxn modelId="{3E777F4D-46BF-47B2-AB5C-C2579A61F026}" type="presParOf" srcId="{C11DB1D7-4510-4D7A-9F5A-D0FA0501A255}" destId="{34CD220D-7397-4801-9804-34DC847B013A}" srcOrd="5" destOrd="0" presId="urn:microsoft.com/office/officeart/2008/layout/AlternatingPictureBlocks"/>
    <dgm:cxn modelId="{CD800FFB-F8A1-42A1-A967-D20F30587E25}" type="presParOf" srcId="{C11DB1D7-4510-4D7A-9F5A-D0FA0501A255}" destId="{2E191350-D45D-4A80-806D-D3AAF6F06021}" srcOrd="6" destOrd="0" presId="urn:microsoft.com/office/officeart/2008/layout/AlternatingPictureBlocks"/>
    <dgm:cxn modelId="{324670F6-FD94-4191-95B6-7B11109058B5}" type="presParOf" srcId="{2E191350-D45D-4A80-806D-D3AAF6F06021}" destId="{B8CE89EC-4B6C-4595-BF75-23F1D8169DB7}" srcOrd="0" destOrd="0" presId="urn:microsoft.com/office/officeart/2008/layout/AlternatingPictureBlocks"/>
    <dgm:cxn modelId="{BD84DF45-46BD-444C-A001-4670DE6FB9E5}" type="presParOf" srcId="{2E191350-D45D-4A80-806D-D3AAF6F06021}" destId="{1F87AE69-A309-4F39-89C6-2E01786C42DE}"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ED5CA-31C5-4DC8-9CE7-DFD973A58CD6}">
      <dsp:nvSpPr>
        <dsp:cNvPr id="0" name=""/>
        <dsp:cNvSpPr/>
      </dsp:nvSpPr>
      <dsp:spPr>
        <a:xfrm>
          <a:off x="4196023" y="87679"/>
          <a:ext cx="2743125" cy="1240671"/>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rial"/>
              <a:cs typeface="Arial"/>
            </a:rPr>
            <a:t>Traditional Media (News)</a:t>
          </a:r>
        </a:p>
      </dsp:txBody>
      <dsp:txXfrm>
        <a:off x="4196023" y="87679"/>
        <a:ext cx="2743125" cy="1240671"/>
      </dsp:txXfrm>
    </dsp:sp>
    <dsp:sp modelId="{F8448512-DE4B-4971-B3F8-FE845A3E9713}">
      <dsp:nvSpPr>
        <dsp:cNvPr id="0" name=""/>
        <dsp:cNvSpPr/>
      </dsp:nvSpPr>
      <dsp:spPr>
        <a:xfrm>
          <a:off x="2844931" y="87679"/>
          <a:ext cx="1228265" cy="1240671"/>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CF480D-A81A-4C4F-9DE9-379DFD9F43AF}">
      <dsp:nvSpPr>
        <dsp:cNvPr id="0" name=""/>
        <dsp:cNvSpPr/>
      </dsp:nvSpPr>
      <dsp:spPr>
        <a:xfrm>
          <a:off x="2844931" y="1445892"/>
          <a:ext cx="2743125" cy="1240671"/>
        </a:xfrm>
        <a:prstGeom prst="rect">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rial"/>
              <a:cs typeface="Arial"/>
            </a:rPr>
            <a:t>Digital Media</a:t>
          </a:r>
        </a:p>
      </dsp:txBody>
      <dsp:txXfrm>
        <a:off x="2844931" y="1445892"/>
        <a:ext cx="2743125" cy="1240671"/>
      </dsp:txXfrm>
    </dsp:sp>
    <dsp:sp modelId="{7220FCC0-9058-45C4-83A1-C184BF3E1E6F}">
      <dsp:nvSpPr>
        <dsp:cNvPr id="0" name=""/>
        <dsp:cNvSpPr/>
      </dsp:nvSpPr>
      <dsp:spPr>
        <a:xfrm>
          <a:off x="5737143" y="1456475"/>
          <a:ext cx="1228265" cy="124067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F51CD3-0D18-4C7F-A5BE-30A074053C6B}">
      <dsp:nvSpPr>
        <dsp:cNvPr id="0" name=""/>
        <dsp:cNvSpPr/>
      </dsp:nvSpPr>
      <dsp:spPr>
        <a:xfrm>
          <a:off x="4196023" y="2852864"/>
          <a:ext cx="2743125" cy="1240671"/>
        </a:xfrm>
        <a:prstGeom prst="rect">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rial"/>
              <a:cs typeface="Arial"/>
            </a:rPr>
            <a:t>Celebrity Engagement</a:t>
          </a:r>
        </a:p>
      </dsp:txBody>
      <dsp:txXfrm>
        <a:off x="4196023" y="2852864"/>
        <a:ext cx="2743125" cy="1240671"/>
      </dsp:txXfrm>
    </dsp:sp>
    <dsp:sp modelId="{33CC281F-A711-496F-898D-46E7B917C504}">
      <dsp:nvSpPr>
        <dsp:cNvPr id="0" name=""/>
        <dsp:cNvSpPr/>
      </dsp:nvSpPr>
      <dsp:spPr>
        <a:xfrm>
          <a:off x="2844931" y="2852864"/>
          <a:ext cx="1228265" cy="1240671"/>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CE89EC-4B6C-4595-BF75-23F1D8169DB7}">
      <dsp:nvSpPr>
        <dsp:cNvPr id="0" name=""/>
        <dsp:cNvSpPr/>
      </dsp:nvSpPr>
      <dsp:spPr>
        <a:xfrm>
          <a:off x="2844931" y="4246374"/>
          <a:ext cx="2743125" cy="1240671"/>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Arial"/>
              <a:cs typeface="Arial"/>
            </a:rPr>
            <a:t>Special Events</a:t>
          </a:r>
        </a:p>
      </dsp:txBody>
      <dsp:txXfrm>
        <a:off x="2844931" y="4246374"/>
        <a:ext cx="2743125" cy="1240671"/>
      </dsp:txXfrm>
    </dsp:sp>
    <dsp:sp modelId="{1F87AE69-A309-4F39-89C6-2E01786C42DE}">
      <dsp:nvSpPr>
        <dsp:cNvPr id="0" name=""/>
        <dsp:cNvSpPr/>
      </dsp:nvSpPr>
      <dsp:spPr>
        <a:xfrm>
          <a:off x="5710883" y="4246374"/>
          <a:ext cx="1228265" cy="1240671"/>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5E2A8F52-5D5E-F348-8971-795E9819BC5C}" type="slidenum">
              <a:rPr lang="en-US"/>
              <a:pPr>
                <a:defRPr/>
              </a:pPr>
              <a:t>‹#›</a:t>
            </a:fld>
            <a:endParaRPr lang="en-US" dirty="0"/>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dirty="0"/>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921F9F1-0516-7249-8BD1-DDD6B224F66A}" type="slidenum">
              <a:rPr lang="en-US"/>
              <a:pPr>
                <a:defRPr/>
              </a:pPr>
              <a:t>‹#›</a:t>
            </a:fld>
            <a:endParaRPr lang="en-US" dirty="0"/>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charset="0"/>
                <a:ea typeface="ヒラギノ角ゴ Pro W3" charset="0"/>
                <a:cs typeface="ヒラギノ角ゴ Pro W3" charset="0"/>
              </a:defRPr>
            </a:lvl1pPr>
            <a:lvl2pPr marL="742950" indent="-285750" defTabSz="931863">
              <a:defRPr sz="2400">
                <a:solidFill>
                  <a:schemeClr val="tx1"/>
                </a:solidFill>
                <a:latin typeface="Arial" charset="0"/>
                <a:ea typeface="ヒラギノ角ゴ Pro W3" charset="0"/>
                <a:cs typeface="ヒラギノ角ゴ Pro W3" charset="0"/>
              </a:defRPr>
            </a:lvl2pPr>
            <a:lvl3pPr marL="1143000" indent="-228600" defTabSz="931863">
              <a:defRPr sz="2400">
                <a:solidFill>
                  <a:schemeClr val="tx1"/>
                </a:solidFill>
                <a:latin typeface="Arial" charset="0"/>
                <a:ea typeface="ヒラギノ角ゴ Pro W3" charset="0"/>
                <a:cs typeface="ヒラギノ角ゴ Pro W3" charset="0"/>
              </a:defRPr>
            </a:lvl3pPr>
            <a:lvl4pPr marL="1600200" indent="-228600" defTabSz="931863">
              <a:defRPr sz="2400">
                <a:solidFill>
                  <a:schemeClr val="tx1"/>
                </a:solidFill>
                <a:latin typeface="Arial" charset="0"/>
                <a:ea typeface="ヒラギノ角ゴ Pro W3" charset="0"/>
                <a:cs typeface="ヒラギノ角ゴ Pro W3" charset="0"/>
              </a:defRPr>
            </a:lvl4pPr>
            <a:lvl5pPr marL="2057400" indent="-228600" defTabSz="931863">
              <a:defRPr sz="2400">
                <a:solidFill>
                  <a:schemeClr val="tx1"/>
                </a:solidFill>
                <a:latin typeface="Arial" charset="0"/>
                <a:ea typeface="ヒラギノ角ゴ Pro W3"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E13C1B3-30A5-2D4F-89A2-C88D12DA315A}" type="slidenum">
              <a:rPr lang="en-US" sz="1200"/>
              <a:pPr/>
              <a:t>1</a:t>
            </a:fld>
            <a:endParaRPr lang="en-US" sz="1200" dirty="0"/>
          </a:p>
        </p:txBody>
      </p:sp>
      <p:sp>
        <p:nvSpPr>
          <p:cNvPr id="17410" name="Rectangle 2"/>
          <p:cNvSpPr>
            <a:spLocks noGrp="1" noRot="1" noChangeAspect="1" noChangeArrowheads="1" noTextEdit="1"/>
          </p:cNvSpPr>
          <p:nvPr>
            <p:ph type="sldImg"/>
          </p:nvPr>
        </p:nvSpPr>
        <p:spPr>
          <a:xfrm>
            <a:off x="1181100" y="696913"/>
            <a:ext cx="4648200" cy="3486150"/>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This presentation</a:t>
            </a:r>
            <a:r>
              <a:rPr lang="en-US" baseline="0" dirty="0"/>
              <a:t> will provide an overview of </a:t>
            </a:r>
            <a:r>
              <a:rPr lang="en-US" dirty="0"/>
              <a:t>the current status of global polio eradication and highlights the role that each of you plays in Rotary’s PolioPlus program.</a:t>
            </a:r>
            <a:r>
              <a:rPr lang="en-US" baseline="0" dirty="0"/>
              <a:t>  It is an exciting time in the global effort to eradicate polio but much work in fundraising, advocacy and raising awareness remains to be done before we reach the goal of a polio-free </a:t>
            </a:r>
            <a:r>
              <a:rPr lang="en-US" baseline="0"/>
              <a:t>world.</a:t>
            </a:r>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22460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None/>
            </a:pPr>
            <a:r>
              <a:rPr lang="en-US" sz="1200" dirty="0"/>
              <a:t>In addition, one dose</a:t>
            </a:r>
            <a:r>
              <a:rPr lang="en-US" sz="1200" baseline="0" dirty="0"/>
              <a:t> of </a:t>
            </a:r>
            <a:r>
              <a:rPr lang="en-US" sz="1200" dirty="0"/>
              <a:t>inactivated</a:t>
            </a:r>
            <a:r>
              <a:rPr lang="en-US" sz="1200" baseline="0" dirty="0"/>
              <a:t> polio vaccine-- or IPV – was introduced into routine immunization systems in the most at-risk and populous countries to help boost the immunity of children and increase the efficacy of the oral polio vaccine prior to the switch.  </a:t>
            </a:r>
          </a:p>
          <a:p>
            <a:pPr marL="0" indent="0">
              <a:buNone/>
            </a:pPr>
            <a:endParaRPr lang="en-US" sz="1200" baseline="0" dirty="0"/>
          </a:p>
          <a:p>
            <a:pPr marL="0" indent="0">
              <a:buNone/>
            </a:pPr>
            <a:r>
              <a:rPr lang="en-US" sz="1200" baseline="0" dirty="0"/>
              <a:t>There is also limited use of IPV during national immunization days, along with oral polio vaccine, in key areas.  </a:t>
            </a:r>
            <a:endParaRPr lang="en-US" sz="1200"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10</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1181100" y="696913"/>
            <a:ext cx="4648200" cy="3486150"/>
          </a:xfrm>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ea typeface="ＭＳ Ｐゴシック" pitchFamily="34" charset="-128"/>
              </a:rPr>
              <a:t>Another achievement</a:t>
            </a:r>
            <a:r>
              <a:rPr lang="en-US" baseline="0" dirty="0">
                <a:latin typeface="Arial" pitchFamily="34" charset="0"/>
                <a:ea typeface="ＭＳ Ｐゴシック" pitchFamily="34" charset="-128"/>
              </a:rPr>
              <a:t> has been the documenting what might be called the “plus” in PolioPlus, that is the broader benefits of the Global Polio Eradication to routine immunize systems.</a:t>
            </a:r>
          </a:p>
          <a:p>
            <a:r>
              <a:rPr lang="en-US" baseline="0" dirty="0">
                <a:latin typeface="Arial" pitchFamily="34" charset="0"/>
                <a:ea typeface="ＭＳ Ｐゴシック" pitchFamily="34" charset="-128"/>
              </a:rPr>
              <a:t>For example, in India….and in Somalia…</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6" eaLnBrk="0" hangingPunct="0">
              <a:defRPr sz="2400">
                <a:solidFill>
                  <a:schemeClr val="tx1"/>
                </a:solidFill>
                <a:latin typeface="Arial" pitchFamily="34" charset="0"/>
                <a:ea typeface="ＭＳ Ｐゴシック" pitchFamily="34" charset="-128"/>
              </a:defRPr>
            </a:lvl1pPr>
            <a:lvl2pPr marL="742841" indent="-285708" defTabSz="931726" eaLnBrk="0" hangingPunct="0">
              <a:defRPr sz="2400">
                <a:solidFill>
                  <a:schemeClr val="tx1"/>
                </a:solidFill>
                <a:latin typeface="Arial" pitchFamily="34" charset="0"/>
                <a:ea typeface="ＭＳ Ｐゴシック" pitchFamily="34" charset="-128"/>
              </a:defRPr>
            </a:lvl2pPr>
            <a:lvl3pPr marL="1142833" indent="-228567" defTabSz="931726" eaLnBrk="0" hangingPunct="0">
              <a:defRPr sz="2400">
                <a:solidFill>
                  <a:schemeClr val="tx1"/>
                </a:solidFill>
                <a:latin typeface="Arial" pitchFamily="34" charset="0"/>
                <a:ea typeface="ＭＳ Ｐゴシック" pitchFamily="34" charset="-128"/>
              </a:defRPr>
            </a:lvl3pPr>
            <a:lvl4pPr marL="1599965" indent="-228567" defTabSz="931726" eaLnBrk="0" hangingPunct="0">
              <a:defRPr sz="2400">
                <a:solidFill>
                  <a:schemeClr val="tx1"/>
                </a:solidFill>
                <a:latin typeface="Arial" pitchFamily="34" charset="0"/>
                <a:ea typeface="ＭＳ Ｐゴシック" pitchFamily="34" charset="-128"/>
              </a:defRPr>
            </a:lvl4pPr>
            <a:lvl5pPr marL="2057099" indent="-228567" defTabSz="931726" eaLnBrk="0" hangingPunct="0">
              <a:defRPr sz="2400">
                <a:solidFill>
                  <a:schemeClr val="tx1"/>
                </a:solidFill>
                <a:latin typeface="Arial" pitchFamily="34" charset="0"/>
                <a:ea typeface="ＭＳ Ｐゴシック" pitchFamily="34" charset="-128"/>
              </a:defRPr>
            </a:lvl5pPr>
            <a:lvl6pPr marL="2514232"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364"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498"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630"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A878B62-E79F-466F-AED6-D4DA6056C977}" type="slidenum">
              <a:rPr lang="en-US" sz="1200"/>
              <a:pPr/>
              <a:t>11</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Progress</a:t>
            </a:r>
            <a:r>
              <a:rPr lang="en-US" baseline="0" dirty="0"/>
              <a:t> however, is not without it’s challenges…</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12</a:t>
            </a:fld>
            <a:endParaRPr lang="en-US" dirty="0"/>
          </a:p>
        </p:txBody>
      </p:sp>
    </p:spTree>
    <p:extLst>
      <p:ext uri="{BB962C8B-B14F-4D97-AF65-F5344CB8AC3E}">
        <p14:creationId xmlns:p14="http://schemas.microsoft.com/office/powerpoint/2010/main" val="3652561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46429">
              <a:defRPr/>
            </a:pPr>
            <a:endParaRPr lang="en-US" sz="1200" baseline="0" dirty="0"/>
          </a:p>
          <a:p>
            <a:pPr defTabSz="946429">
              <a:defRPr/>
            </a:pPr>
            <a:r>
              <a:rPr lang="en-US" sz="1200" baseline="0" dirty="0"/>
              <a:t>In fact, progress is fragile as the virus continues to circulate in key reservoir areas. An “all out” effort is underway to reach all children, including those that continue to be missed, and to maintain political commitment and financial support in the face of a waning disease, not only to sustain progress to date, but to finally eradicate polio.  Failure to do so will result in up to 200,000 new cases every year within the next 10 years. </a:t>
            </a: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13</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This is an important question, and one that you may be asked to answer.  This</a:t>
            </a:r>
            <a:r>
              <a:rPr lang="en-US" baseline="0" dirty="0"/>
              <a:t> was</a:t>
            </a:r>
            <a:r>
              <a:rPr lang="en-US" dirty="0"/>
              <a:t> addressed</a:t>
            </a:r>
            <a:r>
              <a:rPr lang="en-US" baseline="0" dirty="0"/>
              <a:t> in an article in the July issue of the Rotarian magazine which is included in your materials.  Even though only two countries remain endemic, as we say, polio is only a plane ride away, so to protect the gains we have made and finally eradicate this crippling disease, polio immunization activities will need to continue and even intensify. </a:t>
            </a:r>
          </a:p>
          <a:p>
            <a:endParaRPr lang="en-US" baseline="0" dirty="0"/>
          </a:p>
          <a:p>
            <a:r>
              <a:rPr lang="en-US" baseline="0" dirty="0"/>
              <a:t>So what are we talking about?</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14</a:t>
            </a:fld>
            <a:endParaRPr lang="en-US" dirty="0"/>
          </a:p>
        </p:txBody>
      </p:sp>
    </p:spTree>
    <p:extLst>
      <p:ext uri="{BB962C8B-B14F-4D97-AF65-F5344CB8AC3E}">
        <p14:creationId xmlns:p14="http://schemas.microsoft.com/office/powerpoint/2010/main" val="3652561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Over the next couple of years, hundreds</a:t>
            </a:r>
            <a:r>
              <a:rPr lang="en-US" baseline="0" dirty="0"/>
              <a:t> of millions of children will continue to be immunized against polio to protect the gains we have made in up to 60 countries which requires over 150,000 polio workers all supported by the Global Polio Eradication Initiative.  </a:t>
            </a:r>
          </a:p>
          <a:p>
            <a:endParaRPr lang="en-US" baseline="0" dirty="0"/>
          </a:p>
          <a:p>
            <a:r>
              <a:rPr lang="en-US" baseline="0" dirty="0"/>
              <a:t>In the absence of disease, methods to detect the disease are already intensifying by testing samples from people AND expanding activities to detect virus in sewer systems in an increasing number of high risk countries to be absolutely sure there is no poliovirus. If a virus is found in the sewage system, an expert committee of the partnership determines if an immunization response is needed.  </a:t>
            </a:r>
          </a:p>
          <a:p>
            <a:endParaRPr lang="en-US" baseline="0" dirty="0"/>
          </a:p>
          <a:p>
            <a:r>
              <a:rPr lang="en-US" baseline="0" dirty="0"/>
              <a:t>And the strategy of introducing one dose of inactivated polio vaccine into routine immunization systems continues in order to boost immunity along with the use of oral polio vaccines during national immunization days.</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15</a:t>
            </a:fld>
            <a:endParaRPr lang="en-US" dirty="0"/>
          </a:p>
        </p:txBody>
      </p:sp>
    </p:spTree>
    <p:extLst>
      <p:ext uri="{BB962C8B-B14F-4D97-AF65-F5344CB8AC3E}">
        <p14:creationId xmlns:p14="http://schemas.microsoft.com/office/powerpoint/2010/main" val="3831466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indicative of the progress</a:t>
            </a:r>
            <a:r>
              <a:rPr lang="en-US" baseline="0" dirty="0"/>
              <a:t> that is being made is the work that must be done to plan for the end of polio.  This is called “transition planning” and has three components:</a:t>
            </a:r>
          </a:p>
          <a:p>
            <a:endParaRPr lang="en-US" baseline="0" dirty="0"/>
          </a:p>
          <a:p>
            <a:pPr marL="171450" indent="-171450">
              <a:buFont typeface="Arial" panose="020B0604020202020204" pitchFamily="34" charset="0"/>
              <a:buChar char="•"/>
            </a:pPr>
            <a:r>
              <a:rPr lang="en-US" baseline="0" dirty="0"/>
              <a:t>maintaining and mainstreaming essential polio functions such as routine immunization against polio and disease surveillance activities</a:t>
            </a:r>
          </a:p>
          <a:p>
            <a:pPr marL="171450" indent="-171450">
              <a:buFont typeface="Arial" panose="020B0604020202020204" pitchFamily="34" charset="0"/>
              <a:buChar char="•"/>
            </a:pPr>
            <a:r>
              <a:rPr lang="en-US" baseline="0" dirty="0"/>
              <a:t>sharing the knowledge and lessons learned to improve child health globally such as reaching children in conflict and remote areas</a:t>
            </a:r>
          </a:p>
          <a:p>
            <a:pPr marL="171450" indent="-171450">
              <a:buFont typeface="Arial" panose="020B0604020202020204" pitchFamily="34" charset="0"/>
              <a:buChar char="•"/>
            </a:pPr>
            <a:r>
              <a:rPr lang="en-US" baseline="0" dirty="0"/>
              <a:t>transitioning the assets of the Global Polio Eradication Initiative such as the vast network of trained vaccinators and community mapping experts to support other health priorities.  </a:t>
            </a:r>
          </a:p>
          <a:p>
            <a:endParaRPr lang="en-US" baseline="0" dirty="0"/>
          </a:p>
          <a:p>
            <a:r>
              <a:rPr lang="en-US" baseline="0" dirty="0"/>
              <a:t>As noted earlier, the polio eradication program has contributed to other health initiatives yet funding for polio will go away.  The program must plan for a rational transition of the valuable assets such that they can continue to contribute to improving health where needed most. </a:t>
            </a:r>
          </a:p>
          <a:p>
            <a:endParaRPr lang="en-US" baseline="0" dirty="0"/>
          </a:p>
          <a:p>
            <a:r>
              <a:rPr lang="en-US" baseline="0" dirty="0"/>
              <a:t>Now I’ll turn it over to Mike to discuss the financial requirements moving forward and your roles.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16</a:t>
            </a:fld>
            <a:endParaRPr lang="en-US" dirty="0"/>
          </a:p>
        </p:txBody>
      </p:sp>
    </p:spTree>
    <p:extLst>
      <p:ext uri="{BB962C8B-B14F-4D97-AF65-F5344CB8AC3E}">
        <p14:creationId xmlns:p14="http://schemas.microsoft.com/office/powerpoint/2010/main" val="3632622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17</a:t>
            </a:fld>
            <a:endParaRPr lang="en-US" dirty="0"/>
          </a:p>
        </p:txBody>
      </p:sp>
    </p:spTree>
    <p:extLst>
      <p:ext uri="{BB962C8B-B14F-4D97-AF65-F5344CB8AC3E}">
        <p14:creationId xmlns:p14="http://schemas.microsoft.com/office/powerpoint/2010/main" val="1193930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1181100" y="696913"/>
            <a:ext cx="4648200" cy="3486150"/>
          </a:xfrm>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itchFamily="-107" charset="0"/>
                <a:ea typeface="ヒラギノ角ゴ Pro W3" pitchFamily="-107" charset="-128"/>
                <a:cs typeface="ヒラギノ角ゴ Pro W3" pitchFamily="-107" charset="-128"/>
              </a:rPr>
              <a:t>The Polio Eradication</a:t>
            </a: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 and Endgame Strategic Plan 2013-2018 had a budget of US$5.5 billion.  A mid-term review carried out in 2015 indicated that more time was needed to complete eradication based on the epidemiology of the disease at that time.  It was also determined that an additional US$1.5 billion in funding would be needed to finish the job.</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This chart shows the amount of funds needed through 2019 to support the intensified activities required to stop transmission in Pakistan and Afghanistan, while sustaining the gains in polio free countries, especially those in Africa, which remain at highest risk.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 noted by Carol earlier, this includes </a:t>
            </a:r>
            <a:r>
              <a:rPr lang="en-US" sz="1200" kern="1200" dirty="0">
                <a:solidFill>
                  <a:schemeClr val="tx1"/>
                </a:solidFill>
                <a:effectLst/>
                <a:latin typeface="Arial" pitchFamily="-107" charset="0"/>
                <a:ea typeface="ヒラギノ角ゴ Pro W3" pitchFamily="-107" charset="-128"/>
                <a:cs typeface="ヒラギノ角ゴ Pro W3" pitchFamily="-107" charset="-128"/>
              </a:rPr>
              <a:t>the continued immunization of up to 400 million children annually; intensified disease surveillance activities in 70 countries; and the introduction of inactivated polio vaccine.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Arial" pitchFamily="-107" charset="0"/>
              <a:ea typeface="ヒラギノ角ゴ Pro W3" pitchFamily="-107"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And while significant funding is confirmed and pledged, there remains a gap of US$1.24 billion.  Rotary, meaning you here today and others, and our partners, are working diligently with governments– including those of polio affected countries, the general public and the private sector including private philanthropists– to secure the needed funds to finish polio once and for all. </a:t>
            </a:r>
            <a:endParaRPr lang="en-US" baseline="0" dirty="0">
              <a:latin typeface="Arial" pitchFamily="34" charset="0"/>
              <a:ea typeface="ＭＳ Ｐゴシック" pitchFamily="34"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6" eaLnBrk="0" hangingPunct="0">
              <a:defRPr sz="2400">
                <a:solidFill>
                  <a:schemeClr val="tx1"/>
                </a:solidFill>
                <a:latin typeface="Arial" pitchFamily="34" charset="0"/>
                <a:ea typeface="ＭＳ Ｐゴシック" pitchFamily="34" charset="-128"/>
              </a:defRPr>
            </a:lvl1pPr>
            <a:lvl2pPr marL="742841" indent="-285708" defTabSz="931726" eaLnBrk="0" hangingPunct="0">
              <a:defRPr sz="2400">
                <a:solidFill>
                  <a:schemeClr val="tx1"/>
                </a:solidFill>
                <a:latin typeface="Arial" pitchFamily="34" charset="0"/>
                <a:ea typeface="ＭＳ Ｐゴシック" pitchFamily="34" charset="-128"/>
              </a:defRPr>
            </a:lvl2pPr>
            <a:lvl3pPr marL="1142833" indent="-228567" defTabSz="931726" eaLnBrk="0" hangingPunct="0">
              <a:defRPr sz="2400">
                <a:solidFill>
                  <a:schemeClr val="tx1"/>
                </a:solidFill>
                <a:latin typeface="Arial" pitchFamily="34" charset="0"/>
                <a:ea typeface="ＭＳ Ｐゴシック" pitchFamily="34" charset="-128"/>
              </a:defRPr>
            </a:lvl3pPr>
            <a:lvl4pPr marL="1599965" indent="-228567" defTabSz="931726" eaLnBrk="0" hangingPunct="0">
              <a:defRPr sz="2400">
                <a:solidFill>
                  <a:schemeClr val="tx1"/>
                </a:solidFill>
                <a:latin typeface="Arial" pitchFamily="34" charset="0"/>
                <a:ea typeface="ＭＳ Ｐゴシック" pitchFamily="34" charset="-128"/>
              </a:defRPr>
            </a:lvl4pPr>
            <a:lvl5pPr marL="2057099" indent="-228567" defTabSz="931726" eaLnBrk="0" hangingPunct="0">
              <a:defRPr sz="2400">
                <a:solidFill>
                  <a:schemeClr val="tx1"/>
                </a:solidFill>
                <a:latin typeface="Arial" pitchFamily="34" charset="0"/>
                <a:ea typeface="ＭＳ Ｐゴシック" pitchFamily="34" charset="-128"/>
              </a:defRPr>
            </a:lvl5pPr>
            <a:lvl6pPr marL="2514232"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364"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498"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630"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A878B62-E79F-466F-AED6-D4DA6056C977}" type="slidenum">
              <a:rPr lang="en-US" sz="1200"/>
              <a:pPr/>
              <a:t>18</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a:t>Rotary’s role in the Global Polio Eradication Initiative is fundraising, advocacy, raising awareness and grassroots participation.  All of these topics will  be discussed in further details throughout the seminar, so I’ll briefly touch on them this morning.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19</a:t>
            </a:fld>
            <a:endParaRPr lang="en-US" dirty="0"/>
          </a:p>
        </p:txBody>
      </p:sp>
    </p:spTree>
    <p:extLst>
      <p:ext uri="{BB962C8B-B14F-4D97-AF65-F5344CB8AC3E}">
        <p14:creationId xmlns:p14="http://schemas.microsoft.com/office/powerpoint/2010/main" val="119393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First,</a:t>
            </a:r>
            <a:r>
              <a:rPr lang="en-US" baseline="0" dirty="0"/>
              <a:t> I’ll talk briefly about polio itself, recent achievements and challenges, and what still needs to be done.  Then I’ll turn it over to Chair Mike who will talk about the funding requirements and your roles in the effort.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a:t>
            </a:fld>
            <a:endParaRPr lang="en-US" dirty="0"/>
          </a:p>
        </p:txBody>
      </p:sp>
    </p:spTree>
    <p:extLst>
      <p:ext uri="{BB962C8B-B14F-4D97-AF65-F5344CB8AC3E}">
        <p14:creationId xmlns:p14="http://schemas.microsoft.com/office/powerpoint/2010/main" val="3184776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The</a:t>
            </a:r>
            <a:r>
              <a:rPr lang="en-US" baseline="0" dirty="0"/>
              <a:t> End Polio Now Zone Coordinators have as their primary responsibility raising funds for Rotary’s PolioPlus program through the End Polio Now: Make History Today campaign.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20</a:t>
            </a:fld>
            <a:endParaRPr lang="en-US" dirty="0"/>
          </a:p>
        </p:txBody>
      </p:sp>
    </p:spTree>
    <p:extLst>
      <p:ext uri="{BB962C8B-B14F-4D97-AF65-F5344CB8AC3E}">
        <p14:creationId xmlns:p14="http://schemas.microsoft.com/office/powerpoint/2010/main" val="1416965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1181100" y="696913"/>
            <a:ext cx="4648200" cy="3486150"/>
          </a:xfrm>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a:latin typeface="Arial" pitchFamily="34" charset="0"/>
                <a:ea typeface="ヒラギノ角ゴ Pro W3" pitchFamily="-84" charset="-128"/>
              </a:rPr>
              <a:t>Thanks to our continued relationship with the Gates Foundation, e</a:t>
            </a:r>
            <a:r>
              <a:rPr lang="en-US" dirty="0">
                <a:latin typeface="Arial" pitchFamily="34" charset="0"/>
                <a:ea typeface="ヒラギノ角ゴ Pro W3" pitchFamily="-84" charset="-128"/>
              </a:rPr>
              <a:t>very US$1 </a:t>
            </a:r>
            <a:r>
              <a:rPr lang="en-US" b="0" dirty="0">
                <a:latin typeface="Arial" pitchFamily="34" charset="0"/>
                <a:ea typeface="ヒラギノ角ゴ Pro W3" pitchFamily="-84" charset="-128"/>
              </a:rPr>
              <a:t>dollar</a:t>
            </a:r>
            <a:r>
              <a:rPr lang="en-US" dirty="0">
                <a:latin typeface="Arial" pitchFamily="34" charset="0"/>
                <a:ea typeface="ヒラギノ角ゴ Pro W3" pitchFamily="-84" charset="-128"/>
              </a:rPr>
              <a:t> that Rotary commits to</a:t>
            </a:r>
            <a:r>
              <a:rPr lang="en-US" baseline="0" dirty="0">
                <a:latin typeface="Arial" pitchFamily="34" charset="0"/>
                <a:ea typeface="ヒラギノ角ゴ Pro W3" pitchFamily="-84" charset="-128"/>
              </a:rPr>
              <a:t> </a:t>
            </a:r>
            <a:r>
              <a:rPr lang="en-US" dirty="0">
                <a:latin typeface="Arial" pitchFamily="34" charset="0"/>
                <a:ea typeface="ヒラギノ角ゴ Pro W3" pitchFamily="-84" charset="-128"/>
              </a:rPr>
              <a:t>polio eradication (up to US$35 million per year) will be matched by US$2 dollars from the Gates Foundation.  This</a:t>
            </a:r>
            <a:r>
              <a:rPr lang="en-US" baseline="0" dirty="0">
                <a:latin typeface="Arial" pitchFamily="34" charset="0"/>
                <a:ea typeface="ヒラギノ角ゴ Pro W3" pitchFamily="-84" charset="-128"/>
              </a:rPr>
              <a:t> means that each year that Rotary commits US$35 million to polio eradication efforts, the Gates Foundation will contribute US$70 million to PolioPlus. </a:t>
            </a:r>
            <a:r>
              <a:rPr lang="en-US" dirty="0">
                <a:latin typeface="Arial" pitchFamily="34" charset="0"/>
                <a:ea typeface="ヒラギノ角ゴ Pro W3" pitchFamily="-84" charset="-128"/>
              </a:rPr>
              <a:t>This means contributions to Rotary’s PolioPlus program will have three times the impact.</a:t>
            </a:r>
          </a:p>
          <a:p>
            <a:endParaRPr lang="en-US" dirty="0">
              <a:latin typeface="Arial" pitchFamily="34" charset="0"/>
              <a:ea typeface="ヒラギノ角ゴ Pro W3" pitchFamily="-84" charset="-128"/>
            </a:endParaRPr>
          </a:p>
          <a:p>
            <a:r>
              <a:rPr lang="en-US" dirty="0">
                <a:latin typeface="Arial" pitchFamily="34" charset="0"/>
                <a:ea typeface="ヒラギノ角ゴ Pro W3" pitchFamily="-84" charset="-128"/>
              </a:rPr>
              <a:t>Rotary’s fundraising, paired with continued advocacy to donor governments will help secure the financial resources necessary for the success of the Polio Eradication</a:t>
            </a:r>
            <a:r>
              <a:rPr lang="en-US" baseline="0" dirty="0">
                <a:latin typeface="Arial" pitchFamily="34" charset="0"/>
                <a:ea typeface="ヒラギノ角ゴ Pro W3" pitchFamily="-84" charset="-128"/>
              </a:rPr>
              <a:t> and Endgame </a:t>
            </a:r>
            <a:r>
              <a:rPr lang="en-US" dirty="0">
                <a:latin typeface="Arial" pitchFamily="34" charset="0"/>
                <a:ea typeface="ヒラギノ角ゴ Pro W3" pitchFamily="-84" charset="-128"/>
              </a:rPr>
              <a:t>Strategic Plan.</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2400">
                <a:solidFill>
                  <a:schemeClr val="tx1"/>
                </a:solidFill>
                <a:latin typeface="Arial" pitchFamily="34" charset="0"/>
                <a:ea typeface="ヒラギノ角ゴ Pro W3" pitchFamily="-84" charset="-128"/>
              </a:defRPr>
            </a:lvl1pPr>
            <a:lvl2pPr marL="742909" indent="-285734" defTabSz="931811" eaLnBrk="0" hangingPunct="0">
              <a:defRPr sz="2400">
                <a:solidFill>
                  <a:schemeClr val="tx1"/>
                </a:solidFill>
                <a:latin typeface="Arial" pitchFamily="34" charset="0"/>
                <a:ea typeface="ヒラギノ角ゴ Pro W3" pitchFamily="-84" charset="-128"/>
              </a:defRPr>
            </a:lvl2pPr>
            <a:lvl3pPr marL="1142937" indent="-228587" defTabSz="931811" eaLnBrk="0" hangingPunct="0">
              <a:defRPr sz="2400">
                <a:solidFill>
                  <a:schemeClr val="tx1"/>
                </a:solidFill>
                <a:latin typeface="Arial" pitchFamily="34" charset="0"/>
                <a:ea typeface="ヒラギノ角ゴ Pro W3" pitchFamily="-84" charset="-128"/>
              </a:defRPr>
            </a:lvl3pPr>
            <a:lvl4pPr marL="1600111" indent="-228587" defTabSz="931811" eaLnBrk="0" hangingPunct="0">
              <a:defRPr sz="2400">
                <a:solidFill>
                  <a:schemeClr val="tx1"/>
                </a:solidFill>
                <a:latin typeface="Arial" pitchFamily="34" charset="0"/>
                <a:ea typeface="ヒラギノ角ゴ Pro W3" pitchFamily="-84" charset="-128"/>
              </a:defRPr>
            </a:lvl4pPr>
            <a:lvl5pPr marL="2057287" indent="-228587" defTabSz="931811" eaLnBrk="0" hangingPunct="0">
              <a:defRPr sz="2400">
                <a:solidFill>
                  <a:schemeClr val="tx1"/>
                </a:solidFill>
                <a:latin typeface="Arial" pitchFamily="34" charset="0"/>
                <a:ea typeface="ヒラギノ角ゴ Pro W3" pitchFamily="-84" charset="-128"/>
              </a:defRPr>
            </a:lvl5pPr>
            <a:lvl6pPr marL="2514461" indent="-228587" defTabSz="931811"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635" indent="-228587" defTabSz="931811"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8811" indent="-228587" defTabSz="931811"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5985" indent="-228587" defTabSz="931811"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fld id="{D16BC359-4FB3-4656-A9CF-BC28F41275C1}" type="slidenum">
              <a:rPr lang="en-US" sz="1200">
                <a:solidFill>
                  <a:prstClr val="black"/>
                </a:solidFill>
              </a:rPr>
              <a:pPr/>
              <a:t>21</a:t>
            </a:fld>
            <a:endParaRPr lang="en-US" sz="1200"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Contributions of c</a:t>
            </a:r>
            <a:r>
              <a:rPr lang="en-US" dirty="0"/>
              <a:t>ash and District Designated Funds will</a:t>
            </a:r>
            <a:r>
              <a:rPr lang="en-US" baseline="0" dirty="0"/>
              <a:t> help meet the goals of our fundraising campaign. </a:t>
            </a:r>
            <a:r>
              <a:rPr lang="en-US" dirty="0"/>
              <a:t>Contributions to PolioPlus</a:t>
            </a:r>
            <a:r>
              <a:rPr lang="en-US" baseline="0" dirty="0"/>
              <a:t> </a:t>
            </a:r>
            <a:r>
              <a:rPr lang="en-US" dirty="0"/>
              <a:t>qualify for Paul Harris Fellow and Major Donor recognition.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Districts</a:t>
            </a:r>
            <a:r>
              <a:rPr lang="en-US" baseline="0" dirty="0"/>
              <a:t> that annually give 20% or more of their DDF to PolioPlus will receive certificates of appreciation, and districts that give 20% of their DDF, dating back to 2013-14 until polio eradication is certified will be recognized on a plaque at Rotary world headquarters.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And exceptionally this year, clubs contributions of US$2650 or more to PolioPlus is included as one of the activities to receive the Presidential Citation.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We also have a special PolioPlus fundraising goal for the Centennial year of US$45 million that Stephanie will talk about later.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22</a:t>
            </a:fld>
            <a:endParaRPr lang="en-US" dirty="0"/>
          </a:p>
        </p:txBody>
      </p:sp>
    </p:spTree>
    <p:extLst>
      <p:ext uri="{BB962C8B-B14F-4D97-AF65-F5344CB8AC3E}">
        <p14:creationId xmlns:p14="http://schemas.microsoft.com/office/powerpoint/2010/main" val="3264622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46429">
              <a:defRPr/>
            </a:pPr>
            <a:r>
              <a:rPr lang="en-US" sz="1200" baseline="0" dirty="0"/>
              <a:t>I am often asked, and you may receive similar questions, about what Rotary is funding with the money we raise.  This info graphic from last October shows the distribution of Polio Plus grants made to WHO and UNICEF. Note that none of the countries are endemic for polio, but are still carrying out polio immunization activities to protect their children from polio as the virus continues to circulate in Pakistan and Afghanistan.  Also note that there is no funding for vaccine.  Our funding goes to support the activities and people needed to implement polio immunization campaigns including item such as vehicles, cold boxes, megaphones, trained vaccinators, and campaign monitors. </a:t>
            </a: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23</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46429">
              <a:defRPr/>
            </a:pPr>
            <a:endParaRPr lang="en-US" sz="1200" baseline="0" dirty="0"/>
          </a:p>
          <a:p>
            <a:pPr defTabSz="946429">
              <a:defRPr/>
            </a:pPr>
            <a:r>
              <a:rPr lang="en-US" sz="1200" baseline="0" dirty="0"/>
              <a:t>This chart reflects the top 10 recipients of PolioPlus grants.  You can see here that our funds are going to the highest priority endemic and at risk countries and regions.  </a:t>
            </a:r>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24</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Our National Advocacy Advisors</a:t>
            </a:r>
            <a:r>
              <a:rPr lang="en-US" baseline="0" dirty="0"/>
              <a:t> and National PolioPlus Committee Chairs, have the responsibility to advocate to governments for funding and political support for polio eradication.  We will later explore the connection between fundraising and advocacy.  </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416965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46429" rtl="0" eaLnBrk="0" fontAlgn="base" latinLnBrk="0" hangingPunct="0">
              <a:lnSpc>
                <a:spcPct val="100000"/>
              </a:lnSpc>
              <a:spcBef>
                <a:spcPct val="30000"/>
              </a:spcBef>
              <a:spcAft>
                <a:spcPct val="0"/>
              </a:spcAft>
              <a:buClrTx/>
              <a:buSzTx/>
              <a:buFontTx/>
              <a:buNone/>
              <a:tabLst/>
              <a:defRPr/>
            </a:pPr>
            <a:r>
              <a:rPr lang="en-US" baseline="0" dirty="0"/>
              <a:t>Political commitment is essential to achieving a polio-free world. Polio eradication must be a priority in polio-affected and high risk countries, and governments must be held accountable. The countries which have performed the best are those with ownership of their own programs. India and Nigeria provide great, recent examples of such ownership.  And Pakistan has significantly increased its commitment and oversight. This is reflected in the fact that Nigeria has not reported a case of polio since July 2014, and a more than 80% decline in polio incidence in Pakistan in 2015.</a:t>
            </a:r>
          </a:p>
          <a:p>
            <a:pPr defTabSz="946429">
              <a:defRPr/>
            </a:pPr>
            <a:endParaRPr lang="en-US" sz="1200" baseline="0"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26</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We live in</a:t>
            </a:r>
            <a:r>
              <a:rPr lang="en-US" baseline="0" dirty="0"/>
              <a:t> a world where every day brings a new crisis. Maintaining focus on the opportunity to rid the world of one of the most devastating diseases is critical to achieving the goal of a polio-free world.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outcomes of our joint advocacy efforts with our partners have resulted in strong statements and financial support for polio eradication.  For example: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itchFamily="-107" charset="0"/>
                <a:ea typeface="ヒラギノ角ゴ Pro W3" pitchFamily="-107" charset="-128"/>
                <a:cs typeface="ヒラギノ角ゴ Pro W3" pitchFamily="-107" charset="-128"/>
              </a:rPr>
              <a:t>G7 leaders reaffirmed their commitment to reaching polio eradication targets</a:t>
            </a: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 at their most recent meeting</a:t>
            </a:r>
            <a:r>
              <a:rPr lang="en-US" sz="1200" kern="1200" dirty="0">
                <a:solidFill>
                  <a:schemeClr val="tx1"/>
                </a:solidFill>
                <a:effectLst/>
                <a:latin typeface="Arial" pitchFamily="-107" charset="0"/>
                <a:ea typeface="ヒラギノ角ゴ Pro W3" pitchFamily="-107" charset="-128"/>
                <a:cs typeface="ヒラギノ角ゴ Pro W3" pitchFamily="-107" charset="-128"/>
              </a:rPr>
              <a: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itchFamily="-107" charset="0"/>
                <a:ea typeface="ヒラギノ角ゴ Pro W3" pitchFamily="-107" charset="-128"/>
                <a:cs typeface="ヒラギノ角ゴ Pro W3" pitchFamily="-107" charset="-128"/>
              </a:rPr>
              <a:t>And Germany for the</a:t>
            </a: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 first time ever made a financial commitment to Pakistan.  While Germany has been a long-time supporter of polio eradication efforts, intense advocacy efforts with Members of Parliament and government officials led by our National Advocacy Advisor in Germany resulted in support for Pakistan. </a:t>
            </a:r>
            <a:endParaRPr lang="en-US" sz="1200"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27</a:t>
            </a:fld>
            <a:endParaRPr lang="en-US" dirty="0"/>
          </a:p>
        </p:txBody>
      </p:sp>
    </p:spTree>
    <p:extLst>
      <p:ext uri="{BB962C8B-B14F-4D97-AF65-F5344CB8AC3E}">
        <p14:creationId xmlns:p14="http://schemas.microsoft.com/office/powerpoint/2010/main" val="350525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And</a:t>
            </a:r>
            <a:r>
              <a:rPr lang="en-US" baseline="0" dirty="0"/>
              <a:t> finally, raising awareness is the responsibility of everyone.  We’re seeing more media coverage, more support and increasing recognition of our efforts in the fight to end polio.</a:t>
            </a: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416965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3838" indent="-223838" eaLnBrk="1" hangingPunct="1">
              <a:spcBef>
                <a:spcPct val="0"/>
              </a:spcBef>
            </a:pPr>
            <a:r>
              <a:rPr lang="en-US" dirty="0"/>
              <a:t>We coordinate</a:t>
            </a:r>
            <a:r>
              <a:rPr lang="en-US" baseline="0" dirty="0"/>
              <a:t> our messaging across our </a:t>
            </a:r>
            <a:r>
              <a:rPr lang="en-US" dirty="0"/>
              <a:t>various channels to give our stories the most impact. </a:t>
            </a:r>
          </a:p>
          <a:p>
            <a:pPr marL="223838" indent="-223838" eaLnBrk="1" hangingPunct="1">
              <a:spcBef>
                <a:spcPct val="0"/>
              </a:spcBef>
            </a:pPr>
            <a:endParaRPr lang="en-US" dirty="0"/>
          </a:p>
          <a:p>
            <a:pPr marL="223838" indent="-223838" eaLnBrk="1" hangingPunct="1">
              <a:spcBef>
                <a:spcPct val="0"/>
              </a:spcBef>
            </a:pPr>
            <a:r>
              <a:rPr lang="en-US" dirty="0"/>
              <a:t>This includes the news media, digital media (including social media and paid online</a:t>
            </a:r>
            <a:r>
              <a:rPr lang="en-US" baseline="0" dirty="0"/>
              <a:t> advertising), the engagement of our celebrity ambassadors, coordination</a:t>
            </a:r>
          </a:p>
          <a:p>
            <a:pPr marL="223838" indent="-223838" eaLnBrk="1" hangingPunct="1">
              <a:spcBef>
                <a:spcPct val="0"/>
              </a:spcBef>
            </a:pPr>
            <a:r>
              <a:rPr lang="en-US" baseline="0" dirty="0"/>
              <a:t>across Rotary-owned media as well, and special events—such as World Polio Day which we will hear about later in the program.  It is our collective responsibility to tell our story wherever and whenever possible.  </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itchFamily="34" charset="0"/>
                <a:ea typeface="MS PGothic" pitchFamily="34" charset="-128"/>
              </a:defRPr>
            </a:lvl1pPr>
            <a:lvl2pPr marL="742950" indent="-285750" eaLnBrk="0" hangingPunct="0">
              <a:defRPr>
                <a:solidFill>
                  <a:schemeClr val="tx1"/>
                </a:solidFill>
                <a:latin typeface="Franklin Gothic Book" pitchFamily="34" charset="0"/>
                <a:ea typeface="MS PGothic" pitchFamily="34" charset="-128"/>
              </a:defRPr>
            </a:lvl2pPr>
            <a:lvl3pPr marL="1143000" indent="-228600" eaLnBrk="0" hangingPunct="0">
              <a:defRPr>
                <a:solidFill>
                  <a:schemeClr val="tx1"/>
                </a:solidFill>
                <a:latin typeface="Franklin Gothic Book" pitchFamily="34" charset="0"/>
                <a:ea typeface="MS PGothic" pitchFamily="34" charset="-128"/>
              </a:defRPr>
            </a:lvl3pPr>
            <a:lvl4pPr marL="1600200" indent="-228600" eaLnBrk="0" hangingPunct="0">
              <a:defRPr>
                <a:solidFill>
                  <a:schemeClr val="tx1"/>
                </a:solidFill>
                <a:latin typeface="Franklin Gothic Book" pitchFamily="34" charset="0"/>
                <a:ea typeface="MS PGothic" pitchFamily="34" charset="-128"/>
              </a:defRPr>
            </a:lvl4pPr>
            <a:lvl5pPr marL="2057400" indent="-228600" eaLnBrk="0" hangingPunct="0">
              <a:defRPr>
                <a:solidFill>
                  <a:schemeClr val="tx1"/>
                </a:solidFill>
                <a:latin typeface="Franklin Gothic Book"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fld id="{7CA98F99-6516-4F09-9CB5-9CFDDE1CA536}" type="slidenum">
              <a:rPr lang="en-US" smtClean="0"/>
              <a:pPr eaLnBrk="1" hangingPunct="1"/>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Franklin Gothic Book" pitchFamily="34" charset="0"/>
                <a:ea typeface="MS PGothic" pitchFamily="34" charset="-128"/>
              </a:defRPr>
            </a:lvl1pPr>
            <a:lvl2pPr marL="757066" indent="-291179" eaLnBrk="0" hangingPunct="0">
              <a:defRPr>
                <a:solidFill>
                  <a:schemeClr val="tx1"/>
                </a:solidFill>
                <a:latin typeface="Franklin Gothic Book" pitchFamily="34" charset="0"/>
                <a:ea typeface="MS PGothic" pitchFamily="34" charset="-128"/>
              </a:defRPr>
            </a:lvl2pPr>
            <a:lvl3pPr marL="1164717" indent="-232943" eaLnBrk="0" hangingPunct="0">
              <a:defRPr>
                <a:solidFill>
                  <a:schemeClr val="tx1"/>
                </a:solidFill>
                <a:latin typeface="Franklin Gothic Book" pitchFamily="34" charset="0"/>
                <a:ea typeface="MS PGothic" pitchFamily="34" charset="-128"/>
              </a:defRPr>
            </a:lvl3pPr>
            <a:lvl4pPr marL="1630604" indent="-232943" eaLnBrk="0" hangingPunct="0">
              <a:defRPr>
                <a:solidFill>
                  <a:schemeClr val="tx1"/>
                </a:solidFill>
                <a:latin typeface="Franklin Gothic Book" pitchFamily="34" charset="0"/>
                <a:ea typeface="MS PGothic" pitchFamily="34" charset="-128"/>
              </a:defRPr>
            </a:lvl4pPr>
            <a:lvl5pPr marL="2096491" indent="-232943" eaLnBrk="0" hangingPunct="0">
              <a:defRPr>
                <a:solidFill>
                  <a:schemeClr val="tx1"/>
                </a:solidFill>
                <a:latin typeface="Franklin Gothic Book"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fld id="{DB5D3BD2-480B-4B3B-B791-9B7A86C8072B}" type="slidenum">
              <a:rPr lang="en-GB" altLang="en-US" smtClean="0">
                <a:solidFill>
                  <a:srgbClr val="000000"/>
                </a:solidFill>
              </a:rPr>
              <a:pPr eaLnBrk="1" hangingPunct="1"/>
              <a:t>3</a:t>
            </a:fld>
            <a:endParaRPr lang="en-GB" altLang="en-US" dirty="0">
              <a:solidFill>
                <a:srgbClr val="000000"/>
              </a:solidFill>
            </a:endParaRPr>
          </a:p>
        </p:txBody>
      </p:sp>
      <p:sp>
        <p:nvSpPr>
          <p:cNvPr id="47107" name="Rectangle 7"/>
          <p:cNvSpPr txBox="1">
            <a:spLocks noGrp="1" noChangeArrowheads="1"/>
          </p:cNvSpPr>
          <p:nvPr/>
        </p:nvSpPr>
        <p:spPr bwMode="auto">
          <a:xfrm>
            <a:off x="4009885" y="8862246"/>
            <a:ext cx="2964814" cy="43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54" tIns="47077" rIns="94154" bIns="47077" anchor="b"/>
          <a:lstStyle>
            <a:lvl1pPr defTabSz="923925" eaLnBrk="0" hangingPunct="0">
              <a:defRPr>
                <a:solidFill>
                  <a:schemeClr val="tx1"/>
                </a:solidFill>
                <a:latin typeface="Franklin Gothic Book" pitchFamily="34" charset="0"/>
                <a:ea typeface="MS PGothic" pitchFamily="34" charset="-128"/>
              </a:defRPr>
            </a:lvl1pPr>
            <a:lvl2pPr marL="742950" indent="-285750" defTabSz="923925" eaLnBrk="0" hangingPunct="0">
              <a:defRPr>
                <a:solidFill>
                  <a:schemeClr val="tx1"/>
                </a:solidFill>
                <a:latin typeface="Franklin Gothic Book" pitchFamily="34" charset="0"/>
                <a:ea typeface="MS PGothic" pitchFamily="34" charset="-128"/>
              </a:defRPr>
            </a:lvl2pPr>
            <a:lvl3pPr marL="1143000" indent="-228600" defTabSz="923925" eaLnBrk="0" hangingPunct="0">
              <a:defRPr>
                <a:solidFill>
                  <a:schemeClr val="tx1"/>
                </a:solidFill>
                <a:latin typeface="Franklin Gothic Book" pitchFamily="34" charset="0"/>
                <a:ea typeface="MS PGothic" pitchFamily="34" charset="-128"/>
              </a:defRPr>
            </a:lvl3pPr>
            <a:lvl4pPr marL="1600200" indent="-228600" defTabSz="923925" eaLnBrk="0" hangingPunct="0">
              <a:defRPr>
                <a:solidFill>
                  <a:schemeClr val="tx1"/>
                </a:solidFill>
                <a:latin typeface="Franklin Gothic Book" pitchFamily="34" charset="0"/>
                <a:ea typeface="MS PGothic" pitchFamily="34" charset="-128"/>
              </a:defRPr>
            </a:lvl4pPr>
            <a:lvl5pPr marL="2057400" indent="-228600" defTabSz="923925" eaLnBrk="0" hangingPunct="0">
              <a:defRPr>
                <a:solidFill>
                  <a:schemeClr val="tx1"/>
                </a:solidFill>
                <a:latin typeface="Franklin Gothic Book" pitchFamily="34" charset="0"/>
                <a:ea typeface="MS PGothic" pitchFamily="34" charset="-128"/>
              </a:defRPr>
            </a:lvl5pPr>
            <a:lvl6pPr marL="2514600" indent="-228600" defTabSz="923925"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800" indent="-228600" defTabSz="923925"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9000" indent="-228600" defTabSz="923925"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6200" indent="-228600" defTabSz="923925"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algn="r"/>
            <a:fld id="{4019526F-DAFE-46D9-9F50-125239E52B4C}" type="slidenum">
              <a:rPr lang="en-AU" altLang="en-US" sz="1200">
                <a:solidFill>
                  <a:srgbClr val="000000"/>
                </a:solidFill>
                <a:latin typeface="Times New Roman" pitchFamily="18" charset="0"/>
                <a:cs typeface="Arial" pitchFamily="34" charset="0"/>
              </a:rPr>
              <a:pPr algn="r"/>
              <a:t>3</a:t>
            </a:fld>
            <a:endParaRPr lang="en-AU" altLang="en-US" sz="1200" dirty="0">
              <a:solidFill>
                <a:srgbClr val="000000"/>
              </a:solidFill>
              <a:latin typeface="Times New Roman" pitchFamily="18" charset="0"/>
              <a:cs typeface="Arial" pitchFamily="34" charset="0"/>
            </a:endParaRPr>
          </a:p>
        </p:txBody>
      </p:sp>
      <p:sp>
        <p:nvSpPr>
          <p:cNvPr id="47108" name="Rectangle 2"/>
          <p:cNvSpPr>
            <a:spLocks noGrp="1" noRot="1" noChangeAspect="1" noChangeArrowheads="1" noTextEdit="1"/>
          </p:cNvSpPr>
          <p:nvPr>
            <p:ph type="sldImg"/>
          </p:nvPr>
        </p:nvSpPr>
        <p:spPr bwMode="auto">
          <a:xfrm>
            <a:off x="1181100" y="695325"/>
            <a:ext cx="4652963"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3"/>
          <p:cNvSpPr>
            <a:spLocks noGrp="1" noChangeArrowheads="1"/>
          </p:cNvSpPr>
          <p:nvPr>
            <p:ph type="body" idx="1"/>
          </p:nvPr>
        </p:nvSpPr>
        <p:spPr bwMode="auto">
          <a:xfrm>
            <a:off x="701040" y="4415790"/>
            <a:ext cx="5608320" cy="41849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154" tIns="47077" rIns="94154" bIns="47077" numCol="1" anchor="t" anchorCtr="0" compatLnSpc="1">
            <a:prstTxWarp prst="textNoShape">
              <a:avLst/>
            </a:prstTxWarp>
          </a:bodyPr>
          <a:lstStyle/>
          <a:p>
            <a:r>
              <a:rPr lang="en-US" altLang="en-US" dirty="0"/>
              <a:t>Polio is an ancient disease. It is an intestinal virus that is mostly spread from person-to-person contact, especially where hygiene is poor. It can cause irreversible paralysis, and sometimes death.  It strikes mainly children under the age of 5.</a:t>
            </a:r>
          </a:p>
          <a:p>
            <a:endParaRPr lang="en-US" altLang="en-US" dirty="0"/>
          </a:p>
          <a:p>
            <a:r>
              <a:rPr lang="en-US" altLang="en-US" dirty="0"/>
              <a:t>On the far left, this picture of an Egyptian stele from around 1580 BC depicts a priest with polio.</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 middle photo</a:t>
            </a:r>
            <a:r>
              <a:rPr lang="en-US" altLang="en-US" baseline="0" dirty="0"/>
              <a:t> </a:t>
            </a:r>
            <a:r>
              <a:rPr lang="en-US" altLang="en-US" dirty="0"/>
              <a:t>is of a polio ward in the United States in the 1950s—the height of the epidemic in this country.  These iron lungs were used for those whose lungs were paralyzed by polio. In 1952 polio struck a new victim every 10 minutes. Nearly 58,000 people contracted polio in that year.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picture of children</a:t>
            </a:r>
            <a:r>
              <a:rPr lang="en-US" baseline="0" dirty="0"/>
              <a:t> in blue clothing shows that the wild poliovirus still paralyzed children in Africa until very recently. </a:t>
            </a:r>
            <a:endParaRPr lang="en-US" dirty="0"/>
          </a:p>
          <a:p>
            <a:endParaRPr lang="en-US" altLang="en-US" dirty="0"/>
          </a:p>
          <a:p>
            <a:r>
              <a:rPr lang="en-US" altLang="en-US" dirty="0"/>
              <a:t>And the</a:t>
            </a:r>
            <a:r>
              <a:rPr lang="en-US" altLang="en-US" baseline="0" dirty="0"/>
              <a:t> bottom photo is</a:t>
            </a:r>
            <a:r>
              <a:rPr lang="en-US" altLang="en-US" dirty="0"/>
              <a:t> the face of polio today;</a:t>
            </a:r>
            <a:r>
              <a:rPr lang="en-US" altLang="en-US" baseline="0" dirty="0"/>
              <a:t> paralyzing the world’s most </a:t>
            </a:r>
            <a:r>
              <a:rPr lang="en-US" altLang="en-US" dirty="0"/>
              <a:t>vulnerable children living in the most challenging of circumstances in Pakistan</a:t>
            </a:r>
            <a:r>
              <a:rPr lang="en-US" altLang="en-US" baseline="0" dirty="0"/>
              <a:t> and Afghanistan</a:t>
            </a:r>
            <a:r>
              <a:rPr lang="en-US" altLang="en-US" dirty="0"/>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Thank you, that concludes</a:t>
            </a:r>
            <a:r>
              <a:rPr lang="en-US" baseline="0" dirty="0"/>
              <a:t> our formal presentation.  Yes, w</a:t>
            </a:r>
            <a:r>
              <a:rPr lang="en-US" dirty="0"/>
              <a:t>e are this close to eradicating</a:t>
            </a:r>
            <a:r>
              <a:rPr lang="en-US" baseline="0" dirty="0"/>
              <a:t> polio, but there is much more work to be done before we can claim victory.  I thank each and everyone of you for what you have done and what you have committed to do in your respective roles.  Let’s End Polio Now!</a:t>
            </a:r>
          </a:p>
          <a:p>
            <a:endParaRPr lang="en-US" baseline="0" dirty="0"/>
          </a:p>
          <a:p>
            <a:r>
              <a:rPr lang="en-US" baseline="0" dirty="0"/>
              <a:t>Carol and I, and any other member of the staff will be please to answer any questions you may have.    </a:t>
            </a:r>
            <a:endParaRPr lang="en-US" dirty="0"/>
          </a:p>
        </p:txBody>
      </p:sp>
      <p:sp>
        <p:nvSpPr>
          <p:cNvPr id="4" name="Slide Number Placeholder 3"/>
          <p:cNvSpPr>
            <a:spLocks noGrp="1"/>
          </p:cNvSpPr>
          <p:nvPr>
            <p:ph type="sldNum" sz="quarter" idx="10"/>
          </p:nvPr>
        </p:nvSpPr>
        <p:spPr/>
        <p:txBody>
          <a:bodyPr/>
          <a:lstStyle/>
          <a:p>
            <a:pPr>
              <a:defRPr/>
            </a:pPr>
            <a:fld id="{45B00B0F-9134-D147-87FE-B28F7C1F8955}" type="slidenum">
              <a:rPr lang="en-US" smtClean="0"/>
              <a:pPr>
                <a:defRPr/>
              </a:pPr>
              <a:t>30</a:t>
            </a:fld>
            <a:endParaRPr lang="en-US" dirty="0"/>
          </a:p>
        </p:txBody>
      </p:sp>
    </p:spTree>
    <p:extLst>
      <p:ext uri="{BB962C8B-B14F-4D97-AF65-F5344CB8AC3E}">
        <p14:creationId xmlns:p14="http://schemas.microsoft.com/office/powerpoint/2010/main" val="369763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1181100" y="696913"/>
            <a:ext cx="4648200" cy="3486150"/>
          </a:xfrm>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Arial" pitchFamily="34" charset="0"/>
                <a:ea typeface="ＭＳ Ｐゴシック" pitchFamily="34" charset="-128"/>
              </a:rPr>
              <a:t>The Global Polio Eradication Initiative partners include WHO, UNICEF, the US Centers for Disease Control and Prevention and the Gates Foundation. And equally as important are the governments of the world-both donor and polio-affected and high risk, whose support and leadership is needed to carry out polio immunization activities. </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6" eaLnBrk="0" hangingPunct="0">
              <a:defRPr sz="2400">
                <a:solidFill>
                  <a:schemeClr val="tx1"/>
                </a:solidFill>
                <a:latin typeface="Arial" pitchFamily="34" charset="0"/>
                <a:ea typeface="ＭＳ Ｐゴシック" pitchFamily="34" charset="-128"/>
              </a:defRPr>
            </a:lvl1pPr>
            <a:lvl2pPr marL="742841" indent="-285708" defTabSz="931726" eaLnBrk="0" hangingPunct="0">
              <a:defRPr sz="2400">
                <a:solidFill>
                  <a:schemeClr val="tx1"/>
                </a:solidFill>
                <a:latin typeface="Arial" pitchFamily="34" charset="0"/>
                <a:ea typeface="ＭＳ Ｐゴシック" pitchFamily="34" charset="-128"/>
              </a:defRPr>
            </a:lvl2pPr>
            <a:lvl3pPr marL="1142833" indent="-228567" defTabSz="931726" eaLnBrk="0" hangingPunct="0">
              <a:defRPr sz="2400">
                <a:solidFill>
                  <a:schemeClr val="tx1"/>
                </a:solidFill>
                <a:latin typeface="Arial" pitchFamily="34" charset="0"/>
                <a:ea typeface="ＭＳ Ｐゴシック" pitchFamily="34" charset="-128"/>
              </a:defRPr>
            </a:lvl3pPr>
            <a:lvl4pPr marL="1599965" indent="-228567" defTabSz="931726" eaLnBrk="0" hangingPunct="0">
              <a:defRPr sz="2400">
                <a:solidFill>
                  <a:schemeClr val="tx1"/>
                </a:solidFill>
                <a:latin typeface="Arial" pitchFamily="34" charset="0"/>
                <a:ea typeface="ＭＳ Ｐゴシック" pitchFamily="34" charset="-128"/>
              </a:defRPr>
            </a:lvl4pPr>
            <a:lvl5pPr marL="2057099" indent="-228567" defTabSz="931726" eaLnBrk="0" hangingPunct="0">
              <a:defRPr sz="2400">
                <a:solidFill>
                  <a:schemeClr val="tx1"/>
                </a:solidFill>
                <a:latin typeface="Arial" pitchFamily="34" charset="0"/>
                <a:ea typeface="ＭＳ Ｐゴシック" pitchFamily="34" charset="-128"/>
              </a:defRPr>
            </a:lvl5pPr>
            <a:lvl6pPr marL="2514232"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364"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498"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630"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A878B62-E79F-466F-AED6-D4DA6056C977}" type="slidenum">
              <a:rPr lang="en-US" sz="1200"/>
              <a:pPr/>
              <a:t>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xfrm>
            <a:off x="935038" y="752475"/>
            <a:ext cx="4995862" cy="3746500"/>
          </a:xfrm>
          <a:ln/>
        </p:spPr>
      </p:sp>
      <p:sp>
        <p:nvSpPr>
          <p:cNvPr id="270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39" tIns="46068" rIns="92139" bIns="46068"/>
          <a:lstStyle/>
          <a:p>
            <a:pPr marL="223939" indent="-223939" defTabSz="895758">
              <a:spcBef>
                <a:spcPct val="0"/>
              </a:spcBef>
              <a:buFont typeface="Arial" panose="020B0604020202020204" pitchFamily="34" charset="0"/>
              <a:buChar char="•"/>
            </a:pPr>
            <a:r>
              <a:rPr lang="en-US" dirty="0">
                <a:latin typeface="Arial" pitchFamily="34" charset="0"/>
                <a:cs typeface="Arial" pitchFamily="34" charset="0"/>
              </a:rPr>
              <a:t>In 1988,</a:t>
            </a:r>
            <a:r>
              <a:rPr lang="en-US" baseline="0" dirty="0">
                <a:latin typeface="Arial" pitchFamily="34" charset="0"/>
                <a:cs typeface="Arial" pitchFamily="34" charset="0"/>
              </a:rPr>
              <a:t> when the World Health Assembly adopted the resolution to eradicate polio, there were 125 polio-endemic countries and 350,000 cases of polio.</a:t>
            </a:r>
          </a:p>
          <a:p>
            <a:pPr marL="223939" indent="-223939" defTabSz="895758">
              <a:spcBef>
                <a:spcPct val="0"/>
              </a:spcBef>
              <a:buFont typeface="Arial" panose="020B0604020202020204" pitchFamily="34" charset="0"/>
              <a:buChar char="•"/>
            </a:pPr>
            <a:r>
              <a:rPr lang="en-US" baseline="0" dirty="0">
                <a:latin typeface="Arial" pitchFamily="34" charset="0"/>
                <a:cs typeface="Arial" pitchFamily="34" charset="0"/>
              </a:rPr>
              <a:t>By 2014, only three countries had never stopped the transmission of the wild poliovirus.</a:t>
            </a:r>
          </a:p>
          <a:p>
            <a:pPr marL="223939" indent="-223939" defTabSz="895758">
              <a:spcBef>
                <a:spcPct val="0"/>
              </a:spcBef>
              <a:buFont typeface="Arial" panose="020B0604020202020204" pitchFamily="34" charset="0"/>
              <a:buChar char="•"/>
            </a:pPr>
            <a:r>
              <a:rPr lang="en-US" baseline="0" dirty="0">
                <a:latin typeface="Arial" pitchFamily="34" charset="0"/>
                <a:cs typeface="Arial" pitchFamily="34" charset="0"/>
              </a:rPr>
              <a:t>The last case of type to polio was in 1999</a:t>
            </a:r>
          </a:p>
          <a:p>
            <a:pPr marL="223939" indent="-223939" defTabSz="895758">
              <a:spcBef>
                <a:spcPct val="0"/>
              </a:spcBef>
              <a:buFont typeface="Arial" panose="020B0604020202020204" pitchFamily="34" charset="0"/>
              <a:buChar char="•"/>
            </a:pPr>
            <a:r>
              <a:rPr lang="en-US" baseline="0" dirty="0">
                <a:latin typeface="Arial" pitchFamily="34" charset="0"/>
                <a:cs typeface="Arial" pitchFamily="34" charset="0"/>
              </a:rPr>
              <a:t>The last case of polio in India was in 2011</a:t>
            </a:r>
          </a:p>
          <a:p>
            <a:pPr marL="223939" indent="-223939" defTabSz="895758">
              <a:spcBef>
                <a:spcPct val="0"/>
              </a:spcBef>
              <a:buFont typeface="Arial" panose="020B0604020202020204" pitchFamily="34" charset="0"/>
              <a:buChar char="•"/>
            </a:pPr>
            <a:r>
              <a:rPr lang="en-US" baseline="0" dirty="0">
                <a:latin typeface="Arial" pitchFamily="34" charset="0"/>
                <a:cs typeface="Arial" pitchFamily="34" charset="0"/>
              </a:rPr>
              <a:t>The last case in Nigeria and the African continent was 2014</a:t>
            </a:r>
          </a:p>
          <a:p>
            <a:pPr marL="223939" indent="-223939" defTabSz="895758">
              <a:spcBef>
                <a:spcPct val="0"/>
              </a:spcBef>
              <a:buFont typeface="Arial" panose="020B0604020202020204" pitchFamily="34" charset="0"/>
              <a:buChar char="•"/>
            </a:pPr>
            <a:r>
              <a:rPr lang="en-US" baseline="0" dirty="0">
                <a:latin typeface="Arial" pitchFamily="34" charset="0"/>
                <a:cs typeface="Arial" pitchFamily="34" charset="0"/>
              </a:rPr>
              <a:t>In 2015, only two countries, Pakistan and Afghanistan are endemic for the wild poliovirus. </a:t>
            </a:r>
            <a:endParaRPr lang="en-US" dirty="0">
              <a:latin typeface="Arial" pitchFamily="34" charset="0"/>
              <a:cs typeface="Arial" pitchFamily="34" charset="0"/>
            </a:endParaRPr>
          </a:p>
        </p:txBody>
      </p:sp>
      <p:sp>
        <p:nvSpPr>
          <p:cNvPr id="270340" name="Slide Number Placeholder 3"/>
          <p:cNvSpPr txBox="1">
            <a:spLocks noGrp="1"/>
          </p:cNvSpPr>
          <p:nvPr/>
        </p:nvSpPr>
        <p:spPr bwMode="auto">
          <a:xfrm>
            <a:off x="5513641" y="9246142"/>
            <a:ext cx="684507" cy="5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39" tIns="46068" rIns="92139" bIns="46068" anchor="b"/>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BF74092-2A07-4B43-B4C9-C48571DCBB24}" type="slidenum">
              <a:rPr lang="en-US" sz="1200">
                <a:solidFill>
                  <a:srgbClr val="000000"/>
                </a:solidFill>
                <a:ea typeface="+mn-ea"/>
                <a:sym typeface="Arial"/>
                <a:rtl val="0"/>
              </a:rPr>
              <a:pPr algn="r" eaLnBrk="1" hangingPunct="1"/>
              <a:t>5</a:t>
            </a:fld>
            <a:endParaRPr lang="en-US" sz="1200" dirty="0">
              <a:solidFill>
                <a:srgbClr val="000000"/>
              </a:solidFill>
              <a:ea typeface="+mn-ea"/>
              <a:sym typeface="Arial"/>
              <a:rtl val="0"/>
            </a:endParaRPr>
          </a:p>
        </p:txBody>
      </p:sp>
    </p:spTree>
    <p:extLst>
      <p:ext uri="{BB962C8B-B14F-4D97-AF65-F5344CB8AC3E}">
        <p14:creationId xmlns:p14="http://schemas.microsoft.com/office/powerpoint/2010/main" val="3093053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p:spPr>
        <p:txBody>
          <a:bodyPr/>
          <a:lstStyle>
            <a:lvl1pPr defTabSz="887166" eaLnBrk="0" hangingPunct="0">
              <a:defRPr sz="900" b="1">
                <a:solidFill>
                  <a:schemeClr val="tx1"/>
                </a:solidFill>
                <a:latin typeface="Arial" pitchFamily="34" charset="0"/>
                <a:cs typeface="Arial" pitchFamily="34" charset="0"/>
              </a:defRPr>
            </a:lvl1pPr>
            <a:lvl2pPr marL="723335" indent="-278205" defTabSz="887166" eaLnBrk="0" hangingPunct="0">
              <a:defRPr sz="900" b="1">
                <a:solidFill>
                  <a:schemeClr val="tx1"/>
                </a:solidFill>
                <a:latin typeface="Arial" pitchFamily="34" charset="0"/>
                <a:cs typeface="Arial" pitchFamily="34" charset="0"/>
              </a:defRPr>
            </a:lvl2pPr>
            <a:lvl3pPr marL="1112823" indent="-222565" defTabSz="887166" eaLnBrk="0" hangingPunct="0">
              <a:defRPr sz="900" b="1">
                <a:solidFill>
                  <a:schemeClr val="tx1"/>
                </a:solidFill>
                <a:latin typeface="Arial" pitchFamily="34" charset="0"/>
                <a:cs typeface="Arial" pitchFamily="34" charset="0"/>
              </a:defRPr>
            </a:lvl3pPr>
            <a:lvl4pPr marL="1557952" indent="-222565" defTabSz="887166" eaLnBrk="0" hangingPunct="0">
              <a:defRPr sz="900" b="1">
                <a:solidFill>
                  <a:schemeClr val="tx1"/>
                </a:solidFill>
                <a:latin typeface="Arial" pitchFamily="34" charset="0"/>
                <a:cs typeface="Arial" pitchFamily="34" charset="0"/>
              </a:defRPr>
            </a:lvl4pPr>
            <a:lvl5pPr marL="2003080" indent="-222565" defTabSz="887166" eaLnBrk="0" hangingPunct="0">
              <a:defRPr sz="900" b="1">
                <a:solidFill>
                  <a:schemeClr val="tx1"/>
                </a:solidFill>
                <a:latin typeface="Arial" pitchFamily="34" charset="0"/>
                <a:cs typeface="Arial" pitchFamily="34" charset="0"/>
              </a:defRPr>
            </a:lvl5pPr>
            <a:lvl6pPr marL="2448210" indent="-222565" defTabSz="887166" eaLnBrk="0" fontAlgn="base" hangingPunct="0">
              <a:spcBef>
                <a:spcPct val="0"/>
              </a:spcBef>
              <a:spcAft>
                <a:spcPct val="0"/>
              </a:spcAft>
              <a:defRPr sz="900" b="1">
                <a:solidFill>
                  <a:schemeClr val="tx1"/>
                </a:solidFill>
                <a:latin typeface="Arial" pitchFamily="34" charset="0"/>
                <a:cs typeface="Arial" pitchFamily="34" charset="0"/>
              </a:defRPr>
            </a:lvl6pPr>
            <a:lvl7pPr marL="2893338" indent="-222565" defTabSz="887166" eaLnBrk="0" fontAlgn="base" hangingPunct="0">
              <a:spcBef>
                <a:spcPct val="0"/>
              </a:spcBef>
              <a:spcAft>
                <a:spcPct val="0"/>
              </a:spcAft>
              <a:defRPr sz="900" b="1">
                <a:solidFill>
                  <a:schemeClr val="tx1"/>
                </a:solidFill>
                <a:latin typeface="Arial" pitchFamily="34" charset="0"/>
                <a:cs typeface="Arial" pitchFamily="34" charset="0"/>
              </a:defRPr>
            </a:lvl7pPr>
            <a:lvl8pPr marL="3338468" indent="-222565" defTabSz="887166" eaLnBrk="0" fontAlgn="base" hangingPunct="0">
              <a:spcBef>
                <a:spcPct val="0"/>
              </a:spcBef>
              <a:spcAft>
                <a:spcPct val="0"/>
              </a:spcAft>
              <a:defRPr sz="900" b="1">
                <a:solidFill>
                  <a:schemeClr val="tx1"/>
                </a:solidFill>
                <a:latin typeface="Arial" pitchFamily="34" charset="0"/>
                <a:cs typeface="Arial" pitchFamily="34" charset="0"/>
              </a:defRPr>
            </a:lvl8pPr>
            <a:lvl9pPr marL="3783595" indent="-222565" defTabSz="887166" eaLnBrk="0" fontAlgn="base" hangingPunct="0">
              <a:spcBef>
                <a:spcPct val="0"/>
              </a:spcBef>
              <a:spcAft>
                <a:spcPct val="0"/>
              </a:spcAft>
              <a:defRPr sz="900" b="1">
                <a:solidFill>
                  <a:schemeClr val="tx1"/>
                </a:solidFill>
                <a:latin typeface="Arial" pitchFamily="34" charset="0"/>
                <a:cs typeface="Arial" pitchFamily="34" charset="0"/>
              </a:defRPr>
            </a:lvl9pPr>
          </a:lstStyle>
          <a:p>
            <a:pPr eaLnBrk="1" hangingPunct="1"/>
            <a:fld id="{44F3DB10-1BCD-4D27-95C8-2162A5E98E99}" type="datetime1">
              <a:rPr lang="en-GB" sz="1100" b="0">
                <a:solidFill>
                  <a:srgbClr val="000000"/>
                </a:solidFill>
              </a:rPr>
              <a:pPr eaLnBrk="1" hangingPunct="1"/>
              <a:t>06/09/2016</a:t>
            </a:fld>
            <a:endParaRPr lang="en-GB" sz="1100" b="0" dirty="0">
              <a:solidFill>
                <a:srgbClr val="000000"/>
              </a:solidFill>
            </a:endParaRPr>
          </a:p>
        </p:txBody>
      </p:sp>
      <p:sp>
        <p:nvSpPr>
          <p:cNvPr id="13315" name="Rectangle 6"/>
          <p:cNvSpPr>
            <a:spLocks noGrp="1" noChangeArrowheads="1"/>
          </p:cNvSpPr>
          <p:nvPr>
            <p:ph type="ftr" sz="quarter" idx="4"/>
          </p:nvPr>
        </p:nvSpPr>
        <p:spPr>
          <a:noFill/>
        </p:spPr>
        <p:txBody>
          <a:bodyPr/>
          <a:lstStyle>
            <a:lvl1pPr defTabSz="887166" eaLnBrk="0" hangingPunct="0">
              <a:defRPr sz="900" b="1">
                <a:solidFill>
                  <a:schemeClr val="tx1"/>
                </a:solidFill>
                <a:latin typeface="Arial" pitchFamily="34" charset="0"/>
                <a:cs typeface="Arial" pitchFamily="34" charset="0"/>
              </a:defRPr>
            </a:lvl1pPr>
            <a:lvl2pPr marL="723335" indent="-278205" defTabSz="887166" eaLnBrk="0" hangingPunct="0">
              <a:defRPr sz="900" b="1">
                <a:solidFill>
                  <a:schemeClr val="tx1"/>
                </a:solidFill>
                <a:latin typeface="Arial" pitchFamily="34" charset="0"/>
                <a:cs typeface="Arial" pitchFamily="34" charset="0"/>
              </a:defRPr>
            </a:lvl2pPr>
            <a:lvl3pPr marL="1112823" indent="-222565" defTabSz="887166" eaLnBrk="0" hangingPunct="0">
              <a:defRPr sz="900" b="1">
                <a:solidFill>
                  <a:schemeClr val="tx1"/>
                </a:solidFill>
                <a:latin typeface="Arial" pitchFamily="34" charset="0"/>
                <a:cs typeface="Arial" pitchFamily="34" charset="0"/>
              </a:defRPr>
            </a:lvl3pPr>
            <a:lvl4pPr marL="1557952" indent="-222565" defTabSz="887166" eaLnBrk="0" hangingPunct="0">
              <a:defRPr sz="900" b="1">
                <a:solidFill>
                  <a:schemeClr val="tx1"/>
                </a:solidFill>
                <a:latin typeface="Arial" pitchFamily="34" charset="0"/>
                <a:cs typeface="Arial" pitchFamily="34" charset="0"/>
              </a:defRPr>
            </a:lvl4pPr>
            <a:lvl5pPr marL="2003080" indent="-222565" defTabSz="887166" eaLnBrk="0" hangingPunct="0">
              <a:defRPr sz="900" b="1">
                <a:solidFill>
                  <a:schemeClr val="tx1"/>
                </a:solidFill>
                <a:latin typeface="Arial" pitchFamily="34" charset="0"/>
                <a:cs typeface="Arial" pitchFamily="34" charset="0"/>
              </a:defRPr>
            </a:lvl5pPr>
            <a:lvl6pPr marL="2448210" indent="-222565" defTabSz="887166" eaLnBrk="0" fontAlgn="base" hangingPunct="0">
              <a:spcBef>
                <a:spcPct val="0"/>
              </a:spcBef>
              <a:spcAft>
                <a:spcPct val="0"/>
              </a:spcAft>
              <a:defRPr sz="900" b="1">
                <a:solidFill>
                  <a:schemeClr val="tx1"/>
                </a:solidFill>
                <a:latin typeface="Arial" pitchFamily="34" charset="0"/>
                <a:cs typeface="Arial" pitchFamily="34" charset="0"/>
              </a:defRPr>
            </a:lvl6pPr>
            <a:lvl7pPr marL="2893338" indent="-222565" defTabSz="887166" eaLnBrk="0" fontAlgn="base" hangingPunct="0">
              <a:spcBef>
                <a:spcPct val="0"/>
              </a:spcBef>
              <a:spcAft>
                <a:spcPct val="0"/>
              </a:spcAft>
              <a:defRPr sz="900" b="1">
                <a:solidFill>
                  <a:schemeClr val="tx1"/>
                </a:solidFill>
                <a:latin typeface="Arial" pitchFamily="34" charset="0"/>
                <a:cs typeface="Arial" pitchFamily="34" charset="0"/>
              </a:defRPr>
            </a:lvl7pPr>
            <a:lvl8pPr marL="3338468" indent="-222565" defTabSz="887166" eaLnBrk="0" fontAlgn="base" hangingPunct="0">
              <a:spcBef>
                <a:spcPct val="0"/>
              </a:spcBef>
              <a:spcAft>
                <a:spcPct val="0"/>
              </a:spcAft>
              <a:defRPr sz="900" b="1">
                <a:solidFill>
                  <a:schemeClr val="tx1"/>
                </a:solidFill>
                <a:latin typeface="Arial" pitchFamily="34" charset="0"/>
                <a:cs typeface="Arial" pitchFamily="34" charset="0"/>
              </a:defRPr>
            </a:lvl8pPr>
            <a:lvl9pPr marL="3783595" indent="-222565" defTabSz="887166" eaLnBrk="0" fontAlgn="base" hangingPunct="0">
              <a:spcBef>
                <a:spcPct val="0"/>
              </a:spcBef>
              <a:spcAft>
                <a:spcPct val="0"/>
              </a:spcAft>
              <a:defRPr sz="900" b="1">
                <a:solidFill>
                  <a:schemeClr val="tx1"/>
                </a:solidFill>
                <a:latin typeface="Arial" pitchFamily="34" charset="0"/>
                <a:cs typeface="Arial" pitchFamily="34" charset="0"/>
              </a:defRPr>
            </a:lvl9pPr>
          </a:lstStyle>
          <a:p>
            <a:pPr eaLnBrk="1" hangingPunct="1"/>
            <a:r>
              <a:rPr lang="en-GB" sz="1100" b="0" dirty="0">
                <a:solidFill>
                  <a:srgbClr val="000000"/>
                </a:solidFill>
              </a:rPr>
              <a:t>Data in WHO HQ as of 30 Nov 2010</a:t>
            </a:r>
          </a:p>
        </p:txBody>
      </p:sp>
      <p:sp>
        <p:nvSpPr>
          <p:cNvPr id="13316" name="Rectangle 7"/>
          <p:cNvSpPr>
            <a:spLocks noGrp="1" noChangeArrowheads="1"/>
          </p:cNvSpPr>
          <p:nvPr>
            <p:ph type="sldNum" sz="quarter" idx="5"/>
          </p:nvPr>
        </p:nvSpPr>
        <p:spPr>
          <a:noFill/>
        </p:spPr>
        <p:txBody>
          <a:bodyPr/>
          <a:lstStyle>
            <a:lvl1pPr defTabSz="887166" eaLnBrk="0" hangingPunct="0">
              <a:defRPr sz="900" b="1">
                <a:solidFill>
                  <a:schemeClr val="tx1"/>
                </a:solidFill>
                <a:latin typeface="Arial" pitchFamily="34" charset="0"/>
                <a:cs typeface="Arial" pitchFamily="34" charset="0"/>
              </a:defRPr>
            </a:lvl1pPr>
            <a:lvl2pPr marL="723335" indent="-278205" defTabSz="887166" eaLnBrk="0" hangingPunct="0">
              <a:defRPr sz="900" b="1">
                <a:solidFill>
                  <a:schemeClr val="tx1"/>
                </a:solidFill>
                <a:latin typeface="Arial" pitchFamily="34" charset="0"/>
                <a:cs typeface="Arial" pitchFamily="34" charset="0"/>
              </a:defRPr>
            </a:lvl2pPr>
            <a:lvl3pPr marL="1112823" indent="-222565" defTabSz="887166" eaLnBrk="0" hangingPunct="0">
              <a:defRPr sz="900" b="1">
                <a:solidFill>
                  <a:schemeClr val="tx1"/>
                </a:solidFill>
                <a:latin typeface="Arial" pitchFamily="34" charset="0"/>
                <a:cs typeface="Arial" pitchFamily="34" charset="0"/>
              </a:defRPr>
            </a:lvl3pPr>
            <a:lvl4pPr marL="1557952" indent="-222565" defTabSz="887166" eaLnBrk="0" hangingPunct="0">
              <a:defRPr sz="900" b="1">
                <a:solidFill>
                  <a:schemeClr val="tx1"/>
                </a:solidFill>
                <a:latin typeface="Arial" pitchFamily="34" charset="0"/>
                <a:cs typeface="Arial" pitchFamily="34" charset="0"/>
              </a:defRPr>
            </a:lvl4pPr>
            <a:lvl5pPr marL="2003080" indent="-222565" defTabSz="887166" eaLnBrk="0" hangingPunct="0">
              <a:defRPr sz="900" b="1">
                <a:solidFill>
                  <a:schemeClr val="tx1"/>
                </a:solidFill>
                <a:latin typeface="Arial" pitchFamily="34" charset="0"/>
                <a:cs typeface="Arial" pitchFamily="34" charset="0"/>
              </a:defRPr>
            </a:lvl5pPr>
            <a:lvl6pPr marL="2448210" indent="-222565" defTabSz="887166" eaLnBrk="0" fontAlgn="base" hangingPunct="0">
              <a:spcBef>
                <a:spcPct val="0"/>
              </a:spcBef>
              <a:spcAft>
                <a:spcPct val="0"/>
              </a:spcAft>
              <a:defRPr sz="900" b="1">
                <a:solidFill>
                  <a:schemeClr val="tx1"/>
                </a:solidFill>
                <a:latin typeface="Arial" pitchFamily="34" charset="0"/>
                <a:cs typeface="Arial" pitchFamily="34" charset="0"/>
              </a:defRPr>
            </a:lvl6pPr>
            <a:lvl7pPr marL="2893338" indent="-222565" defTabSz="887166" eaLnBrk="0" fontAlgn="base" hangingPunct="0">
              <a:spcBef>
                <a:spcPct val="0"/>
              </a:spcBef>
              <a:spcAft>
                <a:spcPct val="0"/>
              </a:spcAft>
              <a:defRPr sz="900" b="1">
                <a:solidFill>
                  <a:schemeClr val="tx1"/>
                </a:solidFill>
                <a:latin typeface="Arial" pitchFamily="34" charset="0"/>
                <a:cs typeface="Arial" pitchFamily="34" charset="0"/>
              </a:defRPr>
            </a:lvl7pPr>
            <a:lvl8pPr marL="3338468" indent="-222565" defTabSz="887166" eaLnBrk="0" fontAlgn="base" hangingPunct="0">
              <a:spcBef>
                <a:spcPct val="0"/>
              </a:spcBef>
              <a:spcAft>
                <a:spcPct val="0"/>
              </a:spcAft>
              <a:defRPr sz="900" b="1">
                <a:solidFill>
                  <a:schemeClr val="tx1"/>
                </a:solidFill>
                <a:latin typeface="Arial" pitchFamily="34" charset="0"/>
                <a:cs typeface="Arial" pitchFamily="34" charset="0"/>
              </a:defRPr>
            </a:lvl8pPr>
            <a:lvl9pPr marL="3783595" indent="-222565" defTabSz="887166" eaLnBrk="0" fontAlgn="base" hangingPunct="0">
              <a:spcBef>
                <a:spcPct val="0"/>
              </a:spcBef>
              <a:spcAft>
                <a:spcPct val="0"/>
              </a:spcAft>
              <a:defRPr sz="900" b="1">
                <a:solidFill>
                  <a:schemeClr val="tx1"/>
                </a:solidFill>
                <a:latin typeface="Arial" pitchFamily="34" charset="0"/>
                <a:cs typeface="Arial" pitchFamily="34" charset="0"/>
              </a:defRPr>
            </a:lvl9pPr>
          </a:lstStyle>
          <a:p>
            <a:pPr eaLnBrk="1" hangingPunct="1"/>
            <a:fld id="{C14C0CE4-546A-4AC1-B205-101092DA003F}" type="slidenum">
              <a:rPr lang="en-GB" sz="1100" b="0">
                <a:solidFill>
                  <a:srgbClr val="000000"/>
                </a:solidFill>
              </a:rPr>
              <a:pPr eaLnBrk="1" hangingPunct="1"/>
              <a:t>6</a:t>
            </a:fld>
            <a:endParaRPr lang="en-GB" sz="1100" b="0" dirty="0">
              <a:solidFill>
                <a:srgbClr val="000000"/>
              </a:solidFill>
            </a:endParaRPr>
          </a:p>
        </p:txBody>
      </p:sp>
      <p:sp>
        <p:nvSpPr>
          <p:cNvPr id="13317" name="Rectangle 2"/>
          <p:cNvSpPr>
            <a:spLocks noGrp="1" noRot="1" noChangeAspect="1" noChangeArrowheads="1" noTextEdit="1"/>
          </p:cNvSpPr>
          <p:nvPr>
            <p:ph type="sldImg"/>
          </p:nvPr>
        </p:nvSpPr>
        <p:spPr>
          <a:xfrm>
            <a:off x="1195388" y="700088"/>
            <a:ext cx="4643437" cy="3482975"/>
          </a:xfrm>
          <a:ln/>
        </p:spPr>
      </p:sp>
      <p:sp>
        <p:nvSpPr>
          <p:cNvPr id="13318" name="Rectangle 3"/>
          <p:cNvSpPr>
            <a:spLocks noGrp="1" noChangeArrowheads="1"/>
          </p:cNvSpPr>
          <p:nvPr>
            <p:ph type="body" idx="1"/>
          </p:nvPr>
        </p:nvSpPr>
        <p:spPr>
          <a:xfrm>
            <a:off x="940281" y="4418798"/>
            <a:ext cx="5131475" cy="4178257"/>
          </a:xfrm>
          <a:noFill/>
        </p:spPr>
        <p:txBody>
          <a:bodyPr/>
          <a:lstStyle/>
          <a:p>
            <a:pPr eaLnBrk="1" hangingPunct="1"/>
            <a:r>
              <a:rPr lang="en-US" baseline="0" dirty="0">
                <a:latin typeface="Arial" pitchFamily="34" charset="0"/>
                <a:cs typeface="Arial" pitchFamily="34" charset="0"/>
              </a:rPr>
              <a:t>As of today, there are 13 cases of polio in Pakistan and 6 cases of polio in Afghanistan. Pakistan is now the single largest threat to polio eradication, but has the plans in place to get back on track and interrupt transmission.  This includes a swift and effective response to vaccinate displaced children; strong Emergency Operations Centers; and a robust plan based on lessons learned accessing populations in insecure areas, engaging communities, and adding other health interventions to vaccination campaigns.</a:t>
            </a:r>
          </a:p>
          <a:p>
            <a:pPr eaLnBrk="1" hangingPunct="1"/>
            <a:endParaRPr lang="en-US" baseline="0" dirty="0">
              <a:latin typeface="Arial" pitchFamily="34" charset="0"/>
              <a:cs typeface="Arial" pitchFamily="34" charset="0"/>
            </a:endParaRPr>
          </a:p>
          <a:p>
            <a:pPr eaLnBrk="1" hangingPunct="1"/>
            <a:r>
              <a:rPr lang="en-US" baseline="0" dirty="0">
                <a:latin typeface="Arial" pitchFamily="34" charset="0"/>
                <a:cs typeface="Arial" pitchFamily="34" charset="0"/>
              </a:rPr>
              <a:t>Afghanistan continues to have persistent low-level transmission in an unpredictable security environment.  The country is taking additional measures to enhance surveillance, including the expansion of environmental surveillance; to vaccinate children in transit and at border crossings with a focus on missed children; and to engage community health workers.</a:t>
            </a:r>
          </a:p>
          <a:p>
            <a:pPr eaLnBrk="1" hangingPunct="1"/>
            <a:endParaRPr lang="en-US" baseline="0" dirty="0">
              <a:latin typeface="Arial" pitchFamily="34" charset="0"/>
              <a:cs typeface="Arial" pitchFamily="34" charset="0"/>
            </a:endParaRPr>
          </a:p>
          <a:p>
            <a:pPr eaLnBrk="1" hangingPunct="1"/>
            <a:r>
              <a:rPr lang="en-US" baseline="0" dirty="0">
                <a:latin typeface="Arial" pitchFamily="34" charset="0"/>
                <a:cs typeface="Arial" pitchFamily="34" charset="0"/>
              </a:rPr>
              <a:t>In addition, Pakistan and Afghanistan are collaborating on cross-border activities given the very long and porous border between the two countries. </a:t>
            </a:r>
            <a:endParaRPr lang="en-US" dirty="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7</a:t>
            </a:fld>
            <a:endParaRPr lang="en-US" dirty="0"/>
          </a:p>
        </p:txBody>
      </p:sp>
    </p:spTree>
    <p:extLst>
      <p:ext uri="{BB962C8B-B14F-4D97-AF65-F5344CB8AC3E}">
        <p14:creationId xmlns:p14="http://schemas.microsoft.com/office/powerpoint/2010/main" val="241398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000000"/>
                </a:solidFill>
              </a:rPr>
              <a:t>There is a lot to celebrate in the progress</a:t>
            </a:r>
            <a:r>
              <a:rPr lang="en-US" baseline="0" dirty="0">
                <a:solidFill>
                  <a:srgbClr val="000000"/>
                </a:solidFill>
              </a:rPr>
              <a:t> of polio eradication.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solidFill>
                <a:srgbClr val="000000"/>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latin typeface="+mn-lt"/>
                <a:ea typeface="+mn-ea"/>
                <a:cs typeface="+mn-cs"/>
              </a:rPr>
              <a:t>In</a:t>
            </a:r>
            <a:r>
              <a:rPr lang="en-GB" baseline="0" dirty="0">
                <a:latin typeface="+mn-lt"/>
                <a:ea typeface="+mn-ea"/>
                <a:cs typeface="+mn-cs"/>
              </a:rPr>
              <a:t> 1985 t</a:t>
            </a:r>
            <a:r>
              <a:rPr lang="en-GB" dirty="0">
                <a:latin typeface="+mn-lt"/>
                <a:ea typeface="+mn-ea"/>
                <a:cs typeface="+mn-cs"/>
              </a:rPr>
              <a:t>hree types of poliovirus paralyzed children in over 125 countries,</a:t>
            </a:r>
            <a:r>
              <a:rPr lang="en-GB" baseline="0" dirty="0">
                <a:latin typeface="+mn-lt"/>
                <a:ea typeface="+mn-ea"/>
                <a:cs typeface="+mn-cs"/>
              </a:rPr>
              <a:t> but we’ve greatly reduced those numbers.</a:t>
            </a:r>
            <a:r>
              <a:rPr lang="en-GB" dirty="0">
                <a:latin typeface="+mn-lt"/>
                <a:ea typeface="+mn-ea"/>
                <a:cs typeface="+mn-cs"/>
              </a:rPr>
              <a:t> The</a:t>
            </a:r>
            <a:r>
              <a:rPr lang="en-GB" baseline="0" dirty="0">
                <a:latin typeface="+mn-lt"/>
                <a:ea typeface="+mn-ea"/>
                <a:cs typeface="+mn-cs"/>
              </a:rPr>
              <a:t> first piece of good news is that t</a:t>
            </a:r>
            <a:r>
              <a:rPr lang="en-GB" dirty="0">
                <a:latin typeface="+mn-lt"/>
                <a:ea typeface="+mn-ea"/>
                <a:cs typeface="+mn-cs"/>
              </a:rPr>
              <a:t>he type 2 wild poliovirus </a:t>
            </a:r>
            <a:r>
              <a:rPr lang="en-GB" i="1" dirty="0">
                <a:latin typeface="+mn-lt"/>
                <a:ea typeface="+mn-ea"/>
                <a:cs typeface="+mn-cs"/>
              </a:rPr>
              <a:t>[click] </a:t>
            </a:r>
            <a:r>
              <a:rPr lang="en-GB" dirty="0">
                <a:latin typeface="+mn-lt"/>
                <a:ea typeface="+mn-ea"/>
                <a:cs typeface="+mn-cs"/>
              </a:rPr>
              <a:t>paralyzed its last victim in India in 1999 and has been certified eradicated.  And for the first time in history there has not been type 3 poliovirus </a:t>
            </a:r>
            <a:r>
              <a:rPr lang="en-GB" sz="1200" i="1" kern="1200" dirty="0">
                <a:solidFill>
                  <a:schemeClr val="tx1"/>
                </a:solidFill>
                <a:latin typeface="Arial" pitchFamily="-107" charset="0"/>
                <a:ea typeface="ヒラギノ角ゴ Pro W3" pitchFamily="-107" charset="-128"/>
                <a:cs typeface="ヒラギノ角ゴ Pro W3" pitchFamily="-107" charset="-128"/>
              </a:rPr>
              <a:t>[click] </a:t>
            </a:r>
            <a:r>
              <a:rPr lang="en-GB" dirty="0">
                <a:latin typeface="+mn-lt"/>
                <a:ea typeface="+mn-ea"/>
                <a:cs typeface="+mn-cs"/>
              </a:rPr>
              <a:t>anywhere in the world for almost three </a:t>
            </a:r>
            <a:r>
              <a:rPr lang="en-GB" baseline="0" dirty="0">
                <a:latin typeface="+mn-lt"/>
                <a:ea typeface="+mn-ea"/>
                <a:cs typeface="+mn-cs"/>
              </a:rPr>
              <a:t>years.</a:t>
            </a:r>
            <a:r>
              <a:rPr lang="en-GB" dirty="0">
                <a:latin typeface="+mn-lt"/>
                <a:ea typeface="+mn-ea"/>
                <a:cs typeface="+mn-cs"/>
              </a:rPr>
              <a:t> This focuses our efforts on type 1 poliovirus.</a:t>
            </a:r>
            <a:endParaRPr lang="en-US" dirty="0">
              <a:latin typeface="+mn-lt"/>
              <a:ea typeface="+mn-ea"/>
              <a:cs typeface="+mn-cs"/>
            </a:endParaRPr>
          </a:p>
        </p:txBody>
      </p:sp>
      <p:sp>
        <p:nvSpPr>
          <p:cNvPr id="4" name="Slide Number Placeholder 3"/>
          <p:cNvSpPr>
            <a:spLocks noGrp="1"/>
          </p:cNvSpPr>
          <p:nvPr>
            <p:ph type="sldNum" sz="quarter" idx="10"/>
          </p:nvPr>
        </p:nvSpPr>
        <p:spPr/>
        <p:txBody>
          <a:bodyPr/>
          <a:lstStyle/>
          <a:p>
            <a:fld id="{04D79AFB-E860-41EE-A58C-FB4138CBB87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85502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None/>
            </a:pPr>
            <a:r>
              <a:rPr lang="en-US" sz="1200" dirty="0"/>
              <a:t>Over a two week period in April,</a:t>
            </a:r>
            <a:r>
              <a:rPr lang="en-US" sz="1200" baseline="0" dirty="0"/>
              <a:t> 155 countries switched from using the trivalent oral polio vaccine which addresses all three types of polio to the bi-valent vaccine that addresses only types 1 and 3 polio because type 2 polio has been certified eradicated.  </a:t>
            </a:r>
          </a:p>
          <a:p>
            <a:pPr marL="0" indent="0">
              <a:buNone/>
            </a:pPr>
            <a:endParaRPr lang="en-US" sz="1200" baseline="0" dirty="0"/>
          </a:p>
          <a:p>
            <a:pPr marL="0" indent="0">
              <a:buNone/>
            </a:pPr>
            <a:r>
              <a:rPr lang="en-US" sz="1200" baseline="0" dirty="0"/>
              <a:t>This was the largest globally synchronized switch of a vaccine in history. </a:t>
            </a:r>
          </a:p>
          <a:p>
            <a:pPr marL="0" indent="0">
              <a:buNone/>
            </a:pPr>
            <a:endParaRPr lang="en-US" sz="1200" baseline="0" dirty="0"/>
          </a:p>
          <a:p>
            <a:pPr marL="0" indent="0">
              <a:buNone/>
            </a:pPr>
            <a:r>
              <a:rPr lang="en-US" sz="1200" baseline="0" dirty="0"/>
              <a:t>This is also the first step towards withdrawing all oral polio vaccine after the certification of the eradication of all polioviruses.</a:t>
            </a:r>
          </a:p>
          <a:p>
            <a:pPr marL="0" indent="0">
              <a:buNone/>
            </a:pPr>
            <a:endParaRPr lang="en-US" sz="1200" baseline="0" dirty="0"/>
          </a:p>
          <a:p>
            <a:pPr marL="0" indent="0">
              <a:buNone/>
            </a:pPr>
            <a:endParaRPr lang="en-US" sz="1200" baseline="0" dirty="0"/>
          </a:p>
          <a:p>
            <a:pPr marL="0" indent="0">
              <a:buNone/>
            </a:pPr>
            <a:endParaRPr lang="en-US" sz="1200" baseline="0" dirty="0"/>
          </a:p>
          <a:p>
            <a:pPr marL="0" indent="0">
              <a:buNone/>
            </a:pPr>
            <a:r>
              <a:rPr lang="en-US" sz="1200" baseline="0" dirty="0"/>
              <a:t> </a:t>
            </a:r>
            <a:endParaRPr lang="en-US" sz="1200"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9</a:t>
            </a:fld>
            <a:endParaRPr lang="en-US" dirty="0"/>
          </a:p>
        </p:txBody>
      </p:sp>
    </p:spTree>
    <p:extLst>
      <p:ext uri="{BB962C8B-B14F-4D97-AF65-F5344CB8AC3E}">
        <p14:creationId xmlns:p14="http://schemas.microsoft.com/office/powerpoint/2010/main" val="35052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7991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439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637864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8663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8570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5110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1143000"/>
          </a:xfrm>
          <a:prstGeom prst="rect">
            <a:avLst/>
          </a:prstGeom>
        </p:spPr>
        <p:txBody>
          <a:bodyPr/>
          <a:lstStyle>
            <a:lvl1pPr>
              <a:defRPr sz="36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936382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4955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92215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953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038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3" descr="RC-RPIC Institute Plenary -ppt_content.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645153"/>
            <a:ext cx="9144000" cy="121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a:xfrm>
            <a:off x="457200" y="6356353"/>
            <a:ext cx="2133600" cy="366183"/>
          </a:xfrm>
          <a:prstGeom prst="rect">
            <a:avLst/>
          </a:prstGeom>
        </p:spPr>
        <p:txBody>
          <a:bodyPr/>
          <a:lstStyle>
            <a:lvl1pPr>
              <a:defRPr/>
            </a:lvl1pPr>
          </a:lstStyle>
          <a:p>
            <a:pPr>
              <a:defRPr/>
            </a:pPr>
            <a:fld id="{E7949224-75A1-47F4-8F2E-07E240B098CC}" type="datetimeFigureOut">
              <a:rPr lang="en-US"/>
              <a:pPr>
                <a:defRPr/>
              </a:pPr>
              <a:t>9/6/2016</a:t>
            </a:fld>
            <a:endParaRPr lang="en-US" dirty="0"/>
          </a:p>
        </p:txBody>
      </p:sp>
      <p:sp>
        <p:nvSpPr>
          <p:cNvPr id="4" name="Footer Placeholder 4"/>
          <p:cNvSpPr>
            <a:spLocks noGrp="1"/>
          </p:cNvSpPr>
          <p:nvPr>
            <p:ph type="ftr" sz="quarter" idx="11"/>
          </p:nvPr>
        </p:nvSpPr>
        <p:spPr>
          <a:xfrm>
            <a:off x="3124200" y="6356353"/>
            <a:ext cx="2895600" cy="366183"/>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3"/>
            <a:ext cx="2133600" cy="366183"/>
          </a:xfrm>
          <a:prstGeom prst="rect">
            <a:avLst/>
          </a:prstGeom>
        </p:spPr>
        <p:txBody>
          <a:bodyPr/>
          <a:lstStyle>
            <a:lvl1pPr>
              <a:defRPr/>
            </a:lvl1pPr>
          </a:lstStyle>
          <a:p>
            <a:pPr>
              <a:defRPr/>
            </a:pPr>
            <a:fld id="{06F3867F-F2D9-4480-ADCA-461E9896864C}" type="slidenum">
              <a:rPr lang="en-US"/>
              <a:pPr>
                <a:defRPr/>
              </a:pPr>
              <a:t>‹#›</a:t>
            </a:fld>
            <a:endParaRPr lang="en-US" dirty="0"/>
          </a:p>
        </p:txBody>
      </p:sp>
    </p:spTree>
    <p:extLst>
      <p:ext uri="{BB962C8B-B14F-4D97-AF65-F5344CB8AC3E}">
        <p14:creationId xmlns:p14="http://schemas.microsoft.com/office/powerpoint/2010/main" val="1393956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152303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71201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6490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4999F1-6EA6-4157-B8E7-873DD20C7940}" type="datetimeFigureOut">
              <a:rPr lang="en-GB" smtClean="0">
                <a:solidFill>
                  <a:prstClr val="black">
                    <a:tint val="75000"/>
                  </a:prstClr>
                </a:solidFill>
              </a:rPr>
              <a:pPr/>
              <a:t>06/09/2016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40766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4999F1-6EA6-4157-B8E7-873DD20C7940}" type="datetimeFigureOut">
              <a:rPr lang="en-GB" smtClean="0">
                <a:solidFill>
                  <a:prstClr val="black">
                    <a:tint val="75000"/>
                  </a:prstClr>
                </a:solidFill>
              </a:rPr>
              <a:pPr/>
              <a:t>06/09/2016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43092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4999F1-6EA6-4157-B8E7-873DD20C7940}" type="datetimeFigureOut">
              <a:rPr lang="en-GB" smtClean="0">
                <a:solidFill>
                  <a:prstClr val="black">
                    <a:tint val="75000"/>
                  </a:prstClr>
                </a:solidFill>
              </a:rPr>
              <a:pPr/>
              <a:t>06/09/2016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3764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4999F1-6EA6-4157-B8E7-873DD20C7940}" type="datetimeFigureOut">
              <a:rPr lang="en-GB" smtClean="0">
                <a:solidFill>
                  <a:prstClr val="black">
                    <a:tint val="75000"/>
                  </a:prstClr>
                </a:solidFill>
              </a:rPr>
              <a:pPr/>
              <a:t>06/09/2016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88219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4999F1-6EA6-4157-B8E7-873DD20C7940}" type="datetimeFigureOut">
              <a:rPr lang="en-GB" smtClean="0">
                <a:solidFill>
                  <a:prstClr val="black">
                    <a:tint val="75000"/>
                  </a:prstClr>
                </a:solidFill>
              </a:rPr>
              <a:pPr/>
              <a:t>06/09/2016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264184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4999F1-6EA6-4157-B8E7-873DD20C7940}" type="datetimeFigureOut">
              <a:rPr lang="en-GB" smtClean="0">
                <a:solidFill>
                  <a:prstClr val="black">
                    <a:tint val="75000"/>
                  </a:prstClr>
                </a:solidFill>
              </a:rPr>
              <a:pPr/>
              <a:t>06/09/2016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366264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999F1-6EA6-4157-B8E7-873DD20C7940}" type="datetimeFigureOut">
              <a:rPr lang="en-GB" smtClean="0">
                <a:solidFill>
                  <a:prstClr val="black">
                    <a:tint val="75000"/>
                  </a:prstClr>
                </a:solidFill>
              </a:rPr>
              <a:pPr/>
              <a:t>06/09/2016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38469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4999F1-6EA6-4157-B8E7-873DD20C7940}" type="datetimeFigureOut">
              <a:rPr lang="en-GB" smtClean="0">
                <a:solidFill>
                  <a:prstClr val="black">
                    <a:tint val="75000"/>
                  </a:prstClr>
                </a:solidFill>
              </a:rPr>
              <a:pPr/>
              <a:t>06/09/2016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1730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4999F1-6EA6-4157-B8E7-873DD20C7940}" type="datetimeFigureOut">
              <a:rPr lang="en-GB" smtClean="0">
                <a:solidFill>
                  <a:prstClr val="black">
                    <a:tint val="75000"/>
                  </a:prstClr>
                </a:solidFill>
              </a:rPr>
              <a:pPr/>
              <a:t>06/09/2016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23652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4999F1-6EA6-4157-B8E7-873DD20C7940}" type="datetimeFigureOut">
              <a:rPr lang="en-GB" smtClean="0">
                <a:solidFill>
                  <a:prstClr val="black">
                    <a:tint val="75000"/>
                  </a:prstClr>
                </a:solidFill>
              </a:rPr>
              <a:pPr/>
              <a:t>06/09/2016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18645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4999F1-6EA6-4157-B8E7-873DD20C7940}" type="datetimeFigureOut">
              <a:rPr lang="en-GB" smtClean="0">
                <a:solidFill>
                  <a:prstClr val="black">
                    <a:tint val="75000"/>
                  </a:prstClr>
                </a:solidFill>
              </a:rPr>
              <a:pPr/>
              <a:t>06/09/2016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E49B2B-1B66-4D7D-8C40-AC34E3CCCEC6}"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49464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7973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23143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31936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1740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60325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722411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5"/>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3492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263786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91795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1" y="1535113"/>
            <a:ext cx="4040188" cy="639763"/>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8" y="1535113"/>
            <a:ext cx="4041775" cy="639763"/>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31813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1143000"/>
          </a:xfrm>
          <a:prstGeom prst="rect">
            <a:avLst/>
          </a:prstGeom>
        </p:spPr>
        <p:txBody>
          <a:bodyPr/>
          <a:lstStyle>
            <a:lvl1pPr>
              <a:defRPr sz="36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9108771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466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2" y="273053"/>
            <a:ext cx="5111751"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5110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286794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3002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864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0984596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1115"/>
            <a:ext cx="7772400" cy="249299"/>
          </a:xfrm>
        </p:spPr>
        <p:txBody>
          <a:bodyPr/>
          <a:lstStyle/>
          <a:p>
            <a:r>
              <a:rPr lang="en-US"/>
              <a:t>Click to edit Master title style</a:t>
            </a:r>
          </a:p>
        </p:txBody>
      </p:sp>
      <p:sp>
        <p:nvSpPr>
          <p:cNvPr id="3" name="Subtitle 2"/>
          <p:cNvSpPr>
            <a:spLocks noGrp="1"/>
          </p:cNvSpPr>
          <p:nvPr>
            <p:ph type="subTitle" idx="1"/>
          </p:nvPr>
        </p:nvSpPr>
        <p:spPr>
          <a:xfrm>
            <a:off x="1371674" y="3886201"/>
            <a:ext cx="6400801" cy="1752600"/>
          </a:xfrm>
        </p:spPr>
        <p:txBody>
          <a:bodyPr/>
          <a:lstStyle>
            <a:lvl1pPr marL="0" indent="0" algn="ctr">
              <a:buNone/>
              <a:defRPr/>
            </a:lvl1pPr>
            <a:lvl2pPr marL="342857" indent="0" algn="ctr">
              <a:buNone/>
              <a:defRPr/>
            </a:lvl2pPr>
            <a:lvl3pPr marL="685713" indent="0" algn="ctr">
              <a:buNone/>
              <a:defRPr/>
            </a:lvl3pPr>
            <a:lvl4pPr marL="1028570" indent="0" algn="ctr">
              <a:buNone/>
              <a:defRPr/>
            </a:lvl4pPr>
            <a:lvl5pPr marL="1371427" indent="0" algn="ctr">
              <a:buNone/>
              <a:defRPr/>
            </a:lvl5pPr>
            <a:lvl6pPr marL="1714283" indent="0" algn="ctr">
              <a:buNone/>
              <a:defRPr/>
            </a:lvl6pPr>
            <a:lvl7pPr marL="2057140" indent="0" algn="ctr">
              <a:buNone/>
              <a:defRPr/>
            </a:lvl7pPr>
            <a:lvl8pPr marL="2399997" indent="0" algn="ctr">
              <a:buNone/>
              <a:defRPr/>
            </a:lvl8pPr>
            <a:lvl9pPr marL="2742854" indent="0" algn="ctr">
              <a:buNone/>
              <a:defRPr/>
            </a:lvl9pPr>
          </a:lstStyle>
          <a:p>
            <a:r>
              <a:rPr lang="en-US"/>
              <a:t>Click to edit Master subtitle style</a:t>
            </a:r>
          </a:p>
        </p:txBody>
      </p:sp>
    </p:spTree>
    <p:extLst>
      <p:ext uri="{BB962C8B-B14F-4D97-AF65-F5344CB8AC3E}">
        <p14:creationId xmlns:p14="http://schemas.microsoft.com/office/powerpoint/2010/main" val="428416814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03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229522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415498"/>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500"/>
            </a:lvl1pPr>
            <a:lvl2pPr marL="342857" indent="0">
              <a:buNone/>
              <a:defRPr sz="1350"/>
            </a:lvl2pPr>
            <a:lvl3pPr marL="685713" indent="0">
              <a:buNone/>
              <a:defRPr sz="1200"/>
            </a:lvl3pPr>
            <a:lvl4pPr marL="1028570" indent="0">
              <a:buNone/>
              <a:defRPr sz="1050"/>
            </a:lvl4pPr>
            <a:lvl5pPr marL="1371427" indent="0">
              <a:buNone/>
              <a:defRPr sz="1050"/>
            </a:lvl5pPr>
            <a:lvl6pPr marL="1714283" indent="0">
              <a:buNone/>
              <a:defRPr sz="1050"/>
            </a:lvl6pPr>
            <a:lvl7pPr marL="2057140" indent="0">
              <a:buNone/>
              <a:defRPr sz="1050"/>
            </a:lvl7pPr>
            <a:lvl8pPr marL="2399997" indent="0">
              <a:buNone/>
              <a:defRPr sz="1050"/>
            </a:lvl8pPr>
            <a:lvl9pPr marL="2742854" indent="0">
              <a:buNone/>
              <a:defRPr sz="1050"/>
            </a:lvl9pPr>
          </a:lstStyle>
          <a:p>
            <a:pPr lvl="0"/>
            <a:r>
              <a:rPr lang="en-US"/>
              <a:t>Click to edit Master text styles</a:t>
            </a:r>
          </a:p>
        </p:txBody>
      </p:sp>
    </p:spTree>
    <p:extLst>
      <p:ext uri="{BB962C8B-B14F-4D97-AF65-F5344CB8AC3E}">
        <p14:creationId xmlns:p14="http://schemas.microsoft.com/office/powerpoint/2010/main" val="23165425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0462" y="1571638"/>
            <a:ext cx="3921369" cy="44926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3" y="1571638"/>
            <a:ext cx="3921369" cy="44926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152791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74" y="274645"/>
            <a:ext cx="8229601" cy="24929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066" cy="639763"/>
          </a:xfrm>
        </p:spPr>
        <p:txBody>
          <a:bodyPr anchor="b"/>
          <a:lstStyle>
            <a:lvl1pPr marL="0" indent="0">
              <a:buNone/>
              <a:defRPr sz="1800" b="1"/>
            </a:lvl1pPr>
            <a:lvl2pPr marL="342857" indent="0">
              <a:buNone/>
              <a:defRPr sz="1500" b="1"/>
            </a:lvl2pPr>
            <a:lvl3pPr marL="685713" indent="0">
              <a:buNone/>
              <a:defRPr sz="1350" b="1"/>
            </a:lvl3pPr>
            <a:lvl4pPr marL="1028570" indent="0">
              <a:buNone/>
              <a:defRPr sz="1200" b="1"/>
            </a:lvl4pPr>
            <a:lvl5pPr marL="1371427" indent="0">
              <a:buNone/>
              <a:defRPr sz="1200" b="1"/>
            </a:lvl5pPr>
            <a:lvl6pPr marL="1714283" indent="0">
              <a:buNone/>
              <a:defRPr sz="1200" b="1"/>
            </a:lvl6pPr>
            <a:lvl7pPr marL="2057140" indent="0">
              <a:buNone/>
              <a:defRPr sz="1200" b="1"/>
            </a:lvl7pPr>
            <a:lvl8pPr marL="2399997" indent="0">
              <a:buNone/>
              <a:defRPr sz="1200" b="1"/>
            </a:lvl8pPr>
            <a:lvl9pPr marL="274285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2174875"/>
            <a:ext cx="404006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11" y="1535113"/>
            <a:ext cx="4041531" cy="639763"/>
          </a:xfrm>
        </p:spPr>
        <p:txBody>
          <a:bodyPr anchor="b"/>
          <a:lstStyle>
            <a:lvl1pPr marL="0" indent="0">
              <a:buNone/>
              <a:defRPr sz="1800" b="1"/>
            </a:lvl1pPr>
            <a:lvl2pPr marL="342857" indent="0">
              <a:buNone/>
              <a:defRPr sz="1500" b="1"/>
            </a:lvl2pPr>
            <a:lvl3pPr marL="685713" indent="0">
              <a:buNone/>
              <a:defRPr sz="1350" b="1"/>
            </a:lvl3pPr>
            <a:lvl4pPr marL="1028570" indent="0">
              <a:buNone/>
              <a:defRPr sz="1200" b="1"/>
            </a:lvl4pPr>
            <a:lvl5pPr marL="1371427" indent="0">
              <a:buNone/>
              <a:defRPr sz="1200" b="1"/>
            </a:lvl5pPr>
            <a:lvl6pPr marL="1714283" indent="0">
              <a:buNone/>
              <a:defRPr sz="1200" b="1"/>
            </a:lvl6pPr>
            <a:lvl7pPr marL="2057140" indent="0">
              <a:buNone/>
              <a:defRPr sz="1200" b="1"/>
            </a:lvl7pPr>
            <a:lvl8pPr marL="2399997" indent="0">
              <a:buNone/>
              <a:defRPr sz="1200" b="1"/>
            </a:lvl8pPr>
            <a:lvl9pPr marL="274285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311" y="2174875"/>
            <a:ext cx="404153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68888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543654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36304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1227353"/>
            <a:ext cx="3008435" cy="207749"/>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549" y="273442"/>
            <a:ext cx="5111262"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435104"/>
            <a:ext cx="3008435" cy="4691063"/>
          </a:xfrm>
        </p:spPr>
        <p:txBody>
          <a:bodyPr/>
          <a:lstStyle>
            <a:lvl1pPr marL="0" indent="0">
              <a:buNone/>
              <a:defRPr sz="1050"/>
            </a:lvl1pPr>
            <a:lvl2pPr marL="342857" indent="0">
              <a:buNone/>
              <a:defRPr sz="900"/>
            </a:lvl2pPr>
            <a:lvl3pPr marL="685713" indent="0">
              <a:buNone/>
              <a:defRPr sz="750"/>
            </a:lvl3pPr>
            <a:lvl4pPr marL="1028570" indent="0">
              <a:buNone/>
              <a:defRPr sz="675"/>
            </a:lvl4pPr>
            <a:lvl5pPr marL="1371427" indent="0">
              <a:buNone/>
              <a:defRPr sz="675"/>
            </a:lvl5pPr>
            <a:lvl6pPr marL="1714283" indent="0">
              <a:buNone/>
              <a:defRPr sz="675"/>
            </a:lvl6pPr>
            <a:lvl7pPr marL="2057140" indent="0">
              <a:buNone/>
              <a:defRPr sz="675"/>
            </a:lvl7pPr>
            <a:lvl8pPr marL="2399997" indent="0">
              <a:buNone/>
              <a:defRPr sz="675"/>
            </a:lvl8pPr>
            <a:lvl9pPr marL="2742854" indent="0">
              <a:buNone/>
              <a:defRPr sz="675"/>
            </a:lvl9pPr>
          </a:lstStyle>
          <a:p>
            <a:pPr lvl="0"/>
            <a:r>
              <a:rPr lang="en-US"/>
              <a:t>Click to edit Master text styles</a:t>
            </a:r>
          </a:p>
        </p:txBody>
      </p:sp>
    </p:spTree>
    <p:extLst>
      <p:ext uri="{BB962C8B-B14F-4D97-AF65-F5344CB8AC3E}">
        <p14:creationId xmlns:p14="http://schemas.microsoft.com/office/powerpoint/2010/main" val="78896916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9" y="5160279"/>
            <a:ext cx="5486400" cy="20774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169" y="612775"/>
            <a:ext cx="5486400" cy="4114800"/>
          </a:xfrm>
        </p:spPr>
        <p:txBody>
          <a:bodyPr/>
          <a:lstStyle>
            <a:lvl1pPr marL="0" indent="0">
              <a:buNone/>
              <a:defRPr sz="2400"/>
            </a:lvl1pPr>
            <a:lvl2pPr marL="342857" indent="0">
              <a:buNone/>
              <a:defRPr sz="2100"/>
            </a:lvl2pPr>
            <a:lvl3pPr marL="685713" indent="0">
              <a:buNone/>
              <a:defRPr sz="1800"/>
            </a:lvl3pPr>
            <a:lvl4pPr marL="1028570" indent="0">
              <a:buNone/>
              <a:defRPr sz="1500"/>
            </a:lvl4pPr>
            <a:lvl5pPr marL="1371427" indent="0">
              <a:buNone/>
              <a:defRPr sz="1500"/>
            </a:lvl5pPr>
            <a:lvl6pPr marL="1714283" indent="0">
              <a:buNone/>
              <a:defRPr sz="1500"/>
            </a:lvl6pPr>
            <a:lvl7pPr marL="2057140" indent="0">
              <a:buNone/>
              <a:defRPr sz="1500"/>
            </a:lvl7pPr>
            <a:lvl8pPr marL="2399997" indent="0">
              <a:buNone/>
              <a:defRPr sz="1500"/>
            </a:lvl8pPr>
            <a:lvl9pPr marL="2742854" indent="0">
              <a:buNone/>
              <a:defRPr sz="1500"/>
            </a:lvl9pPr>
          </a:lstStyle>
          <a:p>
            <a:pPr lvl="0"/>
            <a:endParaRPr lang="en-US" noProof="0" dirty="0"/>
          </a:p>
        </p:txBody>
      </p:sp>
      <p:sp>
        <p:nvSpPr>
          <p:cNvPr id="4" name="Text Placeholder 3"/>
          <p:cNvSpPr>
            <a:spLocks noGrp="1"/>
          </p:cNvSpPr>
          <p:nvPr>
            <p:ph type="body" sz="half" idx="2"/>
          </p:nvPr>
        </p:nvSpPr>
        <p:spPr>
          <a:xfrm>
            <a:off x="1792169" y="5367339"/>
            <a:ext cx="5486400" cy="804863"/>
          </a:xfrm>
        </p:spPr>
        <p:txBody>
          <a:bodyPr/>
          <a:lstStyle>
            <a:lvl1pPr marL="0" indent="0">
              <a:buNone/>
              <a:defRPr sz="1050"/>
            </a:lvl1pPr>
            <a:lvl2pPr marL="342857" indent="0">
              <a:buNone/>
              <a:defRPr sz="900"/>
            </a:lvl2pPr>
            <a:lvl3pPr marL="685713" indent="0">
              <a:buNone/>
              <a:defRPr sz="750"/>
            </a:lvl3pPr>
            <a:lvl4pPr marL="1028570" indent="0">
              <a:buNone/>
              <a:defRPr sz="675"/>
            </a:lvl4pPr>
            <a:lvl5pPr marL="1371427" indent="0">
              <a:buNone/>
              <a:defRPr sz="675"/>
            </a:lvl5pPr>
            <a:lvl6pPr marL="1714283" indent="0">
              <a:buNone/>
              <a:defRPr sz="675"/>
            </a:lvl6pPr>
            <a:lvl7pPr marL="2057140" indent="0">
              <a:buNone/>
              <a:defRPr sz="675"/>
            </a:lvl7pPr>
            <a:lvl8pPr marL="2399997" indent="0">
              <a:buNone/>
              <a:defRPr sz="675"/>
            </a:lvl8pPr>
            <a:lvl9pPr marL="2742854" indent="0">
              <a:buNone/>
              <a:defRPr sz="675"/>
            </a:lvl9pPr>
          </a:lstStyle>
          <a:p>
            <a:pPr lvl="0"/>
            <a:r>
              <a:rPr lang="en-US"/>
              <a:t>Click to edit Master text styles</a:t>
            </a:r>
          </a:p>
        </p:txBody>
      </p:sp>
    </p:spTree>
    <p:extLst>
      <p:ext uri="{BB962C8B-B14F-4D97-AF65-F5344CB8AC3E}">
        <p14:creationId xmlns:p14="http://schemas.microsoft.com/office/powerpoint/2010/main" val="4285737851"/>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46898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34948" y="254000"/>
            <a:ext cx="249299" cy="58102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357" y="254000"/>
            <a:ext cx="6161943" cy="58102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48274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bg>
      <p:bgPr>
        <a:solidFill>
          <a:srgbClr val="D01B2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468988"/>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1114"/>
            <a:ext cx="7772400" cy="249299"/>
          </a:xfrm>
        </p:spPr>
        <p:txBody>
          <a:bodyPr/>
          <a:lstStyle/>
          <a:p>
            <a:r>
              <a:rPr lang="en-US"/>
              <a:t>Click to edit Master title style</a:t>
            </a:r>
          </a:p>
        </p:txBody>
      </p:sp>
      <p:sp>
        <p:nvSpPr>
          <p:cNvPr id="3" name="Subtitle 2"/>
          <p:cNvSpPr>
            <a:spLocks noGrp="1"/>
          </p:cNvSpPr>
          <p:nvPr>
            <p:ph type="subTitle" idx="1"/>
          </p:nvPr>
        </p:nvSpPr>
        <p:spPr>
          <a:xfrm>
            <a:off x="1371674" y="3886201"/>
            <a:ext cx="6400801" cy="1752600"/>
          </a:xfrm>
        </p:spPr>
        <p:txBody>
          <a:bodyPr/>
          <a:lstStyle>
            <a:lvl1pPr marL="0" indent="0" algn="ctr">
              <a:buNone/>
              <a:defRPr/>
            </a:lvl1pPr>
            <a:lvl2pPr marL="342857" indent="0" algn="ctr">
              <a:buNone/>
              <a:defRPr/>
            </a:lvl2pPr>
            <a:lvl3pPr marL="685713" indent="0" algn="ctr">
              <a:buNone/>
              <a:defRPr/>
            </a:lvl3pPr>
            <a:lvl4pPr marL="1028570" indent="0" algn="ctr">
              <a:buNone/>
              <a:defRPr/>
            </a:lvl4pPr>
            <a:lvl5pPr marL="1371427" indent="0" algn="ctr">
              <a:buNone/>
              <a:defRPr/>
            </a:lvl5pPr>
            <a:lvl6pPr marL="1714283" indent="0" algn="ctr">
              <a:buNone/>
              <a:defRPr/>
            </a:lvl6pPr>
            <a:lvl7pPr marL="2057140" indent="0" algn="ctr">
              <a:buNone/>
              <a:defRPr/>
            </a:lvl7pPr>
            <a:lvl8pPr marL="2399997" indent="0" algn="ctr">
              <a:buNone/>
              <a:defRPr/>
            </a:lvl8pPr>
            <a:lvl9pPr marL="2742854" indent="0" algn="ctr">
              <a:buNone/>
              <a:defRPr/>
            </a:lvl9pPr>
          </a:lstStyle>
          <a:p>
            <a:r>
              <a:rPr lang="en-US"/>
              <a:t>Click to edit Master subtitle style</a:t>
            </a:r>
          </a:p>
        </p:txBody>
      </p:sp>
    </p:spTree>
    <p:extLst>
      <p:ext uri="{BB962C8B-B14F-4D97-AF65-F5344CB8AC3E}">
        <p14:creationId xmlns:p14="http://schemas.microsoft.com/office/powerpoint/2010/main" val="340141730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25047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3"/>
            <a:ext cx="7772400" cy="415498"/>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500"/>
            </a:lvl1pPr>
            <a:lvl2pPr marL="342857" indent="0">
              <a:buNone/>
              <a:defRPr sz="1350"/>
            </a:lvl2pPr>
            <a:lvl3pPr marL="685713" indent="0">
              <a:buNone/>
              <a:defRPr sz="1200"/>
            </a:lvl3pPr>
            <a:lvl4pPr marL="1028570" indent="0">
              <a:buNone/>
              <a:defRPr sz="1050"/>
            </a:lvl4pPr>
            <a:lvl5pPr marL="1371427" indent="0">
              <a:buNone/>
              <a:defRPr sz="1050"/>
            </a:lvl5pPr>
            <a:lvl6pPr marL="1714283" indent="0">
              <a:buNone/>
              <a:defRPr sz="1050"/>
            </a:lvl6pPr>
            <a:lvl7pPr marL="2057140" indent="0">
              <a:buNone/>
              <a:defRPr sz="1050"/>
            </a:lvl7pPr>
            <a:lvl8pPr marL="2399997" indent="0">
              <a:buNone/>
              <a:defRPr sz="1050"/>
            </a:lvl8pPr>
            <a:lvl9pPr marL="2742854" indent="0">
              <a:buNone/>
              <a:defRPr sz="1050"/>
            </a:lvl9pPr>
          </a:lstStyle>
          <a:p>
            <a:pPr lvl="0"/>
            <a:r>
              <a:rPr lang="en-US"/>
              <a:t>Click to edit Master text styles</a:t>
            </a:r>
          </a:p>
        </p:txBody>
      </p:sp>
    </p:spTree>
    <p:extLst>
      <p:ext uri="{BB962C8B-B14F-4D97-AF65-F5344CB8AC3E}">
        <p14:creationId xmlns:p14="http://schemas.microsoft.com/office/powerpoint/2010/main" val="84452153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0462" y="1571637"/>
            <a:ext cx="3921369" cy="44926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1" y="1571637"/>
            <a:ext cx="3921369" cy="44926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7441943"/>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74" y="274643"/>
            <a:ext cx="8229601" cy="24929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066" cy="639763"/>
          </a:xfrm>
        </p:spPr>
        <p:txBody>
          <a:bodyPr anchor="b"/>
          <a:lstStyle>
            <a:lvl1pPr marL="0" indent="0">
              <a:buNone/>
              <a:defRPr sz="1800" b="1"/>
            </a:lvl1pPr>
            <a:lvl2pPr marL="342857" indent="0">
              <a:buNone/>
              <a:defRPr sz="1500" b="1"/>
            </a:lvl2pPr>
            <a:lvl3pPr marL="685713" indent="0">
              <a:buNone/>
              <a:defRPr sz="1350" b="1"/>
            </a:lvl3pPr>
            <a:lvl4pPr marL="1028570" indent="0">
              <a:buNone/>
              <a:defRPr sz="1200" b="1"/>
            </a:lvl4pPr>
            <a:lvl5pPr marL="1371427" indent="0">
              <a:buNone/>
              <a:defRPr sz="1200" b="1"/>
            </a:lvl5pPr>
            <a:lvl6pPr marL="1714283" indent="0">
              <a:buNone/>
              <a:defRPr sz="1200" b="1"/>
            </a:lvl6pPr>
            <a:lvl7pPr marL="2057140" indent="0">
              <a:buNone/>
              <a:defRPr sz="1200" b="1"/>
            </a:lvl7pPr>
            <a:lvl8pPr marL="2399997" indent="0">
              <a:buNone/>
              <a:defRPr sz="1200" b="1"/>
            </a:lvl8pPr>
            <a:lvl9pPr marL="274285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2" y="2174875"/>
            <a:ext cx="404006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09" y="1535113"/>
            <a:ext cx="4041531" cy="639763"/>
          </a:xfrm>
        </p:spPr>
        <p:txBody>
          <a:bodyPr anchor="b"/>
          <a:lstStyle>
            <a:lvl1pPr marL="0" indent="0">
              <a:buNone/>
              <a:defRPr sz="1800" b="1"/>
            </a:lvl1pPr>
            <a:lvl2pPr marL="342857" indent="0">
              <a:buNone/>
              <a:defRPr sz="1500" b="1"/>
            </a:lvl2pPr>
            <a:lvl3pPr marL="685713" indent="0">
              <a:buNone/>
              <a:defRPr sz="1350" b="1"/>
            </a:lvl3pPr>
            <a:lvl4pPr marL="1028570" indent="0">
              <a:buNone/>
              <a:defRPr sz="1200" b="1"/>
            </a:lvl4pPr>
            <a:lvl5pPr marL="1371427" indent="0">
              <a:buNone/>
              <a:defRPr sz="1200" b="1"/>
            </a:lvl5pPr>
            <a:lvl6pPr marL="1714283" indent="0">
              <a:buNone/>
              <a:defRPr sz="1200" b="1"/>
            </a:lvl6pPr>
            <a:lvl7pPr marL="2057140" indent="0">
              <a:buNone/>
              <a:defRPr sz="1200" b="1"/>
            </a:lvl7pPr>
            <a:lvl8pPr marL="2399997" indent="0">
              <a:buNone/>
              <a:defRPr sz="1200" b="1"/>
            </a:lvl8pPr>
            <a:lvl9pPr marL="274285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309" y="2174875"/>
            <a:ext cx="404153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391094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244065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90945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1227352"/>
            <a:ext cx="3008435" cy="207749"/>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549" y="273441"/>
            <a:ext cx="5111262"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435104"/>
            <a:ext cx="3008435" cy="4691063"/>
          </a:xfrm>
        </p:spPr>
        <p:txBody>
          <a:bodyPr/>
          <a:lstStyle>
            <a:lvl1pPr marL="0" indent="0">
              <a:buNone/>
              <a:defRPr sz="1050"/>
            </a:lvl1pPr>
            <a:lvl2pPr marL="342857" indent="0">
              <a:buNone/>
              <a:defRPr sz="900"/>
            </a:lvl2pPr>
            <a:lvl3pPr marL="685713" indent="0">
              <a:buNone/>
              <a:defRPr sz="750"/>
            </a:lvl3pPr>
            <a:lvl4pPr marL="1028570" indent="0">
              <a:buNone/>
              <a:defRPr sz="675"/>
            </a:lvl4pPr>
            <a:lvl5pPr marL="1371427" indent="0">
              <a:buNone/>
              <a:defRPr sz="675"/>
            </a:lvl5pPr>
            <a:lvl6pPr marL="1714283" indent="0">
              <a:buNone/>
              <a:defRPr sz="675"/>
            </a:lvl6pPr>
            <a:lvl7pPr marL="2057140" indent="0">
              <a:buNone/>
              <a:defRPr sz="675"/>
            </a:lvl7pPr>
            <a:lvl8pPr marL="2399997" indent="0">
              <a:buNone/>
              <a:defRPr sz="675"/>
            </a:lvl8pPr>
            <a:lvl9pPr marL="2742854" indent="0">
              <a:buNone/>
              <a:defRPr sz="675"/>
            </a:lvl9pPr>
          </a:lstStyle>
          <a:p>
            <a:pPr lvl="0"/>
            <a:r>
              <a:rPr lang="en-US"/>
              <a:t>Click to edit Master text styles</a:t>
            </a:r>
          </a:p>
        </p:txBody>
      </p:sp>
    </p:spTree>
    <p:extLst>
      <p:ext uri="{BB962C8B-B14F-4D97-AF65-F5344CB8AC3E}">
        <p14:creationId xmlns:p14="http://schemas.microsoft.com/office/powerpoint/2010/main" val="313502184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9" y="5160277"/>
            <a:ext cx="5486400" cy="20774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169" y="612775"/>
            <a:ext cx="5486400" cy="4114800"/>
          </a:xfrm>
        </p:spPr>
        <p:txBody>
          <a:bodyPr/>
          <a:lstStyle>
            <a:lvl1pPr marL="0" indent="0">
              <a:buNone/>
              <a:defRPr sz="2400"/>
            </a:lvl1pPr>
            <a:lvl2pPr marL="342857" indent="0">
              <a:buNone/>
              <a:defRPr sz="2100"/>
            </a:lvl2pPr>
            <a:lvl3pPr marL="685713" indent="0">
              <a:buNone/>
              <a:defRPr sz="1800"/>
            </a:lvl3pPr>
            <a:lvl4pPr marL="1028570" indent="0">
              <a:buNone/>
              <a:defRPr sz="1500"/>
            </a:lvl4pPr>
            <a:lvl5pPr marL="1371427" indent="0">
              <a:buNone/>
              <a:defRPr sz="1500"/>
            </a:lvl5pPr>
            <a:lvl6pPr marL="1714283" indent="0">
              <a:buNone/>
              <a:defRPr sz="1500"/>
            </a:lvl6pPr>
            <a:lvl7pPr marL="2057140" indent="0">
              <a:buNone/>
              <a:defRPr sz="1500"/>
            </a:lvl7pPr>
            <a:lvl8pPr marL="2399997" indent="0">
              <a:buNone/>
              <a:defRPr sz="1500"/>
            </a:lvl8pPr>
            <a:lvl9pPr marL="2742854" indent="0">
              <a:buNone/>
              <a:defRPr sz="1500"/>
            </a:lvl9pPr>
          </a:lstStyle>
          <a:p>
            <a:pPr lvl="0"/>
            <a:endParaRPr lang="en-US" noProof="0" dirty="0"/>
          </a:p>
        </p:txBody>
      </p:sp>
      <p:sp>
        <p:nvSpPr>
          <p:cNvPr id="4" name="Text Placeholder 3"/>
          <p:cNvSpPr>
            <a:spLocks noGrp="1"/>
          </p:cNvSpPr>
          <p:nvPr>
            <p:ph type="body" sz="half" idx="2"/>
          </p:nvPr>
        </p:nvSpPr>
        <p:spPr>
          <a:xfrm>
            <a:off x="1792169" y="5367338"/>
            <a:ext cx="5486400" cy="804863"/>
          </a:xfrm>
        </p:spPr>
        <p:txBody>
          <a:bodyPr/>
          <a:lstStyle>
            <a:lvl1pPr marL="0" indent="0">
              <a:buNone/>
              <a:defRPr sz="1050"/>
            </a:lvl1pPr>
            <a:lvl2pPr marL="342857" indent="0">
              <a:buNone/>
              <a:defRPr sz="900"/>
            </a:lvl2pPr>
            <a:lvl3pPr marL="685713" indent="0">
              <a:buNone/>
              <a:defRPr sz="750"/>
            </a:lvl3pPr>
            <a:lvl4pPr marL="1028570" indent="0">
              <a:buNone/>
              <a:defRPr sz="675"/>
            </a:lvl4pPr>
            <a:lvl5pPr marL="1371427" indent="0">
              <a:buNone/>
              <a:defRPr sz="675"/>
            </a:lvl5pPr>
            <a:lvl6pPr marL="1714283" indent="0">
              <a:buNone/>
              <a:defRPr sz="675"/>
            </a:lvl6pPr>
            <a:lvl7pPr marL="2057140" indent="0">
              <a:buNone/>
              <a:defRPr sz="675"/>
            </a:lvl7pPr>
            <a:lvl8pPr marL="2399997" indent="0">
              <a:buNone/>
              <a:defRPr sz="675"/>
            </a:lvl8pPr>
            <a:lvl9pPr marL="2742854" indent="0">
              <a:buNone/>
              <a:defRPr sz="675"/>
            </a:lvl9pPr>
          </a:lstStyle>
          <a:p>
            <a:pPr lvl="0"/>
            <a:r>
              <a:rPr lang="en-US"/>
              <a:t>Click to edit Master text styles</a:t>
            </a:r>
          </a:p>
        </p:txBody>
      </p:sp>
    </p:spTree>
    <p:extLst>
      <p:ext uri="{BB962C8B-B14F-4D97-AF65-F5344CB8AC3E}">
        <p14:creationId xmlns:p14="http://schemas.microsoft.com/office/powerpoint/2010/main" val="494737651"/>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87516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18176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34946" y="254000"/>
            <a:ext cx="249299" cy="58102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357" y="254000"/>
            <a:ext cx="6161943" cy="58102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9430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1"/>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3.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5.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5.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9"/>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7200" y="6165126"/>
            <a:ext cx="1371600" cy="514351"/>
          </a:xfrm>
          <a:prstGeom prst="rect">
            <a:avLst/>
          </a:prstGeom>
        </p:spPr>
      </p:pic>
      <p:pic>
        <p:nvPicPr>
          <p:cNvPr id="5" name="Picture 4" descr="wh-rev.eps"/>
          <p:cNvPicPr>
            <a:picLocks noChangeAspect="1"/>
          </p:cNvPicPr>
          <p:nvPr/>
        </p:nvPicPr>
        <p:blipFill>
          <a:blip r:embed="rId10">
            <a:alphaModFix/>
            <a:extLst>
              <a:ext uri="{28A0092B-C50C-407E-A947-70E740481C1C}">
                <a14:useLocalDpi xmlns:a14="http://schemas.microsoft.com/office/drawing/2010/main"/>
              </a:ext>
            </a:extLst>
          </a:blip>
          <a:stretch>
            <a:fillRect/>
          </a:stretch>
        </p:blipFill>
        <p:spPr>
          <a:xfrm>
            <a:off x="5562600" y="152400"/>
            <a:ext cx="3124200" cy="3124200"/>
          </a:xfrm>
          <a:prstGeom prst="rect">
            <a:avLst/>
          </a:prstGeom>
        </p:spPr>
      </p:pic>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 id="2147483714" r:id="rId2"/>
    <p:sldLayoutId id="2147483715" r:id="rId3"/>
    <p:sldLayoutId id="2147483716" r:id="rId4"/>
    <p:sldLayoutId id="2147483717" r:id="rId5"/>
    <p:sldLayoutId id="2147483713" r:id="rId6"/>
    <p:sldLayoutId id="2147483720"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2"/>
            <a:ext cx="1600200" cy="138499"/>
          </a:xfrm>
          <a:prstGeom prst="rect">
            <a:avLst/>
          </a:prstGeom>
          <a:noFill/>
        </p:spPr>
        <p:txBody>
          <a:bodyPr wrap="square" lIns="0" tIns="0" rIns="0" bIns="0" rtlCol="0">
            <a:spAutoFit/>
          </a:bodyPr>
          <a:lstStyle/>
          <a:p>
            <a:pPr algn="r"/>
            <a:r>
              <a:rPr lang="en-US" sz="900" dirty="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58557" y="6264611"/>
            <a:ext cx="1082949" cy="407124"/>
          </a:xfrm>
          <a:prstGeom prst="rect">
            <a:avLst/>
          </a:prstGeom>
        </p:spPr>
      </p:pic>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702" r:id="rId2"/>
    <p:sldLayoutId id="2147483705" r:id="rId3"/>
    <p:sldLayoutId id="2147483703" r:id="rId4"/>
    <p:sldLayoutId id="2147483718"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62" r:id="rId14"/>
    <p:sldLayoutId id="2147483663" r:id="rId15"/>
    <p:sldLayoutId id="2147483721" r:id="rId16"/>
    <p:sldLayoutId id="2147483723"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2"/>
            <a:ext cx="1524000" cy="138499"/>
          </a:xfrm>
          <a:prstGeom prst="rect">
            <a:avLst/>
          </a:prstGeom>
          <a:noFill/>
        </p:spPr>
        <p:txBody>
          <a:bodyPr wrap="square" lIns="0" tIns="0" rIns="0" bIns="0" rtlCol="0">
            <a:spAutoFit/>
          </a:bodyPr>
          <a:lstStyle/>
          <a:p>
            <a:pPr algn="r"/>
            <a:r>
              <a:rPr lang="en-US" sz="900" dirty="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8557" y="6264611"/>
            <a:ext cx="1082949" cy="407124"/>
          </a:xfrm>
          <a:prstGeom prst="rect">
            <a:avLst/>
          </a:prstGeom>
        </p:spPr>
      </p:pic>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08" r:id="rId4"/>
    <p:sldLayoutId id="2147483719" r:id="rId5"/>
    <p:sldLayoutId id="2147483709" r:id="rId6"/>
    <p:sldLayoutId id="214748376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24999F1-6EA6-4157-B8E7-873DD20C7940}" type="datetimeFigureOut">
              <a:rPr lang="en-GB" smtClean="0">
                <a:solidFill>
                  <a:prstClr val="black">
                    <a:tint val="75000"/>
                  </a:prstClr>
                </a:solidFill>
                <a:latin typeface="Calibri"/>
              </a:rPr>
              <a:pPr eaLnBrk="1" fontAlgn="auto" hangingPunct="1">
                <a:spcBef>
                  <a:spcPts val="0"/>
                </a:spcBef>
                <a:spcAft>
                  <a:spcPts val="0"/>
                </a:spcAft>
              </a:pPr>
              <a:t>06/09/2016</a:t>
            </a:fld>
            <a:endParaRPr lang="en-GB"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GB"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FE49B2B-1B66-4D7D-8C40-AC34E3CCCEC6}" type="slidenum">
              <a:rPr lang="en-GB" smtClean="0">
                <a:solidFill>
                  <a:prstClr val="black">
                    <a:tint val="75000"/>
                  </a:prstClr>
                </a:solidFill>
                <a:latin typeface="Calibri"/>
              </a:rPr>
              <a:pPr eaLnBrk="1" fontAlgn="auto" hangingPunct="1">
                <a:spcBef>
                  <a:spcPts val="0"/>
                </a:spcBef>
                <a:spcAft>
                  <a:spcPts val="0"/>
                </a:spcAft>
              </a:pPr>
              <a:t>‹#›</a:t>
            </a:fld>
            <a:endParaRPr lang="en-GB" dirty="0">
              <a:solidFill>
                <a:prstClr val="black">
                  <a:tint val="75000"/>
                </a:prstClr>
              </a:solidFill>
              <a:latin typeface="Calibri"/>
            </a:endParaRPr>
          </a:p>
        </p:txBody>
      </p:sp>
    </p:spTree>
    <p:extLst>
      <p:ext uri="{BB962C8B-B14F-4D97-AF65-F5344CB8AC3E}">
        <p14:creationId xmlns:p14="http://schemas.microsoft.com/office/powerpoint/2010/main" val="287132483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2"/>
            <a:ext cx="1600200" cy="138499"/>
          </a:xfrm>
          <a:prstGeom prst="rect">
            <a:avLst/>
          </a:prstGeom>
          <a:noFill/>
        </p:spPr>
        <p:txBody>
          <a:bodyPr wrap="square" lIns="0" tIns="0" rIns="0" bIns="0" rtlCol="0">
            <a:spAutoFit/>
          </a:bodyPr>
          <a:lstStyle/>
          <a:p>
            <a:pPr algn="r"/>
            <a:r>
              <a:rPr lang="en-US" sz="900" dirty="0">
                <a:solidFill>
                  <a:srgbClr val="BCBDC0"/>
                </a:solidFill>
                <a:latin typeface="Arial Narrow"/>
                <a:cs typeface="Arial Narrow"/>
              </a:rPr>
              <a:t>TITLE  |  </a:t>
            </a:r>
            <a:fld id="{CF1A8821-C998-834A-B51E-54D54792926D}" type="slidenum">
              <a:rPr lang="en-US" sz="900" spc="300" smtClean="0">
                <a:solidFill>
                  <a:srgbClr val="BCBDC0"/>
                </a:solidFill>
                <a:latin typeface="Arial Narrow"/>
                <a:cs typeface="Arial Narrow"/>
              </a:rPr>
              <a:pPr algn="r"/>
              <a:t>‹#›</a:t>
            </a:fld>
            <a:r>
              <a:rPr lang="en-US" sz="900" spc="300" dirty="0">
                <a:solidFill>
                  <a:srgbClr val="BCBDC0"/>
                </a:solidFill>
                <a:latin typeface="Arial Narrow"/>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58560" y="6264611"/>
            <a:ext cx="1082949" cy="407124"/>
          </a:xfrm>
          <a:prstGeom prst="rect">
            <a:avLst/>
          </a:prstGeom>
        </p:spPr>
      </p:pic>
    </p:spTree>
    <p:extLst>
      <p:ext uri="{BB962C8B-B14F-4D97-AF65-F5344CB8AC3E}">
        <p14:creationId xmlns:p14="http://schemas.microsoft.com/office/powerpoint/2010/main" val="100210403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281364" y="254002"/>
            <a:ext cx="798341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33795" name="Text Placeholder 2"/>
          <p:cNvSpPr>
            <a:spLocks noGrp="1"/>
          </p:cNvSpPr>
          <p:nvPr>
            <p:ph type="body" idx="1"/>
          </p:nvPr>
        </p:nvSpPr>
        <p:spPr bwMode="auto">
          <a:xfrm>
            <a:off x="700461" y="1571638"/>
            <a:ext cx="798341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4913245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fade/>
  </p:transition>
  <p:hf hdr="0" dt="0"/>
  <p:txStyles>
    <p:titleStyle>
      <a:lvl1pPr algn="l" defTabSz="684523" rtl="0" eaLnBrk="0" fontAlgn="base" hangingPunct="0">
        <a:lnSpc>
          <a:spcPct val="90000"/>
        </a:lnSpc>
        <a:spcBef>
          <a:spcPct val="0"/>
        </a:spcBef>
        <a:spcAft>
          <a:spcPct val="0"/>
        </a:spcAft>
        <a:defRPr sz="1800" b="1">
          <a:solidFill>
            <a:schemeClr val="tx1"/>
          </a:solidFill>
          <a:latin typeface="+mj-lt"/>
          <a:ea typeface="+mj-ea"/>
          <a:cs typeface="+mj-cs"/>
        </a:defRPr>
      </a:lvl1pPr>
      <a:lvl2pPr algn="l" defTabSz="684523" rtl="0" eaLnBrk="0" fontAlgn="base" hangingPunct="0">
        <a:lnSpc>
          <a:spcPct val="90000"/>
        </a:lnSpc>
        <a:spcBef>
          <a:spcPct val="0"/>
        </a:spcBef>
        <a:spcAft>
          <a:spcPct val="0"/>
        </a:spcAft>
        <a:defRPr sz="1800" b="1">
          <a:solidFill>
            <a:schemeClr val="tx1"/>
          </a:solidFill>
          <a:latin typeface="Arial" charset="0"/>
          <a:cs typeface="Arial" charset="0"/>
        </a:defRPr>
      </a:lvl2pPr>
      <a:lvl3pPr algn="l" defTabSz="684523" rtl="0" eaLnBrk="0" fontAlgn="base" hangingPunct="0">
        <a:lnSpc>
          <a:spcPct val="90000"/>
        </a:lnSpc>
        <a:spcBef>
          <a:spcPct val="0"/>
        </a:spcBef>
        <a:spcAft>
          <a:spcPct val="0"/>
        </a:spcAft>
        <a:defRPr sz="1800" b="1">
          <a:solidFill>
            <a:schemeClr val="tx1"/>
          </a:solidFill>
          <a:latin typeface="Arial" charset="0"/>
          <a:cs typeface="Arial" charset="0"/>
        </a:defRPr>
      </a:lvl3pPr>
      <a:lvl4pPr algn="l" defTabSz="684523" rtl="0" eaLnBrk="0" fontAlgn="base" hangingPunct="0">
        <a:lnSpc>
          <a:spcPct val="90000"/>
        </a:lnSpc>
        <a:spcBef>
          <a:spcPct val="0"/>
        </a:spcBef>
        <a:spcAft>
          <a:spcPct val="0"/>
        </a:spcAft>
        <a:defRPr sz="1800" b="1">
          <a:solidFill>
            <a:schemeClr val="tx1"/>
          </a:solidFill>
          <a:latin typeface="Arial" charset="0"/>
          <a:cs typeface="Arial" charset="0"/>
        </a:defRPr>
      </a:lvl4pPr>
      <a:lvl5pPr algn="l" defTabSz="684523" rtl="0" eaLnBrk="0" fontAlgn="base" hangingPunct="0">
        <a:lnSpc>
          <a:spcPct val="90000"/>
        </a:lnSpc>
        <a:spcBef>
          <a:spcPct val="0"/>
        </a:spcBef>
        <a:spcAft>
          <a:spcPct val="0"/>
        </a:spcAft>
        <a:defRPr sz="1800" b="1">
          <a:solidFill>
            <a:schemeClr val="tx1"/>
          </a:solidFill>
          <a:latin typeface="Arial" charset="0"/>
          <a:cs typeface="Arial" charset="0"/>
        </a:defRPr>
      </a:lvl5pPr>
      <a:lvl6pPr marL="342857" algn="l" defTabSz="684523" rtl="0" fontAlgn="base">
        <a:lnSpc>
          <a:spcPct val="90000"/>
        </a:lnSpc>
        <a:spcBef>
          <a:spcPct val="0"/>
        </a:spcBef>
        <a:spcAft>
          <a:spcPct val="0"/>
        </a:spcAft>
        <a:defRPr sz="1800" b="1">
          <a:solidFill>
            <a:schemeClr val="tx1"/>
          </a:solidFill>
          <a:latin typeface="Arial" charset="0"/>
          <a:cs typeface="Arial" charset="0"/>
        </a:defRPr>
      </a:lvl6pPr>
      <a:lvl7pPr marL="685713" algn="l" defTabSz="684523" rtl="0" fontAlgn="base">
        <a:lnSpc>
          <a:spcPct val="90000"/>
        </a:lnSpc>
        <a:spcBef>
          <a:spcPct val="0"/>
        </a:spcBef>
        <a:spcAft>
          <a:spcPct val="0"/>
        </a:spcAft>
        <a:defRPr sz="1800" b="1">
          <a:solidFill>
            <a:schemeClr val="tx1"/>
          </a:solidFill>
          <a:latin typeface="Arial" charset="0"/>
          <a:cs typeface="Arial" charset="0"/>
        </a:defRPr>
      </a:lvl7pPr>
      <a:lvl8pPr marL="1028570" algn="l" defTabSz="684523" rtl="0" fontAlgn="base">
        <a:lnSpc>
          <a:spcPct val="90000"/>
        </a:lnSpc>
        <a:spcBef>
          <a:spcPct val="0"/>
        </a:spcBef>
        <a:spcAft>
          <a:spcPct val="0"/>
        </a:spcAft>
        <a:defRPr sz="1800" b="1">
          <a:solidFill>
            <a:schemeClr val="tx1"/>
          </a:solidFill>
          <a:latin typeface="Arial" charset="0"/>
          <a:cs typeface="Arial" charset="0"/>
        </a:defRPr>
      </a:lvl8pPr>
      <a:lvl9pPr marL="1371427" algn="l" defTabSz="684523" rtl="0" fontAlgn="base">
        <a:lnSpc>
          <a:spcPct val="90000"/>
        </a:lnSpc>
        <a:spcBef>
          <a:spcPct val="0"/>
        </a:spcBef>
        <a:spcAft>
          <a:spcPct val="0"/>
        </a:spcAft>
        <a:defRPr sz="1800" b="1">
          <a:solidFill>
            <a:schemeClr val="tx1"/>
          </a:solidFill>
          <a:latin typeface="Arial" charset="0"/>
          <a:cs typeface="Arial" charset="0"/>
        </a:defRPr>
      </a:lvl9pPr>
    </p:titleStyle>
    <p:bodyStyle>
      <a:lvl1pPr marL="171428" indent="-171428" algn="l" defTabSz="684523" rtl="0" eaLnBrk="0" fontAlgn="base" hangingPunct="0">
        <a:lnSpc>
          <a:spcPts val="1950"/>
        </a:lnSpc>
        <a:spcBef>
          <a:spcPct val="0"/>
        </a:spcBef>
        <a:spcAft>
          <a:spcPts val="300"/>
        </a:spcAft>
        <a:buClr>
          <a:schemeClr val="accent2"/>
        </a:buClr>
        <a:buFont typeface="Wingdings" pitchFamily="2" charset="2"/>
        <a:buChar char="§"/>
        <a:defRPr sz="1800" b="1">
          <a:solidFill>
            <a:schemeClr val="tx1"/>
          </a:solidFill>
          <a:latin typeface="+mn-lt"/>
          <a:ea typeface="+mn-ea"/>
          <a:cs typeface="+mn-cs"/>
        </a:defRPr>
      </a:lvl1pPr>
      <a:lvl2pPr marL="342857" indent="-171428" algn="l" defTabSz="684523" rtl="0" eaLnBrk="0" fontAlgn="base" hangingPunct="0">
        <a:lnSpc>
          <a:spcPts val="1800"/>
        </a:lnSpc>
        <a:spcBef>
          <a:spcPct val="0"/>
        </a:spcBef>
        <a:spcAft>
          <a:spcPts val="300"/>
        </a:spcAft>
        <a:buClr>
          <a:schemeClr val="accent2"/>
        </a:buClr>
        <a:buSzPct val="125000"/>
        <a:buFont typeface="Arial" pitchFamily="34" charset="0"/>
        <a:buChar char="•"/>
        <a:defRPr sz="1500" b="1">
          <a:solidFill>
            <a:schemeClr val="tx1"/>
          </a:solidFill>
          <a:latin typeface="+mn-lt"/>
          <a:cs typeface="+mn-cs"/>
        </a:defRPr>
      </a:lvl2pPr>
      <a:lvl3pPr marL="511904" indent="-169048" algn="l" defTabSz="684523" rtl="0" eaLnBrk="0" fontAlgn="base" hangingPunct="0">
        <a:lnSpc>
          <a:spcPts val="1875"/>
        </a:lnSpc>
        <a:spcBef>
          <a:spcPct val="0"/>
        </a:spcBef>
        <a:spcAft>
          <a:spcPts val="300"/>
        </a:spcAft>
        <a:buClr>
          <a:schemeClr val="accent2"/>
        </a:buClr>
        <a:buSzPct val="90000"/>
        <a:buFont typeface="Arial" pitchFamily="34" charset="0"/>
        <a:buChar char="−"/>
        <a:defRPr b="1">
          <a:solidFill>
            <a:schemeClr val="tx1"/>
          </a:solidFill>
          <a:latin typeface="+mn-lt"/>
          <a:cs typeface="+mn-cs"/>
        </a:defRPr>
      </a:lvl3pPr>
      <a:lvl4pPr marL="599999" indent="-123809" algn="l" defTabSz="684523" rtl="0" eaLnBrk="0" fontAlgn="base" hangingPunct="0">
        <a:lnSpc>
          <a:spcPts val="1650"/>
        </a:lnSpc>
        <a:spcBef>
          <a:spcPct val="0"/>
        </a:spcBef>
        <a:spcAft>
          <a:spcPct val="0"/>
        </a:spcAft>
        <a:buClr>
          <a:srgbClr val="E0EBED"/>
        </a:buClr>
        <a:buSzPct val="90000"/>
        <a:buFont typeface="Arial" pitchFamily="34" charset="0"/>
        <a:buChar char="◊"/>
        <a:defRPr sz="1200" b="1">
          <a:solidFill>
            <a:schemeClr val="tx1"/>
          </a:solidFill>
          <a:latin typeface="+mn-lt"/>
          <a:cs typeface="+mn-cs"/>
        </a:defRPr>
      </a:lvl4pPr>
      <a:lvl5pPr marL="733332" indent="-133332" algn="l" defTabSz="684523" rtl="0" eaLnBrk="0" fontAlgn="base" hangingPunct="0">
        <a:lnSpc>
          <a:spcPts val="1500"/>
        </a:lnSpc>
        <a:spcBef>
          <a:spcPct val="0"/>
        </a:spcBef>
        <a:spcAft>
          <a:spcPct val="0"/>
        </a:spcAft>
        <a:buClr>
          <a:srgbClr val="E0EBED"/>
        </a:buClr>
        <a:buSzPct val="90000"/>
        <a:buFont typeface="Arial" pitchFamily="34" charset="0"/>
        <a:buChar char="◊"/>
        <a:defRPr sz="1050" b="1">
          <a:solidFill>
            <a:schemeClr val="tx1"/>
          </a:solidFill>
          <a:latin typeface="+mn-lt"/>
          <a:cs typeface="+mn-cs"/>
        </a:defRPr>
      </a:lvl5pPr>
      <a:lvl6pPr marL="1076189" indent="-133332" algn="l" defTabSz="684523" rtl="0" fontAlgn="base">
        <a:lnSpc>
          <a:spcPts val="1500"/>
        </a:lnSpc>
        <a:spcBef>
          <a:spcPct val="0"/>
        </a:spcBef>
        <a:spcAft>
          <a:spcPct val="0"/>
        </a:spcAft>
        <a:buClr>
          <a:srgbClr val="E0EBED"/>
        </a:buClr>
        <a:buSzPct val="90000"/>
        <a:buFont typeface="Arial" charset="0"/>
        <a:buChar char="◊"/>
        <a:defRPr sz="1050" b="1">
          <a:solidFill>
            <a:schemeClr val="tx1"/>
          </a:solidFill>
          <a:latin typeface="+mn-lt"/>
          <a:cs typeface="+mn-cs"/>
        </a:defRPr>
      </a:lvl6pPr>
      <a:lvl7pPr marL="1419046" indent="-133332" algn="l" defTabSz="684523" rtl="0" fontAlgn="base">
        <a:lnSpc>
          <a:spcPts val="1500"/>
        </a:lnSpc>
        <a:spcBef>
          <a:spcPct val="0"/>
        </a:spcBef>
        <a:spcAft>
          <a:spcPct val="0"/>
        </a:spcAft>
        <a:buClr>
          <a:srgbClr val="E0EBED"/>
        </a:buClr>
        <a:buSzPct val="90000"/>
        <a:buFont typeface="Arial" charset="0"/>
        <a:buChar char="◊"/>
        <a:defRPr sz="1050" b="1">
          <a:solidFill>
            <a:schemeClr val="tx1"/>
          </a:solidFill>
          <a:latin typeface="+mn-lt"/>
          <a:cs typeface="+mn-cs"/>
        </a:defRPr>
      </a:lvl7pPr>
      <a:lvl8pPr marL="1761902" indent="-133332" algn="l" defTabSz="684523" rtl="0" fontAlgn="base">
        <a:lnSpc>
          <a:spcPts val="1500"/>
        </a:lnSpc>
        <a:spcBef>
          <a:spcPct val="0"/>
        </a:spcBef>
        <a:spcAft>
          <a:spcPct val="0"/>
        </a:spcAft>
        <a:buClr>
          <a:srgbClr val="E0EBED"/>
        </a:buClr>
        <a:buSzPct val="90000"/>
        <a:buFont typeface="Arial" charset="0"/>
        <a:buChar char="◊"/>
        <a:defRPr sz="1050" b="1">
          <a:solidFill>
            <a:schemeClr val="tx1"/>
          </a:solidFill>
          <a:latin typeface="+mn-lt"/>
          <a:cs typeface="+mn-cs"/>
        </a:defRPr>
      </a:lvl8pPr>
      <a:lvl9pPr marL="2104760" indent="-133332" algn="l" defTabSz="684523" rtl="0" fontAlgn="base">
        <a:lnSpc>
          <a:spcPts val="1500"/>
        </a:lnSpc>
        <a:spcBef>
          <a:spcPct val="0"/>
        </a:spcBef>
        <a:spcAft>
          <a:spcPct val="0"/>
        </a:spcAft>
        <a:buClr>
          <a:srgbClr val="E0EBED"/>
        </a:buClr>
        <a:buSzPct val="90000"/>
        <a:buFont typeface="Arial" charset="0"/>
        <a:buChar char="◊"/>
        <a:defRPr sz="1050" b="1">
          <a:solidFill>
            <a:schemeClr val="tx1"/>
          </a:solidFill>
          <a:latin typeface="+mn-lt"/>
          <a:cs typeface="+mn-cs"/>
        </a:defRPr>
      </a:lvl9pPr>
    </p:bodyStyle>
    <p:otherStyle>
      <a:defPPr>
        <a:defRPr lang="en-US"/>
      </a:defPPr>
      <a:lvl1pPr marL="0" algn="l" defTabSz="685713" rtl="0" eaLnBrk="1" latinLnBrk="0" hangingPunct="1">
        <a:defRPr sz="1350" kern="1200">
          <a:solidFill>
            <a:schemeClr val="tx1"/>
          </a:solidFill>
          <a:latin typeface="+mn-lt"/>
          <a:ea typeface="+mn-ea"/>
          <a:cs typeface="+mn-cs"/>
        </a:defRPr>
      </a:lvl1pPr>
      <a:lvl2pPr marL="342857" algn="l" defTabSz="685713" rtl="0" eaLnBrk="1" latinLnBrk="0" hangingPunct="1">
        <a:defRPr sz="1350" kern="1200">
          <a:solidFill>
            <a:schemeClr val="tx1"/>
          </a:solidFill>
          <a:latin typeface="+mn-lt"/>
          <a:ea typeface="+mn-ea"/>
          <a:cs typeface="+mn-cs"/>
        </a:defRPr>
      </a:lvl2pPr>
      <a:lvl3pPr marL="685713" algn="l" defTabSz="685713" rtl="0" eaLnBrk="1" latinLnBrk="0" hangingPunct="1">
        <a:defRPr sz="1350" kern="1200">
          <a:solidFill>
            <a:schemeClr val="tx1"/>
          </a:solidFill>
          <a:latin typeface="+mn-lt"/>
          <a:ea typeface="+mn-ea"/>
          <a:cs typeface="+mn-cs"/>
        </a:defRPr>
      </a:lvl3pPr>
      <a:lvl4pPr marL="1028570" algn="l" defTabSz="685713" rtl="0" eaLnBrk="1" latinLnBrk="0" hangingPunct="1">
        <a:defRPr sz="1350" kern="1200">
          <a:solidFill>
            <a:schemeClr val="tx1"/>
          </a:solidFill>
          <a:latin typeface="+mn-lt"/>
          <a:ea typeface="+mn-ea"/>
          <a:cs typeface="+mn-cs"/>
        </a:defRPr>
      </a:lvl4pPr>
      <a:lvl5pPr marL="1371427" algn="l" defTabSz="685713" rtl="0" eaLnBrk="1" latinLnBrk="0" hangingPunct="1">
        <a:defRPr sz="1350" kern="1200">
          <a:solidFill>
            <a:schemeClr val="tx1"/>
          </a:solidFill>
          <a:latin typeface="+mn-lt"/>
          <a:ea typeface="+mn-ea"/>
          <a:cs typeface="+mn-cs"/>
        </a:defRPr>
      </a:lvl5pPr>
      <a:lvl6pPr marL="1714283" algn="l" defTabSz="685713" rtl="0" eaLnBrk="1" latinLnBrk="0" hangingPunct="1">
        <a:defRPr sz="1350" kern="1200">
          <a:solidFill>
            <a:schemeClr val="tx1"/>
          </a:solidFill>
          <a:latin typeface="+mn-lt"/>
          <a:ea typeface="+mn-ea"/>
          <a:cs typeface="+mn-cs"/>
        </a:defRPr>
      </a:lvl6pPr>
      <a:lvl7pPr marL="2057140" algn="l" defTabSz="685713" rtl="0" eaLnBrk="1" latinLnBrk="0" hangingPunct="1">
        <a:defRPr sz="1350" kern="1200">
          <a:solidFill>
            <a:schemeClr val="tx1"/>
          </a:solidFill>
          <a:latin typeface="+mn-lt"/>
          <a:ea typeface="+mn-ea"/>
          <a:cs typeface="+mn-cs"/>
        </a:defRPr>
      </a:lvl7pPr>
      <a:lvl8pPr marL="2399997" algn="l" defTabSz="685713" rtl="0" eaLnBrk="1" latinLnBrk="0" hangingPunct="1">
        <a:defRPr sz="1350" kern="1200">
          <a:solidFill>
            <a:schemeClr val="tx1"/>
          </a:solidFill>
          <a:latin typeface="+mn-lt"/>
          <a:ea typeface="+mn-ea"/>
          <a:cs typeface="+mn-cs"/>
        </a:defRPr>
      </a:lvl8pPr>
      <a:lvl9pPr marL="2742854" algn="l" defTabSz="68571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3794" name="Title Placeholder 1"/>
          <p:cNvSpPr>
            <a:spLocks noGrp="1"/>
          </p:cNvSpPr>
          <p:nvPr>
            <p:ph type="title"/>
          </p:nvPr>
        </p:nvSpPr>
        <p:spPr bwMode="auto">
          <a:xfrm>
            <a:off x="281362" y="254001"/>
            <a:ext cx="7983415"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33795" name="Text Placeholder 2"/>
          <p:cNvSpPr>
            <a:spLocks noGrp="1"/>
          </p:cNvSpPr>
          <p:nvPr>
            <p:ph type="body" idx="1"/>
          </p:nvPr>
        </p:nvSpPr>
        <p:spPr bwMode="auto">
          <a:xfrm>
            <a:off x="700461" y="1571637"/>
            <a:ext cx="798341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5480645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fade/>
  </p:transition>
  <p:hf hdr="0" dt="0"/>
  <p:txStyles>
    <p:titleStyle>
      <a:lvl1pPr algn="l" defTabSz="684523" rtl="0" eaLnBrk="0" fontAlgn="base" hangingPunct="0">
        <a:lnSpc>
          <a:spcPct val="90000"/>
        </a:lnSpc>
        <a:spcBef>
          <a:spcPct val="0"/>
        </a:spcBef>
        <a:spcAft>
          <a:spcPct val="0"/>
        </a:spcAft>
        <a:defRPr sz="1800" b="1">
          <a:solidFill>
            <a:schemeClr val="tx1"/>
          </a:solidFill>
          <a:latin typeface="+mj-lt"/>
          <a:ea typeface="+mj-ea"/>
          <a:cs typeface="+mj-cs"/>
        </a:defRPr>
      </a:lvl1pPr>
      <a:lvl2pPr algn="l" defTabSz="684523" rtl="0" eaLnBrk="0" fontAlgn="base" hangingPunct="0">
        <a:lnSpc>
          <a:spcPct val="90000"/>
        </a:lnSpc>
        <a:spcBef>
          <a:spcPct val="0"/>
        </a:spcBef>
        <a:spcAft>
          <a:spcPct val="0"/>
        </a:spcAft>
        <a:defRPr sz="1800" b="1">
          <a:solidFill>
            <a:schemeClr val="tx1"/>
          </a:solidFill>
          <a:latin typeface="Arial" charset="0"/>
          <a:cs typeface="Arial" charset="0"/>
        </a:defRPr>
      </a:lvl2pPr>
      <a:lvl3pPr algn="l" defTabSz="684523" rtl="0" eaLnBrk="0" fontAlgn="base" hangingPunct="0">
        <a:lnSpc>
          <a:spcPct val="90000"/>
        </a:lnSpc>
        <a:spcBef>
          <a:spcPct val="0"/>
        </a:spcBef>
        <a:spcAft>
          <a:spcPct val="0"/>
        </a:spcAft>
        <a:defRPr sz="1800" b="1">
          <a:solidFill>
            <a:schemeClr val="tx1"/>
          </a:solidFill>
          <a:latin typeface="Arial" charset="0"/>
          <a:cs typeface="Arial" charset="0"/>
        </a:defRPr>
      </a:lvl3pPr>
      <a:lvl4pPr algn="l" defTabSz="684523" rtl="0" eaLnBrk="0" fontAlgn="base" hangingPunct="0">
        <a:lnSpc>
          <a:spcPct val="90000"/>
        </a:lnSpc>
        <a:spcBef>
          <a:spcPct val="0"/>
        </a:spcBef>
        <a:spcAft>
          <a:spcPct val="0"/>
        </a:spcAft>
        <a:defRPr sz="1800" b="1">
          <a:solidFill>
            <a:schemeClr val="tx1"/>
          </a:solidFill>
          <a:latin typeface="Arial" charset="0"/>
          <a:cs typeface="Arial" charset="0"/>
        </a:defRPr>
      </a:lvl4pPr>
      <a:lvl5pPr algn="l" defTabSz="684523" rtl="0" eaLnBrk="0" fontAlgn="base" hangingPunct="0">
        <a:lnSpc>
          <a:spcPct val="90000"/>
        </a:lnSpc>
        <a:spcBef>
          <a:spcPct val="0"/>
        </a:spcBef>
        <a:spcAft>
          <a:spcPct val="0"/>
        </a:spcAft>
        <a:defRPr sz="1800" b="1">
          <a:solidFill>
            <a:schemeClr val="tx1"/>
          </a:solidFill>
          <a:latin typeface="Arial" charset="0"/>
          <a:cs typeface="Arial" charset="0"/>
        </a:defRPr>
      </a:lvl5pPr>
      <a:lvl6pPr marL="342857" algn="l" defTabSz="684523" rtl="0" fontAlgn="base">
        <a:lnSpc>
          <a:spcPct val="90000"/>
        </a:lnSpc>
        <a:spcBef>
          <a:spcPct val="0"/>
        </a:spcBef>
        <a:spcAft>
          <a:spcPct val="0"/>
        </a:spcAft>
        <a:defRPr sz="1800" b="1">
          <a:solidFill>
            <a:schemeClr val="tx1"/>
          </a:solidFill>
          <a:latin typeface="Arial" charset="0"/>
          <a:cs typeface="Arial" charset="0"/>
        </a:defRPr>
      </a:lvl6pPr>
      <a:lvl7pPr marL="685713" algn="l" defTabSz="684523" rtl="0" fontAlgn="base">
        <a:lnSpc>
          <a:spcPct val="90000"/>
        </a:lnSpc>
        <a:spcBef>
          <a:spcPct val="0"/>
        </a:spcBef>
        <a:spcAft>
          <a:spcPct val="0"/>
        </a:spcAft>
        <a:defRPr sz="1800" b="1">
          <a:solidFill>
            <a:schemeClr val="tx1"/>
          </a:solidFill>
          <a:latin typeface="Arial" charset="0"/>
          <a:cs typeface="Arial" charset="0"/>
        </a:defRPr>
      </a:lvl7pPr>
      <a:lvl8pPr marL="1028570" algn="l" defTabSz="684523" rtl="0" fontAlgn="base">
        <a:lnSpc>
          <a:spcPct val="90000"/>
        </a:lnSpc>
        <a:spcBef>
          <a:spcPct val="0"/>
        </a:spcBef>
        <a:spcAft>
          <a:spcPct val="0"/>
        </a:spcAft>
        <a:defRPr sz="1800" b="1">
          <a:solidFill>
            <a:schemeClr val="tx1"/>
          </a:solidFill>
          <a:latin typeface="Arial" charset="0"/>
          <a:cs typeface="Arial" charset="0"/>
        </a:defRPr>
      </a:lvl8pPr>
      <a:lvl9pPr marL="1371427" algn="l" defTabSz="684523" rtl="0" fontAlgn="base">
        <a:lnSpc>
          <a:spcPct val="90000"/>
        </a:lnSpc>
        <a:spcBef>
          <a:spcPct val="0"/>
        </a:spcBef>
        <a:spcAft>
          <a:spcPct val="0"/>
        </a:spcAft>
        <a:defRPr sz="1800" b="1">
          <a:solidFill>
            <a:schemeClr val="tx1"/>
          </a:solidFill>
          <a:latin typeface="Arial" charset="0"/>
          <a:cs typeface="Arial" charset="0"/>
        </a:defRPr>
      </a:lvl9pPr>
    </p:titleStyle>
    <p:bodyStyle>
      <a:lvl1pPr marL="171428" indent="-171428" algn="l" defTabSz="684523" rtl="0" eaLnBrk="0" fontAlgn="base" hangingPunct="0">
        <a:lnSpc>
          <a:spcPts val="1950"/>
        </a:lnSpc>
        <a:spcBef>
          <a:spcPct val="0"/>
        </a:spcBef>
        <a:spcAft>
          <a:spcPts val="300"/>
        </a:spcAft>
        <a:buClr>
          <a:schemeClr val="accent2"/>
        </a:buClr>
        <a:buFont typeface="Wingdings" pitchFamily="2" charset="2"/>
        <a:buChar char="§"/>
        <a:defRPr sz="1800" b="1">
          <a:solidFill>
            <a:schemeClr val="tx1"/>
          </a:solidFill>
          <a:latin typeface="+mn-lt"/>
          <a:ea typeface="+mn-ea"/>
          <a:cs typeface="+mn-cs"/>
        </a:defRPr>
      </a:lvl1pPr>
      <a:lvl2pPr marL="342857" indent="-171428" algn="l" defTabSz="684523" rtl="0" eaLnBrk="0" fontAlgn="base" hangingPunct="0">
        <a:lnSpc>
          <a:spcPts val="1800"/>
        </a:lnSpc>
        <a:spcBef>
          <a:spcPct val="0"/>
        </a:spcBef>
        <a:spcAft>
          <a:spcPts val="300"/>
        </a:spcAft>
        <a:buClr>
          <a:schemeClr val="accent2"/>
        </a:buClr>
        <a:buSzPct val="125000"/>
        <a:buFont typeface="Arial" pitchFamily="34" charset="0"/>
        <a:buChar char="•"/>
        <a:defRPr sz="1500" b="1">
          <a:solidFill>
            <a:schemeClr val="tx1"/>
          </a:solidFill>
          <a:latin typeface="+mn-lt"/>
          <a:cs typeface="+mn-cs"/>
        </a:defRPr>
      </a:lvl2pPr>
      <a:lvl3pPr marL="511904" indent="-169048" algn="l" defTabSz="684523" rtl="0" eaLnBrk="0" fontAlgn="base" hangingPunct="0">
        <a:lnSpc>
          <a:spcPts val="1875"/>
        </a:lnSpc>
        <a:spcBef>
          <a:spcPct val="0"/>
        </a:spcBef>
        <a:spcAft>
          <a:spcPts val="300"/>
        </a:spcAft>
        <a:buClr>
          <a:schemeClr val="accent2"/>
        </a:buClr>
        <a:buSzPct val="90000"/>
        <a:buFont typeface="Arial" pitchFamily="34" charset="0"/>
        <a:buChar char="−"/>
        <a:defRPr b="1">
          <a:solidFill>
            <a:schemeClr val="tx1"/>
          </a:solidFill>
          <a:latin typeface="+mn-lt"/>
          <a:cs typeface="+mn-cs"/>
        </a:defRPr>
      </a:lvl3pPr>
      <a:lvl4pPr marL="599999" indent="-123809" algn="l" defTabSz="684523" rtl="0" eaLnBrk="0" fontAlgn="base" hangingPunct="0">
        <a:lnSpc>
          <a:spcPts val="1650"/>
        </a:lnSpc>
        <a:spcBef>
          <a:spcPct val="0"/>
        </a:spcBef>
        <a:spcAft>
          <a:spcPct val="0"/>
        </a:spcAft>
        <a:buClr>
          <a:srgbClr val="E0EBED"/>
        </a:buClr>
        <a:buSzPct val="90000"/>
        <a:buFont typeface="Arial" pitchFamily="34" charset="0"/>
        <a:buChar char="◊"/>
        <a:defRPr sz="1200" b="1">
          <a:solidFill>
            <a:schemeClr val="tx1"/>
          </a:solidFill>
          <a:latin typeface="+mn-lt"/>
          <a:cs typeface="+mn-cs"/>
        </a:defRPr>
      </a:lvl4pPr>
      <a:lvl5pPr marL="733332" indent="-133332" algn="l" defTabSz="684523" rtl="0" eaLnBrk="0" fontAlgn="base" hangingPunct="0">
        <a:lnSpc>
          <a:spcPts val="1500"/>
        </a:lnSpc>
        <a:spcBef>
          <a:spcPct val="0"/>
        </a:spcBef>
        <a:spcAft>
          <a:spcPct val="0"/>
        </a:spcAft>
        <a:buClr>
          <a:srgbClr val="E0EBED"/>
        </a:buClr>
        <a:buSzPct val="90000"/>
        <a:buFont typeface="Arial" pitchFamily="34" charset="0"/>
        <a:buChar char="◊"/>
        <a:defRPr sz="1050" b="1">
          <a:solidFill>
            <a:schemeClr val="tx1"/>
          </a:solidFill>
          <a:latin typeface="+mn-lt"/>
          <a:cs typeface="+mn-cs"/>
        </a:defRPr>
      </a:lvl5pPr>
      <a:lvl6pPr marL="1076189" indent="-133332" algn="l" defTabSz="684523" rtl="0" fontAlgn="base">
        <a:lnSpc>
          <a:spcPts val="1500"/>
        </a:lnSpc>
        <a:spcBef>
          <a:spcPct val="0"/>
        </a:spcBef>
        <a:spcAft>
          <a:spcPct val="0"/>
        </a:spcAft>
        <a:buClr>
          <a:srgbClr val="E0EBED"/>
        </a:buClr>
        <a:buSzPct val="90000"/>
        <a:buFont typeface="Arial" charset="0"/>
        <a:buChar char="◊"/>
        <a:defRPr sz="1050" b="1">
          <a:solidFill>
            <a:schemeClr val="tx1"/>
          </a:solidFill>
          <a:latin typeface="+mn-lt"/>
          <a:cs typeface="+mn-cs"/>
        </a:defRPr>
      </a:lvl6pPr>
      <a:lvl7pPr marL="1419046" indent="-133332" algn="l" defTabSz="684523" rtl="0" fontAlgn="base">
        <a:lnSpc>
          <a:spcPts val="1500"/>
        </a:lnSpc>
        <a:spcBef>
          <a:spcPct val="0"/>
        </a:spcBef>
        <a:spcAft>
          <a:spcPct val="0"/>
        </a:spcAft>
        <a:buClr>
          <a:srgbClr val="E0EBED"/>
        </a:buClr>
        <a:buSzPct val="90000"/>
        <a:buFont typeface="Arial" charset="0"/>
        <a:buChar char="◊"/>
        <a:defRPr sz="1050" b="1">
          <a:solidFill>
            <a:schemeClr val="tx1"/>
          </a:solidFill>
          <a:latin typeface="+mn-lt"/>
          <a:cs typeface="+mn-cs"/>
        </a:defRPr>
      </a:lvl7pPr>
      <a:lvl8pPr marL="1761902" indent="-133332" algn="l" defTabSz="684523" rtl="0" fontAlgn="base">
        <a:lnSpc>
          <a:spcPts val="1500"/>
        </a:lnSpc>
        <a:spcBef>
          <a:spcPct val="0"/>
        </a:spcBef>
        <a:spcAft>
          <a:spcPct val="0"/>
        </a:spcAft>
        <a:buClr>
          <a:srgbClr val="E0EBED"/>
        </a:buClr>
        <a:buSzPct val="90000"/>
        <a:buFont typeface="Arial" charset="0"/>
        <a:buChar char="◊"/>
        <a:defRPr sz="1050" b="1">
          <a:solidFill>
            <a:schemeClr val="tx1"/>
          </a:solidFill>
          <a:latin typeface="+mn-lt"/>
          <a:cs typeface="+mn-cs"/>
        </a:defRPr>
      </a:lvl8pPr>
      <a:lvl9pPr marL="2104760" indent="-133332" algn="l" defTabSz="684523" rtl="0" fontAlgn="base">
        <a:lnSpc>
          <a:spcPts val="1500"/>
        </a:lnSpc>
        <a:spcBef>
          <a:spcPct val="0"/>
        </a:spcBef>
        <a:spcAft>
          <a:spcPct val="0"/>
        </a:spcAft>
        <a:buClr>
          <a:srgbClr val="E0EBED"/>
        </a:buClr>
        <a:buSzPct val="90000"/>
        <a:buFont typeface="Arial" charset="0"/>
        <a:buChar char="◊"/>
        <a:defRPr sz="1050" b="1">
          <a:solidFill>
            <a:schemeClr val="tx1"/>
          </a:solidFill>
          <a:latin typeface="+mn-lt"/>
          <a:cs typeface="+mn-cs"/>
        </a:defRPr>
      </a:lvl9pPr>
    </p:bodyStyle>
    <p:otherStyle>
      <a:defPPr>
        <a:defRPr lang="en-US"/>
      </a:defPPr>
      <a:lvl1pPr marL="0" algn="l" defTabSz="685713" rtl="0" eaLnBrk="1" latinLnBrk="0" hangingPunct="1">
        <a:defRPr sz="1350" kern="1200">
          <a:solidFill>
            <a:schemeClr val="tx1"/>
          </a:solidFill>
          <a:latin typeface="+mn-lt"/>
          <a:ea typeface="+mn-ea"/>
          <a:cs typeface="+mn-cs"/>
        </a:defRPr>
      </a:lvl1pPr>
      <a:lvl2pPr marL="342857" algn="l" defTabSz="685713" rtl="0" eaLnBrk="1" latinLnBrk="0" hangingPunct="1">
        <a:defRPr sz="1350" kern="1200">
          <a:solidFill>
            <a:schemeClr val="tx1"/>
          </a:solidFill>
          <a:latin typeface="+mn-lt"/>
          <a:ea typeface="+mn-ea"/>
          <a:cs typeface="+mn-cs"/>
        </a:defRPr>
      </a:lvl2pPr>
      <a:lvl3pPr marL="685713" algn="l" defTabSz="685713" rtl="0" eaLnBrk="1" latinLnBrk="0" hangingPunct="1">
        <a:defRPr sz="1350" kern="1200">
          <a:solidFill>
            <a:schemeClr val="tx1"/>
          </a:solidFill>
          <a:latin typeface="+mn-lt"/>
          <a:ea typeface="+mn-ea"/>
          <a:cs typeface="+mn-cs"/>
        </a:defRPr>
      </a:lvl3pPr>
      <a:lvl4pPr marL="1028570" algn="l" defTabSz="685713" rtl="0" eaLnBrk="1" latinLnBrk="0" hangingPunct="1">
        <a:defRPr sz="1350" kern="1200">
          <a:solidFill>
            <a:schemeClr val="tx1"/>
          </a:solidFill>
          <a:latin typeface="+mn-lt"/>
          <a:ea typeface="+mn-ea"/>
          <a:cs typeface="+mn-cs"/>
        </a:defRPr>
      </a:lvl4pPr>
      <a:lvl5pPr marL="1371427" algn="l" defTabSz="685713" rtl="0" eaLnBrk="1" latinLnBrk="0" hangingPunct="1">
        <a:defRPr sz="1350" kern="1200">
          <a:solidFill>
            <a:schemeClr val="tx1"/>
          </a:solidFill>
          <a:latin typeface="+mn-lt"/>
          <a:ea typeface="+mn-ea"/>
          <a:cs typeface="+mn-cs"/>
        </a:defRPr>
      </a:lvl5pPr>
      <a:lvl6pPr marL="1714283" algn="l" defTabSz="685713" rtl="0" eaLnBrk="1" latinLnBrk="0" hangingPunct="1">
        <a:defRPr sz="1350" kern="1200">
          <a:solidFill>
            <a:schemeClr val="tx1"/>
          </a:solidFill>
          <a:latin typeface="+mn-lt"/>
          <a:ea typeface="+mn-ea"/>
          <a:cs typeface="+mn-cs"/>
        </a:defRPr>
      </a:lvl6pPr>
      <a:lvl7pPr marL="2057140" algn="l" defTabSz="685713" rtl="0" eaLnBrk="1" latinLnBrk="0" hangingPunct="1">
        <a:defRPr sz="1350" kern="1200">
          <a:solidFill>
            <a:schemeClr val="tx1"/>
          </a:solidFill>
          <a:latin typeface="+mn-lt"/>
          <a:ea typeface="+mn-ea"/>
          <a:cs typeface="+mn-cs"/>
        </a:defRPr>
      </a:lvl7pPr>
      <a:lvl8pPr marL="2399997" algn="l" defTabSz="685713" rtl="0" eaLnBrk="1" latinLnBrk="0" hangingPunct="1">
        <a:defRPr sz="1350" kern="1200">
          <a:solidFill>
            <a:schemeClr val="tx1"/>
          </a:solidFill>
          <a:latin typeface="+mn-lt"/>
          <a:ea typeface="+mn-ea"/>
          <a:cs typeface="+mn-cs"/>
        </a:defRPr>
      </a:lvl8pPr>
      <a:lvl9pPr marL="2742854" algn="l" defTabSz="68571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31.xml"/><Relationship Id="rId5" Type="http://schemas.microsoft.com/office/2007/relationships/hdphoto" Target="../media/hdphoto4.wdp"/><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31.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31.xml"/><Relationship Id="rId4" Type="http://schemas.openxmlformats.org/officeDocument/2006/relationships/image" Target="../media/image46.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18.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pic>
        <p:nvPicPr>
          <p:cNvPr id="2" name="Picture 1" descr="wh-rev.eps"/>
          <p:cNvPicPr preferRelativeResize="0">
            <a:picLocks noChangeAspect="1"/>
          </p:cNvPicPr>
          <p:nvPr/>
        </p:nvPicPr>
        <p:blipFill>
          <a:blip r:embed="rId3">
            <a:alphaModFix/>
            <a:extLst>
              <a:ext uri="{28A0092B-C50C-407E-A947-70E740481C1C}">
                <a14:useLocalDpi xmlns:a14="http://schemas.microsoft.com/office/drawing/2010/main"/>
              </a:ext>
            </a:extLst>
          </a:blip>
          <a:stretch>
            <a:fillRect/>
          </a:stretch>
        </p:blipFill>
        <p:spPr>
          <a:xfrm>
            <a:off x="-6934200" y="463244"/>
            <a:ext cx="4876800" cy="4873752"/>
          </a:xfrm>
          <a:prstGeom prst="rect">
            <a:avLst/>
          </a:prstGeom>
        </p:spPr>
      </p:pic>
      <p:sp>
        <p:nvSpPr>
          <p:cNvPr id="3" name="Rectangle 2"/>
          <p:cNvSpPr/>
          <p:nvPr/>
        </p:nvSpPr>
        <p:spPr>
          <a:xfrm>
            <a:off x="-381000" y="34290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0"/>
          <p:cNvSpPr txBox="1">
            <a:spLocks noChangeArrowheads="1"/>
          </p:cNvSpPr>
          <p:nvPr/>
        </p:nvSpPr>
        <p:spPr>
          <a:xfrm>
            <a:off x="533400" y="3581400"/>
            <a:ext cx="6858000" cy="2209800"/>
          </a:xfrm>
          <a:prstGeom prst="rect">
            <a:avLst/>
          </a:prstGeom>
          <a:noFill/>
          <a:effectLst/>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ts val="2400"/>
              </a:spcAft>
              <a:buFontTx/>
              <a:buNone/>
            </a:pPr>
            <a:r>
              <a:rPr lang="en-US" sz="4400" dirty="0">
                <a:solidFill>
                  <a:schemeClr val="bg1"/>
                </a:solidFill>
                <a:latin typeface="Arial Narrow Bold"/>
                <a:ea typeface="ヒラギノ角ゴ Pro W3" charset="0"/>
                <a:cs typeface="Arial Narrow Bold"/>
              </a:rPr>
              <a:t>Polio Update 2013</a:t>
            </a:r>
          </a:p>
          <a:p>
            <a:pPr marL="0" indent="0">
              <a:spcBef>
                <a:spcPct val="0"/>
              </a:spcBef>
              <a:spcAft>
                <a:spcPts val="0"/>
              </a:spcAft>
              <a:buFontTx/>
              <a:buNone/>
            </a:pPr>
            <a:endParaRPr lang="en-US" sz="2000" dirty="0">
              <a:solidFill>
                <a:srgbClr val="01B4E7"/>
              </a:solidFill>
              <a:latin typeface="Georgia"/>
              <a:ea typeface="ヒラギノ角ゴ Pro W3" charset="0"/>
              <a:cs typeface="Georgia"/>
            </a:endParaRPr>
          </a:p>
        </p:txBody>
      </p:sp>
      <p:sp>
        <p:nvSpPr>
          <p:cNvPr id="4" name="Title 3"/>
          <p:cNvSpPr>
            <a:spLocks noGrp="1"/>
          </p:cNvSpPr>
          <p:nvPr>
            <p:ph type="ctrTitle"/>
          </p:nvPr>
        </p:nvSpPr>
        <p:spPr/>
        <p:txBody>
          <a:bodyPr/>
          <a:lstStyle/>
          <a:p>
            <a:r>
              <a:rPr lang="en-US" dirty="0"/>
              <a:t>PolioPlus Global Update</a:t>
            </a:r>
          </a:p>
        </p:txBody>
      </p:sp>
    </p:spTree>
    <p:extLst>
      <p:ext uri="{BB962C8B-B14F-4D97-AF65-F5344CB8AC3E}">
        <p14:creationId xmlns:p14="http://schemas.microsoft.com/office/powerpoint/2010/main" val="31686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driguR\Desktop\INSTITUTE POWERPOIN\IPV.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3436747"/>
            <a:ext cx="3524250" cy="16637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457200"/>
            <a:ext cx="6096000" cy="487363"/>
          </a:xfrm>
        </p:spPr>
        <p:txBody>
          <a:bodyPr/>
          <a:lstStyle/>
          <a:p>
            <a:r>
              <a:rPr lang="en-US" sz="2800" dirty="0"/>
              <a:t>The Introduction of IPV</a:t>
            </a:r>
          </a:p>
        </p:txBody>
      </p:sp>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43768" y="3436747"/>
            <a:ext cx="3608387"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7800" y="5125847"/>
            <a:ext cx="28956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1981200"/>
            <a:ext cx="6019799" cy="1384995"/>
          </a:xfrm>
          <a:prstGeom prst="rect">
            <a:avLst/>
          </a:prstGeom>
          <a:noFill/>
        </p:spPr>
        <p:txBody>
          <a:bodyPr wrap="square" rtlCol="0">
            <a:spAutoFit/>
          </a:bodyPr>
          <a:lstStyle/>
          <a:p>
            <a:pPr algn="ctr"/>
            <a:r>
              <a:rPr lang="en-US" sz="2800" dirty="0"/>
              <a:t>Inactivated Polio Vaccine (IPV) </a:t>
            </a:r>
          </a:p>
          <a:p>
            <a:pPr algn="ctr"/>
            <a:r>
              <a:rPr lang="en-US" sz="2800" dirty="0"/>
              <a:t>will supplement </a:t>
            </a:r>
          </a:p>
          <a:p>
            <a:pPr algn="ctr"/>
            <a:r>
              <a:rPr lang="en-US" sz="2800" dirty="0"/>
              <a:t>Oral Polio Vaccine (OPV)</a:t>
            </a:r>
          </a:p>
        </p:txBody>
      </p:sp>
      <p:sp>
        <p:nvSpPr>
          <p:cNvPr id="2" name="TextBox 1"/>
          <p:cNvSpPr txBox="1"/>
          <p:nvPr/>
        </p:nvSpPr>
        <p:spPr>
          <a:xfrm>
            <a:off x="1600200" y="5192591"/>
            <a:ext cx="2490041" cy="707886"/>
          </a:xfrm>
          <a:prstGeom prst="rect">
            <a:avLst/>
          </a:prstGeom>
          <a:noFill/>
        </p:spPr>
        <p:txBody>
          <a:bodyPr wrap="none" rtlCol="0">
            <a:spAutoFit/>
          </a:bodyPr>
          <a:lstStyle/>
          <a:p>
            <a:r>
              <a:rPr lang="en-US" sz="2000" b="1" dirty="0">
                <a:solidFill>
                  <a:srgbClr val="000000"/>
                </a:solidFill>
              </a:rPr>
              <a:t>Oral Polio Vaccine </a:t>
            </a:r>
          </a:p>
          <a:p>
            <a:r>
              <a:rPr lang="en-US" sz="2000" b="1" dirty="0">
                <a:solidFill>
                  <a:srgbClr val="000000"/>
                </a:solidFill>
              </a:rPr>
              <a:t>(OPV)</a:t>
            </a:r>
          </a:p>
        </p:txBody>
      </p:sp>
    </p:spTree>
    <p:extLst>
      <p:ext uri="{BB962C8B-B14F-4D97-AF65-F5344CB8AC3E}">
        <p14:creationId xmlns:p14="http://schemas.microsoft.com/office/powerpoint/2010/main" val="87080951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457200" y="45720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2800" dirty="0">
                <a:latin typeface="Arial Narrow" pitchFamily="34" charset="0"/>
                <a:ea typeface="ＭＳ Ｐゴシック" pitchFamily="34" charset="-128"/>
              </a:rPr>
              <a:t>The Broader Benefits of Polio Eradication</a:t>
            </a:r>
          </a:p>
        </p:txBody>
      </p:sp>
      <p:sp>
        <p:nvSpPr>
          <p:cNvPr id="5" name="Content Placeholder 2"/>
          <p:cNvSpPr txBox="1">
            <a:spLocks/>
          </p:cNvSpPr>
          <p:nvPr/>
        </p:nvSpPr>
        <p:spPr bwMode="auto">
          <a:xfrm>
            <a:off x="947057" y="1524002"/>
            <a:ext cx="7315200" cy="251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5888" lvl="1" indent="0">
              <a:spcBef>
                <a:spcPct val="20000"/>
              </a:spcBef>
              <a:buClr>
                <a:schemeClr val="accent1"/>
              </a:buClr>
              <a:buSzPct val="120000"/>
            </a:pPr>
            <a:endParaRPr lang="en-US" b="1" dirty="0">
              <a:solidFill>
                <a:srgbClr val="58585A"/>
              </a:solidFill>
              <a:latin typeface="Georgia" pitchFamily="18" charset="0"/>
            </a:endParaRPr>
          </a:p>
          <a:p>
            <a:pPr marL="401638" lvl="1" indent="-285750">
              <a:spcBef>
                <a:spcPct val="20000"/>
              </a:spcBef>
              <a:buClr>
                <a:schemeClr val="accent1"/>
              </a:buClr>
              <a:buSzPct val="120000"/>
              <a:buFont typeface="Arial" pitchFamily="34" charset="0"/>
              <a:buChar char="•"/>
            </a:pPr>
            <a:endParaRPr lang="en-US" sz="1800" b="1" dirty="0">
              <a:solidFill>
                <a:srgbClr val="58585A"/>
              </a:solidFill>
              <a:latin typeface="Georgia" pitchFamily="18" charset="0"/>
            </a:endParaRPr>
          </a:p>
        </p:txBody>
      </p:sp>
      <p:sp>
        <p:nvSpPr>
          <p:cNvPr id="4" name="TextBox 3"/>
          <p:cNvSpPr txBox="1">
            <a:spLocks noChangeArrowheads="1"/>
          </p:cNvSpPr>
          <p:nvPr/>
        </p:nvSpPr>
        <p:spPr bwMode="auto">
          <a:xfrm>
            <a:off x="976539" y="1127450"/>
            <a:ext cx="7169150" cy="3943351"/>
          </a:xfrm>
          <a:prstGeom prst="rect">
            <a:avLst/>
          </a:prstGeom>
          <a:noFill/>
          <a:ln w="9525">
            <a:noFill/>
            <a:miter lim="800000"/>
            <a:headEnd/>
            <a:tailEnd/>
          </a:ln>
        </p:spPr>
        <p:txBody>
          <a:bodyPr lIns="0" tIns="0" rIns="0" bIns="0"/>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latin typeface="Calibri" pitchFamily="34" charset="0"/>
              </a:rPr>
              <a:t>The polio eradication program is strengthening routine immunization around the world, particularly in conflict zones and fragile states. For example:</a:t>
            </a:r>
          </a:p>
          <a:p>
            <a:endParaRPr lang="en-US" dirty="0">
              <a:latin typeface="Calibri" pitchFamily="34" charset="0"/>
            </a:endParaRPr>
          </a:p>
          <a:p>
            <a:endParaRPr lang="en-US" sz="900" dirty="0">
              <a:latin typeface="Calibri" pitchFamily="34" charset="0"/>
            </a:endParaRPr>
          </a:p>
          <a:p>
            <a:endParaRPr lang="en-US" sz="2000" dirty="0">
              <a:latin typeface="+mn-lt"/>
            </a:endParaRPr>
          </a:p>
          <a:p>
            <a:pPr marL="285750" indent="-285750">
              <a:buFont typeface="Arial" panose="020B0604020202020204" pitchFamily="34" charset="0"/>
              <a:buChar char="•"/>
            </a:pPr>
            <a:endParaRPr lang="en-US" sz="1400" dirty="0">
              <a:latin typeface="+mn-lt"/>
            </a:endParaRPr>
          </a:p>
          <a:p>
            <a:endParaRPr lang="en-US" dirty="0">
              <a:latin typeface="Calibri" pitchFamily="34" charset="0"/>
            </a:endParaRPr>
          </a:p>
        </p:txBody>
      </p:sp>
      <p:pic>
        <p:nvPicPr>
          <p:cNvPr id="6" name="Picture 5" descr="https://upload.wikimedia.org/wikipedia/commons/d/d0/India_outl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2570"/>
            <a:ext cx="1901814" cy="2217516"/>
          </a:xfrm>
          <a:prstGeom prst="rect">
            <a:avLst/>
          </a:prstGeom>
          <a:noFill/>
        </p:spPr>
      </p:pic>
      <p:pic>
        <p:nvPicPr>
          <p:cNvPr id="7" name="Picture 6" descr="http://museprintables.com/images/silhouettes/somalia-silhouet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1114" y="2337581"/>
            <a:ext cx="1713402" cy="17068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3"/>
          <p:cNvSpPr txBox="1"/>
          <p:nvPr/>
        </p:nvSpPr>
        <p:spPr>
          <a:xfrm>
            <a:off x="1752600" y="3581400"/>
            <a:ext cx="2590800" cy="1938992"/>
          </a:xfrm>
          <a:prstGeom prst="rect">
            <a:avLst/>
          </a:prstGeom>
          <a:noFill/>
          <a:ln>
            <a:solidFill>
              <a:schemeClr val="tx1"/>
            </a:solid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dirty="0">
                <a:solidFill>
                  <a:schemeClr val="tx2"/>
                </a:solidFill>
                <a:latin typeface="+mn-lt"/>
              </a:rPr>
              <a:t>In Bihar, </a:t>
            </a:r>
            <a:r>
              <a:rPr lang="en-US" sz="2000" b="1" dirty="0">
                <a:solidFill>
                  <a:schemeClr val="tx2"/>
                </a:solidFill>
                <a:latin typeface="+mn-lt"/>
              </a:rPr>
              <a:t>India</a:t>
            </a:r>
            <a:r>
              <a:rPr lang="en-US" sz="2000" dirty="0">
                <a:solidFill>
                  <a:schemeClr val="tx2"/>
                </a:solidFill>
                <a:latin typeface="+mn-lt"/>
              </a:rPr>
              <a:t>, polio efforts helped boost routine immunization coverage from 31% in 2004 to over 80% in 2013.</a:t>
            </a:r>
          </a:p>
        </p:txBody>
      </p:sp>
      <p:sp>
        <p:nvSpPr>
          <p:cNvPr id="11" name="TextBox 10"/>
          <p:cNvSpPr txBox="1"/>
          <p:nvPr/>
        </p:nvSpPr>
        <p:spPr>
          <a:xfrm>
            <a:off x="5668187" y="3581400"/>
            <a:ext cx="2810964" cy="1631216"/>
          </a:xfrm>
          <a:prstGeom prst="rect">
            <a:avLst/>
          </a:prstGeom>
          <a:noFill/>
          <a:ln>
            <a:solidFill>
              <a:schemeClr val="tx1"/>
            </a:solid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2000" dirty="0">
                <a:solidFill>
                  <a:schemeClr val="tx2"/>
                </a:solidFill>
                <a:latin typeface="+mn-lt"/>
              </a:rPr>
              <a:t>In </a:t>
            </a:r>
            <a:r>
              <a:rPr lang="en-US" sz="2000" b="1" dirty="0">
                <a:solidFill>
                  <a:schemeClr val="tx2"/>
                </a:solidFill>
                <a:latin typeface="+mn-lt"/>
              </a:rPr>
              <a:t>Somalia</a:t>
            </a:r>
            <a:r>
              <a:rPr lang="en-US" sz="2000" dirty="0">
                <a:solidFill>
                  <a:schemeClr val="tx2"/>
                </a:solidFill>
                <a:latin typeface="+mn-lt"/>
              </a:rPr>
              <a:t>, GPEI funds have helped revamp the cold chain system that supports polio and measles immunization. </a:t>
            </a:r>
          </a:p>
        </p:txBody>
      </p:sp>
    </p:spTree>
    <p:extLst>
      <p:ext uri="{BB962C8B-B14F-4D97-AF65-F5344CB8AC3E}">
        <p14:creationId xmlns:p14="http://schemas.microsoft.com/office/powerpoint/2010/main" val="273449766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Challenges</a:t>
            </a:r>
          </a:p>
        </p:txBody>
      </p:sp>
    </p:spTree>
    <p:extLst>
      <p:ext uri="{BB962C8B-B14F-4D97-AF65-F5344CB8AC3E}">
        <p14:creationId xmlns:p14="http://schemas.microsoft.com/office/powerpoint/2010/main" val="196500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315200" cy="533400"/>
          </a:xfrm>
        </p:spPr>
        <p:txBody>
          <a:bodyPr/>
          <a:lstStyle/>
          <a:p>
            <a:r>
              <a:rPr lang="en-US" sz="2800" dirty="0">
                <a:latin typeface="Arial" pitchFamily="34" charset="0"/>
                <a:cs typeface="Arial" pitchFamily="34" charset="0"/>
              </a:rPr>
              <a:t>Fragile Progress</a:t>
            </a:r>
          </a:p>
        </p:txBody>
      </p:sp>
      <p:sp>
        <p:nvSpPr>
          <p:cNvPr id="3" name="TextBox 2"/>
          <p:cNvSpPr txBox="1"/>
          <p:nvPr/>
        </p:nvSpPr>
        <p:spPr>
          <a:xfrm>
            <a:off x="381000" y="1219201"/>
            <a:ext cx="8534400" cy="5262979"/>
          </a:xfrm>
          <a:prstGeom prst="rect">
            <a:avLst/>
          </a:prstGeom>
          <a:noFill/>
        </p:spPr>
        <p:txBody>
          <a:bodyPr wrap="square" rtlCol="0">
            <a:spAutoFit/>
          </a:bodyPr>
          <a:lstStyle/>
          <a:p>
            <a:pPr marL="342900" indent="-342900">
              <a:buFont typeface="Arial" panose="020B0604020202020204" pitchFamily="34" charset="0"/>
              <a:buChar char="•"/>
            </a:pPr>
            <a:r>
              <a:rPr lang="en-US" dirty="0"/>
              <a:t>Continuing detection of wild and circulating vaccine-derived polio in children and the environment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Persisting pockets of missed children in conflict countries and geographically remote areas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Maintaining political commitment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Securing financial resources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Sustaining progress to-date</a:t>
            </a:r>
          </a:p>
          <a:p>
            <a:endParaRPr lang="en-US" dirty="0"/>
          </a:p>
          <a:p>
            <a:endParaRPr lang="en-US" dirty="0"/>
          </a:p>
          <a:p>
            <a:endParaRPr lang="en-US" dirty="0"/>
          </a:p>
        </p:txBody>
      </p:sp>
      <p:pic>
        <p:nvPicPr>
          <p:cNvPr id="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2" y="2895600"/>
            <a:ext cx="3733799" cy="3200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2849561"/>
      </p:ext>
    </p:extLst>
  </p:cSld>
  <p:clrMapOvr>
    <a:masterClrMapping/>
  </p:clrMapOvr>
  <p:transition spd="slow" advClick="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What Still Needs to be Done?</a:t>
            </a:r>
          </a:p>
        </p:txBody>
      </p:sp>
    </p:spTree>
    <p:extLst>
      <p:ext uri="{BB962C8B-B14F-4D97-AF65-F5344CB8AC3E}">
        <p14:creationId xmlns:p14="http://schemas.microsoft.com/office/powerpoint/2010/main" val="49882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2400" y="533401"/>
            <a:ext cx="9753600" cy="523220"/>
          </a:xfrm>
          <a:prstGeom prst="rect">
            <a:avLst/>
          </a:prstGeom>
          <a:noFill/>
        </p:spPr>
        <p:txBody>
          <a:bodyPr wrap="square" rtlCol="0">
            <a:spAutoFit/>
          </a:bodyPr>
          <a:lstStyle/>
          <a:p>
            <a:r>
              <a:rPr lang="en-US" sz="2800" dirty="0">
                <a:solidFill>
                  <a:schemeClr val="bg1"/>
                </a:solidFill>
                <a:latin typeface="Arial Narrow" pitchFamily="34" charset="0"/>
              </a:rPr>
              <a:t>Polio Immunization Campaigns &amp; Surveillance Continues/Intensifies</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1220873"/>
            <a:ext cx="6172200" cy="4875127"/>
          </a:xfrm>
          <a:prstGeom prst="rect">
            <a:avLst/>
          </a:prstGeom>
          <a:ln>
            <a:solidFill>
              <a:schemeClr val="tx1"/>
            </a:solidFill>
          </a:ln>
        </p:spPr>
      </p:pic>
    </p:spTree>
    <p:extLst>
      <p:ext uri="{BB962C8B-B14F-4D97-AF65-F5344CB8AC3E}">
        <p14:creationId xmlns:p14="http://schemas.microsoft.com/office/powerpoint/2010/main" val="359763881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143002"/>
            <a:ext cx="5105400" cy="3442031"/>
          </a:xfrm>
        </p:spPr>
        <p:txBody>
          <a:bodyPr/>
          <a:lstStyle/>
          <a:p>
            <a:r>
              <a:rPr lang="en-GB" sz="2400" dirty="0">
                <a:latin typeface="Arial" panose="020B0604020202020204" pitchFamily="34" charset="0"/>
                <a:cs typeface="Arial" panose="020B0604020202020204" pitchFamily="34" charset="0"/>
              </a:rPr>
              <a:t>Maintaining and mainstreaming essential polio functions (e.g., immunization, surveillance)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Sharing knowledge and lessons learned from GPEI to improve child health globally</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Transitioning polio capacities, infrastructure, and assets to support other public health priorities, where appropriate</a:t>
            </a:r>
          </a:p>
          <a:p>
            <a:pPr marL="457200" indent="-457200">
              <a:buFont typeface="+mj-lt"/>
              <a:buAutoNum type="arabicPeriod"/>
            </a:pPr>
            <a:endParaRPr lang="en-GB" sz="1350" dirty="0"/>
          </a:p>
        </p:txBody>
      </p:sp>
      <p:sp>
        <p:nvSpPr>
          <p:cNvPr id="4" name="TextBox 3"/>
          <p:cNvSpPr txBox="1"/>
          <p:nvPr/>
        </p:nvSpPr>
        <p:spPr>
          <a:xfrm>
            <a:off x="522188" y="487624"/>
            <a:ext cx="4187108" cy="523220"/>
          </a:xfrm>
          <a:prstGeom prst="rect">
            <a:avLst/>
          </a:prstGeom>
          <a:noFill/>
        </p:spPr>
        <p:txBody>
          <a:bodyPr wrap="none" rtlCol="0">
            <a:spAutoFit/>
          </a:bodyPr>
          <a:lstStyle/>
          <a:p>
            <a:r>
              <a:rPr lang="en-US" sz="2800" dirty="0">
                <a:solidFill>
                  <a:schemeClr val="bg1"/>
                </a:solidFill>
                <a:latin typeface="Arial Narrow" panose="020B0606020202030204" pitchFamily="34" charset="0"/>
              </a:rPr>
              <a:t>Planning for a Polio-free World</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2" y="3962402"/>
            <a:ext cx="3793075" cy="2625975"/>
          </a:xfrm>
          <a:prstGeom prst="rect">
            <a:avLst/>
          </a:prstGeom>
          <a:ln w="28575">
            <a:solidFill>
              <a:schemeClr val="tx1"/>
            </a:solidFill>
          </a:ln>
        </p:spPr>
      </p:pic>
      <p:pic>
        <p:nvPicPr>
          <p:cNvPr id="9" name="Picture 2"/>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5029201" y="1143001"/>
            <a:ext cx="3793075" cy="2667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65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Funding Requirements </a:t>
            </a:r>
            <a:endParaRPr lang="en-US" sz="4400" b="1" dirty="0"/>
          </a:p>
        </p:txBody>
      </p:sp>
    </p:spTree>
    <p:extLst>
      <p:ext uri="{BB962C8B-B14F-4D97-AF65-F5344CB8AC3E}">
        <p14:creationId xmlns:p14="http://schemas.microsoft.com/office/powerpoint/2010/main" val="342449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457200" y="45720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2800" dirty="0">
                <a:latin typeface="Arial Narrow" pitchFamily="34" charset="0"/>
                <a:ea typeface="ＭＳ Ｐゴシック" pitchFamily="34" charset="-128"/>
              </a:rPr>
              <a:t>Funding Requirements through 2019</a:t>
            </a:r>
          </a:p>
        </p:txBody>
      </p:sp>
      <p:sp>
        <p:nvSpPr>
          <p:cNvPr id="5" name="Content Placeholder 2"/>
          <p:cNvSpPr txBox="1">
            <a:spLocks/>
          </p:cNvSpPr>
          <p:nvPr/>
        </p:nvSpPr>
        <p:spPr bwMode="auto">
          <a:xfrm>
            <a:off x="914400" y="1188549"/>
            <a:ext cx="7315200" cy="251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338138" indent="-2222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115888" lvl="1" indent="0">
              <a:spcBef>
                <a:spcPct val="20000"/>
              </a:spcBef>
              <a:buClr>
                <a:schemeClr val="accent1"/>
              </a:buClr>
              <a:buSzPct val="120000"/>
            </a:pPr>
            <a:endParaRPr lang="en-US" b="1" dirty="0">
              <a:solidFill>
                <a:srgbClr val="58585A"/>
              </a:solidFill>
              <a:latin typeface="Georgia" pitchFamily="18" charset="0"/>
            </a:endParaRPr>
          </a:p>
          <a:p>
            <a:pPr marL="401638" lvl="1" indent="-285750">
              <a:spcBef>
                <a:spcPct val="20000"/>
              </a:spcBef>
              <a:buClr>
                <a:schemeClr val="accent1"/>
              </a:buClr>
              <a:buSzPct val="120000"/>
              <a:buFont typeface="Arial" pitchFamily="34" charset="0"/>
              <a:buChar char="•"/>
            </a:pPr>
            <a:endParaRPr lang="en-US" sz="1800" b="1" dirty="0">
              <a:solidFill>
                <a:srgbClr val="58585A"/>
              </a:solidFill>
              <a:latin typeface="Georgia" pitchFamily="18" charset="0"/>
            </a:endParaRPr>
          </a:p>
        </p:txBody>
      </p:sp>
      <p:grpSp>
        <p:nvGrpSpPr>
          <p:cNvPr id="4" name="Group 3"/>
          <p:cNvGrpSpPr/>
          <p:nvPr/>
        </p:nvGrpSpPr>
        <p:grpSpPr>
          <a:xfrm>
            <a:off x="1600202" y="1188548"/>
            <a:ext cx="5392429" cy="4417980"/>
            <a:chOff x="-4" y="-283060"/>
            <a:chExt cx="5360006" cy="5514649"/>
          </a:xfrm>
        </p:grpSpPr>
        <p:grpSp>
          <p:nvGrpSpPr>
            <p:cNvPr id="6" name="Group 5"/>
            <p:cNvGrpSpPr/>
            <p:nvPr/>
          </p:nvGrpSpPr>
          <p:grpSpPr>
            <a:xfrm>
              <a:off x="704329" y="839053"/>
              <a:ext cx="1505683" cy="3832929"/>
              <a:chOff x="-52941" y="839054"/>
              <a:chExt cx="1505681" cy="3832928"/>
            </a:xfrm>
          </p:grpSpPr>
          <p:sp>
            <p:nvSpPr>
              <p:cNvPr id="22" name="Shape 382"/>
              <p:cNvSpPr/>
              <p:nvPr/>
            </p:nvSpPr>
            <p:spPr>
              <a:xfrm>
                <a:off x="14172" y="839054"/>
                <a:ext cx="1344971" cy="3832928"/>
              </a:xfrm>
              <a:prstGeom prst="rect">
                <a:avLst/>
              </a:prstGeom>
              <a:solidFill>
                <a:srgbClr val="00B050"/>
              </a:solidFill>
              <a:ln w="6350" cap="flat">
                <a:noFill/>
                <a:prstDash val="solid"/>
                <a:bevel/>
              </a:ln>
              <a:effectLst/>
            </p:spPr>
            <p:txBody>
              <a:bodyPr wrap="square" lIns="0" tIns="0" rIns="0" bIns="0" numCol="1" anchor="ctr">
                <a:noAutofit/>
              </a:bodyPr>
              <a:lstStyle>
                <a:lvl1pPr>
                  <a:defRPr sz="2400">
                    <a:solidFill>
                      <a:srgbClr val="FFFFFF"/>
                    </a:solidFill>
                    <a:latin typeface="+mn-lt"/>
                    <a:ea typeface="+mn-ea"/>
                    <a:cs typeface="+mn-cs"/>
                    <a:sym typeface="Helvetica"/>
                  </a:defRPr>
                </a:lvl1pPr>
                <a:lvl2pPr>
                  <a:defRPr sz="2400">
                    <a:solidFill>
                      <a:srgbClr val="FFFFFF"/>
                    </a:solidFill>
                    <a:latin typeface="+mn-lt"/>
                    <a:ea typeface="+mn-ea"/>
                    <a:cs typeface="+mn-cs"/>
                    <a:sym typeface="Helvetica"/>
                  </a:defRPr>
                </a:lvl2pPr>
                <a:lvl3pPr>
                  <a:defRPr sz="2400">
                    <a:solidFill>
                      <a:srgbClr val="FFFFFF"/>
                    </a:solidFill>
                    <a:latin typeface="+mn-lt"/>
                    <a:ea typeface="+mn-ea"/>
                    <a:cs typeface="+mn-cs"/>
                    <a:sym typeface="Helvetica"/>
                  </a:defRPr>
                </a:lvl3pPr>
                <a:lvl4pPr>
                  <a:defRPr sz="2400">
                    <a:solidFill>
                      <a:srgbClr val="FFFFFF"/>
                    </a:solidFill>
                    <a:latin typeface="+mn-lt"/>
                    <a:ea typeface="+mn-ea"/>
                    <a:cs typeface="+mn-cs"/>
                    <a:sym typeface="Helvetica"/>
                  </a:defRPr>
                </a:lvl4pPr>
                <a:lvl5pPr>
                  <a:defRPr sz="2400">
                    <a:solidFill>
                      <a:srgbClr val="FFFFFF"/>
                    </a:solidFill>
                    <a:latin typeface="+mn-lt"/>
                    <a:ea typeface="+mn-ea"/>
                    <a:cs typeface="+mn-cs"/>
                    <a:sym typeface="Helvetica"/>
                  </a:defRPr>
                </a:lvl5pPr>
                <a:lvl6pPr>
                  <a:defRPr sz="2400">
                    <a:solidFill>
                      <a:srgbClr val="FFFFFF"/>
                    </a:solidFill>
                    <a:latin typeface="+mn-lt"/>
                    <a:ea typeface="+mn-ea"/>
                    <a:cs typeface="+mn-cs"/>
                    <a:sym typeface="Helvetica"/>
                  </a:defRPr>
                </a:lvl6pPr>
                <a:lvl7pPr>
                  <a:defRPr sz="2400">
                    <a:solidFill>
                      <a:srgbClr val="FFFFFF"/>
                    </a:solidFill>
                    <a:latin typeface="+mn-lt"/>
                    <a:ea typeface="+mn-ea"/>
                    <a:cs typeface="+mn-cs"/>
                    <a:sym typeface="Helvetica"/>
                  </a:defRPr>
                </a:lvl7pPr>
                <a:lvl8pPr>
                  <a:defRPr sz="2400">
                    <a:solidFill>
                      <a:srgbClr val="FFFFFF"/>
                    </a:solidFill>
                    <a:latin typeface="+mn-lt"/>
                    <a:ea typeface="+mn-ea"/>
                    <a:cs typeface="+mn-cs"/>
                    <a:sym typeface="Helvetica"/>
                  </a:defRPr>
                </a:lvl8pPr>
                <a:lvl9pPr>
                  <a:defRPr sz="2400">
                    <a:solidFill>
                      <a:srgbClr val="FFFFFF"/>
                    </a:solidFill>
                    <a:latin typeface="+mn-lt"/>
                    <a:ea typeface="+mn-ea"/>
                    <a:cs typeface="+mn-cs"/>
                    <a:sym typeface="Helvetica"/>
                  </a:defRPr>
                </a:lvl9pPr>
              </a:lstStyle>
              <a:p>
                <a:pPr algn="ctr" defTabSz="911299">
                  <a:defRPr>
                    <a:latin typeface="Calibri"/>
                    <a:ea typeface="Calibri"/>
                    <a:cs typeface="Calibri"/>
                    <a:sym typeface="Calibri"/>
                  </a:defRPr>
                </a:pPr>
                <a:endParaRPr dirty="0">
                  <a:solidFill>
                    <a:srgbClr val="00B050"/>
                  </a:solidFill>
                  <a:ea typeface="Calibri"/>
                  <a:cs typeface="Calibri"/>
                  <a:sym typeface="Calibri"/>
                </a:endParaRPr>
              </a:p>
            </p:txBody>
          </p:sp>
          <p:sp>
            <p:nvSpPr>
              <p:cNvPr id="23" name="Shape 383"/>
              <p:cNvSpPr/>
              <p:nvPr/>
            </p:nvSpPr>
            <p:spPr>
              <a:xfrm>
                <a:off x="-52941" y="2298615"/>
                <a:ext cx="1505681" cy="883230"/>
              </a:xfrm>
              <a:prstGeom prst="rect">
                <a:avLst/>
              </a:prstGeom>
              <a:noFill/>
              <a:ln w="12700" cap="flat">
                <a:noFill/>
                <a:miter lim="400000"/>
              </a:ln>
              <a:effectLst/>
              <a:extLst>
                <a:ext uri="{C572A759-6A51-4108-AA02-DFA0A04FC94B}">
                  <ma14:wrappingTextBoxFlag xmlns:ma14="http://schemas.microsoft.com/office/mac/drawingml/2011/main" xmlns="" xmlns:lc="http://schemas.openxmlformats.org/drawingml/2006/lockedCanvas" val="1"/>
                </a:ext>
              </a:extLst>
            </p:spPr>
            <p:txBody>
              <a:bodyPr wrap="square" lIns="45572" tIns="45572" rIns="45572" bIns="45572" numCol="1" anchor="ctr">
                <a:spAutoFit/>
              </a:bodyPr>
              <a:lstStyle>
                <a:lvl1pPr>
                  <a:defRPr sz="2400">
                    <a:solidFill>
                      <a:srgbClr val="FFFFFF"/>
                    </a:solidFill>
                    <a:latin typeface="+mn-lt"/>
                    <a:ea typeface="+mn-ea"/>
                    <a:cs typeface="+mn-cs"/>
                    <a:sym typeface="Helvetica"/>
                  </a:defRPr>
                </a:lvl1pPr>
                <a:lvl2pPr>
                  <a:defRPr sz="2400">
                    <a:solidFill>
                      <a:srgbClr val="FFFFFF"/>
                    </a:solidFill>
                    <a:latin typeface="+mn-lt"/>
                    <a:ea typeface="+mn-ea"/>
                    <a:cs typeface="+mn-cs"/>
                    <a:sym typeface="Helvetica"/>
                  </a:defRPr>
                </a:lvl2pPr>
                <a:lvl3pPr>
                  <a:defRPr sz="2400">
                    <a:solidFill>
                      <a:srgbClr val="FFFFFF"/>
                    </a:solidFill>
                    <a:latin typeface="+mn-lt"/>
                    <a:ea typeface="+mn-ea"/>
                    <a:cs typeface="+mn-cs"/>
                    <a:sym typeface="Helvetica"/>
                  </a:defRPr>
                </a:lvl3pPr>
                <a:lvl4pPr>
                  <a:defRPr sz="2400">
                    <a:solidFill>
                      <a:srgbClr val="FFFFFF"/>
                    </a:solidFill>
                    <a:latin typeface="+mn-lt"/>
                    <a:ea typeface="+mn-ea"/>
                    <a:cs typeface="+mn-cs"/>
                    <a:sym typeface="Helvetica"/>
                  </a:defRPr>
                </a:lvl4pPr>
                <a:lvl5pPr>
                  <a:defRPr sz="2400">
                    <a:solidFill>
                      <a:srgbClr val="FFFFFF"/>
                    </a:solidFill>
                    <a:latin typeface="+mn-lt"/>
                    <a:ea typeface="+mn-ea"/>
                    <a:cs typeface="+mn-cs"/>
                    <a:sym typeface="Helvetica"/>
                  </a:defRPr>
                </a:lvl5pPr>
                <a:lvl6pPr>
                  <a:defRPr sz="2400">
                    <a:solidFill>
                      <a:srgbClr val="FFFFFF"/>
                    </a:solidFill>
                    <a:latin typeface="+mn-lt"/>
                    <a:ea typeface="+mn-ea"/>
                    <a:cs typeface="+mn-cs"/>
                    <a:sym typeface="Helvetica"/>
                  </a:defRPr>
                </a:lvl6pPr>
                <a:lvl7pPr>
                  <a:defRPr sz="2400">
                    <a:solidFill>
                      <a:srgbClr val="FFFFFF"/>
                    </a:solidFill>
                    <a:latin typeface="+mn-lt"/>
                    <a:ea typeface="+mn-ea"/>
                    <a:cs typeface="+mn-cs"/>
                    <a:sym typeface="Helvetica"/>
                  </a:defRPr>
                </a:lvl7pPr>
                <a:lvl8pPr>
                  <a:defRPr sz="2400">
                    <a:solidFill>
                      <a:srgbClr val="FFFFFF"/>
                    </a:solidFill>
                    <a:latin typeface="+mn-lt"/>
                    <a:ea typeface="+mn-ea"/>
                    <a:cs typeface="+mn-cs"/>
                    <a:sym typeface="Helvetica"/>
                  </a:defRPr>
                </a:lvl8pPr>
                <a:lvl9pPr>
                  <a:defRPr sz="2400">
                    <a:solidFill>
                      <a:srgbClr val="FFFFFF"/>
                    </a:solidFill>
                    <a:latin typeface="+mn-lt"/>
                    <a:ea typeface="+mn-ea"/>
                    <a:cs typeface="+mn-cs"/>
                    <a:sym typeface="Helvetica"/>
                  </a:defRPr>
                </a:lvl9pPr>
              </a:lstStyle>
              <a:p>
                <a:pPr algn="ctr">
                  <a:defRPr sz="1800" b="0">
                    <a:solidFill>
                      <a:srgbClr val="000000"/>
                    </a:solidFill>
                  </a:defRPr>
                </a:pPr>
                <a:r>
                  <a:rPr lang="en-US" sz="2000" b="1" dirty="0">
                    <a:solidFill>
                      <a:prstClr val="white"/>
                    </a:solidFill>
                  </a:rPr>
                  <a:t>Resources:</a:t>
                </a:r>
              </a:p>
              <a:p>
                <a:pPr algn="ctr">
                  <a:defRPr sz="1800" b="0">
                    <a:solidFill>
                      <a:srgbClr val="000000"/>
                    </a:solidFill>
                  </a:defRPr>
                </a:pPr>
                <a:r>
                  <a:rPr sz="2000" b="1" dirty="0">
                    <a:solidFill>
                      <a:prstClr val="white"/>
                    </a:solidFill>
                  </a:rPr>
                  <a:t>US$ 5.5</a:t>
                </a:r>
                <a:r>
                  <a:rPr lang="en-US" sz="2000" b="1" dirty="0">
                    <a:solidFill>
                      <a:prstClr val="white"/>
                    </a:solidFill>
                  </a:rPr>
                  <a:t> </a:t>
                </a:r>
                <a:r>
                  <a:rPr sz="2000" b="1" dirty="0">
                    <a:solidFill>
                      <a:prstClr val="white"/>
                    </a:solidFill>
                  </a:rPr>
                  <a:t>B</a:t>
                </a:r>
              </a:p>
            </p:txBody>
          </p:sp>
        </p:grpSp>
        <p:grpSp>
          <p:nvGrpSpPr>
            <p:cNvPr id="7" name="Group 6"/>
            <p:cNvGrpSpPr/>
            <p:nvPr/>
          </p:nvGrpSpPr>
          <p:grpSpPr>
            <a:xfrm>
              <a:off x="3356950" y="-283060"/>
              <a:ext cx="1344983" cy="2833096"/>
              <a:chOff x="-2" y="-283075"/>
              <a:chExt cx="1344982" cy="2833095"/>
            </a:xfrm>
          </p:grpSpPr>
          <p:grpSp>
            <p:nvGrpSpPr>
              <p:cNvPr id="16" name="Group 15"/>
              <p:cNvGrpSpPr/>
              <p:nvPr/>
            </p:nvGrpSpPr>
            <p:grpSpPr>
              <a:xfrm>
                <a:off x="-2" y="615849"/>
                <a:ext cx="1344971" cy="1934171"/>
                <a:chOff x="-1" y="-223189"/>
                <a:chExt cx="1344970" cy="1934170"/>
              </a:xfrm>
            </p:grpSpPr>
            <p:sp>
              <p:nvSpPr>
                <p:cNvPr id="20" name="Shape 385"/>
                <p:cNvSpPr/>
                <p:nvPr/>
              </p:nvSpPr>
              <p:spPr>
                <a:xfrm>
                  <a:off x="-1" y="-223189"/>
                  <a:ext cx="1344970" cy="799944"/>
                </a:xfrm>
                <a:prstGeom prst="rect">
                  <a:avLst/>
                </a:prstGeom>
                <a:solidFill>
                  <a:srgbClr val="FF6600"/>
                </a:solidFill>
                <a:ln w="12700" cap="flat">
                  <a:noFill/>
                  <a:miter lim="400000"/>
                </a:ln>
                <a:effectLst/>
              </p:spPr>
              <p:txBody>
                <a:bodyPr wrap="square" lIns="0" tIns="0" rIns="0" bIns="0" numCol="1" anchor="ctr">
                  <a:noAutofit/>
                </a:bodyPr>
                <a:lstStyle>
                  <a:lvl1pPr>
                    <a:defRPr sz="2400">
                      <a:solidFill>
                        <a:srgbClr val="FFFFFF"/>
                      </a:solidFill>
                      <a:latin typeface="+mn-lt"/>
                      <a:ea typeface="+mn-ea"/>
                      <a:cs typeface="+mn-cs"/>
                      <a:sym typeface="Helvetica"/>
                    </a:defRPr>
                  </a:lvl1pPr>
                  <a:lvl2pPr>
                    <a:defRPr sz="2400">
                      <a:solidFill>
                        <a:srgbClr val="FFFFFF"/>
                      </a:solidFill>
                      <a:latin typeface="+mn-lt"/>
                      <a:ea typeface="+mn-ea"/>
                      <a:cs typeface="+mn-cs"/>
                      <a:sym typeface="Helvetica"/>
                    </a:defRPr>
                  </a:lvl2pPr>
                  <a:lvl3pPr>
                    <a:defRPr sz="2400">
                      <a:solidFill>
                        <a:srgbClr val="FFFFFF"/>
                      </a:solidFill>
                      <a:latin typeface="+mn-lt"/>
                      <a:ea typeface="+mn-ea"/>
                      <a:cs typeface="+mn-cs"/>
                      <a:sym typeface="Helvetica"/>
                    </a:defRPr>
                  </a:lvl3pPr>
                  <a:lvl4pPr>
                    <a:defRPr sz="2400">
                      <a:solidFill>
                        <a:srgbClr val="FFFFFF"/>
                      </a:solidFill>
                      <a:latin typeface="+mn-lt"/>
                      <a:ea typeface="+mn-ea"/>
                      <a:cs typeface="+mn-cs"/>
                      <a:sym typeface="Helvetica"/>
                    </a:defRPr>
                  </a:lvl4pPr>
                  <a:lvl5pPr>
                    <a:defRPr sz="2400">
                      <a:solidFill>
                        <a:srgbClr val="FFFFFF"/>
                      </a:solidFill>
                      <a:latin typeface="+mn-lt"/>
                      <a:ea typeface="+mn-ea"/>
                      <a:cs typeface="+mn-cs"/>
                      <a:sym typeface="Helvetica"/>
                    </a:defRPr>
                  </a:lvl5pPr>
                  <a:lvl6pPr>
                    <a:defRPr sz="2400">
                      <a:solidFill>
                        <a:srgbClr val="FFFFFF"/>
                      </a:solidFill>
                      <a:latin typeface="+mn-lt"/>
                      <a:ea typeface="+mn-ea"/>
                      <a:cs typeface="+mn-cs"/>
                      <a:sym typeface="Helvetica"/>
                    </a:defRPr>
                  </a:lvl6pPr>
                  <a:lvl7pPr>
                    <a:defRPr sz="2400">
                      <a:solidFill>
                        <a:srgbClr val="FFFFFF"/>
                      </a:solidFill>
                      <a:latin typeface="+mn-lt"/>
                      <a:ea typeface="+mn-ea"/>
                      <a:cs typeface="+mn-cs"/>
                      <a:sym typeface="Helvetica"/>
                    </a:defRPr>
                  </a:lvl7pPr>
                  <a:lvl8pPr>
                    <a:defRPr sz="2400">
                      <a:solidFill>
                        <a:srgbClr val="FFFFFF"/>
                      </a:solidFill>
                      <a:latin typeface="+mn-lt"/>
                      <a:ea typeface="+mn-ea"/>
                      <a:cs typeface="+mn-cs"/>
                      <a:sym typeface="Helvetica"/>
                    </a:defRPr>
                  </a:lvl8pPr>
                  <a:lvl9pPr>
                    <a:defRPr sz="2400">
                      <a:solidFill>
                        <a:srgbClr val="FFFFFF"/>
                      </a:solidFill>
                      <a:latin typeface="+mn-lt"/>
                      <a:ea typeface="+mn-ea"/>
                      <a:cs typeface="+mn-cs"/>
                      <a:sym typeface="Helvetica"/>
                    </a:defRPr>
                  </a:lvl9pPr>
                </a:lstStyle>
                <a:p>
                  <a:pPr algn="ctr" defTabSz="911299">
                    <a:defRPr>
                      <a:latin typeface="Calibri"/>
                      <a:ea typeface="Calibri"/>
                      <a:cs typeface="Calibri"/>
                      <a:sym typeface="Calibri"/>
                    </a:defRPr>
                  </a:pPr>
                  <a:r>
                    <a:rPr lang="en-US" sz="2000" b="1" dirty="0">
                      <a:ea typeface="Calibri"/>
                      <a:cs typeface="Calibri"/>
                      <a:sym typeface="Calibri"/>
                    </a:rPr>
                    <a:t>Pledged </a:t>
                  </a:r>
                </a:p>
                <a:p>
                  <a:pPr algn="ctr" defTabSz="911299">
                    <a:defRPr>
                      <a:latin typeface="Calibri"/>
                      <a:ea typeface="Calibri"/>
                      <a:cs typeface="Calibri"/>
                      <a:sym typeface="Calibri"/>
                    </a:defRPr>
                  </a:pPr>
                  <a:r>
                    <a:rPr lang="en-US" sz="2000" b="1">
                      <a:ea typeface="Calibri"/>
                      <a:cs typeface="Calibri"/>
                      <a:sym typeface="Calibri"/>
                    </a:rPr>
                    <a:t>US$1.56 </a:t>
                  </a:r>
                  <a:r>
                    <a:rPr lang="en-US" sz="2000" b="1" dirty="0">
                      <a:ea typeface="Calibri"/>
                      <a:cs typeface="Calibri"/>
                      <a:sym typeface="Calibri"/>
                    </a:rPr>
                    <a:t>B</a:t>
                  </a:r>
                  <a:endParaRPr sz="2000" b="1" dirty="0">
                    <a:ea typeface="Calibri"/>
                    <a:cs typeface="Calibri"/>
                    <a:sym typeface="Calibri"/>
                  </a:endParaRPr>
                </a:p>
              </p:txBody>
            </p:sp>
            <p:sp>
              <p:nvSpPr>
                <p:cNvPr id="21" name="Shape 386"/>
                <p:cNvSpPr/>
                <p:nvPr/>
              </p:nvSpPr>
              <p:spPr>
                <a:xfrm>
                  <a:off x="-1" y="788960"/>
                  <a:ext cx="1138466" cy="922021"/>
                </a:xfrm>
                <a:prstGeom prst="rect">
                  <a:avLst/>
                </a:prstGeom>
                <a:noFill/>
                <a:ln w="12700" cap="flat">
                  <a:noFill/>
                  <a:miter lim="400000"/>
                </a:ln>
                <a:effectLst/>
                <a:extLst>
                  <a:ext uri="{C572A759-6A51-4108-AA02-DFA0A04FC94B}">
                    <ma14:wrappingTextBoxFlag xmlns:ma14="http://schemas.microsoft.com/office/mac/drawingml/2011/main" xmlns="" xmlns:lc="http://schemas.openxmlformats.org/drawingml/2006/lockedCanvas" val="1"/>
                  </a:ext>
                </a:extLst>
              </p:spPr>
              <p:txBody>
                <a:bodyPr wrap="square" lIns="0" tIns="0" rIns="0" bIns="0" numCol="1" anchor="ctr">
                  <a:spAutoFit/>
                </a:bodyPr>
                <a:lstStyle>
                  <a:lvl1pPr>
                    <a:defRPr sz="2400">
                      <a:solidFill>
                        <a:srgbClr val="FFFFFF"/>
                      </a:solidFill>
                      <a:latin typeface="+mn-lt"/>
                      <a:ea typeface="+mn-ea"/>
                      <a:cs typeface="+mn-cs"/>
                      <a:sym typeface="Helvetica"/>
                    </a:defRPr>
                  </a:lvl1pPr>
                  <a:lvl2pPr>
                    <a:defRPr sz="2400">
                      <a:solidFill>
                        <a:srgbClr val="FFFFFF"/>
                      </a:solidFill>
                      <a:latin typeface="+mn-lt"/>
                      <a:ea typeface="+mn-ea"/>
                      <a:cs typeface="+mn-cs"/>
                      <a:sym typeface="Helvetica"/>
                    </a:defRPr>
                  </a:lvl2pPr>
                  <a:lvl3pPr>
                    <a:defRPr sz="2400">
                      <a:solidFill>
                        <a:srgbClr val="FFFFFF"/>
                      </a:solidFill>
                      <a:latin typeface="+mn-lt"/>
                      <a:ea typeface="+mn-ea"/>
                      <a:cs typeface="+mn-cs"/>
                      <a:sym typeface="Helvetica"/>
                    </a:defRPr>
                  </a:lvl3pPr>
                  <a:lvl4pPr>
                    <a:defRPr sz="2400">
                      <a:solidFill>
                        <a:srgbClr val="FFFFFF"/>
                      </a:solidFill>
                      <a:latin typeface="+mn-lt"/>
                      <a:ea typeface="+mn-ea"/>
                      <a:cs typeface="+mn-cs"/>
                      <a:sym typeface="Helvetica"/>
                    </a:defRPr>
                  </a:lvl4pPr>
                  <a:lvl5pPr>
                    <a:defRPr sz="2400">
                      <a:solidFill>
                        <a:srgbClr val="FFFFFF"/>
                      </a:solidFill>
                      <a:latin typeface="+mn-lt"/>
                      <a:ea typeface="+mn-ea"/>
                      <a:cs typeface="+mn-cs"/>
                      <a:sym typeface="Helvetica"/>
                    </a:defRPr>
                  </a:lvl5pPr>
                  <a:lvl6pPr>
                    <a:defRPr sz="2400">
                      <a:solidFill>
                        <a:srgbClr val="FFFFFF"/>
                      </a:solidFill>
                      <a:latin typeface="+mn-lt"/>
                      <a:ea typeface="+mn-ea"/>
                      <a:cs typeface="+mn-cs"/>
                      <a:sym typeface="Helvetica"/>
                    </a:defRPr>
                  </a:lvl6pPr>
                  <a:lvl7pPr>
                    <a:defRPr sz="2400">
                      <a:solidFill>
                        <a:srgbClr val="FFFFFF"/>
                      </a:solidFill>
                      <a:latin typeface="+mn-lt"/>
                      <a:ea typeface="+mn-ea"/>
                      <a:cs typeface="+mn-cs"/>
                      <a:sym typeface="Helvetica"/>
                    </a:defRPr>
                  </a:lvl7pPr>
                  <a:lvl8pPr>
                    <a:defRPr sz="2400">
                      <a:solidFill>
                        <a:srgbClr val="FFFFFF"/>
                      </a:solidFill>
                      <a:latin typeface="+mn-lt"/>
                      <a:ea typeface="+mn-ea"/>
                      <a:cs typeface="+mn-cs"/>
                      <a:sym typeface="Helvetica"/>
                    </a:defRPr>
                  </a:lvl8pPr>
                  <a:lvl9pPr>
                    <a:defRPr sz="2400">
                      <a:solidFill>
                        <a:srgbClr val="FFFFFF"/>
                      </a:solidFill>
                      <a:latin typeface="+mn-lt"/>
                      <a:ea typeface="+mn-ea"/>
                      <a:cs typeface="+mn-cs"/>
                      <a:sym typeface="Helvetica"/>
                    </a:defRPr>
                  </a:lvl9pPr>
                </a:lstStyle>
                <a:p>
                  <a:pPr algn="ctr" defTabSz="911299">
                    <a:defRPr sz="1800">
                      <a:solidFill>
                        <a:srgbClr val="000000"/>
                      </a:solidFill>
                    </a:defRPr>
                  </a:pPr>
                  <a:r>
                    <a:rPr sz="1600" dirty="0">
                      <a:solidFill>
                        <a:srgbClr val="000000"/>
                      </a:solidFill>
                      <a:ea typeface="Calibri"/>
                      <a:cs typeface="Calibri"/>
                      <a:sym typeface="Calibri"/>
                    </a:rPr>
                    <a:t>Pledged &amp;</a:t>
                  </a:r>
                  <a:endParaRPr sz="1800" dirty="0">
                    <a:solidFill>
                      <a:srgbClr val="000000"/>
                    </a:solidFill>
                    <a:ea typeface="Calibri"/>
                    <a:cs typeface="Calibri"/>
                    <a:sym typeface="Calibri"/>
                  </a:endParaRPr>
                </a:p>
                <a:p>
                  <a:pPr algn="ctr" defTabSz="911299">
                    <a:defRPr sz="1800">
                      <a:solidFill>
                        <a:srgbClr val="000000"/>
                      </a:solidFill>
                    </a:defRPr>
                  </a:pPr>
                  <a:r>
                    <a:rPr sz="1600" dirty="0">
                      <a:solidFill>
                        <a:srgbClr val="000000"/>
                      </a:solidFill>
                      <a:ea typeface="Calibri"/>
                      <a:cs typeface="Calibri"/>
                      <a:sym typeface="Calibri"/>
                    </a:rPr>
                    <a:t>Projected</a:t>
                  </a:r>
                </a:p>
                <a:p>
                  <a:pPr algn="ctr" defTabSz="911299">
                    <a:defRPr sz="1800">
                      <a:solidFill>
                        <a:srgbClr val="000000"/>
                      </a:solidFill>
                    </a:defRPr>
                  </a:pPr>
                  <a:r>
                    <a:rPr sz="1600" b="1" dirty="0">
                      <a:solidFill>
                        <a:srgbClr val="000000"/>
                      </a:solidFill>
                      <a:ea typeface="Calibri"/>
                      <a:cs typeface="Calibri"/>
                      <a:sym typeface="Calibri"/>
                    </a:rPr>
                    <a:t>US$ 3.1 B</a:t>
                  </a:r>
                </a:p>
              </p:txBody>
            </p:sp>
          </p:grpSp>
          <p:grpSp>
            <p:nvGrpSpPr>
              <p:cNvPr id="17" name="Group 16"/>
              <p:cNvGrpSpPr/>
              <p:nvPr/>
            </p:nvGrpSpPr>
            <p:grpSpPr>
              <a:xfrm>
                <a:off x="8" y="-283075"/>
                <a:ext cx="1344972" cy="863195"/>
                <a:chOff x="-1145" y="-283075"/>
                <a:chExt cx="1344969" cy="863194"/>
              </a:xfrm>
            </p:grpSpPr>
            <p:sp>
              <p:nvSpPr>
                <p:cNvPr id="18" name="Shape 388"/>
                <p:cNvSpPr/>
                <p:nvPr/>
              </p:nvSpPr>
              <p:spPr>
                <a:xfrm>
                  <a:off x="-1145" y="-223301"/>
                  <a:ext cx="1344969" cy="803420"/>
                </a:xfrm>
                <a:prstGeom prst="rect">
                  <a:avLst/>
                </a:prstGeom>
                <a:solidFill>
                  <a:srgbClr val="FF0000"/>
                </a:solidFill>
                <a:ln w="12700" cap="flat">
                  <a:noFill/>
                  <a:miter lim="400000"/>
                </a:ln>
                <a:effectLst/>
              </p:spPr>
              <p:txBody>
                <a:bodyPr wrap="square" lIns="0" tIns="0" rIns="0" bIns="0" numCol="1" anchor="ctr">
                  <a:noAutofit/>
                </a:bodyPr>
                <a:lstStyle>
                  <a:lvl1pPr>
                    <a:defRPr sz="2400">
                      <a:solidFill>
                        <a:srgbClr val="FFFFFF"/>
                      </a:solidFill>
                      <a:latin typeface="+mn-lt"/>
                      <a:ea typeface="+mn-ea"/>
                      <a:cs typeface="+mn-cs"/>
                      <a:sym typeface="Helvetica"/>
                    </a:defRPr>
                  </a:lvl1pPr>
                  <a:lvl2pPr>
                    <a:defRPr sz="2400">
                      <a:solidFill>
                        <a:srgbClr val="FFFFFF"/>
                      </a:solidFill>
                      <a:latin typeface="+mn-lt"/>
                      <a:ea typeface="+mn-ea"/>
                      <a:cs typeface="+mn-cs"/>
                      <a:sym typeface="Helvetica"/>
                    </a:defRPr>
                  </a:lvl2pPr>
                  <a:lvl3pPr>
                    <a:defRPr sz="2400">
                      <a:solidFill>
                        <a:srgbClr val="FFFFFF"/>
                      </a:solidFill>
                      <a:latin typeface="+mn-lt"/>
                      <a:ea typeface="+mn-ea"/>
                      <a:cs typeface="+mn-cs"/>
                      <a:sym typeface="Helvetica"/>
                    </a:defRPr>
                  </a:lvl3pPr>
                  <a:lvl4pPr>
                    <a:defRPr sz="2400">
                      <a:solidFill>
                        <a:srgbClr val="FFFFFF"/>
                      </a:solidFill>
                      <a:latin typeface="+mn-lt"/>
                      <a:ea typeface="+mn-ea"/>
                      <a:cs typeface="+mn-cs"/>
                      <a:sym typeface="Helvetica"/>
                    </a:defRPr>
                  </a:lvl4pPr>
                  <a:lvl5pPr>
                    <a:defRPr sz="2400">
                      <a:solidFill>
                        <a:srgbClr val="FFFFFF"/>
                      </a:solidFill>
                      <a:latin typeface="+mn-lt"/>
                      <a:ea typeface="+mn-ea"/>
                      <a:cs typeface="+mn-cs"/>
                      <a:sym typeface="Helvetica"/>
                    </a:defRPr>
                  </a:lvl5pPr>
                  <a:lvl6pPr>
                    <a:defRPr sz="2400">
                      <a:solidFill>
                        <a:srgbClr val="FFFFFF"/>
                      </a:solidFill>
                      <a:latin typeface="+mn-lt"/>
                      <a:ea typeface="+mn-ea"/>
                      <a:cs typeface="+mn-cs"/>
                      <a:sym typeface="Helvetica"/>
                    </a:defRPr>
                  </a:lvl6pPr>
                  <a:lvl7pPr>
                    <a:defRPr sz="2400">
                      <a:solidFill>
                        <a:srgbClr val="FFFFFF"/>
                      </a:solidFill>
                      <a:latin typeface="+mn-lt"/>
                      <a:ea typeface="+mn-ea"/>
                      <a:cs typeface="+mn-cs"/>
                      <a:sym typeface="Helvetica"/>
                    </a:defRPr>
                  </a:lvl7pPr>
                  <a:lvl8pPr>
                    <a:defRPr sz="2400">
                      <a:solidFill>
                        <a:srgbClr val="FFFFFF"/>
                      </a:solidFill>
                      <a:latin typeface="+mn-lt"/>
                      <a:ea typeface="+mn-ea"/>
                      <a:cs typeface="+mn-cs"/>
                      <a:sym typeface="Helvetica"/>
                    </a:defRPr>
                  </a:lvl8pPr>
                  <a:lvl9pPr>
                    <a:defRPr sz="2400">
                      <a:solidFill>
                        <a:srgbClr val="FFFFFF"/>
                      </a:solidFill>
                      <a:latin typeface="+mn-lt"/>
                      <a:ea typeface="+mn-ea"/>
                      <a:cs typeface="+mn-cs"/>
                      <a:sym typeface="Helvetica"/>
                    </a:defRPr>
                  </a:lvl9pPr>
                </a:lstStyle>
                <a:p>
                  <a:pPr algn="ctr" defTabSz="911299">
                    <a:defRPr>
                      <a:latin typeface="Calibri"/>
                      <a:ea typeface="Calibri"/>
                      <a:cs typeface="Calibri"/>
                      <a:sym typeface="Calibri"/>
                    </a:defRPr>
                  </a:pPr>
                  <a:endParaRPr dirty="0">
                    <a:ea typeface="Calibri"/>
                    <a:cs typeface="Calibri"/>
                    <a:sym typeface="Calibri"/>
                  </a:endParaRPr>
                </a:p>
              </p:txBody>
            </p:sp>
            <p:sp>
              <p:nvSpPr>
                <p:cNvPr id="19" name="Shape 389"/>
                <p:cNvSpPr/>
                <p:nvPr/>
              </p:nvSpPr>
              <p:spPr>
                <a:xfrm>
                  <a:off x="52192" y="-283075"/>
                  <a:ext cx="1138467" cy="768350"/>
                </a:xfrm>
                <a:prstGeom prst="rect">
                  <a:avLst/>
                </a:prstGeom>
                <a:noFill/>
                <a:ln w="12700" cap="flat">
                  <a:noFill/>
                  <a:miter lim="400000"/>
                </a:ln>
                <a:effectLst/>
                <a:extLst>
                  <a:ext uri="{C572A759-6A51-4108-AA02-DFA0A04FC94B}">
                    <ma14:wrappingTextBoxFlag xmlns:ma14="http://schemas.microsoft.com/office/mac/drawingml/2011/main" xmlns="" xmlns:lc="http://schemas.openxmlformats.org/drawingml/2006/lockedCanvas" val="1"/>
                  </a:ext>
                </a:extLst>
              </p:spPr>
              <p:txBody>
                <a:bodyPr wrap="square" lIns="0" tIns="0" rIns="0" bIns="0" numCol="1" anchor="ctr">
                  <a:spAutoFit/>
                </a:bodyPr>
                <a:lstStyle>
                  <a:lvl1pPr>
                    <a:defRPr sz="2400">
                      <a:solidFill>
                        <a:srgbClr val="FFFFFF"/>
                      </a:solidFill>
                      <a:latin typeface="+mn-lt"/>
                      <a:ea typeface="+mn-ea"/>
                      <a:cs typeface="+mn-cs"/>
                      <a:sym typeface="Helvetica"/>
                    </a:defRPr>
                  </a:lvl1pPr>
                  <a:lvl2pPr>
                    <a:defRPr sz="2400">
                      <a:solidFill>
                        <a:srgbClr val="FFFFFF"/>
                      </a:solidFill>
                      <a:latin typeface="+mn-lt"/>
                      <a:ea typeface="+mn-ea"/>
                      <a:cs typeface="+mn-cs"/>
                      <a:sym typeface="Helvetica"/>
                    </a:defRPr>
                  </a:lvl2pPr>
                  <a:lvl3pPr>
                    <a:defRPr sz="2400">
                      <a:solidFill>
                        <a:srgbClr val="FFFFFF"/>
                      </a:solidFill>
                      <a:latin typeface="+mn-lt"/>
                      <a:ea typeface="+mn-ea"/>
                      <a:cs typeface="+mn-cs"/>
                      <a:sym typeface="Helvetica"/>
                    </a:defRPr>
                  </a:lvl3pPr>
                  <a:lvl4pPr>
                    <a:defRPr sz="2400">
                      <a:solidFill>
                        <a:srgbClr val="FFFFFF"/>
                      </a:solidFill>
                      <a:latin typeface="+mn-lt"/>
                      <a:ea typeface="+mn-ea"/>
                      <a:cs typeface="+mn-cs"/>
                      <a:sym typeface="Helvetica"/>
                    </a:defRPr>
                  </a:lvl4pPr>
                  <a:lvl5pPr>
                    <a:defRPr sz="2400">
                      <a:solidFill>
                        <a:srgbClr val="FFFFFF"/>
                      </a:solidFill>
                      <a:latin typeface="+mn-lt"/>
                      <a:ea typeface="+mn-ea"/>
                      <a:cs typeface="+mn-cs"/>
                      <a:sym typeface="Helvetica"/>
                    </a:defRPr>
                  </a:lvl5pPr>
                  <a:lvl6pPr>
                    <a:defRPr sz="2400">
                      <a:solidFill>
                        <a:srgbClr val="FFFFFF"/>
                      </a:solidFill>
                      <a:latin typeface="+mn-lt"/>
                      <a:ea typeface="+mn-ea"/>
                      <a:cs typeface="+mn-cs"/>
                      <a:sym typeface="Helvetica"/>
                    </a:defRPr>
                  </a:lvl6pPr>
                  <a:lvl7pPr>
                    <a:defRPr sz="2400">
                      <a:solidFill>
                        <a:srgbClr val="FFFFFF"/>
                      </a:solidFill>
                      <a:latin typeface="+mn-lt"/>
                      <a:ea typeface="+mn-ea"/>
                      <a:cs typeface="+mn-cs"/>
                      <a:sym typeface="Helvetica"/>
                    </a:defRPr>
                  </a:lvl7pPr>
                  <a:lvl8pPr>
                    <a:defRPr sz="2400">
                      <a:solidFill>
                        <a:srgbClr val="FFFFFF"/>
                      </a:solidFill>
                      <a:latin typeface="+mn-lt"/>
                      <a:ea typeface="+mn-ea"/>
                      <a:cs typeface="+mn-cs"/>
                      <a:sym typeface="Helvetica"/>
                    </a:defRPr>
                  </a:lvl8pPr>
                  <a:lvl9pPr>
                    <a:defRPr sz="2400">
                      <a:solidFill>
                        <a:srgbClr val="FFFFFF"/>
                      </a:solidFill>
                      <a:latin typeface="+mn-lt"/>
                      <a:ea typeface="+mn-ea"/>
                      <a:cs typeface="+mn-cs"/>
                      <a:sym typeface="Helvetica"/>
                    </a:defRPr>
                  </a:lvl9pPr>
                </a:lstStyle>
                <a:p>
                  <a:pPr algn="ctr" defTabSz="911299">
                    <a:defRPr sz="1800">
                      <a:solidFill>
                        <a:srgbClr val="000000"/>
                      </a:solidFill>
                    </a:defRPr>
                  </a:pPr>
                  <a:r>
                    <a:rPr lang="en-US" sz="2000" b="1" dirty="0">
                      <a:solidFill>
                        <a:prstClr val="white"/>
                      </a:solidFill>
                      <a:ea typeface="Calibri"/>
                      <a:cs typeface="Calibri"/>
                      <a:sym typeface="Calibri"/>
                    </a:rPr>
                    <a:t>Gap:</a:t>
                  </a:r>
                </a:p>
                <a:p>
                  <a:pPr algn="ctr" defTabSz="911299">
                    <a:defRPr sz="1800">
                      <a:solidFill>
                        <a:srgbClr val="000000"/>
                      </a:solidFill>
                    </a:defRPr>
                  </a:pPr>
                  <a:r>
                    <a:rPr lang="en-US" sz="2000" b="1" dirty="0">
                      <a:solidFill>
                        <a:prstClr val="white"/>
                      </a:solidFill>
                      <a:ea typeface="Calibri"/>
                      <a:cs typeface="Calibri"/>
                      <a:sym typeface="Calibri"/>
                    </a:rPr>
                    <a:t>US$1.24 B</a:t>
                  </a:r>
                  <a:endParaRPr sz="2000" b="1" dirty="0">
                    <a:solidFill>
                      <a:prstClr val="white"/>
                    </a:solidFill>
                    <a:ea typeface="Calibri"/>
                    <a:cs typeface="Calibri"/>
                    <a:sym typeface="Calibri"/>
                  </a:endParaRPr>
                </a:p>
              </p:txBody>
            </p:sp>
          </p:grpSp>
        </p:grpSp>
        <p:grpSp>
          <p:nvGrpSpPr>
            <p:cNvPr id="8" name="Group 7"/>
            <p:cNvGrpSpPr/>
            <p:nvPr/>
          </p:nvGrpSpPr>
          <p:grpSpPr>
            <a:xfrm>
              <a:off x="3356960" y="1415807"/>
              <a:ext cx="1344971" cy="3246241"/>
              <a:chOff x="-2" y="-1640012"/>
              <a:chExt cx="1344970" cy="3246239"/>
            </a:xfrm>
          </p:grpSpPr>
          <p:sp>
            <p:nvSpPr>
              <p:cNvPr id="14" name="Shape 392"/>
              <p:cNvSpPr/>
              <p:nvPr/>
            </p:nvSpPr>
            <p:spPr>
              <a:xfrm>
                <a:off x="-2" y="-1640012"/>
                <a:ext cx="1344970" cy="3246239"/>
              </a:xfrm>
              <a:prstGeom prst="rect">
                <a:avLst/>
              </a:prstGeom>
              <a:solidFill>
                <a:srgbClr val="002060"/>
              </a:solidFill>
              <a:ln w="6350" cap="flat">
                <a:solidFill>
                  <a:srgbClr val="003399"/>
                </a:solidFill>
                <a:prstDash val="solid"/>
                <a:bevel/>
              </a:ln>
              <a:effectLst/>
            </p:spPr>
            <p:txBody>
              <a:bodyPr wrap="square" lIns="0" tIns="0" rIns="0" bIns="0" numCol="1" anchor="ctr">
                <a:noAutofit/>
              </a:bodyPr>
              <a:lstStyle>
                <a:lvl1pPr>
                  <a:defRPr sz="2400">
                    <a:solidFill>
                      <a:srgbClr val="FFFFFF"/>
                    </a:solidFill>
                    <a:latin typeface="+mn-lt"/>
                    <a:ea typeface="+mn-ea"/>
                    <a:cs typeface="+mn-cs"/>
                    <a:sym typeface="Helvetica"/>
                  </a:defRPr>
                </a:lvl1pPr>
                <a:lvl2pPr>
                  <a:defRPr sz="2400">
                    <a:solidFill>
                      <a:srgbClr val="FFFFFF"/>
                    </a:solidFill>
                    <a:latin typeface="+mn-lt"/>
                    <a:ea typeface="+mn-ea"/>
                    <a:cs typeface="+mn-cs"/>
                    <a:sym typeface="Helvetica"/>
                  </a:defRPr>
                </a:lvl2pPr>
                <a:lvl3pPr>
                  <a:defRPr sz="2400">
                    <a:solidFill>
                      <a:srgbClr val="FFFFFF"/>
                    </a:solidFill>
                    <a:latin typeface="+mn-lt"/>
                    <a:ea typeface="+mn-ea"/>
                    <a:cs typeface="+mn-cs"/>
                    <a:sym typeface="Helvetica"/>
                  </a:defRPr>
                </a:lvl3pPr>
                <a:lvl4pPr>
                  <a:defRPr sz="2400">
                    <a:solidFill>
                      <a:srgbClr val="FFFFFF"/>
                    </a:solidFill>
                    <a:latin typeface="+mn-lt"/>
                    <a:ea typeface="+mn-ea"/>
                    <a:cs typeface="+mn-cs"/>
                    <a:sym typeface="Helvetica"/>
                  </a:defRPr>
                </a:lvl4pPr>
                <a:lvl5pPr>
                  <a:defRPr sz="2400">
                    <a:solidFill>
                      <a:srgbClr val="FFFFFF"/>
                    </a:solidFill>
                    <a:latin typeface="+mn-lt"/>
                    <a:ea typeface="+mn-ea"/>
                    <a:cs typeface="+mn-cs"/>
                    <a:sym typeface="Helvetica"/>
                  </a:defRPr>
                </a:lvl5pPr>
                <a:lvl6pPr>
                  <a:defRPr sz="2400">
                    <a:solidFill>
                      <a:srgbClr val="FFFFFF"/>
                    </a:solidFill>
                    <a:latin typeface="+mn-lt"/>
                    <a:ea typeface="+mn-ea"/>
                    <a:cs typeface="+mn-cs"/>
                    <a:sym typeface="Helvetica"/>
                  </a:defRPr>
                </a:lvl6pPr>
                <a:lvl7pPr>
                  <a:defRPr sz="2400">
                    <a:solidFill>
                      <a:srgbClr val="FFFFFF"/>
                    </a:solidFill>
                    <a:latin typeface="+mn-lt"/>
                    <a:ea typeface="+mn-ea"/>
                    <a:cs typeface="+mn-cs"/>
                    <a:sym typeface="Helvetica"/>
                  </a:defRPr>
                </a:lvl7pPr>
                <a:lvl8pPr>
                  <a:defRPr sz="2400">
                    <a:solidFill>
                      <a:srgbClr val="FFFFFF"/>
                    </a:solidFill>
                    <a:latin typeface="+mn-lt"/>
                    <a:ea typeface="+mn-ea"/>
                    <a:cs typeface="+mn-cs"/>
                    <a:sym typeface="Helvetica"/>
                  </a:defRPr>
                </a:lvl8pPr>
                <a:lvl9pPr>
                  <a:defRPr sz="2400">
                    <a:solidFill>
                      <a:srgbClr val="FFFFFF"/>
                    </a:solidFill>
                    <a:latin typeface="+mn-lt"/>
                    <a:ea typeface="+mn-ea"/>
                    <a:cs typeface="+mn-cs"/>
                    <a:sym typeface="Helvetica"/>
                  </a:defRPr>
                </a:lvl9pPr>
              </a:lstStyle>
              <a:p>
                <a:pPr algn="ctr" defTabSz="911299">
                  <a:defRPr sz="1600" b="1">
                    <a:latin typeface="Calibri"/>
                    <a:ea typeface="Calibri"/>
                    <a:cs typeface="Calibri"/>
                    <a:sym typeface="Calibri"/>
                  </a:defRPr>
                </a:pPr>
                <a:endParaRPr sz="1600" b="1" dirty="0">
                  <a:ea typeface="Calibri"/>
                  <a:cs typeface="Calibri"/>
                  <a:sym typeface="Calibri"/>
                </a:endParaRPr>
              </a:p>
            </p:txBody>
          </p:sp>
          <p:sp>
            <p:nvSpPr>
              <p:cNvPr id="15" name="Shape 393"/>
              <p:cNvSpPr/>
              <p:nvPr/>
            </p:nvSpPr>
            <p:spPr>
              <a:xfrm>
                <a:off x="-2" y="-756106"/>
                <a:ext cx="1344961" cy="883230"/>
              </a:xfrm>
              <a:prstGeom prst="rect">
                <a:avLst/>
              </a:prstGeom>
              <a:noFill/>
              <a:ln w="12700" cap="flat">
                <a:noFill/>
                <a:miter lim="400000"/>
              </a:ln>
              <a:effectLst/>
              <a:extLst>
                <a:ext uri="{C572A759-6A51-4108-AA02-DFA0A04FC94B}">
                  <ma14:wrappingTextBoxFlag xmlns:ma14="http://schemas.microsoft.com/office/mac/drawingml/2011/main" xmlns="" xmlns:lc="http://schemas.openxmlformats.org/drawingml/2006/lockedCanvas" val="1"/>
                </a:ext>
              </a:extLst>
            </p:spPr>
            <p:txBody>
              <a:bodyPr wrap="square" lIns="45572" tIns="45572" rIns="45572" bIns="45572" numCol="1" anchor="ctr">
                <a:spAutoFit/>
              </a:bodyPr>
              <a:lstStyle>
                <a:lvl1pPr>
                  <a:defRPr sz="2400">
                    <a:solidFill>
                      <a:srgbClr val="FFFFFF"/>
                    </a:solidFill>
                    <a:latin typeface="+mn-lt"/>
                    <a:ea typeface="+mn-ea"/>
                    <a:cs typeface="+mn-cs"/>
                    <a:sym typeface="Helvetica"/>
                  </a:defRPr>
                </a:lvl1pPr>
                <a:lvl2pPr>
                  <a:defRPr sz="2400">
                    <a:solidFill>
                      <a:srgbClr val="FFFFFF"/>
                    </a:solidFill>
                    <a:latin typeface="+mn-lt"/>
                    <a:ea typeface="+mn-ea"/>
                    <a:cs typeface="+mn-cs"/>
                    <a:sym typeface="Helvetica"/>
                  </a:defRPr>
                </a:lvl2pPr>
                <a:lvl3pPr>
                  <a:defRPr sz="2400">
                    <a:solidFill>
                      <a:srgbClr val="FFFFFF"/>
                    </a:solidFill>
                    <a:latin typeface="+mn-lt"/>
                    <a:ea typeface="+mn-ea"/>
                    <a:cs typeface="+mn-cs"/>
                    <a:sym typeface="Helvetica"/>
                  </a:defRPr>
                </a:lvl3pPr>
                <a:lvl4pPr>
                  <a:defRPr sz="2400">
                    <a:solidFill>
                      <a:srgbClr val="FFFFFF"/>
                    </a:solidFill>
                    <a:latin typeface="+mn-lt"/>
                    <a:ea typeface="+mn-ea"/>
                    <a:cs typeface="+mn-cs"/>
                    <a:sym typeface="Helvetica"/>
                  </a:defRPr>
                </a:lvl4pPr>
                <a:lvl5pPr>
                  <a:defRPr sz="2400">
                    <a:solidFill>
                      <a:srgbClr val="FFFFFF"/>
                    </a:solidFill>
                    <a:latin typeface="+mn-lt"/>
                    <a:ea typeface="+mn-ea"/>
                    <a:cs typeface="+mn-cs"/>
                    <a:sym typeface="Helvetica"/>
                  </a:defRPr>
                </a:lvl5pPr>
                <a:lvl6pPr>
                  <a:defRPr sz="2400">
                    <a:solidFill>
                      <a:srgbClr val="FFFFFF"/>
                    </a:solidFill>
                    <a:latin typeface="+mn-lt"/>
                    <a:ea typeface="+mn-ea"/>
                    <a:cs typeface="+mn-cs"/>
                    <a:sym typeface="Helvetica"/>
                  </a:defRPr>
                </a:lvl6pPr>
                <a:lvl7pPr>
                  <a:defRPr sz="2400">
                    <a:solidFill>
                      <a:srgbClr val="FFFFFF"/>
                    </a:solidFill>
                    <a:latin typeface="+mn-lt"/>
                    <a:ea typeface="+mn-ea"/>
                    <a:cs typeface="+mn-cs"/>
                    <a:sym typeface="Helvetica"/>
                  </a:defRPr>
                </a:lvl7pPr>
                <a:lvl8pPr>
                  <a:defRPr sz="2400">
                    <a:solidFill>
                      <a:srgbClr val="FFFFFF"/>
                    </a:solidFill>
                    <a:latin typeface="+mn-lt"/>
                    <a:ea typeface="+mn-ea"/>
                    <a:cs typeface="+mn-cs"/>
                    <a:sym typeface="Helvetica"/>
                  </a:defRPr>
                </a:lvl8pPr>
                <a:lvl9pPr>
                  <a:defRPr sz="2400">
                    <a:solidFill>
                      <a:srgbClr val="FFFFFF"/>
                    </a:solidFill>
                    <a:latin typeface="+mn-lt"/>
                    <a:ea typeface="+mn-ea"/>
                    <a:cs typeface="+mn-cs"/>
                    <a:sym typeface="Helvetica"/>
                  </a:defRPr>
                </a:lvl9pPr>
              </a:lstStyle>
              <a:p>
                <a:pPr algn="ctr" defTabSz="911299">
                  <a:defRPr sz="1800">
                    <a:solidFill>
                      <a:srgbClr val="000000"/>
                    </a:solidFill>
                  </a:defRPr>
                </a:pPr>
                <a:r>
                  <a:rPr sz="2000" dirty="0">
                    <a:solidFill>
                      <a:schemeClr val="bg1"/>
                    </a:solidFill>
                    <a:ea typeface="Calibri"/>
                    <a:cs typeface="Calibri"/>
                    <a:sym typeface="Calibri"/>
                  </a:rPr>
                  <a:t>Confirmed</a:t>
                </a:r>
              </a:p>
              <a:p>
                <a:pPr algn="ctr" defTabSz="911299">
                  <a:defRPr sz="1800">
                    <a:solidFill>
                      <a:srgbClr val="000000"/>
                    </a:solidFill>
                  </a:defRPr>
                </a:pPr>
                <a:r>
                  <a:rPr sz="2000" b="1" dirty="0">
                    <a:solidFill>
                      <a:schemeClr val="bg1"/>
                    </a:solidFill>
                    <a:ea typeface="Calibri"/>
                    <a:cs typeface="Calibri"/>
                    <a:sym typeface="Calibri"/>
                  </a:rPr>
                  <a:t>US$</a:t>
                </a:r>
                <a:r>
                  <a:rPr lang="en-US" sz="2000" b="1" dirty="0">
                    <a:solidFill>
                      <a:schemeClr val="bg1"/>
                    </a:solidFill>
                    <a:ea typeface="Calibri"/>
                    <a:cs typeface="Calibri"/>
                    <a:sym typeface="Calibri"/>
                  </a:rPr>
                  <a:t>4.2</a:t>
                </a:r>
                <a:r>
                  <a:rPr sz="2000" b="1" dirty="0">
                    <a:solidFill>
                      <a:schemeClr val="bg1"/>
                    </a:solidFill>
                    <a:ea typeface="Calibri"/>
                    <a:cs typeface="Calibri"/>
                    <a:sym typeface="Calibri"/>
                  </a:rPr>
                  <a:t> B</a:t>
                </a:r>
              </a:p>
            </p:txBody>
          </p:sp>
        </p:grpSp>
        <p:grpSp>
          <p:nvGrpSpPr>
            <p:cNvPr id="9" name="Group 8"/>
            <p:cNvGrpSpPr/>
            <p:nvPr/>
          </p:nvGrpSpPr>
          <p:grpSpPr>
            <a:xfrm>
              <a:off x="-4" y="4670736"/>
              <a:ext cx="5328169" cy="560853"/>
              <a:chOff x="-2" y="0"/>
              <a:chExt cx="5328169" cy="560852"/>
            </a:xfrm>
          </p:grpSpPr>
          <p:sp>
            <p:nvSpPr>
              <p:cNvPr id="11" name="Shape 395"/>
              <p:cNvSpPr/>
              <p:nvPr/>
            </p:nvSpPr>
            <p:spPr>
              <a:xfrm>
                <a:off x="3339005" y="61797"/>
                <a:ext cx="1396662" cy="499055"/>
              </a:xfrm>
              <a:prstGeom prst="rect">
                <a:avLst/>
              </a:prstGeom>
              <a:noFill/>
              <a:ln w="12700" cap="flat">
                <a:noFill/>
                <a:miter lim="400000"/>
              </a:ln>
              <a:effectLst/>
              <a:extLst>
                <a:ext uri="{C572A759-6A51-4108-AA02-DFA0A04FC94B}">
                  <ma14:wrappingTextBoxFlag xmlns:ma14="http://schemas.microsoft.com/office/mac/drawingml/2011/main" xmlns="" xmlns:lc="http://schemas.openxmlformats.org/drawingml/2006/lockedCanvas" val="1"/>
                </a:ext>
              </a:extLst>
            </p:spPr>
            <p:txBody>
              <a:bodyPr wrap="square" lIns="45572" tIns="45572" rIns="45572" bIns="45572" numCol="1" anchor="t">
                <a:spAutoFit/>
              </a:bodyPr>
              <a:lstStyle>
                <a:lvl1pPr>
                  <a:defRPr sz="2400">
                    <a:solidFill>
                      <a:srgbClr val="FFFFFF"/>
                    </a:solidFill>
                    <a:latin typeface="+mn-lt"/>
                    <a:ea typeface="+mn-ea"/>
                    <a:cs typeface="+mn-cs"/>
                    <a:sym typeface="Helvetica"/>
                  </a:defRPr>
                </a:lvl1pPr>
                <a:lvl2pPr>
                  <a:defRPr sz="2400">
                    <a:solidFill>
                      <a:srgbClr val="FFFFFF"/>
                    </a:solidFill>
                    <a:latin typeface="+mn-lt"/>
                    <a:ea typeface="+mn-ea"/>
                    <a:cs typeface="+mn-cs"/>
                    <a:sym typeface="Helvetica"/>
                  </a:defRPr>
                </a:lvl2pPr>
                <a:lvl3pPr>
                  <a:defRPr sz="2400">
                    <a:solidFill>
                      <a:srgbClr val="FFFFFF"/>
                    </a:solidFill>
                    <a:latin typeface="+mn-lt"/>
                    <a:ea typeface="+mn-ea"/>
                    <a:cs typeface="+mn-cs"/>
                    <a:sym typeface="Helvetica"/>
                  </a:defRPr>
                </a:lvl3pPr>
                <a:lvl4pPr>
                  <a:defRPr sz="2400">
                    <a:solidFill>
                      <a:srgbClr val="FFFFFF"/>
                    </a:solidFill>
                    <a:latin typeface="+mn-lt"/>
                    <a:ea typeface="+mn-ea"/>
                    <a:cs typeface="+mn-cs"/>
                    <a:sym typeface="Helvetica"/>
                  </a:defRPr>
                </a:lvl4pPr>
                <a:lvl5pPr>
                  <a:defRPr sz="2400">
                    <a:solidFill>
                      <a:srgbClr val="FFFFFF"/>
                    </a:solidFill>
                    <a:latin typeface="+mn-lt"/>
                    <a:ea typeface="+mn-ea"/>
                    <a:cs typeface="+mn-cs"/>
                    <a:sym typeface="Helvetica"/>
                  </a:defRPr>
                </a:lvl5pPr>
                <a:lvl6pPr>
                  <a:defRPr sz="2400">
                    <a:solidFill>
                      <a:srgbClr val="FFFFFF"/>
                    </a:solidFill>
                    <a:latin typeface="+mn-lt"/>
                    <a:ea typeface="+mn-ea"/>
                    <a:cs typeface="+mn-cs"/>
                    <a:sym typeface="Helvetica"/>
                  </a:defRPr>
                </a:lvl6pPr>
                <a:lvl7pPr>
                  <a:defRPr sz="2400">
                    <a:solidFill>
                      <a:srgbClr val="FFFFFF"/>
                    </a:solidFill>
                    <a:latin typeface="+mn-lt"/>
                    <a:ea typeface="+mn-ea"/>
                    <a:cs typeface="+mn-cs"/>
                    <a:sym typeface="Helvetica"/>
                  </a:defRPr>
                </a:lvl7pPr>
                <a:lvl8pPr>
                  <a:defRPr sz="2400">
                    <a:solidFill>
                      <a:srgbClr val="FFFFFF"/>
                    </a:solidFill>
                    <a:latin typeface="+mn-lt"/>
                    <a:ea typeface="+mn-ea"/>
                    <a:cs typeface="+mn-cs"/>
                    <a:sym typeface="Helvetica"/>
                  </a:defRPr>
                </a:lvl8pPr>
                <a:lvl9pPr>
                  <a:defRPr sz="2400">
                    <a:solidFill>
                      <a:srgbClr val="FFFFFF"/>
                    </a:solidFill>
                    <a:latin typeface="+mn-lt"/>
                    <a:ea typeface="+mn-ea"/>
                    <a:cs typeface="+mn-cs"/>
                    <a:sym typeface="Helvetica"/>
                  </a:defRPr>
                </a:lvl9pPr>
              </a:lstStyle>
              <a:p>
                <a:pPr algn="ctr">
                  <a:defRPr sz="1800" b="0">
                    <a:solidFill>
                      <a:srgbClr val="000000"/>
                    </a:solidFill>
                  </a:defRPr>
                </a:pPr>
                <a:r>
                  <a:rPr sz="2000" b="1" dirty="0">
                    <a:solidFill>
                      <a:srgbClr val="000000"/>
                    </a:solidFill>
                  </a:rPr>
                  <a:t>Resources</a:t>
                </a:r>
              </a:p>
            </p:txBody>
          </p:sp>
          <p:sp>
            <p:nvSpPr>
              <p:cNvPr id="12" name="Shape 396"/>
              <p:cNvSpPr/>
              <p:nvPr/>
            </p:nvSpPr>
            <p:spPr>
              <a:xfrm>
                <a:off x="504231" y="46163"/>
                <a:ext cx="1854151" cy="499055"/>
              </a:xfrm>
              <a:prstGeom prst="rect">
                <a:avLst/>
              </a:prstGeom>
              <a:noFill/>
              <a:ln w="12700" cap="flat">
                <a:noFill/>
                <a:miter lim="400000"/>
              </a:ln>
              <a:effectLst/>
              <a:extLst>
                <a:ext uri="{C572A759-6A51-4108-AA02-DFA0A04FC94B}">
                  <ma14:wrappingTextBoxFlag xmlns:ma14="http://schemas.microsoft.com/office/mac/drawingml/2011/main" xmlns="" xmlns:lc="http://schemas.openxmlformats.org/drawingml/2006/lockedCanvas" val="1"/>
                </a:ext>
              </a:extLst>
            </p:spPr>
            <p:txBody>
              <a:bodyPr wrap="square" lIns="45572" tIns="45572" rIns="45572" bIns="45572" numCol="1" anchor="t">
                <a:spAutoFit/>
              </a:bodyPr>
              <a:lstStyle>
                <a:lvl1pPr>
                  <a:defRPr sz="2400">
                    <a:solidFill>
                      <a:srgbClr val="FFFFFF"/>
                    </a:solidFill>
                    <a:latin typeface="+mn-lt"/>
                    <a:ea typeface="+mn-ea"/>
                    <a:cs typeface="+mn-cs"/>
                    <a:sym typeface="Helvetica"/>
                  </a:defRPr>
                </a:lvl1pPr>
                <a:lvl2pPr>
                  <a:defRPr sz="2400">
                    <a:solidFill>
                      <a:srgbClr val="FFFFFF"/>
                    </a:solidFill>
                    <a:latin typeface="+mn-lt"/>
                    <a:ea typeface="+mn-ea"/>
                    <a:cs typeface="+mn-cs"/>
                    <a:sym typeface="Helvetica"/>
                  </a:defRPr>
                </a:lvl2pPr>
                <a:lvl3pPr>
                  <a:defRPr sz="2400">
                    <a:solidFill>
                      <a:srgbClr val="FFFFFF"/>
                    </a:solidFill>
                    <a:latin typeface="+mn-lt"/>
                    <a:ea typeface="+mn-ea"/>
                    <a:cs typeface="+mn-cs"/>
                    <a:sym typeface="Helvetica"/>
                  </a:defRPr>
                </a:lvl3pPr>
                <a:lvl4pPr>
                  <a:defRPr sz="2400">
                    <a:solidFill>
                      <a:srgbClr val="FFFFFF"/>
                    </a:solidFill>
                    <a:latin typeface="+mn-lt"/>
                    <a:ea typeface="+mn-ea"/>
                    <a:cs typeface="+mn-cs"/>
                    <a:sym typeface="Helvetica"/>
                  </a:defRPr>
                </a:lvl4pPr>
                <a:lvl5pPr>
                  <a:defRPr sz="2400">
                    <a:solidFill>
                      <a:srgbClr val="FFFFFF"/>
                    </a:solidFill>
                    <a:latin typeface="+mn-lt"/>
                    <a:ea typeface="+mn-ea"/>
                    <a:cs typeface="+mn-cs"/>
                    <a:sym typeface="Helvetica"/>
                  </a:defRPr>
                </a:lvl5pPr>
                <a:lvl6pPr>
                  <a:defRPr sz="2400">
                    <a:solidFill>
                      <a:srgbClr val="FFFFFF"/>
                    </a:solidFill>
                    <a:latin typeface="+mn-lt"/>
                    <a:ea typeface="+mn-ea"/>
                    <a:cs typeface="+mn-cs"/>
                    <a:sym typeface="Helvetica"/>
                  </a:defRPr>
                </a:lvl6pPr>
                <a:lvl7pPr>
                  <a:defRPr sz="2400">
                    <a:solidFill>
                      <a:srgbClr val="FFFFFF"/>
                    </a:solidFill>
                    <a:latin typeface="+mn-lt"/>
                    <a:ea typeface="+mn-ea"/>
                    <a:cs typeface="+mn-cs"/>
                    <a:sym typeface="Helvetica"/>
                  </a:defRPr>
                </a:lvl7pPr>
                <a:lvl8pPr>
                  <a:defRPr sz="2400">
                    <a:solidFill>
                      <a:srgbClr val="FFFFFF"/>
                    </a:solidFill>
                    <a:latin typeface="+mn-lt"/>
                    <a:ea typeface="+mn-ea"/>
                    <a:cs typeface="+mn-cs"/>
                    <a:sym typeface="Helvetica"/>
                  </a:defRPr>
                </a:lvl8pPr>
                <a:lvl9pPr>
                  <a:defRPr sz="2400">
                    <a:solidFill>
                      <a:srgbClr val="FFFFFF"/>
                    </a:solidFill>
                    <a:latin typeface="+mn-lt"/>
                    <a:ea typeface="+mn-ea"/>
                    <a:cs typeface="+mn-cs"/>
                    <a:sym typeface="Helvetica"/>
                  </a:defRPr>
                </a:lvl9pPr>
              </a:lstStyle>
              <a:p>
                <a:pPr algn="ctr">
                  <a:defRPr sz="1800" b="0">
                    <a:solidFill>
                      <a:srgbClr val="000000"/>
                    </a:solidFill>
                  </a:defRPr>
                </a:pPr>
                <a:r>
                  <a:rPr sz="2000" b="1" dirty="0">
                    <a:solidFill>
                      <a:srgbClr val="000000"/>
                    </a:solidFill>
                  </a:rPr>
                  <a:t>Requirements</a:t>
                </a:r>
              </a:p>
            </p:txBody>
          </p:sp>
          <p:sp>
            <p:nvSpPr>
              <p:cNvPr id="13" name="Shape 397"/>
              <p:cNvSpPr/>
              <p:nvPr/>
            </p:nvSpPr>
            <p:spPr>
              <a:xfrm>
                <a:off x="-2" y="0"/>
                <a:ext cx="5328169" cy="16682"/>
              </a:xfrm>
              <a:prstGeom prst="line">
                <a:avLst/>
              </a:prstGeom>
              <a:noFill/>
              <a:ln w="25400" cap="flat">
                <a:solidFill>
                  <a:srgbClr val="4B4742"/>
                </a:solidFill>
                <a:prstDash val="solid"/>
                <a:bevel/>
              </a:ln>
              <a:effectLst/>
            </p:spPr>
            <p:txBody>
              <a:bodyPr wrap="square" lIns="0" tIns="0" rIns="0" bIns="0" numCol="1" anchor="t">
                <a:noAutofit/>
              </a:bodyPr>
              <a:lstStyle>
                <a:lvl1pPr>
                  <a:defRPr sz="2400">
                    <a:solidFill>
                      <a:srgbClr val="FFFFFF"/>
                    </a:solidFill>
                    <a:latin typeface="+mn-lt"/>
                    <a:ea typeface="+mn-ea"/>
                    <a:cs typeface="+mn-cs"/>
                    <a:sym typeface="Helvetica"/>
                  </a:defRPr>
                </a:lvl1pPr>
                <a:lvl2pPr>
                  <a:defRPr sz="2400">
                    <a:solidFill>
                      <a:srgbClr val="FFFFFF"/>
                    </a:solidFill>
                    <a:latin typeface="+mn-lt"/>
                    <a:ea typeface="+mn-ea"/>
                    <a:cs typeface="+mn-cs"/>
                    <a:sym typeface="Helvetica"/>
                  </a:defRPr>
                </a:lvl2pPr>
                <a:lvl3pPr>
                  <a:defRPr sz="2400">
                    <a:solidFill>
                      <a:srgbClr val="FFFFFF"/>
                    </a:solidFill>
                    <a:latin typeface="+mn-lt"/>
                    <a:ea typeface="+mn-ea"/>
                    <a:cs typeface="+mn-cs"/>
                    <a:sym typeface="Helvetica"/>
                  </a:defRPr>
                </a:lvl3pPr>
                <a:lvl4pPr>
                  <a:defRPr sz="2400">
                    <a:solidFill>
                      <a:srgbClr val="FFFFFF"/>
                    </a:solidFill>
                    <a:latin typeface="+mn-lt"/>
                    <a:ea typeface="+mn-ea"/>
                    <a:cs typeface="+mn-cs"/>
                    <a:sym typeface="Helvetica"/>
                  </a:defRPr>
                </a:lvl4pPr>
                <a:lvl5pPr>
                  <a:defRPr sz="2400">
                    <a:solidFill>
                      <a:srgbClr val="FFFFFF"/>
                    </a:solidFill>
                    <a:latin typeface="+mn-lt"/>
                    <a:ea typeface="+mn-ea"/>
                    <a:cs typeface="+mn-cs"/>
                    <a:sym typeface="Helvetica"/>
                  </a:defRPr>
                </a:lvl5pPr>
                <a:lvl6pPr>
                  <a:defRPr sz="2400">
                    <a:solidFill>
                      <a:srgbClr val="FFFFFF"/>
                    </a:solidFill>
                    <a:latin typeface="+mn-lt"/>
                    <a:ea typeface="+mn-ea"/>
                    <a:cs typeface="+mn-cs"/>
                    <a:sym typeface="Helvetica"/>
                  </a:defRPr>
                </a:lvl6pPr>
                <a:lvl7pPr>
                  <a:defRPr sz="2400">
                    <a:solidFill>
                      <a:srgbClr val="FFFFFF"/>
                    </a:solidFill>
                    <a:latin typeface="+mn-lt"/>
                    <a:ea typeface="+mn-ea"/>
                    <a:cs typeface="+mn-cs"/>
                    <a:sym typeface="Helvetica"/>
                  </a:defRPr>
                </a:lvl7pPr>
                <a:lvl8pPr>
                  <a:defRPr sz="2400">
                    <a:solidFill>
                      <a:srgbClr val="FFFFFF"/>
                    </a:solidFill>
                    <a:latin typeface="+mn-lt"/>
                    <a:ea typeface="+mn-ea"/>
                    <a:cs typeface="+mn-cs"/>
                    <a:sym typeface="Helvetica"/>
                  </a:defRPr>
                </a:lvl8pPr>
                <a:lvl9pPr>
                  <a:defRPr sz="2400">
                    <a:solidFill>
                      <a:srgbClr val="FFFFFF"/>
                    </a:solidFill>
                    <a:latin typeface="+mn-lt"/>
                    <a:ea typeface="+mn-ea"/>
                    <a:cs typeface="+mn-cs"/>
                    <a:sym typeface="Helvetica"/>
                  </a:defRPr>
                </a:lvl9pPr>
              </a:lstStyle>
              <a:p>
                <a:pPr>
                  <a:defRPr sz="1200">
                    <a:solidFill>
                      <a:srgbClr val="000000"/>
                    </a:solidFill>
                  </a:defRPr>
                </a:pPr>
                <a:endParaRPr sz="1200" dirty="0">
                  <a:solidFill>
                    <a:srgbClr val="000000"/>
                  </a:solidFill>
                </a:endParaRPr>
              </a:p>
            </p:txBody>
          </p:sp>
        </p:grpSp>
        <p:sp>
          <p:nvSpPr>
            <p:cNvPr id="10" name="Shape 399"/>
            <p:cNvSpPr/>
            <p:nvPr/>
          </p:nvSpPr>
          <p:spPr>
            <a:xfrm>
              <a:off x="31836" y="4655342"/>
              <a:ext cx="5328166" cy="16685"/>
            </a:xfrm>
            <a:prstGeom prst="line">
              <a:avLst/>
            </a:prstGeom>
            <a:noFill/>
            <a:ln w="25400" cap="flat">
              <a:solidFill>
                <a:srgbClr val="FFFFFF"/>
              </a:solidFill>
              <a:prstDash val="solid"/>
              <a:bevel/>
            </a:ln>
            <a:effectLst/>
          </p:spPr>
          <p:txBody>
            <a:bodyPr wrap="square" lIns="0" tIns="0" rIns="0" bIns="0" numCol="1" anchor="t">
              <a:noAutofit/>
            </a:bodyPr>
            <a:lstStyle>
              <a:lvl1pPr>
                <a:defRPr sz="2400">
                  <a:solidFill>
                    <a:srgbClr val="FFFFFF"/>
                  </a:solidFill>
                  <a:latin typeface="+mn-lt"/>
                  <a:ea typeface="+mn-ea"/>
                  <a:cs typeface="+mn-cs"/>
                  <a:sym typeface="Helvetica"/>
                </a:defRPr>
              </a:lvl1pPr>
              <a:lvl2pPr>
                <a:defRPr sz="2400">
                  <a:solidFill>
                    <a:srgbClr val="FFFFFF"/>
                  </a:solidFill>
                  <a:latin typeface="+mn-lt"/>
                  <a:ea typeface="+mn-ea"/>
                  <a:cs typeface="+mn-cs"/>
                  <a:sym typeface="Helvetica"/>
                </a:defRPr>
              </a:lvl2pPr>
              <a:lvl3pPr>
                <a:defRPr sz="2400">
                  <a:solidFill>
                    <a:srgbClr val="FFFFFF"/>
                  </a:solidFill>
                  <a:latin typeface="+mn-lt"/>
                  <a:ea typeface="+mn-ea"/>
                  <a:cs typeface="+mn-cs"/>
                  <a:sym typeface="Helvetica"/>
                </a:defRPr>
              </a:lvl3pPr>
              <a:lvl4pPr>
                <a:defRPr sz="2400">
                  <a:solidFill>
                    <a:srgbClr val="FFFFFF"/>
                  </a:solidFill>
                  <a:latin typeface="+mn-lt"/>
                  <a:ea typeface="+mn-ea"/>
                  <a:cs typeface="+mn-cs"/>
                  <a:sym typeface="Helvetica"/>
                </a:defRPr>
              </a:lvl4pPr>
              <a:lvl5pPr>
                <a:defRPr sz="2400">
                  <a:solidFill>
                    <a:srgbClr val="FFFFFF"/>
                  </a:solidFill>
                  <a:latin typeface="+mn-lt"/>
                  <a:ea typeface="+mn-ea"/>
                  <a:cs typeface="+mn-cs"/>
                  <a:sym typeface="Helvetica"/>
                </a:defRPr>
              </a:lvl5pPr>
              <a:lvl6pPr>
                <a:defRPr sz="2400">
                  <a:solidFill>
                    <a:srgbClr val="FFFFFF"/>
                  </a:solidFill>
                  <a:latin typeface="+mn-lt"/>
                  <a:ea typeface="+mn-ea"/>
                  <a:cs typeface="+mn-cs"/>
                  <a:sym typeface="Helvetica"/>
                </a:defRPr>
              </a:lvl6pPr>
              <a:lvl7pPr>
                <a:defRPr sz="2400">
                  <a:solidFill>
                    <a:srgbClr val="FFFFFF"/>
                  </a:solidFill>
                  <a:latin typeface="+mn-lt"/>
                  <a:ea typeface="+mn-ea"/>
                  <a:cs typeface="+mn-cs"/>
                  <a:sym typeface="Helvetica"/>
                </a:defRPr>
              </a:lvl7pPr>
              <a:lvl8pPr>
                <a:defRPr sz="2400">
                  <a:solidFill>
                    <a:srgbClr val="FFFFFF"/>
                  </a:solidFill>
                  <a:latin typeface="+mn-lt"/>
                  <a:ea typeface="+mn-ea"/>
                  <a:cs typeface="+mn-cs"/>
                  <a:sym typeface="Helvetica"/>
                </a:defRPr>
              </a:lvl8pPr>
              <a:lvl9pPr>
                <a:defRPr sz="2400">
                  <a:solidFill>
                    <a:srgbClr val="FFFFFF"/>
                  </a:solidFill>
                  <a:latin typeface="+mn-lt"/>
                  <a:ea typeface="+mn-ea"/>
                  <a:cs typeface="+mn-cs"/>
                  <a:sym typeface="Helvetica"/>
                </a:defRPr>
              </a:lvl9pPr>
            </a:lstStyle>
            <a:p>
              <a:pPr>
                <a:defRPr sz="1200">
                  <a:solidFill>
                    <a:srgbClr val="000000"/>
                  </a:solidFill>
                </a:defRPr>
              </a:pPr>
              <a:endParaRPr sz="1200" dirty="0">
                <a:solidFill>
                  <a:srgbClr val="000000"/>
                </a:solidFill>
              </a:endParaRPr>
            </a:p>
          </p:txBody>
        </p:sp>
      </p:grpSp>
      <p:sp>
        <p:nvSpPr>
          <p:cNvPr id="24" name="Shape 388"/>
          <p:cNvSpPr/>
          <p:nvPr/>
        </p:nvSpPr>
        <p:spPr>
          <a:xfrm>
            <a:off x="2363613" y="1188548"/>
            <a:ext cx="1353109" cy="900869"/>
          </a:xfrm>
          <a:prstGeom prst="rect">
            <a:avLst/>
          </a:prstGeom>
          <a:solidFill>
            <a:srgbClr val="92D050"/>
          </a:solidFill>
          <a:ln w="12700" cap="flat">
            <a:noFill/>
            <a:miter lim="400000"/>
          </a:ln>
          <a:effectLst/>
        </p:spPr>
        <p:txBody>
          <a:bodyPr wrap="square" lIns="0" tIns="0" rIns="0" bIns="0" numCol="1" anchor="ctr">
            <a:noAutofit/>
          </a:bodyPr>
          <a:lstStyle>
            <a:lvl1pPr>
              <a:defRPr sz="2400">
                <a:solidFill>
                  <a:srgbClr val="FFFFFF"/>
                </a:solidFill>
                <a:latin typeface="+mn-lt"/>
                <a:ea typeface="+mn-ea"/>
                <a:cs typeface="+mn-cs"/>
                <a:sym typeface="Helvetica"/>
              </a:defRPr>
            </a:lvl1pPr>
            <a:lvl2pPr>
              <a:defRPr sz="2400">
                <a:solidFill>
                  <a:srgbClr val="FFFFFF"/>
                </a:solidFill>
                <a:latin typeface="+mn-lt"/>
                <a:ea typeface="+mn-ea"/>
                <a:cs typeface="+mn-cs"/>
                <a:sym typeface="Helvetica"/>
              </a:defRPr>
            </a:lvl2pPr>
            <a:lvl3pPr>
              <a:defRPr sz="2400">
                <a:solidFill>
                  <a:srgbClr val="FFFFFF"/>
                </a:solidFill>
                <a:latin typeface="+mn-lt"/>
                <a:ea typeface="+mn-ea"/>
                <a:cs typeface="+mn-cs"/>
                <a:sym typeface="Helvetica"/>
              </a:defRPr>
            </a:lvl3pPr>
            <a:lvl4pPr>
              <a:defRPr sz="2400">
                <a:solidFill>
                  <a:srgbClr val="FFFFFF"/>
                </a:solidFill>
                <a:latin typeface="+mn-lt"/>
                <a:ea typeface="+mn-ea"/>
                <a:cs typeface="+mn-cs"/>
                <a:sym typeface="Helvetica"/>
              </a:defRPr>
            </a:lvl4pPr>
            <a:lvl5pPr>
              <a:defRPr sz="2400">
                <a:solidFill>
                  <a:srgbClr val="FFFFFF"/>
                </a:solidFill>
                <a:latin typeface="+mn-lt"/>
                <a:ea typeface="+mn-ea"/>
                <a:cs typeface="+mn-cs"/>
                <a:sym typeface="Helvetica"/>
              </a:defRPr>
            </a:lvl5pPr>
            <a:lvl6pPr>
              <a:defRPr sz="2400">
                <a:solidFill>
                  <a:srgbClr val="FFFFFF"/>
                </a:solidFill>
                <a:latin typeface="+mn-lt"/>
                <a:ea typeface="+mn-ea"/>
                <a:cs typeface="+mn-cs"/>
                <a:sym typeface="Helvetica"/>
              </a:defRPr>
            </a:lvl6pPr>
            <a:lvl7pPr>
              <a:defRPr sz="2400">
                <a:solidFill>
                  <a:srgbClr val="FFFFFF"/>
                </a:solidFill>
                <a:latin typeface="+mn-lt"/>
                <a:ea typeface="+mn-ea"/>
                <a:cs typeface="+mn-cs"/>
                <a:sym typeface="Helvetica"/>
              </a:defRPr>
            </a:lvl7pPr>
            <a:lvl8pPr>
              <a:defRPr sz="2400">
                <a:solidFill>
                  <a:srgbClr val="FFFFFF"/>
                </a:solidFill>
                <a:latin typeface="+mn-lt"/>
                <a:ea typeface="+mn-ea"/>
                <a:cs typeface="+mn-cs"/>
                <a:sym typeface="Helvetica"/>
              </a:defRPr>
            </a:lvl8pPr>
            <a:lvl9pPr>
              <a:defRPr sz="2400">
                <a:solidFill>
                  <a:srgbClr val="FFFFFF"/>
                </a:solidFill>
                <a:latin typeface="+mn-lt"/>
                <a:ea typeface="+mn-ea"/>
                <a:cs typeface="+mn-cs"/>
                <a:sym typeface="Helvetica"/>
              </a:defRPr>
            </a:lvl9pPr>
          </a:lstStyle>
          <a:p>
            <a:pPr algn="ctr">
              <a:defRPr sz="1800" b="0">
                <a:solidFill>
                  <a:srgbClr val="000000"/>
                </a:solidFill>
              </a:defRPr>
            </a:pPr>
            <a:r>
              <a:rPr lang="en-US" b="1" dirty="0">
                <a:solidFill>
                  <a:prstClr val="white"/>
                </a:solidFill>
              </a:rPr>
              <a:t>Additional Resources:</a:t>
            </a:r>
            <a:br>
              <a:rPr lang="en-US" b="1" dirty="0">
                <a:solidFill>
                  <a:prstClr val="white"/>
                </a:solidFill>
              </a:rPr>
            </a:br>
            <a:r>
              <a:rPr lang="en-US" b="1" dirty="0">
                <a:solidFill>
                  <a:prstClr val="white"/>
                </a:solidFill>
              </a:rPr>
              <a:t>US$ 1.5 B</a:t>
            </a:r>
          </a:p>
        </p:txBody>
      </p:sp>
      <p:sp>
        <p:nvSpPr>
          <p:cNvPr id="2" name="Rectangle 1"/>
          <p:cNvSpPr/>
          <p:nvPr/>
        </p:nvSpPr>
        <p:spPr>
          <a:xfrm>
            <a:off x="6133701" y="4038602"/>
            <a:ext cx="4572000" cy="646331"/>
          </a:xfrm>
          <a:prstGeom prst="rect">
            <a:avLst/>
          </a:prstGeom>
        </p:spPr>
        <p:txBody>
          <a:bodyPr>
            <a:spAutoFit/>
          </a:bodyPr>
          <a:lstStyle/>
          <a:p>
            <a:pPr algn="ctr">
              <a:defRPr sz="1800" b="0">
                <a:solidFill>
                  <a:srgbClr val="000000"/>
                </a:solidFill>
              </a:defRPr>
            </a:pPr>
            <a:r>
              <a:rPr lang="en-US" b="1" dirty="0">
                <a:solidFill>
                  <a:prstClr val="white"/>
                </a:solidFill>
              </a:rPr>
              <a:t>Pledged:</a:t>
            </a:r>
          </a:p>
          <a:p>
            <a:pPr algn="ctr">
              <a:defRPr sz="1800" b="0">
                <a:solidFill>
                  <a:srgbClr val="000000"/>
                </a:solidFill>
              </a:defRPr>
            </a:pPr>
            <a:r>
              <a:rPr lang="en-US" b="1" dirty="0">
                <a:solidFill>
                  <a:prstClr val="white"/>
                </a:solidFill>
              </a:rPr>
              <a:t>US$1.5 B</a:t>
            </a:r>
          </a:p>
        </p:txBody>
      </p:sp>
    </p:spTree>
    <p:extLst>
      <p:ext uri="{BB962C8B-B14F-4D97-AF65-F5344CB8AC3E}">
        <p14:creationId xmlns:p14="http://schemas.microsoft.com/office/powerpoint/2010/main" val="1505243704"/>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Your Role </a:t>
            </a:r>
            <a:endParaRPr lang="en-US" sz="4400" b="1" dirty="0"/>
          </a:p>
        </p:txBody>
      </p:sp>
    </p:spTree>
    <p:extLst>
      <p:ext uri="{BB962C8B-B14F-4D97-AF65-F5344CB8AC3E}">
        <p14:creationId xmlns:p14="http://schemas.microsoft.com/office/powerpoint/2010/main" val="14668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Global Update</a:t>
            </a:r>
          </a:p>
        </p:txBody>
      </p:sp>
      <p:sp>
        <p:nvSpPr>
          <p:cNvPr id="3" name="Content Placeholder 2"/>
          <p:cNvSpPr>
            <a:spLocks noGrp="1"/>
          </p:cNvSpPr>
          <p:nvPr>
            <p:ph idx="1"/>
          </p:nvPr>
        </p:nvSpPr>
        <p:spPr>
          <a:xfrm>
            <a:off x="76200" y="1295400"/>
            <a:ext cx="5638800" cy="4495800"/>
          </a:xfrm>
        </p:spPr>
        <p:txBody>
          <a:bodyPr/>
          <a:lstStyle/>
          <a:p>
            <a:r>
              <a:rPr lang="en-US" sz="2800" b="1" dirty="0">
                <a:latin typeface="Arial Narrow" panose="020B0606020202030204" pitchFamily="34" charset="0"/>
              </a:rPr>
              <a:t>What is Polio?</a:t>
            </a:r>
          </a:p>
          <a:p>
            <a:pPr marL="0" indent="0">
              <a:buNone/>
            </a:pPr>
            <a:endParaRPr lang="en-US" sz="2800" b="1" dirty="0">
              <a:latin typeface="Arial Narrow" panose="020B0606020202030204" pitchFamily="34" charset="0"/>
            </a:endParaRPr>
          </a:p>
          <a:p>
            <a:r>
              <a:rPr lang="en-US" sz="2800" b="1" dirty="0">
                <a:latin typeface="Arial Narrow" panose="020B0606020202030204" pitchFamily="34" charset="0"/>
              </a:rPr>
              <a:t>Achievements &amp; Challenges</a:t>
            </a:r>
          </a:p>
          <a:p>
            <a:pPr marL="0" indent="0">
              <a:buNone/>
            </a:pPr>
            <a:endParaRPr lang="en-US" sz="2800" b="1" dirty="0">
              <a:latin typeface="Arial Narrow" panose="020B0606020202030204" pitchFamily="34" charset="0"/>
            </a:endParaRPr>
          </a:p>
          <a:p>
            <a:r>
              <a:rPr lang="en-US" sz="2800" b="1" dirty="0">
                <a:latin typeface="Arial Narrow" panose="020B0606020202030204" pitchFamily="34" charset="0"/>
              </a:rPr>
              <a:t>What needs to be done</a:t>
            </a:r>
            <a:br>
              <a:rPr lang="en-US" sz="2800" b="1" dirty="0">
                <a:latin typeface="Arial Narrow" panose="020B0606020202030204" pitchFamily="34" charset="0"/>
              </a:rPr>
            </a:br>
            <a:endParaRPr lang="en-US" sz="2800" b="1" dirty="0">
              <a:latin typeface="Arial Narrow" panose="020B0606020202030204" pitchFamily="34" charset="0"/>
            </a:endParaRPr>
          </a:p>
          <a:p>
            <a:r>
              <a:rPr lang="en-US" sz="2800" b="1" dirty="0">
                <a:latin typeface="Arial Narrow" panose="020B0606020202030204" pitchFamily="34" charset="0"/>
              </a:rPr>
              <a:t>Funding Requirements</a:t>
            </a:r>
            <a:br>
              <a:rPr lang="en-US" sz="2800" b="1" dirty="0">
                <a:latin typeface="Arial Narrow" panose="020B0606020202030204" pitchFamily="34" charset="0"/>
              </a:rPr>
            </a:br>
            <a:endParaRPr lang="en-US" sz="2800" b="1" dirty="0">
              <a:latin typeface="Arial Narrow" panose="020B0606020202030204" pitchFamily="34" charset="0"/>
            </a:endParaRPr>
          </a:p>
          <a:p>
            <a:r>
              <a:rPr lang="en-US" sz="2800" b="1" dirty="0">
                <a:latin typeface="Arial Narrow" panose="020B0606020202030204" pitchFamily="34" charset="0"/>
              </a:rPr>
              <a:t>Rotary’s Role</a:t>
            </a:r>
            <a:endParaRPr lang="en-US" sz="2800" dirty="0"/>
          </a:p>
        </p:txBody>
      </p:sp>
      <p:pic>
        <p:nvPicPr>
          <p:cNvPr id="2051" name="Picture 3" descr="C:\Users\RodriguR\Desktop\INSTITUTE POWERPOIN\Shrunk\green gives drops.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4953000" y="1295400"/>
            <a:ext cx="3739488"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03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Fundraise</a:t>
            </a:r>
          </a:p>
        </p:txBody>
      </p:sp>
    </p:spTree>
    <p:extLst>
      <p:ext uri="{BB962C8B-B14F-4D97-AF65-F5344CB8AC3E}">
        <p14:creationId xmlns:p14="http://schemas.microsoft.com/office/powerpoint/2010/main" val="25633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endParaRPr lang="en-US" dirty="0">
              <a:solidFill>
                <a:srgbClr val="D9D9D9"/>
              </a:solidFill>
              <a:latin typeface="Arial Narrow" pitchFamily="34" charset="0"/>
            </a:endParaRPr>
          </a:p>
        </p:txBody>
      </p:sp>
      <p:pic>
        <p:nvPicPr>
          <p:cNvPr id="5837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3999" cy="622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8060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8543" y="2678081"/>
            <a:ext cx="2971800" cy="1077218"/>
          </a:xfrm>
          <a:prstGeom prst="rect">
            <a:avLst/>
          </a:prstGeom>
          <a:noFill/>
        </p:spPr>
        <p:txBody>
          <a:bodyPr wrap="square" rtlCol="0">
            <a:spAutoFit/>
          </a:bodyPr>
          <a:lstStyle/>
          <a:p>
            <a:pPr algn="ctr"/>
            <a:r>
              <a:rPr lang="en-US" sz="3200" b="1" dirty="0">
                <a:solidFill>
                  <a:schemeClr val="tx1">
                    <a:lumMod val="50000"/>
                  </a:schemeClr>
                </a:solidFill>
                <a:latin typeface="Arial" panose="020B0604020202020204" pitchFamily="34" charset="0"/>
                <a:cs typeface="Arial" panose="020B0604020202020204" pitchFamily="34" charset="0"/>
              </a:rPr>
              <a:t>Goal 2016-17: </a:t>
            </a:r>
          </a:p>
          <a:p>
            <a:pPr algn="ctr"/>
            <a:r>
              <a:rPr lang="en-US" sz="3200" b="1" dirty="0">
                <a:solidFill>
                  <a:srgbClr val="005DAA"/>
                </a:solidFill>
                <a:latin typeface="Arial" panose="020B0604020202020204" pitchFamily="34" charset="0"/>
                <a:cs typeface="Arial" panose="020B0604020202020204" pitchFamily="34" charset="0"/>
              </a:rPr>
              <a:t>US$45 million</a:t>
            </a:r>
            <a:endParaRPr lang="en-US" sz="3200" b="1" dirty="0">
              <a:solidFill>
                <a:schemeClr val="tx1">
                  <a:lumMod val="50000"/>
                </a:schemeClr>
              </a:solidFill>
              <a:latin typeface="Arial" panose="020B0604020202020204" pitchFamily="34" charset="0"/>
              <a:cs typeface="Arial" panose="020B0604020202020204" pitchFamily="34" charset="0"/>
            </a:endParaRPr>
          </a:p>
        </p:txBody>
      </p:sp>
      <p:sp>
        <p:nvSpPr>
          <p:cNvPr id="3" name="TextBox 2"/>
          <p:cNvSpPr txBox="1"/>
          <p:nvPr/>
        </p:nvSpPr>
        <p:spPr>
          <a:xfrm>
            <a:off x="-23812" y="3570981"/>
            <a:ext cx="3857625" cy="1077218"/>
          </a:xfrm>
          <a:prstGeom prst="rect">
            <a:avLst/>
          </a:prstGeom>
          <a:noFill/>
        </p:spPr>
        <p:txBody>
          <a:bodyPr wrap="square" rtlCol="0">
            <a:spAutoFit/>
          </a:bodyPr>
          <a:lstStyle/>
          <a:p>
            <a:pPr algn="ctr"/>
            <a:r>
              <a:rPr lang="en-US" sz="3200" dirty="0">
                <a:solidFill>
                  <a:srgbClr val="005DAA"/>
                </a:solidFill>
              </a:rPr>
              <a:t>Club goal = US$2650</a:t>
            </a:r>
          </a:p>
        </p:txBody>
      </p:sp>
      <p:sp>
        <p:nvSpPr>
          <p:cNvPr id="5" name="TextBox 4"/>
          <p:cNvSpPr txBox="1"/>
          <p:nvPr/>
        </p:nvSpPr>
        <p:spPr>
          <a:xfrm>
            <a:off x="-304800" y="1731764"/>
            <a:ext cx="4419600" cy="1077218"/>
          </a:xfrm>
          <a:prstGeom prst="rect">
            <a:avLst/>
          </a:prstGeom>
          <a:noFill/>
        </p:spPr>
        <p:txBody>
          <a:bodyPr wrap="square" rtlCol="0">
            <a:spAutoFit/>
          </a:bodyPr>
          <a:lstStyle/>
          <a:p>
            <a:pPr algn="ctr"/>
            <a:r>
              <a:rPr lang="en-US" sz="3200" dirty="0">
                <a:solidFill>
                  <a:srgbClr val="005DAA"/>
                </a:solidFill>
              </a:rPr>
              <a:t>District goal = </a:t>
            </a:r>
            <a:br>
              <a:rPr lang="en-US" sz="3200" dirty="0">
                <a:solidFill>
                  <a:srgbClr val="005DAA"/>
                </a:solidFill>
              </a:rPr>
            </a:br>
            <a:r>
              <a:rPr lang="en-US" sz="3200" dirty="0">
                <a:solidFill>
                  <a:srgbClr val="005DAA"/>
                </a:solidFill>
              </a:rPr>
              <a:t>20% of DDF</a:t>
            </a:r>
          </a:p>
        </p:txBody>
      </p:sp>
      <p:sp>
        <p:nvSpPr>
          <p:cNvPr id="6" name="Right Triangle 5"/>
          <p:cNvSpPr/>
          <p:nvPr/>
        </p:nvSpPr>
        <p:spPr>
          <a:xfrm rot="13547186">
            <a:off x="2441729" y="1798103"/>
            <a:ext cx="2888832" cy="2837176"/>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1214553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315200" cy="533400"/>
          </a:xfrm>
        </p:spPr>
        <p:txBody>
          <a:bodyPr/>
          <a:lstStyle/>
          <a:p>
            <a:r>
              <a:rPr lang="en-US" sz="2800" dirty="0">
                <a:latin typeface="Arial" pitchFamily="34" charset="0"/>
                <a:cs typeface="Arial" pitchFamily="34" charset="0"/>
              </a:rPr>
              <a:t>Where the Money Goes</a:t>
            </a:r>
          </a:p>
        </p:txBody>
      </p:sp>
      <p:pic>
        <p:nvPicPr>
          <p:cNvPr id="1026" name="Picture 2" descr="C:\Users\pandakc\AppData\Local\Microsoft\Windows\Temporary Internet Files\Content.Outlook\9U9RBFBR\Africa Funding Infographi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2" y="1056682"/>
            <a:ext cx="4099505" cy="549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791620"/>
      </p:ext>
    </p:extLst>
  </p:cSld>
  <p:clrMapOvr>
    <a:masterClrMapping/>
  </p:clrMapOvr>
  <p:transition spd="slow" advClick="0">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315200" cy="533400"/>
          </a:xfrm>
        </p:spPr>
        <p:txBody>
          <a:bodyPr/>
          <a:lstStyle/>
          <a:p>
            <a:r>
              <a:rPr lang="en-US" sz="2800" dirty="0">
                <a:latin typeface="Arial" pitchFamily="34" charset="0"/>
                <a:cs typeface="Arial" pitchFamily="34" charset="0"/>
              </a:rPr>
              <a:t>Where the Money Goes</a:t>
            </a:r>
          </a:p>
        </p:txBody>
      </p:sp>
      <p:graphicFrame>
        <p:nvGraphicFramePr>
          <p:cNvPr id="6" name="Table 5"/>
          <p:cNvGraphicFramePr>
            <a:graphicFrameLocks noGrp="1" noChangeAspect="1"/>
          </p:cNvGraphicFramePr>
          <p:nvPr>
            <p:extLst>
              <p:ext uri="{D42A27DB-BD31-4B8C-83A1-F6EECF244321}">
                <p14:modId xmlns:p14="http://schemas.microsoft.com/office/powerpoint/2010/main" val="824384684"/>
              </p:ext>
            </p:extLst>
          </p:nvPr>
        </p:nvGraphicFramePr>
        <p:xfrm>
          <a:off x="1371600" y="1905001"/>
          <a:ext cx="6629400" cy="3733796"/>
        </p:xfrm>
        <a:graphic>
          <a:graphicData uri="http://schemas.openxmlformats.org/drawingml/2006/table">
            <a:tbl>
              <a:tblPr/>
              <a:tblGrid>
                <a:gridCol w="1628087">
                  <a:extLst>
                    <a:ext uri="{9D8B030D-6E8A-4147-A177-3AD203B41FA5}">
                      <a16:colId xmlns:a16="http://schemas.microsoft.com/office/drawing/2014/main" val="20000"/>
                    </a:ext>
                  </a:extLst>
                </a:gridCol>
                <a:gridCol w="1435926">
                  <a:extLst>
                    <a:ext uri="{9D8B030D-6E8A-4147-A177-3AD203B41FA5}">
                      <a16:colId xmlns:a16="http://schemas.microsoft.com/office/drawing/2014/main" val="20001"/>
                    </a:ext>
                  </a:extLst>
                </a:gridCol>
                <a:gridCol w="864668">
                  <a:extLst>
                    <a:ext uri="{9D8B030D-6E8A-4147-A177-3AD203B41FA5}">
                      <a16:colId xmlns:a16="http://schemas.microsoft.com/office/drawing/2014/main" val="20002"/>
                    </a:ext>
                  </a:extLst>
                </a:gridCol>
                <a:gridCol w="1009518">
                  <a:extLst>
                    <a:ext uri="{9D8B030D-6E8A-4147-A177-3AD203B41FA5}">
                      <a16:colId xmlns:a16="http://schemas.microsoft.com/office/drawing/2014/main" val="20003"/>
                    </a:ext>
                  </a:extLst>
                </a:gridCol>
                <a:gridCol w="760261">
                  <a:extLst>
                    <a:ext uri="{9D8B030D-6E8A-4147-A177-3AD203B41FA5}">
                      <a16:colId xmlns:a16="http://schemas.microsoft.com/office/drawing/2014/main" val="20004"/>
                    </a:ext>
                  </a:extLst>
                </a:gridCol>
                <a:gridCol w="930940">
                  <a:extLst>
                    <a:ext uri="{9D8B030D-6E8A-4147-A177-3AD203B41FA5}">
                      <a16:colId xmlns:a16="http://schemas.microsoft.com/office/drawing/2014/main" val="20005"/>
                    </a:ext>
                  </a:extLst>
                </a:gridCol>
              </a:tblGrid>
              <a:tr h="425756">
                <a:tc>
                  <a:txBody>
                    <a:bodyPr/>
                    <a:lstStyle/>
                    <a:p>
                      <a:pPr algn="l" fontAlgn="b"/>
                      <a:endParaRPr lang="en-US" sz="2000" b="0" i="0" u="none" strike="noStrike" dirty="0">
                        <a:solidFill>
                          <a:srgbClr val="000000"/>
                        </a:solidFill>
                        <a:effectLst/>
                        <a:latin typeface="+mn-lt"/>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2000" b="1" i="0" u="none" strike="noStrike" dirty="0">
                          <a:solidFill>
                            <a:schemeClr val="tx2"/>
                          </a:solidFill>
                          <a:effectLst/>
                          <a:latin typeface="+mn-lt"/>
                        </a:rPr>
                        <a:t>Recipient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2000" b="1" i="0" u="none" strike="noStrike" dirty="0">
                          <a:solidFill>
                            <a:schemeClr val="tx2"/>
                          </a:solidFill>
                          <a:effectLst/>
                          <a:latin typeface="+mn-lt"/>
                        </a:rPr>
                        <a:t>WHO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dirty="0">
                          <a:solidFill>
                            <a:schemeClr val="tx2"/>
                          </a:solidFill>
                          <a:effectLst/>
                          <a:latin typeface="+mn-lt"/>
                        </a:rPr>
                        <a:t>UNICEF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dirty="0">
                          <a:solidFill>
                            <a:schemeClr val="tx2"/>
                          </a:solidFill>
                          <a:effectLst/>
                          <a:latin typeface="+mn-lt"/>
                        </a:rPr>
                        <a:t>Other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2000" b="1" i="0" u="none" strike="noStrike" dirty="0">
                          <a:solidFill>
                            <a:schemeClr val="tx2"/>
                          </a:solidFill>
                          <a:effectLst/>
                          <a:latin typeface="+mn-lt"/>
                        </a:rPr>
                        <a:t>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0804">
                <a:tc>
                  <a:txBody>
                    <a:bodyPr/>
                    <a:lstStyle/>
                    <a:p>
                      <a:pPr algn="l" rtl="0" fontAlgn="ctr"/>
                      <a:r>
                        <a:rPr lang="en-US" sz="2000" b="1" i="0" u="none" strike="noStrike" dirty="0">
                          <a:solidFill>
                            <a:schemeClr val="tx2"/>
                          </a:solidFill>
                          <a:effectLst/>
                          <a:latin typeface="+mn-lt"/>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b="0" i="0" u="none" strike="noStrike" dirty="0">
                          <a:solidFill>
                            <a:schemeClr val="tx2"/>
                          </a:solidFill>
                          <a:effectLst/>
                          <a:latin typeface="+mn-lt"/>
                        </a:rPr>
                        <a:t>Nigeria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   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$ 117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   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i="0" u="none" strike="noStrike" dirty="0">
                          <a:solidFill>
                            <a:schemeClr val="tx2"/>
                          </a:solidFill>
                          <a:effectLst/>
                          <a:latin typeface="+mn-lt"/>
                        </a:rPr>
                        <a:t>$   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0804">
                <a:tc>
                  <a:txBody>
                    <a:bodyPr/>
                    <a:lstStyle/>
                    <a:p>
                      <a:pPr algn="l" rtl="0" fontAlgn="ctr"/>
                      <a:r>
                        <a:rPr lang="en-US" sz="2000" b="1" i="0" u="none" strike="noStrike" dirty="0">
                          <a:solidFill>
                            <a:schemeClr val="tx2"/>
                          </a:solidFill>
                          <a:effectLst/>
                          <a:latin typeface="+mn-lt"/>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b="0" i="0" u="none" strike="noStrike" dirty="0">
                          <a:solidFill>
                            <a:schemeClr val="tx2"/>
                          </a:solidFill>
                          <a:effectLst/>
                          <a:latin typeface="+mn-lt"/>
                        </a:rPr>
                        <a:t>India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i="0" u="none" strike="noStrike" dirty="0">
                          <a:solidFill>
                            <a:schemeClr val="tx2"/>
                          </a:solidFill>
                          <a:effectLst/>
                          <a:latin typeface="+mn-lt"/>
                        </a:rPr>
                        <a:t>176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0804">
                <a:tc>
                  <a:txBody>
                    <a:bodyPr/>
                    <a:lstStyle/>
                    <a:p>
                      <a:pPr algn="l" rtl="0" fontAlgn="ctr"/>
                      <a:r>
                        <a:rPr lang="en-US" sz="2000" b="1" i="0" u="none" strike="noStrike" dirty="0">
                          <a:solidFill>
                            <a:schemeClr val="tx2"/>
                          </a:solidFill>
                          <a:effectLst/>
                          <a:latin typeface="+mn-lt"/>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2000" b="0" i="0" u="none" strike="noStrike" dirty="0">
                          <a:solidFill>
                            <a:schemeClr val="tx2"/>
                          </a:solidFill>
                          <a:effectLst/>
                          <a:latin typeface="+mn-lt"/>
                        </a:rPr>
                        <a:t>WHO-AFRO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000" b="0" i="0" u="none" strike="noStrike" dirty="0">
                        <a:solidFill>
                          <a:schemeClr val="tx2"/>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000" b="0" i="0" u="none" strike="noStrike" dirty="0">
                        <a:solidFill>
                          <a:schemeClr val="tx2"/>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i="0" u="none" strike="noStrike" dirty="0">
                          <a:solidFill>
                            <a:schemeClr val="tx2"/>
                          </a:solidFill>
                          <a:effectLst/>
                          <a:latin typeface="+mn-lt"/>
                        </a:rPr>
                        <a:t>174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0804">
                <a:tc>
                  <a:txBody>
                    <a:bodyPr/>
                    <a:lstStyle/>
                    <a:p>
                      <a:pPr algn="l" rtl="0" fontAlgn="ctr"/>
                      <a:r>
                        <a:rPr lang="en-US" sz="2000" b="1" i="0" u="none" strike="noStrike" dirty="0">
                          <a:solidFill>
                            <a:schemeClr val="tx2"/>
                          </a:solidFill>
                          <a:effectLst/>
                          <a:latin typeface="+mn-lt"/>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b="0" i="0" u="none" strike="noStrike" dirty="0">
                          <a:solidFill>
                            <a:schemeClr val="tx2"/>
                          </a:solidFill>
                          <a:effectLst/>
                          <a:latin typeface="+mn-lt"/>
                        </a:rPr>
                        <a:t>Pakistan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i="0" u="none" strike="noStrike" dirty="0">
                          <a:solidFill>
                            <a:schemeClr val="tx2"/>
                          </a:solidFill>
                          <a:effectLst/>
                          <a:latin typeface="+mn-lt"/>
                        </a:rPr>
                        <a:t>126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0804">
                <a:tc>
                  <a:txBody>
                    <a:bodyPr/>
                    <a:lstStyle/>
                    <a:p>
                      <a:pPr algn="l" rtl="0" fontAlgn="ctr"/>
                      <a:r>
                        <a:rPr lang="en-US" sz="2000" b="1" i="0" u="none" strike="noStrike" dirty="0">
                          <a:solidFill>
                            <a:schemeClr val="tx2"/>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b="0" i="0" u="none" strike="noStrike" dirty="0">
                          <a:solidFill>
                            <a:schemeClr val="tx2"/>
                          </a:solidFill>
                          <a:effectLst/>
                          <a:latin typeface="+mn-lt"/>
                        </a:rPr>
                        <a:t>Afghanistan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000" b="0" i="0" u="none" strike="noStrike" dirty="0">
                        <a:solidFill>
                          <a:schemeClr val="tx2"/>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i="0" u="none" strike="noStrike" dirty="0">
                          <a:solidFill>
                            <a:schemeClr val="tx2"/>
                          </a:solidFill>
                          <a:effectLst/>
                          <a:latin typeface="+mn-lt"/>
                        </a:rPr>
                        <a:t>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0804">
                <a:tc>
                  <a:txBody>
                    <a:bodyPr/>
                    <a:lstStyle/>
                    <a:p>
                      <a:pPr algn="l" rtl="0" fontAlgn="ctr"/>
                      <a:r>
                        <a:rPr lang="en-US" sz="2000" b="1" i="0" u="none" strike="noStrike" dirty="0">
                          <a:solidFill>
                            <a:schemeClr val="tx2"/>
                          </a:solidFill>
                          <a:effectLst/>
                          <a:latin typeface="+mn-lt"/>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b="0" i="0" u="none" strike="noStrike" dirty="0">
                          <a:solidFill>
                            <a:schemeClr val="tx2"/>
                          </a:solidFill>
                          <a:effectLst/>
                          <a:latin typeface="+mn-lt"/>
                        </a:rPr>
                        <a:t>Sudan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37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000" b="0" i="0" u="none" strike="noStrike" dirty="0">
                        <a:solidFill>
                          <a:schemeClr val="tx2"/>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i="0" u="none" strike="noStrike" dirty="0">
                          <a:solidFill>
                            <a:schemeClr val="tx2"/>
                          </a:solidFill>
                          <a:effectLst/>
                          <a:latin typeface="+mn-lt"/>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0804">
                <a:tc>
                  <a:txBody>
                    <a:bodyPr/>
                    <a:lstStyle/>
                    <a:p>
                      <a:pPr algn="l" rtl="0" fontAlgn="ctr"/>
                      <a:r>
                        <a:rPr lang="en-US" sz="2000" b="1" i="0" u="none" strike="noStrike" dirty="0">
                          <a:solidFill>
                            <a:schemeClr val="tx2"/>
                          </a:solidFill>
                          <a:effectLst/>
                          <a:latin typeface="+mn-lt"/>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b="0" i="0" u="none" strike="noStrike" dirty="0">
                          <a:solidFill>
                            <a:schemeClr val="tx2"/>
                          </a:solidFill>
                          <a:effectLst/>
                          <a:latin typeface="+mn-lt"/>
                        </a:rPr>
                        <a:t>WHO-EMRO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000" b="0" i="0" u="none" strike="noStrike" dirty="0">
                        <a:solidFill>
                          <a:schemeClr val="tx2"/>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000" b="0" i="0" u="none" strike="noStrike" dirty="0">
                        <a:solidFill>
                          <a:schemeClr val="tx2"/>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i="0" u="none" strike="noStrike" dirty="0">
                          <a:solidFill>
                            <a:schemeClr val="tx2"/>
                          </a:solidFill>
                          <a:effectLst/>
                          <a:latin typeface="+mn-lt"/>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0804">
                <a:tc>
                  <a:txBody>
                    <a:bodyPr/>
                    <a:lstStyle/>
                    <a:p>
                      <a:pPr algn="l" rtl="0" fontAlgn="ctr"/>
                      <a:r>
                        <a:rPr lang="en-US" sz="2000" b="1" i="0" u="none" strike="noStrike" dirty="0">
                          <a:solidFill>
                            <a:schemeClr val="tx2"/>
                          </a:solidFill>
                          <a:effectLst/>
                          <a:latin typeface="+mn-lt"/>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b="0" i="0" u="none" strike="noStrike" dirty="0">
                          <a:solidFill>
                            <a:schemeClr val="tx2"/>
                          </a:solidFill>
                          <a:effectLst/>
                          <a:latin typeface="+mn-lt"/>
                        </a:rPr>
                        <a:t>DR Congo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000" b="0" i="0" u="none" strike="noStrike" dirty="0">
                        <a:solidFill>
                          <a:schemeClr val="tx2"/>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i="0" u="none" strike="noStrike" dirty="0">
                          <a:solidFill>
                            <a:schemeClr val="tx2"/>
                          </a:solidFill>
                          <a:effectLst/>
                          <a:latin typeface="+mn-lt"/>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0804">
                <a:tc>
                  <a:txBody>
                    <a:bodyPr/>
                    <a:lstStyle/>
                    <a:p>
                      <a:pPr algn="l" rtl="0" fontAlgn="ctr"/>
                      <a:r>
                        <a:rPr lang="en-US" sz="2000" b="1" i="0" u="none" strike="noStrike" dirty="0">
                          <a:solidFill>
                            <a:schemeClr val="tx2"/>
                          </a:solidFill>
                          <a:effectLst/>
                          <a:latin typeface="+mn-lt"/>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b="0" i="0" u="none" strike="noStrike" dirty="0">
                          <a:solidFill>
                            <a:schemeClr val="tx2"/>
                          </a:solidFill>
                          <a:effectLst/>
                          <a:latin typeface="+mn-lt"/>
                        </a:rPr>
                        <a:t>WHO-Core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000" b="0" i="0" u="none" strike="noStrike" dirty="0">
                        <a:solidFill>
                          <a:schemeClr val="tx2"/>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000" b="0" i="0" u="none" strike="noStrike" dirty="0">
                        <a:solidFill>
                          <a:schemeClr val="tx2"/>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i="0" u="none" strike="noStrike" dirty="0">
                          <a:solidFill>
                            <a:schemeClr val="tx2"/>
                          </a:solidFill>
                          <a:effectLst/>
                          <a:latin typeface="+mn-lt"/>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0804">
                <a:tc>
                  <a:txBody>
                    <a:bodyPr/>
                    <a:lstStyle/>
                    <a:p>
                      <a:pPr algn="l" rtl="0" fontAlgn="ctr"/>
                      <a:r>
                        <a:rPr lang="en-US" sz="2000" b="1" i="0" u="none" strike="noStrike" dirty="0">
                          <a:solidFill>
                            <a:schemeClr val="tx2"/>
                          </a:solidFill>
                          <a:effectLst/>
                          <a:latin typeface="+mn-lt"/>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2000" b="0" i="0" u="none" strike="noStrike" dirty="0">
                          <a:solidFill>
                            <a:schemeClr val="tx2"/>
                          </a:solidFill>
                          <a:effectLst/>
                          <a:latin typeface="+mn-lt"/>
                        </a:rPr>
                        <a:t>Chad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chemeClr val="tx2"/>
                          </a:solidFill>
                          <a:effectLst/>
                          <a:latin typeface="+mn-lt"/>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2000" b="0" i="0" u="none" strike="noStrike" dirty="0">
                        <a:solidFill>
                          <a:schemeClr val="tx2"/>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2000" b="1" i="0" u="none" strike="noStrike" dirty="0">
                          <a:solidFill>
                            <a:schemeClr val="tx2"/>
                          </a:solidFill>
                          <a:effectLst/>
                          <a:latin typeface="+mn-lt"/>
                        </a:rPr>
                        <a:t>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TextBox 1"/>
          <p:cNvSpPr txBox="1"/>
          <p:nvPr/>
        </p:nvSpPr>
        <p:spPr>
          <a:xfrm>
            <a:off x="1295399" y="1143001"/>
            <a:ext cx="4935454" cy="830997"/>
          </a:xfrm>
          <a:prstGeom prst="rect">
            <a:avLst/>
          </a:prstGeom>
          <a:noFill/>
        </p:spPr>
        <p:txBody>
          <a:bodyPr wrap="none" rtlCol="0">
            <a:spAutoFit/>
          </a:bodyPr>
          <a:lstStyle/>
          <a:p>
            <a:r>
              <a:rPr lang="en-US" dirty="0">
                <a:solidFill>
                  <a:schemeClr val="tx2"/>
                </a:solidFill>
                <a:latin typeface="Calibri" panose="020F0502020204030204" pitchFamily="34" charset="0"/>
                <a:cs typeface="Calibri" panose="020F0502020204030204" pitchFamily="34" charset="0"/>
              </a:rPr>
              <a:t>Rotary Polio Grants - Top 10 recipients</a:t>
            </a:r>
          </a:p>
          <a:p>
            <a:r>
              <a:rPr lang="en-US" dirty="0">
                <a:solidFill>
                  <a:schemeClr val="tx2"/>
                </a:solidFill>
                <a:latin typeface="Calibri" panose="020F0502020204030204" pitchFamily="34" charset="0"/>
                <a:cs typeface="Calibri" panose="020F0502020204030204" pitchFamily="34" charset="0"/>
              </a:rPr>
              <a:t>US$ millions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1092378"/>
      </p:ext>
    </p:extLst>
  </p:cSld>
  <p:clrMapOvr>
    <a:masterClrMapping/>
  </p:clrMapOvr>
  <p:transition spd="slow" advClick="0">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Advocate</a:t>
            </a:r>
          </a:p>
        </p:txBody>
      </p:sp>
    </p:spTree>
    <p:extLst>
      <p:ext uri="{BB962C8B-B14F-4D97-AF65-F5344CB8AC3E}">
        <p14:creationId xmlns:p14="http://schemas.microsoft.com/office/powerpoint/2010/main" val="247653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315200" cy="533400"/>
          </a:xfrm>
        </p:spPr>
        <p:txBody>
          <a:bodyPr/>
          <a:lstStyle/>
          <a:p>
            <a:r>
              <a:rPr lang="en-US" sz="2800" dirty="0">
                <a:latin typeface="Arial" pitchFamily="34" charset="0"/>
                <a:cs typeface="Arial" pitchFamily="34" charset="0"/>
              </a:rPr>
              <a:t>Polio Affected &amp; High Risk Countries</a:t>
            </a:r>
          </a:p>
        </p:txBody>
      </p:sp>
      <p:pic>
        <p:nvPicPr>
          <p:cNvPr id="3"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8600" y="1219201"/>
            <a:ext cx="4888766" cy="273838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Emi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5800" y="3352801"/>
            <a:ext cx="4448364" cy="2997958"/>
          </a:xfrm>
          <a:prstGeom prst="rect">
            <a:avLst/>
          </a:prstGeom>
          <a:ln w="28575">
            <a:solidFill>
              <a:schemeClr val="tx1"/>
            </a:solidFill>
          </a:ln>
        </p:spPr>
      </p:pic>
    </p:spTree>
    <p:extLst>
      <p:ext uri="{BB962C8B-B14F-4D97-AF65-F5344CB8AC3E}">
        <p14:creationId xmlns:p14="http://schemas.microsoft.com/office/powerpoint/2010/main" val="3952849561"/>
      </p:ext>
    </p:extLst>
  </p:cSld>
  <p:clrMapOvr>
    <a:masterClrMapping/>
  </p:clrMapOvr>
  <p:transition spd="slow" advClick="0">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696200" cy="487363"/>
          </a:xfrm>
        </p:spPr>
        <p:txBody>
          <a:bodyPr/>
          <a:lstStyle/>
          <a:p>
            <a:r>
              <a:rPr lang="en-US" sz="2800" dirty="0"/>
              <a:t>Donor Countries</a:t>
            </a:r>
          </a:p>
        </p:txBody>
      </p:sp>
      <p:pic>
        <p:nvPicPr>
          <p:cNvPr id="5" name="Picture 2" descr="http://images.huffingtonpost.com/2016-05-30-1464621982-7854274-AP_76281267755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31" y="1160135"/>
            <a:ext cx="4381469" cy="305445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9494" y="2743201"/>
            <a:ext cx="4296937" cy="3606727"/>
          </a:xfrm>
          <a:prstGeom prst="rect">
            <a:avLst/>
          </a:prstGeom>
          <a:ln w="28575">
            <a:solidFill>
              <a:schemeClr val="tx1"/>
            </a:solidFill>
          </a:ln>
        </p:spPr>
      </p:pic>
    </p:spTree>
    <p:extLst>
      <p:ext uri="{BB962C8B-B14F-4D97-AF65-F5344CB8AC3E}">
        <p14:creationId xmlns:p14="http://schemas.microsoft.com/office/powerpoint/2010/main" val="41989246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Raise Awareness</a:t>
            </a:r>
          </a:p>
        </p:txBody>
      </p:sp>
    </p:spTree>
    <p:extLst>
      <p:ext uri="{BB962C8B-B14F-4D97-AF65-F5344CB8AC3E}">
        <p14:creationId xmlns:p14="http://schemas.microsoft.com/office/powerpoint/2010/main" val="382469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3200" dirty="0">
                <a:latin typeface="Arial Narrow" pitchFamily="34" charset="0"/>
              </a:rPr>
              <a:t>Communications Strategy</a:t>
            </a:r>
          </a:p>
        </p:txBody>
      </p:sp>
      <p:graphicFrame>
        <p:nvGraphicFramePr>
          <p:cNvPr id="2" name="Diagram 1"/>
          <p:cNvGraphicFramePr/>
          <p:nvPr>
            <p:extLst>
              <p:ext uri="{D42A27DB-BD31-4B8C-83A1-F6EECF244321}">
                <p14:modId xmlns:p14="http://schemas.microsoft.com/office/powerpoint/2010/main" val="3586136269"/>
              </p:ext>
            </p:extLst>
          </p:nvPr>
        </p:nvGraphicFramePr>
        <p:xfrm>
          <a:off x="-152400" y="1127760"/>
          <a:ext cx="9784080"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602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3810000" y="529167"/>
            <a:ext cx="4876800" cy="889000"/>
          </a:xfrm>
          <a:prstGeom prst="rect">
            <a:avLst/>
          </a:prstGeom>
        </p:spPr>
        <p:txBody>
          <a:bodyPr lIns="122717" tIns="122717" rIns="122717" anchor="ctr"/>
          <a:lstStyle/>
          <a:p>
            <a:r>
              <a:rPr lang="en-GB" altLang="en-US" sz="3100" dirty="0">
                <a:solidFill>
                  <a:schemeClr val="bg1"/>
                </a:solidFill>
                <a:latin typeface="Arial "/>
              </a:rPr>
              <a:t>Polio Across the Centuries</a:t>
            </a:r>
            <a:endParaRPr lang="en-US" altLang="en-US" sz="3100" dirty="0">
              <a:solidFill>
                <a:schemeClr val="bg1"/>
              </a:solidFill>
              <a:latin typeface="Arial "/>
            </a:endParaRPr>
          </a:p>
        </p:txBody>
      </p:sp>
      <p:pic>
        <p:nvPicPr>
          <p:cNvPr id="26627" name="Picture 6" descr="EPI1-7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3" y="313268"/>
            <a:ext cx="3255963" cy="392006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8" name="Picture 7" descr="EPI1-5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79083" y="990601"/>
            <a:ext cx="4243388" cy="282786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8" descr="Slide4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1204" y="2404533"/>
            <a:ext cx="3197225" cy="219134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13352" y="152400"/>
            <a:ext cx="3406702" cy="707886"/>
          </a:xfrm>
          <a:prstGeom prst="rect">
            <a:avLst/>
          </a:prstGeom>
          <a:noFill/>
          <a:ln w="28575">
            <a:solidFill>
              <a:schemeClr val="bg1">
                <a:lumMod val="50000"/>
              </a:schemeClr>
            </a:solidFill>
          </a:ln>
        </p:spPr>
        <p:txBody>
          <a:bodyPr wrap="none" rtlCol="0">
            <a:spAutoFit/>
          </a:bodyPr>
          <a:lstStyle/>
          <a:p>
            <a:pPr algn="ctr" eaLnBrk="0" hangingPunct="0"/>
            <a:r>
              <a:rPr lang="en-US" sz="4000" dirty="0">
                <a:solidFill>
                  <a:srgbClr val="958D85"/>
                </a:solidFill>
                <a:latin typeface="Arial" charset="0"/>
              </a:rPr>
              <a:t>What </a:t>
            </a:r>
            <a:r>
              <a:rPr lang="en-US" sz="4000" dirty="0">
                <a:solidFill>
                  <a:srgbClr val="958D85"/>
                </a:solidFill>
              </a:rPr>
              <a:t>is polio</a:t>
            </a:r>
            <a:r>
              <a:rPr lang="en-US" sz="4000" dirty="0">
                <a:solidFill>
                  <a:srgbClr val="958D85"/>
                </a:solidFill>
                <a:latin typeface="Arial" charset="0"/>
              </a:rPr>
              <a:t>?</a:t>
            </a:r>
          </a:p>
        </p:txBody>
      </p:sp>
      <p:pic>
        <p:nvPicPr>
          <p:cNvPr id="1026" name="Picture 2" descr="C:\Users\pandakc\AppData\Local\Microsoft\Windows\Temporary Internet Files\Content.Outlook\9U9RBFBR\2014-28-016.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14600" y="3520267"/>
            <a:ext cx="4229100" cy="3185333"/>
          </a:xfrm>
          <a:prstGeom prst="rect">
            <a:avLst/>
          </a:prstGeom>
          <a:noFill/>
          <a:ln w="28575">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25368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Thank you!</a:t>
            </a:r>
          </a:p>
        </p:txBody>
      </p:sp>
      <p:pic>
        <p:nvPicPr>
          <p:cNvPr id="4" name="Content Placeholder 3" descr="Picture 735.jp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4802" y="1219200"/>
            <a:ext cx="2715577" cy="4572000"/>
          </a:xfrm>
          <a:prstGeom prst="rect">
            <a:avLst/>
          </a:prstGeom>
          <a:ln w="19050">
            <a:solidFill>
              <a:schemeClr val="bg1">
                <a:lumMod val="50000"/>
              </a:schemeClr>
            </a:solidFill>
          </a:ln>
        </p:spPr>
      </p:pic>
      <p:pic>
        <p:nvPicPr>
          <p:cNvPr id="5" name="Picture 4" descr="20151013_112636-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6600" y="1219200"/>
            <a:ext cx="5410200" cy="4572000"/>
          </a:xfrm>
          <a:prstGeom prst="rect">
            <a:avLst/>
          </a:prstGeom>
          <a:ln w="19050">
            <a:solidFill>
              <a:schemeClr val="tx1"/>
            </a:solidFill>
          </a:ln>
        </p:spPr>
      </p:pic>
    </p:spTree>
    <p:extLst>
      <p:ext uri="{BB962C8B-B14F-4D97-AF65-F5344CB8AC3E}">
        <p14:creationId xmlns:p14="http://schemas.microsoft.com/office/powerpoint/2010/main" val="332696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457200" y="45720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2800" dirty="0">
                <a:latin typeface="Arial Narrow" pitchFamily="34" charset="0"/>
                <a:ea typeface="ＭＳ Ｐゴシック" pitchFamily="34" charset="-128"/>
              </a:rPr>
              <a:t>Partners</a:t>
            </a:r>
          </a:p>
        </p:txBody>
      </p:sp>
      <p:grpSp>
        <p:nvGrpSpPr>
          <p:cNvPr id="8" name="Group 7"/>
          <p:cNvGrpSpPr/>
          <p:nvPr/>
        </p:nvGrpSpPr>
        <p:grpSpPr>
          <a:xfrm>
            <a:off x="2026829" y="2514602"/>
            <a:ext cx="2521936" cy="1695791"/>
            <a:chOff x="628335" y="3304439"/>
            <a:chExt cx="2774130" cy="1582738"/>
          </a:xfrm>
          <a:solidFill>
            <a:schemeClr val="bg1"/>
          </a:solidFill>
          <a:effectLst>
            <a:outerShdw blurRad="101600" dist="50800" dir="2400000" sx="104000" sy="104000" algn="ctr" rotWithShape="0">
              <a:srgbClr val="000000">
                <a:alpha val="43000"/>
              </a:srgbClr>
            </a:outerShdw>
          </a:effectLst>
        </p:grpSpPr>
        <p:sp>
          <p:nvSpPr>
            <p:cNvPr id="9" name="Rectangle 8"/>
            <p:cNvSpPr/>
            <p:nvPr/>
          </p:nvSpPr>
          <p:spPr bwMode="auto">
            <a:xfrm>
              <a:off x="628335" y="3304439"/>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8493" y="3558312"/>
              <a:ext cx="2039130" cy="1001834"/>
            </a:xfrm>
            <a:prstGeom prst="rect">
              <a:avLst/>
            </a:prstGeom>
            <a:grpFill/>
          </p:spPr>
        </p:pic>
      </p:grpSp>
      <p:grpSp>
        <p:nvGrpSpPr>
          <p:cNvPr id="14" name="Group 13"/>
          <p:cNvGrpSpPr/>
          <p:nvPr/>
        </p:nvGrpSpPr>
        <p:grpSpPr>
          <a:xfrm>
            <a:off x="4349735" y="3782189"/>
            <a:ext cx="2521936" cy="1695791"/>
            <a:chOff x="6671061" y="1478944"/>
            <a:chExt cx="2774130" cy="1582738"/>
          </a:xfrm>
          <a:effectLst>
            <a:outerShdw blurRad="101600" dist="203200" dir="2400000" sx="104000" sy="104000" algn="ctr" rotWithShape="0">
              <a:srgbClr val="000000">
                <a:alpha val="43137"/>
              </a:srgbClr>
            </a:outerShdw>
          </a:effectLst>
        </p:grpSpPr>
        <p:sp>
          <p:nvSpPr>
            <p:cNvPr id="15" name="Rectangle 14"/>
            <p:cNvSpPr/>
            <p:nvPr/>
          </p:nvSpPr>
          <p:spPr bwMode="auto">
            <a:xfrm>
              <a:off x="6671061" y="1478944"/>
              <a:ext cx="2774130" cy="1582738"/>
            </a:xfrm>
            <a:prstGeom prst="rect">
              <a:avLst/>
            </a:prstGeom>
            <a:solidFill>
              <a:schemeClr val="bg1"/>
            </a:solid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 name="Picture 15"/>
            <p:cNvPicPr>
              <a:picLocks noChangeAspect="1"/>
            </p:cNvPicPr>
            <p:nvPr/>
          </p:nvPicPr>
          <p:blipFill>
            <a:blip r:embed="rId4"/>
            <a:stretch>
              <a:fillRect/>
            </a:stretch>
          </p:blipFill>
          <p:spPr>
            <a:xfrm>
              <a:off x="7490238" y="1647336"/>
              <a:ext cx="1253692" cy="1142477"/>
            </a:xfrm>
            <a:prstGeom prst="rect">
              <a:avLst/>
            </a:prstGeom>
            <a:solidFill>
              <a:schemeClr val="bg1"/>
            </a:solidFill>
          </p:spPr>
        </p:pic>
      </p:grpSp>
      <p:pic>
        <p:nvPicPr>
          <p:cNvPr id="26" name="Picture 4" descr="Image result for topv to bopv"/>
          <p:cNvPicPr>
            <a:picLocks noChangeAspect="1" noChangeArrowheads="1"/>
          </p:cNvPicPr>
          <p:nvPr/>
        </p:nvPicPr>
        <p:blipFill rotWithShape="1">
          <a:blip r:embed="rId5">
            <a:extLst>
              <a:ext uri="{28A0092B-C50C-407E-A947-70E740481C1C}">
                <a14:useLocalDpi xmlns:a14="http://schemas.microsoft.com/office/drawing/2010/main" val="0"/>
              </a:ext>
            </a:extLst>
          </a:blip>
          <a:srcRect l="12729" t="23594" r="13731" b="30933"/>
          <a:stretch/>
        </p:blipFill>
        <p:spPr bwMode="auto">
          <a:xfrm>
            <a:off x="258440" y="1143002"/>
            <a:ext cx="3689178" cy="126146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23555" y="3782189"/>
            <a:ext cx="2521936" cy="1695791"/>
            <a:chOff x="541271" y="1478944"/>
            <a:chExt cx="2774130" cy="1582738"/>
          </a:xfrm>
          <a:solidFill>
            <a:schemeClr val="bg1"/>
          </a:solidFill>
          <a:effectLst>
            <a:outerShdw blurRad="101600" dist="50800" dir="2400000" sx="104000" sy="104000" algn="ctr" rotWithShape="0">
              <a:srgbClr val="000000">
                <a:alpha val="43000"/>
              </a:srgbClr>
            </a:outerShdw>
          </a:effectLst>
        </p:grpSpPr>
        <p:sp>
          <p:nvSpPr>
            <p:cNvPr id="21" name="Rectangle 20"/>
            <p:cNvSpPr/>
            <p:nvPr/>
          </p:nvSpPr>
          <p:spPr bwMode="auto">
            <a:xfrm>
              <a:off x="541271" y="1478944"/>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TextBox 21"/>
            <p:cNvSpPr txBox="1"/>
            <p:nvPr/>
          </p:nvSpPr>
          <p:spPr>
            <a:xfrm>
              <a:off x="1026971" y="1974395"/>
              <a:ext cx="2058974" cy="603242"/>
            </a:xfrm>
            <a:prstGeom prst="rect">
              <a:avLst/>
            </a:prstGeom>
            <a:grpFill/>
          </p:spPr>
          <p:txBody>
            <a:bodyPr wrap="none">
              <a:spAutoFit/>
            </a:bodyPr>
            <a:lstStyle/>
            <a:p>
              <a:pPr algn="ctr" fontAlgn="auto">
                <a:lnSpc>
                  <a:spcPct val="90000"/>
                </a:lnSpc>
                <a:spcBef>
                  <a:spcPts val="0"/>
                </a:spcBef>
                <a:spcAft>
                  <a:spcPts val="0"/>
                </a:spcAft>
                <a:defRPr/>
              </a:pPr>
              <a:r>
                <a:rPr lang="en-US" sz="2000" b="1" dirty="0">
                  <a:solidFill>
                    <a:schemeClr val="tx1">
                      <a:lumMod val="65000"/>
                      <a:lumOff val="35000"/>
                    </a:schemeClr>
                  </a:solidFill>
                  <a:latin typeface="+mj-lt"/>
                  <a:ea typeface="+mn-ea"/>
                  <a:cs typeface="+mn-cs"/>
                </a:rPr>
                <a:t>GOVERNMENTS</a:t>
              </a:r>
              <a:br>
                <a:rPr lang="en-US" sz="2000" b="1" dirty="0">
                  <a:solidFill>
                    <a:schemeClr val="tx1">
                      <a:lumMod val="65000"/>
                      <a:lumOff val="35000"/>
                    </a:schemeClr>
                  </a:solidFill>
                  <a:latin typeface="+mj-lt"/>
                  <a:ea typeface="+mn-ea"/>
                  <a:cs typeface="+mn-cs"/>
                </a:rPr>
              </a:br>
              <a:r>
                <a:rPr lang="en-US" sz="2000" b="1" dirty="0">
                  <a:solidFill>
                    <a:schemeClr val="tx1">
                      <a:lumMod val="65000"/>
                      <a:lumOff val="35000"/>
                    </a:schemeClr>
                  </a:solidFill>
                  <a:latin typeface="+mj-lt"/>
                  <a:ea typeface="+mn-ea"/>
                  <a:cs typeface="+mn-cs"/>
                </a:rPr>
                <a:t>OF THE WORLD</a:t>
              </a:r>
            </a:p>
          </p:txBody>
        </p:sp>
      </p:grpSp>
      <p:grpSp>
        <p:nvGrpSpPr>
          <p:cNvPr id="11" name="Group 10"/>
          <p:cNvGrpSpPr/>
          <p:nvPr/>
        </p:nvGrpSpPr>
        <p:grpSpPr>
          <a:xfrm>
            <a:off x="2401382" y="4857410"/>
            <a:ext cx="2521936" cy="1695791"/>
            <a:chOff x="3643014" y="3304439"/>
            <a:chExt cx="2774130" cy="1582738"/>
          </a:xfrm>
          <a:solidFill>
            <a:schemeClr val="bg1"/>
          </a:solidFill>
          <a:effectLst>
            <a:outerShdw blurRad="101600" dist="50800" dir="2400000" sx="104000" sy="104000" algn="ctr" rotWithShape="0">
              <a:srgbClr val="000000">
                <a:alpha val="43000"/>
              </a:srgbClr>
            </a:outerShdw>
          </a:effectLst>
        </p:grpSpPr>
        <p:sp>
          <p:nvSpPr>
            <p:cNvPr id="12" name="Rectangle 11"/>
            <p:cNvSpPr/>
            <p:nvPr/>
          </p:nvSpPr>
          <p:spPr bwMode="auto">
            <a:xfrm>
              <a:off x="3643014" y="3304439"/>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a:blip r:embed="rId6"/>
            <a:stretch>
              <a:fillRect/>
            </a:stretch>
          </p:blipFill>
          <p:spPr>
            <a:xfrm>
              <a:off x="4329042" y="3558312"/>
              <a:ext cx="1539412" cy="1094047"/>
            </a:xfrm>
            <a:prstGeom prst="rect">
              <a:avLst/>
            </a:prstGeom>
            <a:grpFill/>
          </p:spPr>
        </p:pic>
      </p:grpSp>
      <p:grpSp>
        <p:nvGrpSpPr>
          <p:cNvPr id="17" name="Group 16"/>
          <p:cNvGrpSpPr/>
          <p:nvPr/>
        </p:nvGrpSpPr>
        <p:grpSpPr>
          <a:xfrm>
            <a:off x="6317264" y="2735741"/>
            <a:ext cx="2521936" cy="1695791"/>
            <a:chOff x="6671062" y="3304439"/>
            <a:chExt cx="2774130" cy="1582738"/>
          </a:xfrm>
          <a:solidFill>
            <a:schemeClr val="bg1"/>
          </a:solidFill>
          <a:effectLst>
            <a:outerShdw blurRad="101600" dist="203200" dir="2400000" sx="104000" sy="104000" algn="ctr" rotWithShape="0">
              <a:srgbClr val="000000">
                <a:alpha val="43137"/>
              </a:srgbClr>
            </a:outerShdw>
          </a:effectLst>
        </p:grpSpPr>
        <p:sp>
          <p:nvSpPr>
            <p:cNvPr id="18" name="Rectangle 17"/>
            <p:cNvSpPr/>
            <p:nvPr/>
          </p:nvSpPr>
          <p:spPr bwMode="auto">
            <a:xfrm>
              <a:off x="6671062" y="3304439"/>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98662" y="3571117"/>
              <a:ext cx="2083087" cy="989029"/>
            </a:xfrm>
            <a:prstGeom prst="rect">
              <a:avLst/>
            </a:prstGeom>
            <a:grpFill/>
          </p:spPr>
        </p:pic>
      </p:grpSp>
      <p:grpSp>
        <p:nvGrpSpPr>
          <p:cNvPr id="23" name="Group 22"/>
          <p:cNvGrpSpPr/>
          <p:nvPr/>
        </p:nvGrpSpPr>
        <p:grpSpPr>
          <a:xfrm>
            <a:off x="4349735" y="1190205"/>
            <a:ext cx="2521936" cy="1695791"/>
            <a:chOff x="3643014" y="1478944"/>
            <a:chExt cx="2774130" cy="1582738"/>
          </a:xfrm>
          <a:solidFill>
            <a:schemeClr val="bg1"/>
          </a:solidFill>
          <a:effectLst>
            <a:outerShdw blurRad="101600" dist="50800" dir="2400000" sx="104000" sy="104000" algn="ctr" rotWithShape="0">
              <a:srgbClr val="000000">
                <a:alpha val="43000"/>
              </a:srgbClr>
            </a:outerShdw>
          </a:effectLst>
        </p:grpSpPr>
        <p:sp>
          <p:nvSpPr>
            <p:cNvPr id="24" name="Rectangle 23"/>
            <p:cNvSpPr/>
            <p:nvPr/>
          </p:nvSpPr>
          <p:spPr bwMode="auto">
            <a:xfrm>
              <a:off x="3643014" y="1478944"/>
              <a:ext cx="2774130" cy="1582738"/>
            </a:xfrm>
            <a:prstGeom prst="rect">
              <a:avLst/>
            </a:prstGeom>
            <a:grpFill/>
            <a:ln w="3175" cap="flat" cmpd="sng" algn="ctr">
              <a:solidFill>
                <a:schemeClr val="tx1">
                  <a:lumMod val="50000"/>
                  <a:lumOff val="50000"/>
                </a:schemeClr>
              </a:solidFill>
              <a:prstDash val="dot"/>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5" name="Picture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86857" y="1906661"/>
              <a:ext cx="2169012" cy="815418"/>
            </a:xfrm>
            <a:prstGeom prst="rect">
              <a:avLst/>
            </a:prstGeom>
            <a:grpFill/>
          </p:spPr>
        </p:pic>
      </p:grpSp>
    </p:spTree>
    <p:extLst>
      <p:ext uri="{BB962C8B-B14F-4D97-AF65-F5344CB8AC3E}">
        <p14:creationId xmlns:p14="http://schemas.microsoft.com/office/powerpoint/2010/main" val="1621939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2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8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45586" y="908720"/>
            <a:ext cx="74951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532370" y="5711509"/>
            <a:ext cx="640080" cy="77372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68571" tIns="34286" rIns="68571" bIns="34286" rtlCol="0" anchor="ctr"/>
          <a:lstStyle/>
          <a:p>
            <a:pPr algn="ctr" defTabSz="685713" eaLnBrk="1" fontAlgn="auto" hangingPunct="1">
              <a:spcBef>
                <a:spcPts val="0"/>
              </a:spcBef>
              <a:spcAft>
                <a:spcPts val="0"/>
              </a:spcAft>
            </a:pPr>
            <a:endParaRPr lang="en-GB" sz="1350" dirty="0">
              <a:solidFill>
                <a:prstClr val="white"/>
              </a:solidFill>
              <a:sym typeface="Arial"/>
              <a:rtl val="0"/>
            </a:endParaRPr>
          </a:p>
        </p:txBody>
      </p:sp>
      <p:graphicFrame>
        <p:nvGraphicFramePr>
          <p:cNvPr id="2" name="Object 14"/>
          <p:cNvGraphicFramePr>
            <a:graphicFrameLocks noChangeAspect="1"/>
          </p:cNvGraphicFramePr>
          <p:nvPr>
            <p:extLst>
              <p:ext uri="{D42A27DB-BD31-4B8C-83A1-F6EECF244321}">
                <p14:modId xmlns:p14="http://schemas.microsoft.com/office/powerpoint/2010/main" val="2523348150"/>
              </p:ext>
            </p:extLst>
          </p:nvPr>
        </p:nvGraphicFramePr>
        <p:xfrm>
          <a:off x="533400" y="2366443"/>
          <a:ext cx="7753350" cy="4516439"/>
        </p:xfrm>
        <a:graphic>
          <a:graphicData uri="http://schemas.openxmlformats.org/drawingml/2006/chart">
            <c:chart xmlns:c="http://schemas.openxmlformats.org/drawingml/2006/chart" xmlns:r="http://schemas.openxmlformats.org/officeDocument/2006/relationships" r:id="rId3"/>
          </a:graphicData>
        </a:graphic>
      </p:graphicFrame>
      <p:sp>
        <p:nvSpPr>
          <p:cNvPr id="1130" name="Text Box 750"/>
          <p:cNvSpPr txBox="1">
            <a:spLocks noChangeArrowheads="1"/>
          </p:cNvSpPr>
          <p:nvPr/>
        </p:nvSpPr>
        <p:spPr bwMode="auto">
          <a:xfrm>
            <a:off x="1979715" y="1599253"/>
            <a:ext cx="1728193" cy="530906"/>
          </a:xfrm>
          <a:prstGeom prst="rect">
            <a:avLst/>
          </a:prstGeom>
          <a:solidFill>
            <a:srgbClr val="00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6" rIns="68571" bIns="3428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685713" eaLnBrk="1" hangingPunct="1">
              <a:lnSpc>
                <a:spcPct val="125000"/>
              </a:lnSpc>
              <a:defRPr/>
            </a:pPr>
            <a:r>
              <a:rPr lang="en-US" sz="1200" b="1" kern="0" dirty="0">
                <a:solidFill>
                  <a:prstClr val="white"/>
                </a:solidFill>
                <a:ea typeface="+mn-ea"/>
                <a:sym typeface="Arial"/>
                <a:rtl val="0"/>
              </a:rPr>
              <a:t>125 Polio Endemic countries </a:t>
            </a:r>
          </a:p>
        </p:txBody>
      </p:sp>
      <p:sp>
        <p:nvSpPr>
          <p:cNvPr id="219139" name="Rectangle 3"/>
          <p:cNvSpPr>
            <a:spLocks noChangeArrowheads="1"/>
          </p:cNvSpPr>
          <p:nvPr/>
        </p:nvSpPr>
        <p:spPr bwMode="auto">
          <a:xfrm>
            <a:off x="921305" y="14948"/>
            <a:ext cx="7365449" cy="893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68571" tIns="34286" rIns="68571" bIns="34286" anchor="ctr"/>
          <a:lstStyle/>
          <a:p>
            <a:pPr algn="ctr" defTabSz="684523" eaLnBrk="1" hangingPunct="1"/>
            <a:r>
              <a:rPr lang="en-GB" dirty="0">
                <a:solidFill>
                  <a:srgbClr val="FFFFFF"/>
                </a:solidFill>
                <a:latin typeface="Arial"/>
                <a:ea typeface="+mn-ea"/>
                <a:cs typeface="Arial"/>
                <a:sym typeface="Arial"/>
                <a:rtl val="0"/>
              </a:rPr>
              <a:t>Global update: Wild poliovirus, 1985-2015</a:t>
            </a:r>
            <a:endParaRPr lang="en-US" dirty="0">
              <a:solidFill>
                <a:srgbClr val="FFFFFF"/>
              </a:solidFill>
              <a:latin typeface="Arial"/>
              <a:ea typeface="+mn-ea"/>
              <a:cs typeface="Arial"/>
              <a:sym typeface="Arial"/>
              <a:rtl val="0"/>
            </a:endParaRPr>
          </a:p>
        </p:txBody>
      </p:sp>
      <p:grpSp>
        <p:nvGrpSpPr>
          <p:cNvPr id="379" name="Group 4"/>
          <p:cNvGrpSpPr>
            <a:grpSpLocks/>
          </p:cNvGrpSpPr>
          <p:nvPr/>
        </p:nvGrpSpPr>
        <p:grpSpPr bwMode="auto">
          <a:xfrm>
            <a:off x="3653898" y="989792"/>
            <a:ext cx="4212468" cy="3190915"/>
            <a:chOff x="0" y="1076"/>
            <a:chExt cx="2454" cy="1291"/>
          </a:xfrm>
        </p:grpSpPr>
        <p:sp>
          <p:nvSpPr>
            <p:cNvPr id="380" name="Text Box 5"/>
            <p:cNvSpPr txBox="1">
              <a:spLocks noChangeArrowheads="1"/>
            </p:cNvSpPr>
            <p:nvPr/>
          </p:nvSpPr>
          <p:spPr bwMode="auto">
            <a:xfrm>
              <a:off x="1079" y="2241"/>
              <a:ext cx="332" cy="121"/>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685713">
                <a:defRPr/>
              </a:pPr>
              <a:r>
                <a:rPr lang="en-GB" sz="1350" b="1" kern="0" dirty="0">
                  <a:solidFill>
                    <a:prstClr val="white"/>
                  </a:solidFill>
                  <a:ea typeface="+mn-ea"/>
                  <a:sym typeface="Arial"/>
                  <a:rtl val="0"/>
                </a:rPr>
                <a:t>1988</a:t>
              </a:r>
            </a:p>
          </p:txBody>
        </p:sp>
        <p:sp>
          <p:nvSpPr>
            <p:cNvPr id="381" name="Freeform 6"/>
            <p:cNvSpPr>
              <a:spLocks/>
            </p:cNvSpPr>
            <p:nvPr/>
          </p:nvSpPr>
          <p:spPr bwMode="auto">
            <a:xfrm>
              <a:off x="0" y="1233"/>
              <a:ext cx="8" cy="6"/>
            </a:xfrm>
            <a:custGeom>
              <a:avLst/>
              <a:gdLst>
                <a:gd name="T0" fmla="*/ 1 w 18"/>
                <a:gd name="T1" fmla="*/ 0 h 17"/>
                <a:gd name="T2" fmla="*/ 1 w 18"/>
                <a:gd name="T3" fmla="*/ 0 h 17"/>
                <a:gd name="T4" fmla="*/ 0 w 18"/>
                <a:gd name="T5" fmla="*/ 0 h 17"/>
                <a:gd name="T6" fmla="*/ 1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17" y="16"/>
                  </a:lnTo>
                  <a:lnTo>
                    <a:pt x="0" y="16"/>
                  </a:lnTo>
                  <a:lnTo>
                    <a:pt x="17"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82" name="Freeform 7"/>
            <p:cNvSpPr>
              <a:spLocks/>
            </p:cNvSpPr>
            <p:nvPr/>
          </p:nvSpPr>
          <p:spPr bwMode="auto">
            <a:xfrm>
              <a:off x="192" y="1285"/>
              <a:ext cx="13" cy="18"/>
            </a:xfrm>
            <a:custGeom>
              <a:avLst/>
              <a:gdLst>
                <a:gd name="T0" fmla="*/ 0 w 31"/>
                <a:gd name="T1" fmla="*/ 0 h 47"/>
                <a:gd name="T2" fmla="*/ 0 w 31"/>
                <a:gd name="T3" fmla="*/ 1 h 47"/>
                <a:gd name="T4" fmla="*/ 1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0" y="15"/>
                  </a:moveTo>
                  <a:lnTo>
                    <a:pt x="15" y="46"/>
                  </a:lnTo>
                  <a:lnTo>
                    <a:pt x="30" y="46"/>
                  </a:lnTo>
                  <a:lnTo>
                    <a:pt x="30" y="0"/>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83" name="Freeform 8"/>
            <p:cNvSpPr>
              <a:spLocks/>
            </p:cNvSpPr>
            <p:nvPr/>
          </p:nvSpPr>
          <p:spPr bwMode="auto">
            <a:xfrm>
              <a:off x="192" y="1315"/>
              <a:ext cx="8" cy="12"/>
            </a:xfrm>
            <a:custGeom>
              <a:avLst/>
              <a:gdLst>
                <a:gd name="T0" fmla="*/ 1 w 17"/>
                <a:gd name="T1" fmla="*/ 0 h 32"/>
                <a:gd name="T2" fmla="*/ 0 w 17"/>
                <a:gd name="T3" fmla="*/ 0 h 32"/>
                <a:gd name="T4" fmla="*/ 1 w 17"/>
                <a:gd name="T5" fmla="*/ 1 h 32"/>
                <a:gd name="T6" fmla="*/ 1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16" y="0"/>
                  </a:moveTo>
                  <a:lnTo>
                    <a:pt x="0" y="16"/>
                  </a:lnTo>
                  <a:lnTo>
                    <a:pt x="16" y="31"/>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84" name="Freeform 9"/>
            <p:cNvSpPr>
              <a:spLocks/>
            </p:cNvSpPr>
            <p:nvPr/>
          </p:nvSpPr>
          <p:spPr bwMode="auto">
            <a:xfrm>
              <a:off x="192" y="1331"/>
              <a:ext cx="8" cy="13"/>
            </a:xfrm>
            <a:custGeom>
              <a:avLst/>
              <a:gdLst>
                <a:gd name="T0" fmla="*/ 0 w 17"/>
                <a:gd name="T1" fmla="*/ 0 h 32"/>
                <a:gd name="T2" fmla="*/ 1 w 17"/>
                <a:gd name="T3" fmla="*/ 0 h 32"/>
                <a:gd name="T4" fmla="*/ 1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0"/>
                  </a:lnTo>
                  <a:lnTo>
                    <a:pt x="16"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85" name="Freeform 10"/>
            <p:cNvSpPr>
              <a:spLocks/>
            </p:cNvSpPr>
            <p:nvPr/>
          </p:nvSpPr>
          <p:spPr bwMode="auto">
            <a:xfrm>
              <a:off x="571" y="1947"/>
              <a:ext cx="95" cy="107"/>
            </a:xfrm>
            <a:custGeom>
              <a:avLst/>
              <a:gdLst>
                <a:gd name="T0" fmla="*/ 3 w 224"/>
                <a:gd name="T1" fmla="*/ 0 h 279"/>
                <a:gd name="T2" fmla="*/ 2 w 224"/>
                <a:gd name="T3" fmla="*/ 0 h 279"/>
                <a:gd name="T4" fmla="*/ 1 w 224"/>
                <a:gd name="T5" fmla="*/ 0 h 279"/>
                <a:gd name="T6" fmla="*/ 1 w 224"/>
                <a:gd name="T7" fmla="*/ 1 h 279"/>
                <a:gd name="T8" fmla="*/ 0 w 224"/>
                <a:gd name="T9" fmla="*/ 0 h 279"/>
                <a:gd name="T10" fmla="*/ 0 w 224"/>
                <a:gd name="T11" fmla="*/ 0 h 279"/>
                <a:gd name="T12" fmla="*/ 0 w 224"/>
                <a:gd name="T13" fmla="*/ 1 h 279"/>
                <a:gd name="T14" fmla="*/ 0 w 224"/>
                <a:gd name="T15" fmla="*/ 2 h 279"/>
                <a:gd name="T16" fmla="*/ 0 w 224"/>
                <a:gd name="T17" fmla="*/ 2 h 279"/>
                <a:gd name="T18" fmla="*/ 0 w 224"/>
                <a:gd name="T19" fmla="*/ 2 h 279"/>
                <a:gd name="T20" fmla="*/ 0 w 224"/>
                <a:gd name="T21" fmla="*/ 3 h 279"/>
                <a:gd name="T22" fmla="*/ 1 w 224"/>
                <a:gd name="T23" fmla="*/ 3 h 279"/>
                <a:gd name="T24" fmla="*/ 1 w 224"/>
                <a:gd name="T25" fmla="*/ 3 h 279"/>
                <a:gd name="T26" fmla="*/ 0 w 224"/>
                <a:gd name="T27" fmla="*/ 3 h 279"/>
                <a:gd name="T28" fmla="*/ 1 w 224"/>
                <a:gd name="T29" fmla="*/ 5 h 279"/>
                <a:gd name="T30" fmla="*/ 2 w 224"/>
                <a:gd name="T31" fmla="*/ 6 h 279"/>
                <a:gd name="T32" fmla="*/ 2 w 224"/>
                <a:gd name="T33" fmla="*/ 6 h 279"/>
                <a:gd name="T34" fmla="*/ 3 w 224"/>
                <a:gd name="T35" fmla="*/ 5 h 279"/>
                <a:gd name="T36" fmla="*/ 3 w 224"/>
                <a:gd name="T37" fmla="*/ 5 h 279"/>
                <a:gd name="T38" fmla="*/ 3 w 224"/>
                <a:gd name="T39" fmla="*/ 5 h 279"/>
                <a:gd name="T40" fmla="*/ 3 w 224"/>
                <a:gd name="T41" fmla="*/ 6 h 279"/>
                <a:gd name="T42" fmla="*/ 4 w 224"/>
                <a:gd name="T43" fmla="*/ 5 h 279"/>
                <a:gd name="T44" fmla="*/ 5 w 224"/>
                <a:gd name="T45" fmla="*/ 5 h 279"/>
                <a:gd name="T46" fmla="*/ 7 w 224"/>
                <a:gd name="T47" fmla="*/ 4 h 279"/>
                <a:gd name="T48" fmla="*/ 7 w 224"/>
                <a:gd name="T49" fmla="*/ 5 h 279"/>
                <a:gd name="T50" fmla="*/ 7 w 224"/>
                <a:gd name="T51" fmla="*/ 3 h 279"/>
                <a:gd name="T52" fmla="*/ 6 w 224"/>
                <a:gd name="T53" fmla="*/ 3 h 279"/>
                <a:gd name="T54" fmla="*/ 6 w 224"/>
                <a:gd name="T55" fmla="*/ 3 h 279"/>
                <a:gd name="T56" fmla="*/ 5 w 224"/>
                <a:gd name="T57" fmla="*/ 2 h 279"/>
                <a:gd name="T58" fmla="*/ 4 w 224"/>
                <a:gd name="T59" fmla="*/ 1 h 279"/>
                <a:gd name="T60" fmla="*/ 3 w 224"/>
                <a:gd name="T61" fmla="*/ 1 h 279"/>
                <a:gd name="T62" fmla="*/ 3 w 224"/>
                <a:gd name="T63" fmla="*/ 1 h 279"/>
                <a:gd name="T64" fmla="*/ 3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86" name="Freeform 11"/>
            <p:cNvSpPr>
              <a:spLocks/>
            </p:cNvSpPr>
            <p:nvPr/>
          </p:nvSpPr>
          <p:spPr bwMode="auto">
            <a:xfrm>
              <a:off x="475" y="1872"/>
              <a:ext cx="108" cy="140"/>
            </a:xfrm>
            <a:custGeom>
              <a:avLst/>
              <a:gdLst>
                <a:gd name="T0" fmla="*/ 4 w 253"/>
                <a:gd name="T1" fmla="*/ 0 h 370"/>
                <a:gd name="T2" fmla="*/ 4 w 253"/>
                <a:gd name="T3" fmla="*/ 0 h 370"/>
                <a:gd name="T4" fmla="*/ 4 w 253"/>
                <a:gd name="T5" fmla="*/ 1 h 370"/>
                <a:gd name="T6" fmla="*/ 2 w 253"/>
                <a:gd name="T7" fmla="*/ 2 h 370"/>
                <a:gd name="T8" fmla="*/ 1 w 253"/>
                <a:gd name="T9" fmla="*/ 2 h 370"/>
                <a:gd name="T10" fmla="*/ 1 w 253"/>
                <a:gd name="T11" fmla="*/ 2 h 370"/>
                <a:gd name="T12" fmla="*/ 0 w 253"/>
                <a:gd name="T13" fmla="*/ 2 h 370"/>
                <a:gd name="T14" fmla="*/ 0 w 253"/>
                <a:gd name="T15" fmla="*/ 1 h 370"/>
                <a:gd name="T16" fmla="*/ 0 w 253"/>
                <a:gd name="T17" fmla="*/ 2 h 370"/>
                <a:gd name="T18" fmla="*/ 0 w 253"/>
                <a:gd name="T19" fmla="*/ 3 h 370"/>
                <a:gd name="T20" fmla="*/ 1 w 253"/>
                <a:gd name="T21" fmla="*/ 3 h 370"/>
                <a:gd name="T22" fmla="*/ 2 w 253"/>
                <a:gd name="T23" fmla="*/ 4 h 370"/>
                <a:gd name="T24" fmla="*/ 3 w 253"/>
                <a:gd name="T25" fmla="*/ 6 h 370"/>
                <a:gd name="T26" fmla="*/ 5 w 253"/>
                <a:gd name="T27" fmla="*/ 7 h 370"/>
                <a:gd name="T28" fmla="*/ 6 w 253"/>
                <a:gd name="T29" fmla="*/ 7 h 370"/>
                <a:gd name="T30" fmla="*/ 6 w 253"/>
                <a:gd name="T31" fmla="*/ 7 h 370"/>
                <a:gd name="T32" fmla="*/ 6 w 253"/>
                <a:gd name="T33" fmla="*/ 8 h 370"/>
                <a:gd name="T34" fmla="*/ 7 w 253"/>
                <a:gd name="T35" fmla="*/ 8 h 370"/>
                <a:gd name="T36" fmla="*/ 8 w 253"/>
                <a:gd name="T37" fmla="*/ 7 h 370"/>
                <a:gd name="T38" fmla="*/ 8 w 253"/>
                <a:gd name="T39" fmla="*/ 7 h 370"/>
                <a:gd name="T40" fmla="*/ 8 w 253"/>
                <a:gd name="T41" fmla="*/ 7 h 370"/>
                <a:gd name="T42" fmla="*/ 9 w 253"/>
                <a:gd name="T43" fmla="*/ 7 h 370"/>
                <a:gd name="T44" fmla="*/ 8 w 253"/>
                <a:gd name="T45" fmla="*/ 7 h 370"/>
                <a:gd name="T46" fmla="*/ 8 w 253"/>
                <a:gd name="T47" fmla="*/ 6 h 370"/>
                <a:gd name="T48" fmla="*/ 8 w 253"/>
                <a:gd name="T49" fmla="*/ 6 h 370"/>
                <a:gd name="T50" fmla="*/ 8 w 253"/>
                <a:gd name="T51" fmla="*/ 6 h 370"/>
                <a:gd name="T52" fmla="*/ 8 w 253"/>
                <a:gd name="T53" fmla="*/ 6 h 370"/>
                <a:gd name="T54" fmla="*/ 8 w 253"/>
                <a:gd name="T55" fmla="*/ 5 h 370"/>
                <a:gd name="T56" fmla="*/ 8 w 253"/>
                <a:gd name="T57" fmla="*/ 5 h 370"/>
                <a:gd name="T58" fmla="*/ 6 w 253"/>
                <a:gd name="T59" fmla="*/ 5 h 370"/>
                <a:gd name="T60" fmla="*/ 6 w 253"/>
                <a:gd name="T61" fmla="*/ 4 h 370"/>
                <a:gd name="T62" fmla="*/ 6 w 253"/>
                <a:gd name="T63" fmla="*/ 4 h 370"/>
                <a:gd name="T64" fmla="*/ 5 w 253"/>
                <a:gd name="T65" fmla="*/ 3 h 370"/>
                <a:gd name="T66" fmla="*/ 5 w 253"/>
                <a:gd name="T67" fmla="*/ 3 h 370"/>
                <a:gd name="T68" fmla="*/ 6 w 253"/>
                <a:gd name="T69" fmla="*/ 2 h 370"/>
                <a:gd name="T70" fmla="*/ 6 w 253"/>
                <a:gd name="T71" fmla="*/ 2 h 370"/>
                <a:gd name="T72" fmla="*/ 8 w 253"/>
                <a:gd name="T73" fmla="*/ 2 h 370"/>
                <a:gd name="T74" fmla="*/ 7 w 253"/>
                <a:gd name="T75" fmla="*/ 1 h 370"/>
                <a:gd name="T76" fmla="*/ 6 w 253"/>
                <a:gd name="T77" fmla="*/ 1 h 370"/>
                <a:gd name="T78" fmla="*/ 6 w 253"/>
                <a:gd name="T79" fmla="*/ 1 h 370"/>
                <a:gd name="T80" fmla="*/ 5 w 253"/>
                <a:gd name="T81" fmla="*/ 1 h 370"/>
                <a:gd name="T82" fmla="*/ 4 w 253"/>
                <a:gd name="T83" fmla="*/ 0 h 370"/>
                <a:gd name="T84" fmla="*/ 4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87" name="Freeform 12"/>
            <p:cNvSpPr>
              <a:spLocks/>
            </p:cNvSpPr>
            <p:nvPr/>
          </p:nvSpPr>
          <p:spPr bwMode="auto">
            <a:xfrm>
              <a:off x="480" y="1861"/>
              <a:ext cx="52" cy="46"/>
            </a:xfrm>
            <a:custGeom>
              <a:avLst/>
              <a:gdLst>
                <a:gd name="T0" fmla="*/ 0 w 120"/>
                <a:gd name="T1" fmla="*/ 0 h 124"/>
                <a:gd name="T2" fmla="*/ 0 w 120"/>
                <a:gd name="T3" fmla="*/ 1 h 124"/>
                <a:gd name="T4" fmla="*/ 0 w 120"/>
                <a:gd name="T5" fmla="*/ 1 h 124"/>
                <a:gd name="T6" fmla="*/ 0 w 120"/>
                <a:gd name="T7" fmla="*/ 1 h 124"/>
                <a:gd name="T8" fmla="*/ 0 w 120"/>
                <a:gd name="T9" fmla="*/ 2 h 124"/>
                <a:gd name="T10" fmla="*/ 0 w 120"/>
                <a:gd name="T11" fmla="*/ 2 h 124"/>
                <a:gd name="T12" fmla="*/ 0 w 120"/>
                <a:gd name="T13" fmla="*/ 2 h 124"/>
                <a:gd name="T14" fmla="*/ 0 w 120"/>
                <a:gd name="T15" fmla="*/ 2 h 124"/>
                <a:gd name="T16" fmla="*/ 1 w 120"/>
                <a:gd name="T17" fmla="*/ 2 h 124"/>
                <a:gd name="T18" fmla="*/ 2 w 120"/>
                <a:gd name="T19" fmla="*/ 2 h 124"/>
                <a:gd name="T20" fmla="*/ 4 w 120"/>
                <a:gd name="T21" fmla="*/ 1 h 124"/>
                <a:gd name="T22" fmla="*/ 4 w 120"/>
                <a:gd name="T23" fmla="*/ 1 h 124"/>
                <a:gd name="T24" fmla="*/ 4 w 120"/>
                <a:gd name="T25" fmla="*/ 0 h 124"/>
                <a:gd name="T26" fmla="*/ 3 w 120"/>
                <a:gd name="T27" fmla="*/ 0 h 124"/>
                <a:gd name="T28" fmla="*/ 1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88" name="Freeform 13"/>
            <p:cNvSpPr>
              <a:spLocks/>
            </p:cNvSpPr>
            <p:nvPr/>
          </p:nvSpPr>
          <p:spPr bwMode="auto">
            <a:xfrm>
              <a:off x="205" y="1419"/>
              <a:ext cx="423" cy="245"/>
            </a:xfrm>
            <a:custGeom>
              <a:avLst/>
              <a:gdLst>
                <a:gd name="T0" fmla="*/ 3 w 985"/>
                <a:gd name="T1" fmla="*/ 9 h 647"/>
                <a:gd name="T2" fmla="*/ 8 w 985"/>
                <a:gd name="T3" fmla="*/ 10 h 647"/>
                <a:gd name="T4" fmla="*/ 9 w 985"/>
                <a:gd name="T5" fmla="*/ 9 h 647"/>
                <a:gd name="T6" fmla="*/ 10 w 985"/>
                <a:gd name="T7" fmla="*/ 11 h 647"/>
                <a:gd name="T8" fmla="*/ 12 w 985"/>
                <a:gd name="T9" fmla="*/ 11 h 647"/>
                <a:gd name="T10" fmla="*/ 12 w 985"/>
                <a:gd name="T11" fmla="*/ 12 h 647"/>
                <a:gd name="T12" fmla="*/ 13 w 985"/>
                <a:gd name="T13" fmla="*/ 12 h 647"/>
                <a:gd name="T14" fmla="*/ 15 w 985"/>
                <a:gd name="T15" fmla="*/ 11 h 647"/>
                <a:gd name="T16" fmla="*/ 17 w 985"/>
                <a:gd name="T17" fmla="*/ 11 h 647"/>
                <a:gd name="T18" fmla="*/ 18 w 985"/>
                <a:gd name="T19" fmla="*/ 11 h 647"/>
                <a:gd name="T20" fmla="*/ 18 w 985"/>
                <a:gd name="T21" fmla="*/ 11 h 647"/>
                <a:gd name="T22" fmla="*/ 19 w 985"/>
                <a:gd name="T23" fmla="*/ 11 h 647"/>
                <a:gd name="T24" fmla="*/ 21 w 985"/>
                <a:gd name="T25" fmla="*/ 11 h 647"/>
                <a:gd name="T26" fmla="*/ 22 w 985"/>
                <a:gd name="T27" fmla="*/ 12 h 647"/>
                <a:gd name="T28" fmla="*/ 23 w 985"/>
                <a:gd name="T29" fmla="*/ 13 h 647"/>
                <a:gd name="T30" fmla="*/ 24 w 985"/>
                <a:gd name="T31" fmla="*/ 13 h 647"/>
                <a:gd name="T32" fmla="*/ 23 w 985"/>
                <a:gd name="T33" fmla="*/ 12 h 647"/>
                <a:gd name="T34" fmla="*/ 24 w 985"/>
                <a:gd name="T35" fmla="*/ 11 h 647"/>
                <a:gd name="T36" fmla="*/ 25 w 985"/>
                <a:gd name="T37" fmla="*/ 10 h 647"/>
                <a:gd name="T38" fmla="*/ 26 w 985"/>
                <a:gd name="T39" fmla="*/ 9 h 647"/>
                <a:gd name="T40" fmla="*/ 27 w 985"/>
                <a:gd name="T41" fmla="*/ 8 h 647"/>
                <a:gd name="T42" fmla="*/ 27 w 985"/>
                <a:gd name="T43" fmla="*/ 8 h 647"/>
                <a:gd name="T44" fmla="*/ 27 w 985"/>
                <a:gd name="T45" fmla="*/ 8 h 647"/>
                <a:gd name="T46" fmla="*/ 28 w 985"/>
                <a:gd name="T47" fmla="*/ 7 h 647"/>
                <a:gd name="T48" fmla="*/ 28 w 985"/>
                <a:gd name="T49" fmla="*/ 7 h 647"/>
                <a:gd name="T50" fmla="*/ 29 w 985"/>
                <a:gd name="T51" fmla="*/ 6 h 647"/>
                <a:gd name="T52" fmla="*/ 30 w 985"/>
                <a:gd name="T53" fmla="*/ 6 h 647"/>
                <a:gd name="T54" fmla="*/ 31 w 985"/>
                <a:gd name="T55" fmla="*/ 6 h 647"/>
                <a:gd name="T56" fmla="*/ 32 w 985"/>
                <a:gd name="T57" fmla="*/ 5 h 647"/>
                <a:gd name="T58" fmla="*/ 33 w 985"/>
                <a:gd name="T59" fmla="*/ 4 h 647"/>
                <a:gd name="T60" fmla="*/ 33 w 985"/>
                <a:gd name="T61" fmla="*/ 3 h 647"/>
                <a:gd name="T62" fmla="*/ 32 w 985"/>
                <a:gd name="T63" fmla="*/ 4 h 647"/>
                <a:gd name="T64" fmla="*/ 30 w 985"/>
                <a:gd name="T65" fmla="*/ 5 h 647"/>
                <a:gd name="T66" fmla="*/ 29 w 985"/>
                <a:gd name="T67" fmla="*/ 5 h 647"/>
                <a:gd name="T68" fmla="*/ 27 w 985"/>
                <a:gd name="T69" fmla="*/ 5 h 647"/>
                <a:gd name="T70" fmla="*/ 26 w 985"/>
                <a:gd name="T71" fmla="*/ 5 h 647"/>
                <a:gd name="T72" fmla="*/ 26 w 985"/>
                <a:gd name="T73" fmla="*/ 6 h 647"/>
                <a:gd name="T74" fmla="*/ 24 w 985"/>
                <a:gd name="T75" fmla="*/ 6 h 647"/>
                <a:gd name="T76" fmla="*/ 24 w 985"/>
                <a:gd name="T77" fmla="*/ 5 h 647"/>
                <a:gd name="T78" fmla="*/ 24 w 985"/>
                <a:gd name="T79" fmla="*/ 5 h 647"/>
                <a:gd name="T80" fmla="*/ 24 w 985"/>
                <a:gd name="T81" fmla="*/ 4 h 647"/>
                <a:gd name="T82" fmla="*/ 23 w 985"/>
                <a:gd name="T83" fmla="*/ 4 h 647"/>
                <a:gd name="T84" fmla="*/ 22 w 985"/>
                <a:gd name="T85" fmla="*/ 5 h 647"/>
                <a:gd name="T86" fmla="*/ 21 w 985"/>
                <a:gd name="T87" fmla="*/ 5 h 647"/>
                <a:gd name="T88" fmla="*/ 22 w 985"/>
                <a:gd name="T89" fmla="*/ 4 h 647"/>
                <a:gd name="T90" fmla="*/ 23 w 985"/>
                <a:gd name="T91" fmla="*/ 3 h 647"/>
                <a:gd name="T92" fmla="*/ 24 w 985"/>
                <a:gd name="T93" fmla="*/ 3 h 647"/>
                <a:gd name="T94" fmla="*/ 21 w 985"/>
                <a:gd name="T95" fmla="*/ 3 h 647"/>
                <a:gd name="T96" fmla="*/ 21 w 985"/>
                <a:gd name="T97" fmla="*/ 2 h 647"/>
                <a:gd name="T98" fmla="*/ 17 w 985"/>
                <a:gd name="T99" fmla="*/ 2 h 647"/>
                <a:gd name="T100" fmla="*/ 8 w 985"/>
                <a:gd name="T101" fmla="*/ 1 h 647"/>
                <a:gd name="T102" fmla="*/ 3 w 985"/>
                <a:gd name="T103" fmla="*/ 1 h 647"/>
                <a:gd name="T104" fmla="*/ 3 w 985"/>
                <a:gd name="T105" fmla="*/ 1 h 647"/>
                <a:gd name="T106" fmla="*/ 2 w 985"/>
                <a:gd name="T107" fmla="*/ 2 h 647"/>
                <a:gd name="T108" fmla="*/ 0 w 985"/>
                <a:gd name="T109" fmla="*/ 5 h 647"/>
                <a:gd name="T110" fmla="*/ 0 w 985"/>
                <a:gd name="T111" fmla="*/ 7 h 647"/>
                <a:gd name="T112" fmla="*/ 2 w 985"/>
                <a:gd name="T113" fmla="*/ 8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89" name="Freeform 14"/>
            <p:cNvSpPr>
              <a:spLocks/>
            </p:cNvSpPr>
            <p:nvPr/>
          </p:nvSpPr>
          <p:spPr bwMode="auto">
            <a:xfrm>
              <a:off x="25" y="1111"/>
              <a:ext cx="270" cy="227"/>
            </a:xfrm>
            <a:custGeom>
              <a:avLst/>
              <a:gdLst>
                <a:gd name="T0" fmla="*/ 17 w 627"/>
                <a:gd name="T1" fmla="*/ 12 h 600"/>
                <a:gd name="T2" fmla="*/ 17 w 627"/>
                <a:gd name="T3" fmla="*/ 12 h 600"/>
                <a:gd name="T4" fmla="*/ 17 w 627"/>
                <a:gd name="T5" fmla="*/ 11 h 600"/>
                <a:gd name="T6" fmla="*/ 17 w 627"/>
                <a:gd name="T7" fmla="*/ 10 h 600"/>
                <a:gd name="T8" fmla="*/ 16 w 627"/>
                <a:gd name="T9" fmla="*/ 9 h 600"/>
                <a:gd name="T10" fmla="*/ 16 w 627"/>
                <a:gd name="T11" fmla="*/ 9 h 600"/>
                <a:gd name="T12" fmla="*/ 15 w 627"/>
                <a:gd name="T13" fmla="*/ 8 h 600"/>
                <a:gd name="T14" fmla="*/ 15 w 627"/>
                <a:gd name="T15" fmla="*/ 8 h 600"/>
                <a:gd name="T16" fmla="*/ 15 w 627"/>
                <a:gd name="T17" fmla="*/ 8 h 600"/>
                <a:gd name="T18" fmla="*/ 22 w 627"/>
                <a:gd name="T19" fmla="*/ 2 h 600"/>
                <a:gd name="T20" fmla="*/ 20 w 627"/>
                <a:gd name="T21" fmla="*/ 1 h 600"/>
                <a:gd name="T22" fmla="*/ 19 w 627"/>
                <a:gd name="T23" fmla="*/ 1 h 600"/>
                <a:gd name="T24" fmla="*/ 17 w 627"/>
                <a:gd name="T25" fmla="*/ 1 h 600"/>
                <a:gd name="T26" fmla="*/ 16 w 627"/>
                <a:gd name="T27" fmla="*/ 1 h 600"/>
                <a:gd name="T28" fmla="*/ 16 w 627"/>
                <a:gd name="T29" fmla="*/ 1 h 600"/>
                <a:gd name="T30" fmla="*/ 14 w 627"/>
                <a:gd name="T31" fmla="*/ 0 h 600"/>
                <a:gd name="T32" fmla="*/ 13 w 627"/>
                <a:gd name="T33" fmla="*/ 0 h 600"/>
                <a:gd name="T34" fmla="*/ 13 w 627"/>
                <a:gd name="T35" fmla="*/ 2 h 600"/>
                <a:gd name="T36" fmla="*/ 12 w 627"/>
                <a:gd name="T37" fmla="*/ 2 h 600"/>
                <a:gd name="T38" fmla="*/ 12 w 627"/>
                <a:gd name="T39" fmla="*/ 2 h 600"/>
                <a:gd name="T40" fmla="*/ 11 w 627"/>
                <a:gd name="T41" fmla="*/ 1 h 600"/>
                <a:gd name="T42" fmla="*/ 9 w 627"/>
                <a:gd name="T43" fmla="*/ 2 h 600"/>
                <a:gd name="T44" fmla="*/ 10 w 627"/>
                <a:gd name="T45" fmla="*/ 2 h 600"/>
                <a:gd name="T46" fmla="*/ 11 w 627"/>
                <a:gd name="T47" fmla="*/ 3 h 600"/>
                <a:gd name="T48" fmla="*/ 9 w 627"/>
                <a:gd name="T49" fmla="*/ 3 h 600"/>
                <a:gd name="T50" fmla="*/ 7 w 627"/>
                <a:gd name="T51" fmla="*/ 3 h 600"/>
                <a:gd name="T52" fmla="*/ 5 w 627"/>
                <a:gd name="T53" fmla="*/ 3 h 600"/>
                <a:gd name="T54" fmla="*/ 5 w 627"/>
                <a:gd name="T55" fmla="*/ 5 h 600"/>
                <a:gd name="T56" fmla="*/ 6 w 627"/>
                <a:gd name="T57" fmla="*/ 5 h 600"/>
                <a:gd name="T58" fmla="*/ 4 w 627"/>
                <a:gd name="T59" fmla="*/ 5 h 600"/>
                <a:gd name="T60" fmla="*/ 3 w 627"/>
                <a:gd name="T61" fmla="*/ 6 h 600"/>
                <a:gd name="T62" fmla="*/ 0 w 627"/>
                <a:gd name="T63" fmla="*/ 6 h 600"/>
                <a:gd name="T64" fmla="*/ 1 w 627"/>
                <a:gd name="T65" fmla="*/ 6 h 600"/>
                <a:gd name="T66" fmla="*/ 4 w 627"/>
                <a:gd name="T67" fmla="*/ 6 h 600"/>
                <a:gd name="T68" fmla="*/ 8 w 627"/>
                <a:gd name="T69" fmla="*/ 6 h 600"/>
                <a:gd name="T70" fmla="*/ 8 w 627"/>
                <a:gd name="T71" fmla="*/ 5 h 600"/>
                <a:gd name="T72" fmla="*/ 11 w 627"/>
                <a:gd name="T73" fmla="*/ 5 h 600"/>
                <a:gd name="T74" fmla="*/ 11 w 627"/>
                <a:gd name="T75" fmla="*/ 6 h 600"/>
                <a:gd name="T76" fmla="*/ 9 w 627"/>
                <a:gd name="T77" fmla="*/ 6 h 600"/>
                <a:gd name="T78" fmla="*/ 9 w 627"/>
                <a:gd name="T79" fmla="*/ 6 h 600"/>
                <a:gd name="T80" fmla="*/ 11 w 627"/>
                <a:gd name="T81" fmla="*/ 6 h 600"/>
                <a:gd name="T82" fmla="*/ 12 w 627"/>
                <a:gd name="T83" fmla="*/ 6 h 600"/>
                <a:gd name="T84" fmla="*/ 13 w 627"/>
                <a:gd name="T85" fmla="*/ 8 h 600"/>
                <a:gd name="T86" fmla="*/ 14 w 627"/>
                <a:gd name="T87" fmla="*/ 8 h 600"/>
                <a:gd name="T88" fmla="*/ 15 w 627"/>
                <a:gd name="T89" fmla="*/ 9 h 600"/>
                <a:gd name="T90" fmla="*/ 16 w 627"/>
                <a:gd name="T91" fmla="*/ 12 h 600"/>
                <a:gd name="T92" fmla="*/ 17 w 627"/>
                <a:gd name="T93" fmla="*/ 12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90" name="Freeform 15"/>
            <p:cNvSpPr>
              <a:spLocks/>
            </p:cNvSpPr>
            <p:nvPr/>
          </p:nvSpPr>
          <p:spPr bwMode="auto">
            <a:xfrm>
              <a:off x="327" y="1221"/>
              <a:ext cx="39" cy="24"/>
            </a:xfrm>
            <a:custGeom>
              <a:avLst/>
              <a:gdLst>
                <a:gd name="T0" fmla="*/ 0 w 90"/>
                <a:gd name="T1" fmla="*/ 0 h 62"/>
                <a:gd name="T2" fmla="*/ 3 w 90"/>
                <a:gd name="T3" fmla="*/ 0 h 62"/>
                <a:gd name="T4" fmla="*/ 3 w 90"/>
                <a:gd name="T5" fmla="*/ 0 h 62"/>
                <a:gd name="T6" fmla="*/ 3 w 90"/>
                <a:gd name="T7" fmla="*/ 1 h 62"/>
                <a:gd name="T8" fmla="*/ 3 w 90"/>
                <a:gd name="T9" fmla="*/ 1 h 62"/>
                <a:gd name="T10" fmla="*/ 2 w 90"/>
                <a:gd name="T11" fmla="*/ 1 h 62"/>
                <a:gd name="T12" fmla="*/ 2 w 90"/>
                <a:gd name="T13" fmla="*/ 1 h 62"/>
                <a:gd name="T14" fmla="*/ 1 w 90"/>
                <a:gd name="T15" fmla="*/ 1 h 62"/>
                <a:gd name="T16" fmla="*/ 0 w 90"/>
                <a:gd name="T17" fmla="*/ 1 h 62"/>
                <a:gd name="T18" fmla="*/ 0 w 90"/>
                <a:gd name="T19" fmla="*/ 1 h 62"/>
                <a:gd name="T20" fmla="*/ 1 w 90"/>
                <a:gd name="T21" fmla="*/ 1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91" name="Freeform 16"/>
            <p:cNvSpPr>
              <a:spLocks/>
            </p:cNvSpPr>
            <p:nvPr/>
          </p:nvSpPr>
          <p:spPr bwMode="auto">
            <a:xfrm>
              <a:off x="339" y="1268"/>
              <a:ext cx="33" cy="24"/>
            </a:xfrm>
            <a:custGeom>
              <a:avLst/>
              <a:gdLst>
                <a:gd name="T0" fmla="*/ 1 w 77"/>
                <a:gd name="T1" fmla="*/ 0 h 63"/>
                <a:gd name="T2" fmla="*/ 2 w 77"/>
                <a:gd name="T3" fmla="*/ 0 h 63"/>
                <a:gd name="T4" fmla="*/ 2 w 77"/>
                <a:gd name="T5" fmla="*/ 1 h 63"/>
                <a:gd name="T6" fmla="*/ 2 w 77"/>
                <a:gd name="T7" fmla="*/ 0 h 63"/>
                <a:gd name="T8" fmla="*/ 3 w 77"/>
                <a:gd name="T9" fmla="*/ 1 h 63"/>
                <a:gd name="T10" fmla="*/ 2 w 77"/>
                <a:gd name="T11" fmla="*/ 1 h 63"/>
                <a:gd name="T12" fmla="*/ 1 w 77"/>
                <a:gd name="T13" fmla="*/ 1 h 63"/>
                <a:gd name="T14" fmla="*/ 0 w 77"/>
                <a:gd name="T15" fmla="*/ 1 h 63"/>
                <a:gd name="T16" fmla="*/ 0 w 77"/>
                <a:gd name="T17" fmla="*/ 1 h 63"/>
                <a:gd name="T18" fmla="*/ 1 w 77"/>
                <a:gd name="T19" fmla="*/ 1 h 63"/>
                <a:gd name="T20" fmla="*/ 1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92" name="Freeform 17"/>
            <p:cNvSpPr>
              <a:spLocks/>
            </p:cNvSpPr>
            <p:nvPr/>
          </p:nvSpPr>
          <p:spPr bwMode="auto">
            <a:xfrm>
              <a:off x="384" y="1395"/>
              <a:ext cx="7" cy="19"/>
            </a:xfrm>
            <a:custGeom>
              <a:avLst/>
              <a:gdLst>
                <a:gd name="T0" fmla="*/ 0 w 17"/>
                <a:gd name="T1" fmla="*/ 0 h 47"/>
                <a:gd name="T2" fmla="*/ 0 w 17"/>
                <a:gd name="T3" fmla="*/ 0 h 47"/>
                <a:gd name="T4" fmla="*/ 0 w 17"/>
                <a:gd name="T5" fmla="*/ 1 h 47"/>
                <a:gd name="T6" fmla="*/ 0 w 1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7">
                  <a:moveTo>
                    <a:pt x="0" y="0"/>
                  </a:moveTo>
                  <a:lnTo>
                    <a:pt x="16" y="0"/>
                  </a:lnTo>
                  <a:lnTo>
                    <a:pt x="16" y="4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93" name="Freeform 18"/>
            <p:cNvSpPr>
              <a:spLocks/>
            </p:cNvSpPr>
            <p:nvPr/>
          </p:nvSpPr>
          <p:spPr bwMode="auto">
            <a:xfrm>
              <a:off x="441" y="1785"/>
              <a:ext cx="27" cy="24"/>
            </a:xfrm>
            <a:custGeom>
              <a:avLst/>
              <a:gdLst>
                <a:gd name="T0" fmla="*/ 2 w 61"/>
                <a:gd name="T1" fmla="*/ 1 h 62"/>
                <a:gd name="T2" fmla="*/ 2 w 61"/>
                <a:gd name="T3" fmla="*/ 0 h 62"/>
                <a:gd name="T4" fmla="*/ 0 w 61"/>
                <a:gd name="T5" fmla="*/ 0 h 62"/>
                <a:gd name="T6" fmla="*/ 0 w 61"/>
                <a:gd name="T7" fmla="*/ 0 h 62"/>
                <a:gd name="T8" fmla="*/ 0 w 61"/>
                <a:gd name="T9" fmla="*/ 0 h 62"/>
                <a:gd name="T10" fmla="*/ 0 w 61"/>
                <a:gd name="T11" fmla="*/ 1 h 62"/>
                <a:gd name="T12" fmla="*/ 1 w 61"/>
                <a:gd name="T13" fmla="*/ 1 h 62"/>
                <a:gd name="T14" fmla="*/ 1 w 61"/>
                <a:gd name="T15" fmla="*/ 1 h 62"/>
                <a:gd name="T16" fmla="*/ 2 w 61"/>
                <a:gd name="T17" fmla="*/ 1 h 62"/>
                <a:gd name="T18" fmla="*/ 2 w 61"/>
                <a:gd name="T19" fmla="*/ 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94" name="Freeform 19"/>
            <p:cNvSpPr>
              <a:spLocks/>
            </p:cNvSpPr>
            <p:nvPr/>
          </p:nvSpPr>
          <p:spPr bwMode="auto">
            <a:xfrm>
              <a:off x="429" y="1756"/>
              <a:ext cx="33" cy="30"/>
            </a:xfrm>
            <a:custGeom>
              <a:avLst/>
              <a:gdLst>
                <a:gd name="T0" fmla="*/ 1 w 76"/>
                <a:gd name="T1" fmla="*/ 2 h 78"/>
                <a:gd name="T2" fmla="*/ 2 w 76"/>
                <a:gd name="T3" fmla="*/ 2 h 78"/>
                <a:gd name="T4" fmla="*/ 3 w 76"/>
                <a:gd name="T5" fmla="*/ 2 h 78"/>
                <a:gd name="T6" fmla="*/ 3 w 76"/>
                <a:gd name="T7" fmla="*/ 0 h 78"/>
                <a:gd name="T8" fmla="*/ 1 w 76"/>
                <a:gd name="T9" fmla="*/ 0 h 78"/>
                <a:gd name="T10" fmla="*/ 0 w 76"/>
                <a:gd name="T11" fmla="*/ 1 h 78"/>
                <a:gd name="T12" fmla="*/ 0 w 76"/>
                <a:gd name="T13" fmla="*/ 1 h 78"/>
                <a:gd name="T14" fmla="*/ 1 w 76"/>
                <a:gd name="T15" fmla="*/ 2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95" name="Freeform 20"/>
            <p:cNvSpPr>
              <a:spLocks/>
            </p:cNvSpPr>
            <p:nvPr/>
          </p:nvSpPr>
          <p:spPr bwMode="auto">
            <a:xfrm>
              <a:off x="416" y="1744"/>
              <a:ext cx="46" cy="24"/>
            </a:xfrm>
            <a:custGeom>
              <a:avLst/>
              <a:gdLst>
                <a:gd name="T0" fmla="*/ 4 w 106"/>
                <a:gd name="T1" fmla="*/ 1 h 63"/>
                <a:gd name="T2" fmla="*/ 3 w 106"/>
                <a:gd name="T3" fmla="*/ 0 h 63"/>
                <a:gd name="T4" fmla="*/ 1 w 106"/>
                <a:gd name="T5" fmla="*/ 0 h 63"/>
                <a:gd name="T6" fmla="*/ 0 w 106"/>
                <a:gd name="T7" fmla="*/ 1 h 63"/>
                <a:gd name="T8" fmla="*/ 1 w 106"/>
                <a:gd name="T9" fmla="*/ 1 h 63"/>
                <a:gd name="T10" fmla="*/ 1 w 106"/>
                <a:gd name="T11" fmla="*/ 1 h 63"/>
                <a:gd name="T12" fmla="*/ 2 w 106"/>
                <a:gd name="T13" fmla="*/ 1 h 63"/>
                <a:gd name="T14" fmla="*/ 2 w 106"/>
                <a:gd name="T15" fmla="*/ 1 h 63"/>
                <a:gd name="T16" fmla="*/ 4 w 106"/>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96" name="Freeform 21"/>
            <p:cNvSpPr>
              <a:spLocks/>
            </p:cNvSpPr>
            <p:nvPr/>
          </p:nvSpPr>
          <p:spPr bwMode="auto">
            <a:xfrm>
              <a:off x="410" y="1756"/>
              <a:ext cx="19" cy="12"/>
            </a:xfrm>
            <a:custGeom>
              <a:avLst/>
              <a:gdLst>
                <a:gd name="T0" fmla="*/ 1 w 46"/>
                <a:gd name="T1" fmla="*/ 1 h 32"/>
                <a:gd name="T2" fmla="*/ 1 w 46"/>
                <a:gd name="T3" fmla="*/ 0 h 32"/>
                <a:gd name="T4" fmla="*/ 0 w 46"/>
                <a:gd name="T5" fmla="*/ 0 h 32"/>
                <a:gd name="T6" fmla="*/ 0 w 46"/>
                <a:gd name="T7" fmla="*/ 0 h 32"/>
                <a:gd name="T8" fmla="*/ 1 w 46"/>
                <a:gd name="T9" fmla="*/ 1 h 32"/>
                <a:gd name="T10" fmla="*/ 1 w 46"/>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31"/>
                  </a:moveTo>
                  <a:lnTo>
                    <a:pt x="45" y="16"/>
                  </a:lnTo>
                  <a:lnTo>
                    <a:pt x="15" y="0"/>
                  </a:lnTo>
                  <a:lnTo>
                    <a:pt x="0" y="16"/>
                  </a:lnTo>
                  <a:lnTo>
                    <a:pt x="30" y="31"/>
                  </a:lnTo>
                  <a:lnTo>
                    <a:pt x="45" y="31"/>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97" name="Freeform 22"/>
            <p:cNvSpPr>
              <a:spLocks/>
            </p:cNvSpPr>
            <p:nvPr/>
          </p:nvSpPr>
          <p:spPr bwMode="auto">
            <a:xfrm>
              <a:off x="397" y="1727"/>
              <a:ext cx="32" cy="35"/>
            </a:xfrm>
            <a:custGeom>
              <a:avLst/>
              <a:gdLst>
                <a:gd name="T0" fmla="*/ 1 w 75"/>
                <a:gd name="T1" fmla="*/ 2 h 93"/>
                <a:gd name="T2" fmla="*/ 1 w 75"/>
                <a:gd name="T3" fmla="*/ 2 h 93"/>
                <a:gd name="T4" fmla="*/ 3 w 75"/>
                <a:gd name="T5" fmla="*/ 1 h 93"/>
                <a:gd name="T6" fmla="*/ 3 w 75"/>
                <a:gd name="T7" fmla="*/ 1 h 93"/>
                <a:gd name="T8" fmla="*/ 2 w 75"/>
                <a:gd name="T9" fmla="*/ 1 h 93"/>
                <a:gd name="T10" fmla="*/ 2 w 75"/>
                <a:gd name="T11" fmla="*/ 0 h 93"/>
                <a:gd name="T12" fmla="*/ 1 w 75"/>
                <a:gd name="T13" fmla="*/ 0 h 93"/>
                <a:gd name="T14" fmla="*/ 0 w 75"/>
                <a:gd name="T15" fmla="*/ 0 h 93"/>
                <a:gd name="T16" fmla="*/ 1 w 75"/>
                <a:gd name="T17" fmla="*/ 1 h 93"/>
                <a:gd name="T18" fmla="*/ 0 w 75"/>
                <a:gd name="T19" fmla="*/ 1 h 93"/>
                <a:gd name="T20" fmla="*/ 0 w 75"/>
                <a:gd name="T21" fmla="*/ 1 h 93"/>
                <a:gd name="T22" fmla="*/ 0 w 75"/>
                <a:gd name="T23" fmla="*/ 2 h 93"/>
                <a:gd name="T24" fmla="*/ 1 w 75"/>
                <a:gd name="T25" fmla="*/ 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98" name="Freeform 23"/>
            <p:cNvSpPr>
              <a:spLocks/>
            </p:cNvSpPr>
            <p:nvPr/>
          </p:nvSpPr>
          <p:spPr bwMode="auto">
            <a:xfrm>
              <a:off x="423" y="1727"/>
              <a:ext cx="7" cy="12"/>
            </a:xfrm>
            <a:custGeom>
              <a:avLst/>
              <a:gdLst>
                <a:gd name="T0" fmla="*/ 0 w 17"/>
                <a:gd name="T1" fmla="*/ 0 h 32"/>
                <a:gd name="T2" fmla="*/ 0 w 17"/>
                <a:gd name="T3" fmla="*/ 1 h 32"/>
                <a:gd name="T4" fmla="*/ 0 w 17"/>
                <a:gd name="T5" fmla="*/ 1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FFFF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399" name="Freeform 24"/>
            <p:cNvSpPr>
              <a:spLocks/>
            </p:cNvSpPr>
            <p:nvPr/>
          </p:nvSpPr>
          <p:spPr bwMode="auto">
            <a:xfrm>
              <a:off x="230" y="1582"/>
              <a:ext cx="212" cy="175"/>
            </a:xfrm>
            <a:custGeom>
              <a:avLst/>
              <a:gdLst>
                <a:gd name="T0" fmla="*/ 13 w 492"/>
                <a:gd name="T1" fmla="*/ 9 h 462"/>
                <a:gd name="T2" fmla="*/ 13 w 492"/>
                <a:gd name="T3" fmla="*/ 9 h 462"/>
                <a:gd name="T4" fmla="*/ 14 w 492"/>
                <a:gd name="T5" fmla="*/ 8 h 462"/>
                <a:gd name="T6" fmla="*/ 15 w 492"/>
                <a:gd name="T7" fmla="*/ 8 h 462"/>
                <a:gd name="T8" fmla="*/ 14 w 492"/>
                <a:gd name="T9" fmla="*/ 8 h 462"/>
                <a:gd name="T10" fmla="*/ 15 w 492"/>
                <a:gd name="T11" fmla="*/ 8 h 462"/>
                <a:gd name="T12" fmla="*/ 16 w 492"/>
                <a:gd name="T13" fmla="*/ 8 h 462"/>
                <a:gd name="T14" fmla="*/ 16 w 492"/>
                <a:gd name="T15" fmla="*/ 8 h 462"/>
                <a:gd name="T16" fmla="*/ 16 w 492"/>
                <a:gd name="T17" fmla="*/ 7 h 462"/>
                <a:gd name="T18" fmla="*/ 17 w 492"/>
                <a:gd name="T19" fmla="*/ 6 h 462"/>
                <a:gd name="T20" fmla="*/ 15 w 492"/>
                <a:gd name="T21" fmla="*/ 6 h 462"/>
                <a:gd name="T22" fmla="*/ 14 w 492"/>
                <a:gd name="T23" fmla="*/ 8 h 462"/>
                <a:gd name="T24" fmla="*/ 13 w 492"/>
                <a:gd name="T25" fmla="*/ 8 h 462"/>
                <a:gd name="T26" fmla="*/ 12 w 492"/>
                <a:gd name="T27" fmla="*/ 8 h 462"/>
                <a:gd name="T28" fmla="*/ 11 w 492"/>
                <a:gd name="T29" fmla="*/ 7 h 462"/>
                <a:gd name="T30" fmla="*/ 11 w 492"/>
                <a:gd name="T31" fmla="*/ 6 h 462"/>
                <a:gd name="T32" fmla="*/ 10 w 492"/>
                <a:gd name="T33" fmla="*/ 6 h 462"/>
                <a:gd name="T34" fmla="*/ 10 w 492"/>
                <a:gd name="T35" fmla="*/ 5 h 462"/>
                <a:gd name="T36" fmla="*/ 11 w 492"/>
                <a:gd name="T37" fmla="*/ 4 h 462"/>
                <a:gd name="T38" fmla="*/ 11 w 492"/>
                <a:gd name="T39" fmla="*/ 4 h 462"/>
                <a:gd name="T40" fmla="*/ 10 w 492"/>
                <a:gd name="T41" fmla="*/ 4 h 462"/>
                <a:gd name="T42" fmla="*/ 10 w 492"/>
                <a:gd name="T43" fmla="*/ 3 h 462"/>
                <a:gd name="T44" fmla="*/ 10 w 492"/>
                <a:gd name="T45" fmla="*/ 3 h 462"/>
                <a:gd name="T46" fmla="*/ 9 w 492"/>
                <a:gd name="T47" fmla="*/ 2 h 462"/>
                <a:gd name="T48" fmla="*/ 8 w 492"/>
                <a:gd name="T49" fmla="*/ 2 h 462"/>
                <a:gd name="T50" fmla="*/ 8 w 492"/>
                <a:gd name="T51" fmla="*/ 2 h 462"/>
                <a:gd name="T52" fmla="*/ 7 w 492"/>
                <a:gd name="T53" fmla="*/ 1 h 462"/>
                <a:gd name="T54" fmla="*/ 6 w 492"/>
                <a:gd name="T55" fmla="*/ 1 h 462"/>
                <a:gd name="T56" fmla="*/ 6 w 492"/>
                <a:gd name="T57" fmla="*/ 1 h 462"/>
                <a:gd name="T58" fmla="*/ 4 w 492"/>
                <a:gd name="T59" fmla="*/ 1 h 462"/>
                <a:gd name="T60" fmla="*/ 1 w 492"/>
                <a:gd name="T61" fmla="*/ 0 h 462"/>
                <a:gd name="T62" fmla="*/ 0 w 492"/>
                <a:gd name="T63" fmla="*/ 0 h 462"/>
                <a:gd name="T64" fmla="*/ 0 w 492"/>
                <a:gd name="T65" fmla="*/ 2 h 462"/>
                <a:gd name="T66" fmla="*/ 1 w 492"/>
                <a:gd name="T67" fmla="*/ 2 h 462"/>
                <a:gd name="T68" fmla="*/ 1 w 492"/>
                <a:gd name="T69" fmla="*/ 3 h 462"/>
                <a:gd name="T70" fmla="*/ 1 w 492"/>
                <a:gd name="T71" fmla="*/ 3 h 462"/>
                <a:gd name="T72" fmla="*/ 1 w 492"/>
                <a:gd name="T73" fmla="*/ 3 h 462"/>
                <a:gd name="T74" fmla="*/ 2 w 492"/>
                <a:gd name="T75" fmla="*/ 3 h 462"/>
                <a:gd name="T76" fmla="*/ 2 w 492"/>
                <a:gd name="T77" fmla="*/ 4 h 462"/>
                <a:gd name="T78" fmla="*/ 3 w 492"/>
                <a:gd name="T79" fmla="*/ 5 h 462"/>
                <a:gd name="T80" fmla="*/ 3 w 492"/>
                <a:gd name="T81" fmla="*/ 5 h 462"/>
                <a:gd name="T82" fmla="*/ 3 w 492"/>
                <a:gd name="T83" fmla="*/ 5 h 462"/>
                <a:gd name="T84" fmla="*/ 3 w 492"/>
                <a:gd name="T85" fmla="*/ 2 h 462"/>
                <a:gd name="T86" fmla="*/ 1 w 492"/>
                <a:gd name="T87" fmla="*/ 2 h 462"/>
                <a:gd name="T88" fmla="*/ 1 w 492"/>
                <a:gd name="T89" fmla="*/ 1 h 462"/>
                <a:gd name="T90" fmla="*/ 3 w 492"/>
                <a:gd name="T91" fmla="*/ 1 h 462"/>
                <a:gd name="T92" fmla="*/ 3 w 492"/>
                <a:gd name="T93" fmla="*/ 3 h 462"/>
                <a:gd name="T94" fmla="*/ 3 w 492"/>
                <a:gd name="T95" fmla="*/ 3 h 462"/>
                <a:gd name="T96" fmla="*/ 3 w 492"/>
                <a:gd name="T97" fmla="*/ 3 h 462"/>
                <a:gd name="T98" fmla="*/ 5 w 492"/>
                <a:gd name="T99" fmla="*/ 5 h 462"/>
                <a:gd name="T100" fmla="*/ 5 w 492"/>
                <a:gd name="T101" fmla="*/ 5 h 462"/>
                <a:gd name="T102" fmla="*/ 6 w 492"/>
                <a:gd name="T103" fmla="*/ 6 h 462"/>
                <a:gd name="T104" fmla="*/ 6 w 492"/>
                <a:gd name="T105" fmla="*/ 6 h 462"/>
                <a:gd name="T106" fmla="*/ 7 w 492"/>
                <a:gd name="T107" fmla="*/ 7 h 462"/>
                <a:gd name="T108" fmla="*/ 8 w 492"/>
                <a:gd name="T109" fmla="*/ 8 h 462"/>
                <a:gd name="T110" fmla="*/ 11 w 492"/>
                <a:gd name="T111" fmla="*/ 9 h 462"/>
                <a:gd name="T112" fmla="*/ 12 w 492"/>
                <a:gd name="T113" fmla="*/ 9 h 462"/>
                <a:gd name="T114" fmla="*/ 12 w 492"/>
                <a:gd name="T115" fmla="*/ 9 h 462"/>
                <a:gd name="T116" fmla="*/ 13 w 492"/>
                <a:gd name="T117" fmla="*/ 9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00" name="Freeform 25"/>
            <p:cNvSpPr>
              <a:spLocks/>
            </p:cNvSpPr>
            <p:nvPr/>
          </p:nvSpPr>
          <p:spPr bwMode="auto">
            <a:xfrm>
              <a:off x="460" y="1686"/>
              <a:ext cx="78" cy="29"/>
            </a:xfrm>
            <a:custGeom>
              <a:avLst/>
              <a:gdLst>
                <a:gd name="T0" fmla="*/ 0 w 180"/>
                <a:gd name="T1" fmla="*/ 0 h 78"/>
                <a:gd name="T2" fmla="*/ 0 w 180"/>
                <a:gd name="T3" fmla="*/ 0 h 78"/>
                <a:gd name="T4" fmla="*/ 0 w 180"/>
                <a:gd name="T5" fmla="*/ 0 h 78"/>
                <a:gd name="T6" fmla="*/ 2 w 180"/>
                <a:gd name="T7" fmla="*/ 0 h 78"/>
                <a:gd name="T8" fmla="*/ 3 w 180"/>
                <a:gd name="T9" fmla="*/ 0 h 78"/>
                <a:gd name="T10" fmla="*/ 3 w 180"/>
                <a:gd name="T11" fmla="*/ 0 h 78"/>
                <a:gd name="T12" fmla="*/ 4 w 180"/>
                <a:gd name="T13" fmla="*/ 1 h 78"/>
                <a:gd name="T14" fmla="*/ 4 w 180"/>
                <a:gd name="T15" fmla="*/ 1 h 78"/>
                <a:gd name="T16" fmla="*/ 4 w 180"/>
                <a:gd name="T17" fmla="*/ 1 h 78"/>
                <a:gd name="T18" fmla="*/ 7 w 180"/>
                <a:gd name="T19" fmla="*/ 1 h 78"/>
                <a:gd name="T20" fmla="*/ 7 w 180"/>
                <a:gd name="T21" fmla="*/ 1 h 78"/>
                <a:gd name="T22" fmla="*/ 6 w 180"/>
                <a:gd name="T23" fmla="*/ 1 h 78"/>
                <a:gd name="T24" fmla="*/ 5 w 180"/>
                <a:gd name="T25" fmla="*/ 1 h 78"/>
                <a:gd name="T26" fmla="*/ 5 w 180"/>
                <a:gd name="T27" fmla="*/ 1 h 78"/>
                <a:gd name="T28" fmla="*/ 5 w 180"/>
                <a:gd name="T29" fmla="*/ 1 h 78"/>
                <a:gd name="T30" fmla="*/ 4 w 180"/>
                <a:gd name="T31" fmla="*/ 0 h 78"/>
                <a:gd name="T32" fmla="*/ 3 w 180"/>
                <a:gd name="T33" fmla="*/ 0 h 78"/>
                <a:gd name="T34" fmla="*/ 2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01" name="Freeform 26"/>
            <p:cNvSpPr>
              <a:spLocks/>
            </p:cNvSpPr>
            <p:nvPr/>
          </p:nvSpPr>
          <p:spPr bwMode="auto">
            <a:xfrm>
              <a:off x="468" y="1698"/>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02" name="Freeform 27"/>
            <p:cNvSpPr>
              <a:spLocks/>
            </p:cNvSpPr>
            <p:nvPr/>
          </p:nvSpPr>
          <p:spPr bwMode="auto">
            <a:xfrm>
              <a:off x="506" y="1727"/>
              <a:ext cx="13" cy="6"/>
            </a:xfrm>
            <a:custGeom>
              <a:avLst/>
              <a:gdLst>
                <a:gd name="T0" fmla="*/ 0 w 30"/>
                <a:gd name="T1" fmla="*/ 0 h 17"/>
                <a:gd name="T2" fmla="*/ 0 w 30"/>
                <a:gd name="T3" fmla="*/ 0 h 17"/>
                <a:gd name="T4" fmla="*/ 1 w 30"/>
                <a:gd name="T5" fmla="*/ 0 h 17"/>
                <a:gd name="T6" fmla="*/ 1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7">
                  <a:moveTo>
                    <a:pt x="0" y="16"/>
                  </a:moveTo>
                  <a:lnTo>
                    <a:pt x="15" y="16"/>
                  </a:lnTo>
                  <a:lnTo>
                    <a:pt x="29" y="16"/>
                  </a:lnTo>
                  <a:lnTo>
                    <a:pt x="29" y="0"/>
                  </a:lnTo>
                  <a:lnTo>
                    <a:pt x="0"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03" name="Freeform 28"/>
            <p:cNvSpPr>
              <a:spLocks/>
            </p:cNvSpPr>
            <p:nvPr/>
          </p:nvSpPr>
          <p:spPr bwMode="auto">
            <a:xfrm>
              <a:off x="532" y="1715"/>
              <a:ext cx="26" cy="24"/>
            </a:xfrm>
            <a:custGeom>
              <a:avLst/>
              <a:gdLst>
                <a:gd name="T0" fmla="*/ 2 w 61"/>
                <a:gd name="T1" fmla="*/ 1 h 63"/>
                <a:gd name="T2" fmla="*/ 2 w 61"/>
                <a:gd name="T3" fmla="*/ 1 h 63"/>
                <a:gd name="T4" fmla="*/ 2 w 61"/>
                <a:gd name="T5" fmla="*/ 0 h 63"/>
                <a:gd name="T6" fmla="*/ 1 w 61"/>
                <a:gd name="T7" fmla="*/ 0 h 63"/>
                <a:gd name="T8" fmla="*/ 1 w 61"/>
                <a:gd name="T9" fmla="*/ 0 h 63"/>
                <a:gd name="T10" fmla="*/ 1 w 61"/>
                <a:gd name="T11" fmla="*/ 0 h 63"/>
                <a:gd name="T12" fmla="*/ 1 w 61"/>
                <a:gd name="T13" fmla="*/ 1 h 63"/>
                <a:gd name="T14" fmla="*/ 0 w 61"/>
                <a:gd name="T15" fmla="*/ 1 h 63"/>
                <a:gd name="T16" fmla="*/ 0 w 61"/>
                <a:gd name="T17" fmla="*/ 1 h 63"/>
                <a:gd name="T18" fmla="*/ 1 w 61"/>
                <a:gd name="T19" fmla="*/ 1 h 63"/>
                <a:gd name="T20" fmla="*/ 2 w 61"/>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04" name="Freeform 29"/>
            <p:cNvSpPr>
              <a:spLocks/>
            </p:cNvSpPr>
            <p:nvPr/>
          </p:nvSpPr>
          <p:spPr bwMode="auto">
            <a:xfrm>
              <a:off x="506" y="1674"/>
              <a:ext cx="8" cy="7"/>
            </a:xfrm>
            <a:custGeom>
              <a:avLst/>
              <a:gdLst>
                <a:gd name="T0" fmla="*/ 0 w 17"/>
                <a:gd name="T1" fmla="*/ 0 h 17"/>
                <a:gd name="T2" fmla="*/ 0 w 17"/>
                <a:gd name="T3" fmla="*/ 0 h 17"/>
                <a:gd name="T4" fmla="*/ 1 w 17"/>
                <a:gd name="T5" fmla="*/ 0 h 17"/>
                <a:gd name="T6" fmla="*/ 1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05" name="Line 30"/>
            <p:cNvSpPr>
              <a:spLocks noChangeShapeType="1"/>
            </p:cNvSpPr>
            <p:nvPr/>
          </p:nvSpPr>
          <p:spPr bwMode="auto">
            <a:xfrm>
              <a:off x="545" y="1704"/>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06" name="Freeform 31"/>
            <p:cNvSpPr>
              <a:spLocks/>
            </p:cNvSpPr>
            <p:nvPr/>
          </p:nvSpPr>
          <p:spPr bwMode="auto">
            <a:xfrm>
              <a:off x="205" y="1146"/>
              <a:ext cx="513" cy="372"/>
            </a:xfrm>
            <a:custGeom>
              <a:avLst/>
              <a:gdLst>
                <a:gd name="T0" fmla="*/ 26 w 1193"/>
                <a:gd name="T1" fmla="*/ 20 h 985"/>
                <a:gd name="T2" fmla="*/ 24 w 1193"/>
                <a:gd name="T3" fmla="*/ 20 h 985"/>
                <a:gd name="T4" fmla="*/ 25 w 1193"/>
                <a:gd name="T5" fmla="*/ 19 h 985"/>
                <a:gd name="T6" fmla="*/ 26 w 1193"/>
                <a:gd name="T7" fmla="*/ 19 h 985"/>
                <a:gd name="T8" fmla="*/ 24 w 1193"/>
                <a:gd name="T9" fmla="*/ 18 h 985"/>
                <a:gd name="T10" fmla="*/ 24 w 1193"/>
                <a:gd name="T11" fmla="*/ 16 h 985"/>
                <a:gd name="T12" fmla="*/ 21 w 1193"/>
                <a:gd name="T13" fmla="*/ 17 h 985"/>
                <a:gd name="T14" fmla="*/ 12 w 1193"/>
                <a:gd name="T15" fmla="*/ 15 h 985"/>
                <a:gd name="T16" fmla="*/ 3 w 1193"/>
                <a:gd name="T17" fmla="*/ 14 h 985"/>
                <a:gd name="T18" fmla="*/ 2 w 1193"/>
                <a:gd name="T19" fmla="*/ 11 h 985"/>
                <a:gd name="T20" fmla="*/ 3 w 1193"/>
                <a:gd name="T21" fmla="*/ 9 h 985"/>
                <a:gd name="T22" fmla="*/ 1 w 1193"/>
                <a:gd name="T23" fmla="*/ 8 h 985"/>
                <a:gd name="T24" fmla="*/ 0 w 1193"/>
                <a:gd name="T25" fmla="*/ 6 h 985"/>
                <a:gd name="T26" fmla="*/ 12 w 1193"/>
                <a:gd name="T27" fmla="*/ 1 h 985"/>
                <a:gd name="T28" fmla="*/ 14 w 1193"/>
                <a:gd name="T29" fmla="*/ 1 h 985"/>
                <a:gd name="T30" fmla="*/ 15 w 1193"/>
                <a:gd name="T31" fmla="*/ 2 h 985"/>
                <a:gd name="T32" fmla="*/ 19 w 1193"/>
                <a:gd name="T33" fmla="*/ 4 h 985"/>
                <a:gd name="T34" fmla="*/ 22 w 1193"/>
                <a:gd name="T35" fmla="*/ 4 h 985"/>
                <a:gd name="T36" fmla="*/ 22 w 1193"/>
                <a:gd name="T37" fmla="*/ 4 h 985"/>
                <a:gd name="T38" fmla="*/ 24 w 1193"/>
                <a:gd name="T39" fmla="*/ 5 h 985"/>
                <a:gd name="T40" fmla="*/ 26 w 1193"/>
                <a:gd name="T41" fmla="*/ 6 h 985"/>
                <a:gd name="T42" fmla="*/ 27 w 1193"/>
                <a:gd name="T43" fmla="*/ 3 h 985"/>
                <a:gd name="T44" fmla="*/ 29 w 1193"/>
                <a:gd name="T45" fmla="*/ 3 h 985"/>
                <a:gd name="T46" fmla="*/ 29 w 1193"/>
                <a:gd name="T47" fmla="*/ 5 h 985"/>
                <a:gd name="T48" fmla="*/ 29 w 1193"/>
                <a:gd name="T49" fmla="*/ 6 h 985"/>
                <a:gd name="T50" fmla="*/ 32 w 1193"/>
                <a:gd name="T51" fmla="*/ 5 h 985"/>
                <a:gd name="T52" fmla="*/ 31 w 1193"/>
                <a:gd name="T53" fmla="*/ 6 h 985"/>
                <a:gd name="T54" fmla="*/ 28 w 1193"/>
                <a:gd name="T55" fmla="*/ 7 h 985"/>
                <a:gd name="T56" fmla="*/ 26 w 1193"/>
                <a:gd name="T57" fmla="*/ 8 h 985"/>
                <a:gd name="T58" fmla="*/ 23 w 1193"/>
                <a:gd name="T59" fmla="*/ 9 h 985"/>
                <a:gd name="T60" fmla="*/ 23 w 1193"/>
                <a:gd name="T61" fmla="*/ 12 h 985"/>
                <a:gd name="T62" fmla="*/ 26 w 1193"/>
                <a:gd name="T63" fmla="*/ 13 h 985"/>
                <a:gd name="T64" fmla="*/ 27 w 1193"/>
                <a:gd name="T65" fmla="*/ 14 h 985"/>
                <a:gd name="T66" fmla="*/ 28 w 1193"/>
                <a:gd name="T67" fmla="*/ 15 h 985"/>
                <a:gd name="T68" fmla="*/ 29 w 1193"/>
                <a:gd name="T69" fmla="*/ 14 h 985"/>
                <a:gd name="T70" fmla="*/ 31 w 1193"/>
                <a:gd name="T71" fmla="*/ 12 h 985"/>
                <a:gd name="T72" fmla="*/ 31 w 1193"/>
                <a:gd name="T73" fmla="*/ 11 h 985"/>
                <a:gd name="T74" fmla="*/ 34 w 1193"/>
                <a:gd name="T75" fmla="*/ 10 h 985"/>
                <a:gd name="T76" fmla="*/ 34 w 1193"/>
                <a:gd name="T77" fmla="*/ 12 h 985"/>
                <a:gd name="T78" fmla="*/ 38 w 1193"/>
                <a:gd name="T79" fmla="*/ 13 h 985"/>
                <a:gd name="T80" fmla="*/ 40 w 1193"/>
                <a:gd name="T81" fmla="*/ 15 h 985"/>
                <a:gd name="T82" fmla="*/ 40 w 1193"/>
                <a:gd name="T83" fmla="*/ 16 h 985"/>
                <a:gd name="T84" fmla="*/ 38 w 1193"/>
                <a:gd name="T85" fmla="*/ 17 h 985"/>
                <a:gd name="T86" fmla="*/ 37 w 1193"/>
                <a:gd name="T87" fmla="*/ 17 h 985"/>
                <a:gd name="T88" fmla="*/ 34 w 1193"/>
                <a:gd name="T89" fmla="*/ 17 h 985"/>
                <a:gd name="T90" fmla="*/ 31 w 1193"/>
                <a:gd name="T91" fmla="*/ 18 h 985"/>
                <a:gd name="T92" fmla="*/ 34 w 1193"/>
                <a:gd name="T93" fmla="*/ 17 h 985"/>
                <a:gd name="T94" fmla="*/ 34 w 1193"/>
                <a:gd name="T95" fmla="*/ 17 h 985"/>
                <a:gd name="T96" fmla="*/ 34 w 1193"/>
                <a:gd name="T97" fmla="*/ 18 h 985"/>
                <a:gd name="T98" fmla="*/ 34 w 1193"/>
                <a:gd name="T99" fmla="*/ 19 h 985"/>
                <a:gd name="T100" fmla="*/ 34 w 1193"/>
                <a:gd name="T101" fmla="*/ 19 h 985"/>
                <a:gd name="T102" fmla="*/ 34 w 1193"/>
                <a:gd name="T103" fmla="*/ 19 h 985"/>
                <a:gd name="T104" fmla="*/ 33 w 1193"/>
                <a:gd name="T105" fmla="*/ 19 h 985"/>
                <a:gd name="T106" fmla="*/ 32 w 1193"/>
                <a:gd name="T107" fmla="*/ 18 h 985"/>
                <a:gd name="T108" fmla="*/ 30 w 1193"/>
                <a:gd name="T109" fmla="*/ 19 h 985"/>
                <a:gd name="T110" fmla="*/ 28 w 1193"/>
                <a:gd name="T111" fmla="*/ 19 h 985"/>
                <a:gd name="T112" fmla="*/ 26 w 1193"/>
                <a:gd name="T113" fmla="*/ 19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07" name="Freeform 32"/>
            <p:cNvSpPr>
              <a:spLocks/>
            </p:cNvSpPr>
            <p:nvPr/>
          </p:nvSpPr>
          <p:spPr bwMode="auto">
            <a:xfrm>
              <a:off x="205" y="1146"/>
              <a:ext cx="519" cy="378"/>
            </a:xfrm>
            <a:custGeom>
              <a:avLst/>
              <a:gdLst>
                <a:gd name="T0" fmla="*/ 26 w 1208"/>
                <a:gd name="T1" fmla="*/ 20 h 1000"/>
                <a:gd name="T2" fmla="*/ 24 w 1208"/>
                <a:gd name="T3" fmla="*/ 20 h 1000"/>
                <a:gd name="T4" fmla="*/ 25 w 1208"/>
                <a:gd name="T5" fmla="*/ 19 h 1000"/>
                <a:gd name="T6" fmla="*/ 26 w 1208"/>
                <a:gd name="T7" fmla="*/ 19 h 1000"/>
                <a:gd name="T8" fmla="*/ 24 w 1208"/>
                <a:gd name="T9" fmla="*/ 18 h 1000"/>
                <a:gd name="T10" fmla="*/ 24 w 1208"/>
                <a:gd name="T11" fmla="*/ 17 h 1000"/>
                <a:gd name="T12" fmla="*/ 21 w 1208"/>
                <a:gd name="T13" fmla="*/ 17 h 1000"/>
                <a:gd name="T14" fmla="*/ 13 w 1208"/>
                <a:gd name="T15" fmla="*/ 16 h 1000"/>
                <a:gd name="T16" fmla="*/ 3 w 1208"/>
                <a:gd name="T17" fmla="*/ 14 h 1000"/>
                <a:gd name="T18" fmla="*/ 2 w 1208"/>
                <a:gd name="T19" fmla="*/ 11 h 1000"/>
                <a:gd name="T20" fmla="*/ 3 w 1208"/>
                <a:gd name="T21" fmla="*/ 9 h 1000"/>
                <a:gd name="T22" fmla="*/ 1 w 1208"/>
                <a:gd name="T23" fmla="*/ 8 h 1000"/>
                <a:gd name="T24" fmla="*/ 0 w 1208"/>
                <a:gd name="T25" fmla="*/ 6 h 1000"/>
                <a:gd name="T26" fmla="*/ 12 w 1208"/>
                <a:gd name="T27" fmla="*/ 1 h 1000"/>
                <a:gd name="T28" fmla="*/ 14 w 1208"/>
                <a:gd name="T29" fmla="*/ 1 h 1000"/>
                <a:gd name="T30" fmla="*/ 16 w 1208"/>
                <a:gd name="T31" fmla="*/ 2 h 1000"/>
                <a:gd name="T32" fmla="*/ 19 w 1208"/>
                <a:gd name="T33" fmla="*/ 4 h 1000"/>
                <a:gd name="T34" fmla="*/ 22 w 1208"/>
                <a:gd name="T35" fmla="*/ 4 h 1000"/>
                <a:gd name="T36" fmla="*/ 22 w 1208"/>
                <a:gd name="T37" fmla="*/ 4 h 1000"/>
                <a:gd name="T38" fmla="*/ 24 w 1208"/>
                <a:gd name="T39" fmla="*/ 5 h 1000"/>
                <a:gd name="T40" fmla="*/ 26 w 1208"/>
                <a:gd name="T41" fmla="*/ 6 h 1000"/>
                <a:gd name="T42" fmla="*/ 27 w 1208"/>
                <a:gd name="T43" fmla="*/ 3 h 1000"/>
                <a:gd name="T44" fmla="*/ 29 w 1208"/>
                <a:gd name="T45" fmla="*/ 3 h 1000"/>
                <a:gd name="T46" fmla="*/ 29 w 1208"/>
                <a:gd name="T47" fmla="*/ 5 h 1000"/>
                <a:gd name="T48" fmla="*/ 29 w 1208"/>
                <a:gd name="T49" fmla="*/ 6 h 1000"/>
                <a:gd name="T50" fmla="*/ 32 w 1208"/>
                <a:gd name="T51" fmla="*/ 5 h 1000"/>
                <a:gd name="T52" fmla="*/ 31 w 1208"/>
                <a:gd name="T53" fmla="*/ 6 h 1000"/>
                <a:gd name="T54" fmla="*/ 28 w 1208"/>
                <a:gd name="T55" fmla="*/ 7 h 1000"/>
                <a:gd name="T56" fmla="*/ 26 w 1208"/>
                <a:gd name="T57" fmla="*/ 8 h 1000"/>
                <a:gd name="T58" fmla="*/ 23 w 1208"/>
                <a:gd name="T59" fmla="*/ 10 h 1000"/>
                <a:gd name="T60" fmla="*/ 23 w 1208"/>
                <a:gd name="T61" fmla="*/ 12 h 1000"/>
                <a:gd name="T62" fmla="*/ 26 w 1208"/>
                <a:gd name="T63" fmla="*/ 13 h 1000"/>
                <a:gd name="T64" fmla="*/ 27 w 1208"/>
                <a:gd name="T65" fmla="*/ 14 h 1000"/>
                <a:gd name="T66" fmla="*/ 28 w 1208"/>
                <a:gd name="T67" fmla="*/ 16 h 1000"/>
                <a:gd name="T68" fmla="*/ 29 w 1208"/>
                <a:gd name="T69" fmla="*/ 14 h 1000"/>
                <a:gd name="T70" fmla="*/ 31 w 1208"/>
                <a:gd name="T71" fmla="*/ 12 h 1000"/>
                <a:gd name="T72" fmla="*/ 31 w 1208"/>
                <a:gd name="T73" fmla="*/ 12 h 1000"/>
                <a:gd name="T74" fmla="*/ 34 w 1208"/>
                <a:gd name="T75" fmla="*/ 10 h 1000"/>
                <a:gd name="T76" fmla="*/ 35 w 1208"/>
                <a:gd name="T77" fmla="*/ 12 h 1000"/>
                <a:gd name="T78" fmla="*/ 39 w 1208"/>
                <a:gd name="T79" fmla="*/ 14 h 1000"/>
                <a:gd name="T80" fmla="*/ 40 w 1208"/>
                <a:gd name="T81" fmla="*/ 15 h 1000"/>
                <a:gd name="T82" fmla="*/ 41 w 1208"/>
                <a:gd name="T83" fmla="*/ 16 h 1000"/>
                <a:gd name="T84" fmla="*/ 39 w 1208"/>
                <a:gd name="T85" fmla="*/ 17 h 1000"/>
                <a:gd name="T86" fmla="*/ 34 w 1208"/>
                <a:gd name="T87" fmla="*/ 17 h 1000"/>
                <a:gd name="T88" fmla="*/ 31 w 1208"/>
                <a:gd name="T89" fmla="*/ 19 h 1000"/>
                <a:gd name="T90" fmla="*/ 34 w 1208"/>
                <a:gd name="T91" fmla="*/ 17 h 1000"/>
                <a:gd name="T92" fmla="*/ 35 w 1208"/>
                <a:gd name="T93" fmla="*/ 18 h 1000"/>
                <a:gd name="T94" fmla="*/ 35 w 1208"/>
                <a:gd name="T95" fmla="*/ 18 h 1000"/>
                <a:gd name="T96" fmla="*/ 35 w 1208"/>
                <a:gd name="T97" fmla="*/ 19 h 1000"/>
                <a:gd name="T98" fmla="*/ 35 w 1208"/>
                <a:gd name="T99" fmla="*/ 20 h 1000"/>
                <a:gd name="T100" fmla="*/ 35 w 1208"/>
                <a:gd name="T101" fmla="*/ 19 h 1000"/>
                <a:gd name="T102" fmla="*/ 33 w 1208"/>
                <a:gd name="T103" fmla="*/ 19 h 1000"/>
                <a:gd name="T104" fmla="*/ 33 w 1208"/>
                <a:gd name="T105" fmla="*/ 19 h 1000"/>
                <a:gd name="T106" fmla="*/ 31 w 1208"/>
                <a:gd name="T107" fmla="*/ 19 h 1000"/>
                <a:gd name="T108" fmla="*/ 28 w 1208"/>
                <a:gd name="T109" fmla="*/ 19 h 1000"/>
                <a:gd name="T110" fmla="*/ 26 w 1208"/>
                <a:gd name="T111" fmla="*/ 19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08" name="Line 33"/>
            <p:cNvSpPr>
              <a:spLocks noChangeShapeType="1"/>
            </p:cNvSpPr>
            <p:nvPr/>
          </p:nvSpPr>
          <p:spPr bwMode="auto">
            <a:xfrm flipH="1">
              <a:off x="672" y="1466"/>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09" name="Freeform 34"/>
            <p:cNvSpPr>
              <a:spLocks/>
            </p:cNvSpPr>
            <p:nvPr/>
          </p:nvSpPr>
          <p:spPr bwMode="auto">
            <a:xfrm>
              <a:off x="597" y="1192"/>
              <a:ext cx="140" cy="152"/>
            </a:xfrm>
            <a:custGeom>
              <a:avLst/>
              <a:gdLst>
                <a:gd name="T0" fmla="*/ 7 w 328"/>
                <a:gd name="T1" fmla="*/ 1 h 401"/>
                <a:gd name="T2" fmla="*/ 7 w 328"/>
                <a:gd name="T3" fmla="*/ 2 h 401"/>
                <a:gd name="T4" fmla="*/ 9 w 328"/>
                <a:gd name="T5" fmla="*/ 3 h 401"/>
                <a:gd name="T6" fmla="*/ 9 w 328"/>
                <a:gd name="T7" fmla="*/ 3 h 401"/>
                <a:gd name="T8" fmla="*/ 9 w 328"/>
                <a:gd name="T9" fmla="*/ 4 h 401"/>
                <a:gd name="T10" fmla="*/ 10 w 328"/>
                <a:gd name="T11" fmla="*/ 5 h 401"/>
                <a:gd name="T12" fmla="*/ 11 w 328"/>
                <a:gd name="T13" fmla="*/ 6 h 401"/>
                <a:gd name="T14" fmla="*/ 9 w 328"/>
                <a:gd name="T15" fmla="*/ 6 h 401"/>
                <a:gd name="T16" fmla="*/ 9 w 328"/>
                <a:gd name="T17" fmla="*/ 6 h 401"/>
                <a:gd name="T18" fmla="*/ 8 w 328"/>
                <a:gd name="T19" fmla="*/ 5 h 401"/>
                <a:gd name="T20" fmla="*/ 8 w 328"/>
                <a:gd name="T21" fmla="*/ 6 h 401"/>
                <a:gd name="T22" fmla="*/ 8 w 328"/>
                <a:gd name="T23" fmla="*/ 7 h 401"/>
                <a:gd name="T24" fmla="*/ 8 w 328"/>
                <a:gd name="T25" fmla="*/ 8 h 401"/>
                <a:gd name="T26" fmla="*/ 6 w 328"/>
                <a:gd name="T27" fmla="*/ 7 h 401"/>
                <a:gd name="T28" fmla="*/ 7 w 328"/>
                <a:gd name="T29" fmla="*/ 8 h 401"/>
                <a:gd name="T30" fmla="*/ 6 w 328"/>
                <a:gd name="T31" fmla="*/ 8 h 401"/>
                <a:gd name="T32" fmla="*/ 4 w 328"/>
                <a:gd name="T33" fmla="*/ 7 h 401"/>
                <a:gd name="T34" fmla="*/ 4 w 328"/>
                <a:gd name="T35" fmla="*/ 6 h 401"/>
                <a:gd name="T36" fmla="*/ 3 w 328"/>
                <a:gd name="T37" fmla="*/ 6 h 401"/>
                <a:gd name="T38" fmla="*/ 3 w 328"/>
                <a:gd name="T39" fmla="*/ 6 h 401"/>
                <a:gd name="T40" fmla="*/ 2 w 328"/>
                <a:gd name="T41" fmla="*/ 6 h 401"/>
                <a:gd name="T42" fmla="*/ 2 w 328"/>
                <a:gd name="T43" fmla="*/ 6 h 401"/>
                <a:gd name="T44" fmla="*/ 3 w 328"/>
                <a:gd name="T45" fmla="*/ 5 h 401"/>
                <a:gd name="T46" fmla="*/ 3 w 328"/>
                <a:gd name="T47" fmla="*/ 5 h 401"/>
                <a:gd name="T48" fmla="*/ 4 w 328"/>
                <a:gd name="T49" fmla="*/ 5 h 401"/>
                <a:gd name="T50" fmla="*/ 6 w 328"/>
                <a:gd name="T51" fmla="*/ 4 h 401"/>
                <a:gd name="T52" fmla="*/ 6 w 328"/>
                <a:gd name="T53" fmla="*/ 4 h 401"/>
                <a:gd name="T54" fmla="*/ 3 w 328"/>
                <a:gd name="T55" fmla="*/ 2 h 401"/>
                <a:gd name="T56" fmla="*/ 3 w 328"/>
                <a:gd name="T57" fmla="*/ 3 h 401"/>
                <a:gd name="T58" fmla="*/ 3 w 328"/>
                <a:gd name="T59" fmla="*/ 2 h 401"/>
                <a:gd name="T60" fmla="*/ 1 w 328"/>
                <a:gd name="T61" fmla="*/ 2 h 401"/>
                <a:gd name="T62" fmla="*/ 0 w 328"/>
                <a:gd name="T63" fmla="*/ 2 h 401"/>
                <a:gd name="T64" fmla="*/ 0 w 328"/>
                <a:gd name="T65" fmla="*/ 0 h 401"/>
                <a:gd name="T66" fmla="*/ 2 w 328"/>
                <a:gd name="T67" fmla="*/ 0 h 401"/>
                <a:gd name="T68" fmla="*/ 3 w 328"/>
                <a:gd name="T69" fmla="*/ 1 h 401"/>
                <a:gd name="T70" fmla="*/ 3 w 328"/>
                <a:gd name="T71" fmla="*/ 0 h 401"/>
                <a:gd name="T72" fmla="*/ 5 w 328"/>
                <a:gd name="T73" fmla="*/ 0 h 401"/>
                <a:gd name="T74" fmla="*/ 7 w 328"/>
                <a:gd name="T75" fmla="*/ 1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10" name="Freeform 35"/>
            <p:cNvSpPr>
              <a:spLocks/>
            </p:cNvSpPr>
            <p:nvPr/>
          </p:nvSpPr>
          <p:spPr bwMode="auto">
            <a:xfrm>
              <a:off x="685" y="1094"/>
              <a:ext cx="136" cy="76"/>
            </a:xfrm>
            <a:custGeom>
              <a:avLst/>
              <a:gdLst>
                <a:gd name="T0" fmla="*/ 1 w 315"/>
                <a:gd name="T1" fmla="*/ 3 h 200"/>
                <a:gd name="T2" fmla="*/ 0 w 315"/>
                <a:gd name="T3" fmla="*/ 3 h 200"/>
                <a:gd name="T4" fmla="*/ 0 w 315"/>
                <a:gd name="T5" fmla="*/ 4 h 200"/>
                <a:gd name="T6" fmla="*/ 1 w 315"/>
                <a:gd name="T7" fmla="*/ 4 h 200"/>
                <a:gd name="T8" fmla="*/ 2 w 315"/>
                <a:gd name="T9" fmla="*/ 4 h 200"/>
                <a:gd name="T10" fmla="*/ 3 w 315"/>
                <a:gd name="T11" fmla="*/ 3 h 200"/>
                <a:gd name="T12" fmla="*/ 5 w 315"/>
                <a:gd name="T13" fmla="*/ 3 h 200"/>
                <a:gd name="T14" fmla="*/ 5 w 315"/>
                <a:gd name="T15" fmla="*/ 3 h 200"/>
                <a:gd name="T16" fmla="*/ 6 w 315"/>
                <a:gd name="T17" fmla="*/ 2 h 200"/>
                <a:gd name="T18" fmla="*/ 6 w 315"/>
                <a:gd name="T19" fmla="*/ 3 h 200"/>
                <a:gd name="T20" fmla="*/ 10 w 315"/>
                <a:gd name="T21" fmla="*/ 2 h 200"/>
                <a:gd name="T22" fmla="*/ 11 w 315"/>
                <a:gd name="T23" fmla="*/ 0 h 200"/>
                <a:gd name="T24" fmla="*/ 3 w 315"/>
                <a:gd name="T25" fmla="*/ 0 h 200"/>
                <a:gd name="T26" fmla="*/ 3 w 315"/>
                <a:gd name="T27" fmla="*/ 1 h 200"/>
                <a:gd name="T28" fmla="*/ 3 w 315"/>
                <a:gd name="T29" fmla="*/ 1 h 200"/>
                <a:gd name="T30" fmla="*/ 5 w 315"/>
                <a:gd name="T31" fmla="*/ 1 h 200"/>
                <a:gd name="T32" fmla="*/ 5 w 315"/>
                <a:gd name="T33" fmla="*/ 2 h 200"/>
                <a:gd name="T34" fmla="*/ 3 w 315"/>
                <a:gd name="T35" fmla="*/ 2 h 200"/>
                <a:gd name="T36" fmla="*/ 2 w 315"/>
                <a:gd name="T37" fmla="*/ 1 h 200"/>
                <a:gd name="T38" fmla="*/ 1 w 315"/>
                <a:gd name="T39" fmla="*/ 2 h 200"/>
                <a:gd name="T40" fmla="*/ 2 w 315"/>
                <a:gd name="T41" fmla="*/ 3 h 200"/>
                <a:gd name="T42" fmla="*/ 1 w 315"/>
                <a:gd name="T43" fmla="*/ 3 h 200"/>
                <a:gd name="T44" fmla="*/ 1 w 315"/>
                <a:gd name="T45" fmla="*/ 3 h 200"/>
                <a:gd name="T46" fmla="*/ 1 w 315"/>
                <a:gd name="T47" fmla="*/ 3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11" name="Freeform 36"/>
            <p:cNvSpPr>
              <a:spLocks/>
            </p:cNvSpPr>
            <p:nvPr/>
          </p:nvSpPr>
          <p:spPr bwMode="auto">
            <a:xfrm>
              <a:off x="441" y="1152"/>
              <a:ext cx="71" cy="65"/>
            </a:xfrm>
            <a:custGeom>
              <a:avLst/>
              <a:gdLst>
                <a:gd name="T0" fmla="*/ 1 w 165"/>
                <a:gd name="T1" fmla="*/ 0 h 171"/>
                <a:gd name="T2" fmla="*/ 3 w 165"/>
                <a:gd name="T3" fmla="*/ 0 h 171"/>
                <a:gd name="T4" fmla="*/ 3 w 165"/>
                <a:gd name="T5" fmla="*/ 0 h 171"/>
                <a:gd name="T6" fmla="*/ 3 w 165"/>
                <a:gd name="T7" fmla="*/ 0 h 171"/>
                <a:gd name="T8" fmla="*/ 5 w 165"/>
                <a:gd name="T9" fmla="*/ 1 h 171"/>
                <a:gd name="T10" fmla="*/ 6 w 165"/>
                <a:gd name="T11" fmla="*/ 1 h 171"/>
                <a:gd name="T12" fmla="*/ 6 w 165"/>
                <a:gd name="T13" fmla="*/ 1 h 171"/>
                <a:gd name="T14" fmla="*/ 6 w 165"/>
                <a:gd name="T15" fmla="*/ 3 h 171"/>
                <a:gd name="T16" fmla="*/ 3 w 165"/>
                <a:gd name="T17" fmla="*/ 4 h 171"/>
                <a:gd name="T18" fmla="*/ 2 w 165"/>
                <a:gd name="T19" fmla="*/ 3 h 171"/>
                <a:gd name="T20" fmla="*/ 0 w 165"/>
                <a:gd name="T21" fmla="*/ 2 h 171"/>
                <a:gd name="T22" fmla="*/ 0 w 165"/>
                <a:gd name="T23" fmla="*/ 2 h 171"/>
                <a:gd name="T24" fmla="*/ 2 w 165"/>
                <a:gd name="T25" fmla="*/ 2 h 171"/>
                <a:gd name="T26" fmla="*/ 2 w 165"/>
                <a:gd name="T27" fmla="*/ 1 h 171"/>
                <a:gd name="T28" fmla="*/ 1 w 165"/>
                <a:gd name="T29" fmla="*/ 1 h 171"/>
                <a:gd name="T30" fmla="*/ 1 w 165"/>
                <a:gd name="T31" fmla="*/ 1 h 171"/>
                <a:gd name="T32" fmla="*/ 1 w 165"/>
                <a:gd name="T33" fmla="*/ 1 h 171"/>
                <a:gd name="T34" fmla="*/ 1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12" name="Freeform 37"/>
            <p:cNvSpPr>
              <a:spLocks/>
            </p:cNvSpPr>
            <p:nvPr/>
          </p:nvSpPr>
          <p:spPr bwMode="auto">
            <a:xfrm>
              <a:off x="628" y="1146"/>
              <a:ext cx="90" cy="52"/>
            </a:xfrm>
            <a:custGeom>
              <a:avLst/>
              <a:gdLst>
                <a:gd name="T0" fmla="*/ 0 w 209"/>
                <a:gd name="T1" fmla="*/ 0 h 139"/>
                <a:gd name="T2" fmla="*/ 0 w 209"/>
                <a:gd name="T3" fmla="*/ 0 h 139"/>
                <a:gd name="T4" fmla="*/ 1 w 209"/>
                <a:gd name="T5" fmla="*/ 1 h 139"/>
                <a:gd name="T6" fmla="*/ 1 w 209"/>
                <a:gd name="T7" fmla="*/ 1 h 139"/>
                <a:gd name="T8" fmla="*/ 4 w 209"/>
                <a:gd name="T9" fmla="*/ 2 h 139"/>
                <a:gd name="T10" fmla="*/ 5 w 209"/>
                <a:gd name="T11" fmla="*/ 2 h 139"/>
                <a:gd name="T12" fmla="*/ 7 w 209"/>
                <a:gd name="T13" fmla="*/ 3 h 139"/>
                <a:gd name="T14" fmla="*/ 7 w 209"/>
                <a:gd name="T15" fmla="*/ 2 h 139"/>
                <a:gd name="T16" fmla="*/ 5 w 209"/>
                <a:gd name="T17" fmla="*/ 1 h 139"/>
                <a:gd name="T18" fmla="*/ 5 w 209"/>
                <a:gd name="T19" fmla="*/ 1 h 139"/>
                <a:gd name="T20" fmla="*/ 1 w 209"/>
                <a:gd name="T21" fmla="*/ 0 h 139"/>
                <a:gd name="T22" fmla="*/ 1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13" name="Freeform 38"/>
            <p:cNvSpPr>
              <a:spLocks/>
            </p:cNvSpPr>
            <p:nvPr/>
          </p:nvSpPr>
          <p:spPr bwMode="auto">
            <a:xfrm>
              <a:off x="397" y="1134"/>
              <a:ext cx="52" cy="36"/>
            </a:xfrm>
            <a:custGeom>
              <a:avLst/>
              <a:gdLst>
                <a:gd name="T0" fmla="*/ 0 w 121"/>
                <a:gd name="T1" fmla="*/ 2 h 93"/>
                <a:gd name="T2" fmla="*/ 1 w 121"/>
                <a:gd name="T3" fmla="*/ 2 h 93"/>
                <a:gd name="T4" fmla="*/ 3 w 121"/>
                <a:gd name="T5" fmla="*/ 1 h 93"/>
                <a:gd name="T6" fmla="*/ 4 w 121"/>
                <a:gd name="T7" fmla="*/ 1 h 93"/>
                <a:gd name="T8" fmla="*/ 3 w 121"/>
                <a:gd name="T9" fmla="*/ 0 h 93"/>
                <a:gd name="T10" fmla="*/ 2 w 121"/>
                <a:gd name="T11" fmla="*/ 0 h 93"/>
                <a:gd name="T12" fmla="*/ 0 w 121"/>
                <a:gd name="T13" fmla="*/ 1 h 93"/>
                <a:gd name="T14" fmla="*/ 0 w 121"/>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14" name="Freeform 39"/>
            <p:cNvSpPr>
              <a:spLocks/>
            </p:cNvSpPr>
            <p:nvPr/>
          </p:nvSpPr>
          <p:spPr bwMode="auto">
            <a:xfrm>
              <a:off x="487" y="1117"/>
              <a:ext cx="64" cy="35"/>
            </a:xfrm>
            <a:custGeom>
              <a:avLst/>
              <a:gdLst>
                <a:gd name="T0" fmla="*/ 1 w 150"/>
                <a:gd name="T1" fmla="*/ 0 h 93"/>
                <a:gd name="T2" fmla="*/ 3 w 150"/>
                <a:gd name="T3" fmla="*/ 1 h 93"/>
                <a:gd name="T4" fmla="*/ 4 w 150"/>
                <a:gd name="T5" fmla="*/ 0 h 93"/>
                <a:gd name="T6" fmla="*/ 4 w 150"/>
                <a:gd name="T7" fmla="*/ 1 h 93"/>
                <a:gd name="T8" fmla="*/ 5 w 150"/>
                <a:gd name="T9" fmla="*/ 1 h 93"/>
                <a:gd name="T10" fmla="*/ 5 w 150"/>
                <a:gd name="T11" fmla="*/ 1 h 93"/>
                <a:gd name="T12" fmla="*/ 3 w 150"/>
                <a:gd name="T13" fmla="*/ 1 h 93"/>
                <a:gd name="T14" fmla="*/ 1 w 150"/>
                <a:gd name="T15" fmla="*/ 2 h 93"/>
                <a:gd name="T16" fmla="*/ 0 w 150"/>
                <a:gd name="T17" fmla="*/ 1 h 93"/>
                <a:gd name="T18" fmla="*/ 1 w 150"/>
                <a:gd name="T19" fmla="*/ 1 h 93"/>
                <a:gd name="T20" fmla="*/ 0 w 150"/>
                <a:gd name="T21" fmla="*/ 1 h 93"/>
                <a:gd name="T22" fmla="*/ 1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15" name="Freeform 40"/>
            <p:cNvSpPr>
              <a:spLocks/>
            </p:cNvSpPr>
            <p:nvPr/>
          </p:nvSpPr>
          <p:spPr bwMode="auto">
            <a:xfrm>
              <a:off x="685" y="1453"/>
              <a:ext cx="52" cy="48"/>
            </a:xfrm>
            <a:custGeom>
              <a:avLst/>
              <a:gdLst>
                <a:gd name="T0" fmla="*/ 3 w 120"/>
                <a:gd name="T1" fmla="*/ 0 h 125"/>
                <a:gd name="T2" fmla="*/ 3 w 120"/>
                <a:gd name="T3" fmla="*/ 0 h 125"/>
                <a:gd name="T4" fmla="*/ 2 w 120"/>
                <a:gd name="T5" fmla="*/ 1 h 125"/>
                <a:gd name="T6" fmla="*/ 3 w 120"/>
                <a:gd name="T7" fmla="*/ 1 h 125"/>
                <a:gd name="T8" fmla="*/ 4 w 120"/>
                <a:gd name="T9" fmla="*/ 1 h 125"/>
                <a:gd name="T10" fmla="*/ 4 w 120"/>
                <a:gd name="T11" fmla="*/ 2 h 125"/>
                <a:gd name="T12" fmla="*/ 4 w 120"/>
                <a:gd name="T13" fmla="*/ 2 h 125"/>
                <a:gd name="T14" fmla="*/ 4 w 120"/>
                <a:gd name="T15" fmla="*/ 3 h 125"/>
                <a:gd name="T16" fmla="*/ 3 w 120"/>
                <a:gd name="T17" fmla="*/ 2 h 125"/>
                <a:gd name="T18" fmla="*/ 3 w 120"/>
                <a:gd name="T19" fmla="*/ 2 h 125"/>
                <a:gd name="T20" fmla="*/ 2 w 120"/>
                <a:gd name="T21" fmla="*/ 3 h 125"/>
                <a:gd name="T22" fmla="*/ 3 w 120"/>
                <a:gd name="T23" fmla="*/ 2 h 125"/>
                <a:gd name="T24" fmla="*/ 2 w 120"/>
                <a:gd name="T25" fmla="*/ 2 h 125"/>
                <a:gd name="T26" fmla="*/ 2 w 120"/>
                <a:gd name="T27" fmla="*/ 2 h 125"/>
                <a:gd name="T28" fmla="*/ 0 w 120"/>
                <a:gd name="T29" fmla="*/ 2 h 125"/>
                <a:gd name="T30" fmla="*/ 0 w 120"/>
                <a:gd name="T31" fmla="*/ 2 h 125"/>
                <a:gd name="T32" fmla="*/ 2 w 120"/>
                <a:gd name="T33" fmla="*/ 1 h 125"/>
                <a:gd name="T34" fmla="*/ 3 w 120"/>
                <a:gd name="T35" fmla="*/ 0 h 125"/>
                <a:gd name="T36" fmla="*/ 3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16" name="Freeform 41"/>
            <p:cNvSpPr>
              <a:spLocks/>
            </p:cNvSpPr>
            <p:nvPr/>
          </p:nvSpPr>
          <p:spPr bwMode="auto">
            <a:xfrm>
              <a:off x="660" y="1105"/>
              <a:ext cx="31" cy="47"/>
            </a:xfrm>
            <a:custGeom>
              <a:avLst/>
              <a:gdLst>
                <a:gd name="T0" fmla="*/ 1 w 75"/>
                <a:gd name="T1" fmla="*/ 0 h 123"/>
                <a:gd name="T2" fmla="*/ 2 w 75"/>
                <a:gd name="T3" fmla="*/ 2 h 123"/>
                <a:gd name="T4" fmla="*/ 2 w 75"/>
                <a:gd name="T5" fmla="*/ 3 h 123"/>
                <a:gd name="T6" fmla="*/ 0 w 75"/>
                <a:gd name="T7" fmla="*/ 2 h 123"/>
                <a:gd name="T8" fmla="*/ 0 w 75"/>
                <a:gd name="T9" fmla="*/ 1 h 123"/>
                <a:gd name="T10" fmla="*/ 1 w 75"/>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3">
                  <a:moveTo>
                    <a:pt x="30" y="0"/>
                  </a:moveTo>
                  <a:lnTo>
                    <a:pt x="74" y="76"/>
                  </a:lnTo>
                  <a:lnTo>
                    <a:pt x="59" y="122"/>
                  </a:lnTo>
                  <a:lnTo>
                    <a:pt x="0" y="107"/>
                  </a:lnTo>
                  <a:lnTo>
                    <a:pt x="15" y="46"/>
                  </a:lnTo>
                  <a:lnTo>
                    <a:pt x="3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17" name="Freeform 42"/>
            <p:cNvSpPr>
              <a:spLocks/>
            </p:cNvSpPr>
            <p:nvPr/>
          </p:nvSpPr>
          <p:spPr bwMode="auto">
            <a:xfrm>
              <a:off x="576" y="1168"/>
              <a:ext cx="40" cy="30"/>
            </a:xfrm>
            <a:custGeom>
              <a:avLst/>
              <a:gdLst>
                <a:gd name="T0" fmla="*/ 0 w 90"/>
                <a:gd name="T1" fmla="*/ 1 h 78"/>
                <a:gd name="T2" fmla="*/ 0 w 90"/>
                <a:gd name="T3" fmla="*/ 0 h 78"/>
                <a:gd name="T4" fmla="*/ 4 w 90"/>
                <a:gd name="T5" fmla="*/ 0 h 78"/>
                <a:gd name="T6" fmla="*/ 3 w 90"/>
                <a:gd name="T7" fmla="*/ 1 h 78"/>
                <a:gd name="T8" fmla="*/ 1 w 90"/>
                <a:gd name="T9" fmla="*/ 1 h 78"/>
                <a:gd name="T10" fmla="*/ 0 w 90"/>
                <a:gd name="T11" fmla="*/ 2 h 78"/>
                <a:gd name="T12" fmla="*/ 0 w 90"/>
                <a:gd name="T13" fmla="*/ 1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78">
                  <a:moveTo>
                    <a:pt x="0" y="46"/>
                  </a:moveTo>
                  <a:lnTo>
                    <a:pt x="15" y="0"/>
                  </a:lnTo>
                  <a:lnTo>
                    <a:pt x="89" y="0"/>
                  </a:lnTo>
                  <a:lnTo>
                    <a:pt x="74" y="46"/>
                  </a:lnTo>
                  <a:lnTo>
                    <a:pt x="30" y="46"/>
                  </a:lnTo>
                  <a:lnTo>
                    <a:pt x="15" y="77"/>
                  </a:lnTo>
                  <a:lnTo>
                    <a:pt x="0"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18" name="Freeform 43"/>
            <p:cNvSpPr>
              <a:spLocks/>
            </p:cNvSpPr>
            <p:nvPr/>
          </p:nvSpPr>
          <p:spPr bwMode="auto">
            <a:xfrm>
              <a:off x="460" y="1105"/>
              <a:ext cx="41" cy="24"/>
            </a:xfrm>
            <a:custGeom>
              <a:avLst/>
              <a:gdLst>
                <a:gd name="T0" fmla="*/ 0 w 91"/>
                <a:gd name="T1" fmla="*/ 1 h 62"/>
                <a:gd name="T2" fmla="*/ 0 w 91"/>
                <a:gd name="T3" fmla="*/ 1 h 62"/>
                <a:gd name="T4" fmla="*/ 4 w 91"/>
                <a:gd name="T5" fmla="*/ 1 h 62"/>
                <a:gd name="T6" fmla="*/ 4 w 91"/>
                <a:gd name="T7" fmla="*/ 0 h 62"/>
                <a:gd name="T8" fmla="*/ 1 w 91"/>
                <a:gd name="T9" fmla="*/ 0 h 62"/>
                <a:gd name="T10" fmla="*/ 0 w 91"/>
                <a:gd name="T11" fmla="*/ 1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2">
                  <a:moveTo>
                    <a:pt x="0" y="31"/>
                  </a:moveTo>
                  <a:lnTo>
                    <a:pt x="15" y="61"/>
                  </a:lnTo>
                  <a:lnTo>
                    <a:pt x="90" y="31"/>
                  </a:lnTo>
                  <a:lnTo>
                    <a:pt x="90" y="0"/>
                  </a:lnTo>
                  <a:lnTo>
                    <a:pt x="30" y="0"/>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19" name="Freeform 44"/>
            <p:cNvSpPr>
              <a:spLocks/>
            </p:cNvSpPr>
            <p:nvPr/>
          </p:nvSpPr>
          <p:spPr bwMode="auto">
            <a:xfrm>
              <a:off x="564" y="1128"/>
              <a:ext cx="38" cy="30"/>
            </a:xfrm>
            <a:custGeom>
              <a:avLst/>
              <a:gdLst>
                <a:gd name="T0" fmla="*/ 0 w 91"/>
                <a:gd name="T1" fmla="*/ 0 h 78"/>
                <a:gd name="T2" fmla="*/ 0 w 91"/>
                <a:gd name="T3" fmla="*/ 1 h 78"/>
                <a:gd name="T4" fmla="*/ 1 w 91"/>
                <a:gd name="T5" fmla="*/ 2 h 78"/>
                <a:gd name="T6" fmla="*/ 3 w 91"/>
                <a:gd name="T7" fmla="*/ 1 h 78"/>
                <a:gd name="T8" fmla="*/ 2 w 91"/>
                <a:gd name="T9" fmla="*/ 0 h 78"/>
                <a:gd name="T10" fmla="*/ 1 w 91"/>
                <a:gd name="T11" fmla="*/ 1 h 78"/>
                <a:gd name="T12" fmla="*/ 0 w 91"/>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8">
                  <a:moveTo>
                    <a:pt x="0" y="0"/>
                  </a:moveTo>
                  <a:lnTo>
                    <a:pt x="0" y="46"/>
                  </a:lnTo>
                  <a:lnTo>
                    <a:pt x="45" y="77"/>
                  </a:lnTo>
                  <a:lnTo>
                    <a:pt x="90" y="31"/>
                  </a:lnTo>
                  <a:lnTo>
                    <a:pt x="75" y="0"/>
                  </a:lnTo>
                  <a:lnTo>
                    <a:pt x="45"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20" name="Freeform 45"/>
            <p:cNvSpPr>
              <a:spLocks/>
            </p:cNvSpPr>
            <p:nvPr/>
          </p:nvSpPr>
          <p:spPr bwMode="auto">
            <a:xfrm>
              <a:off x="564" y="1280"/>
              <a:ext cx="38" cy="29"/>
            </a:xfrm>
            <a:custGeom>
              <a:avLst/>
              <a:gdLst>
                <a:gd name="T0" fmla="*/ 1 w 91"/>
                <a:gd name="T1" fmla="*/ 0 h 78"/>
                <a:gd name="T2" fmla="*/ 2 w 91"/>
                <a:gd name="T3" fmla="*/ 0 h 78"/>
                <a:gd name="T4" fmla="*/ 2 w 91"/>
                <a:gd name="T5" fmla="*/ 1 h 78"/>
                <a:gd name="T6" fmla="*/ 2 w 91"/>
                <a:gd name="T7" fmla="*/ 1 h 78"/>
                <a:gd name="T8" fmla="*/ 3 w 91"/>
                <a:gd name="T9" fmla="*/ 1 h 78"/>
                <a:gd name="T10" fmla="*/ 2 w 91"/>
                <a:gd name="T11" fmla="*/ 1 h 78"/>
                <a:gd name="T12" fmla="*/ 2 w 91"/>
                <a:gd name="T13" fmla="*/ 1 h 78"/>
                <a:gd name="T14" fmla="*/ 2 w 91"/>
                <a:gd name="T15" fmla="*/ 1 h 78"/>
                <a:gd name="T16" fmla="*/ 1 w 91"/>
                <a:gd name="T17" fmla="*/ 1 h 78"/>
                <a:gd name="T18" fmla="*/ 1 w 91"/>
                <a:gd name="T19" fmla="*/ 1 h 78"/>
                <a:gd name="T20" fmla="*/ 0 w 91"/>
                <a:gd name="T21" fmla="*/ 1 h 78"/>
                <a:gd name="T22" fmla="*/ 0 w 91"/>
                <a:gd name="T23" fmla="*/ 1 h 78"/>
                <a:gd name="T24" fmla="*/ 1 w 91"/>
                <a:gd name="T25" fmla="*/ 1 h 78"/>
                <a:gd name="T26" fmla="*/ 1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21" name="Freeform 46"/>
            <p:cNvSpPr>
              <a:spLocks/>
            </p:cNvSpPr>
            <p:nvPr/>
          </p:nvSpPr>
          <p:spPr bwMode="auto">
            <a:xfrm>
              <a:off x="538" y="1164"/>
              <a:ext cx="20" cy="34"/>
            </a:xfrm>
            <a:custGeom>
              <a:avLst/>
              <a:gdLst>
                <a:gd name="T0" fmla="*/ 0 w 46"/>
                <a:gd name="T1" fmla="*/ 0 h 93"/>
                <a:gd name="T2" fmla="*/ 2 w 46"/>
                <a:gd name="T3" fmla="*/ 0 h 93"/>
                <a:gd name="T4" fmla="*/ 2 w 46"/>
                <a:gd name="T5" fmla="*/ 1 h 93"/>
                <a:gd name="T6" fmla="*/ 0 w 46"/>
                <a:gd name="T7" fmla="*/ 1 h 93"/>
                <a:gd name="T8" fmla="*/ 0 w 4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93">
                  <a:moveTo>
                    <a:pt x="0" y="31"/>
                  </a:moveTo>
                  <a:lnTo>
                    <a:pt x="45" y="0"/>
                  </a:lnTo>
                  <a:lnTo>
                    <a:pt x="45" y="61"/>
                  </a:lnTo>
                  <a:lnTo>
                    <a:pt x="0" y="92"/>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22" name="Freeform 47"/>
            <p:cNvSpPr>
              <a:spLocks/>
            </p:cNvSpPr>
            <p:nvPr/>
          </p:nvSpPr>
          <p:spPr bwMode="auto">
            <a:xfrm>
              <a:off x="519" y="1094"/>
              <a:ext cx="19" cy="11"/>
            </a:xfrm>
            <a:custGeom>
              <a:avLst/>
              <a:gdLst>
                <a:gd name="T0" fmla="*/ 0 w 46"/>
                <a:gd name="T1" fmla="*/ 0 h 32"/>
                <a:gd name="T2" fmla="*/ 0 w 46"/>
                <a:gd name="T3" fmla="*/ 0 h 32"/>
                <a:gd name="T4" fmla="*/ 1 w 46"/>
                <a:gd name="T5" fmla="*/ 0 h 32"/>
                <a:gd name="T6" fmla="*/ 1 w 46"/>
                <a:gd name="T7" fmla="*/ 0 h 32"/>
                <a:gd name="T8" fmla="*/ 1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0" y="16"/>
                  </a:moveTo>
                  <a:lnTo>
                    <a:pt x="0" y="31"/>
                  </a:lnTo>
                  <a:lnTo>
                    <a:pt x="45" y="31"/>
                  </a:lnTo>
                  <a:lnTo>
                    <a:pt x="45" y="0"/>
                  </a:lnTo>
                  <a:lnTo>
                    <a:pt x="30" y="16"/>
                  </a:lnTo>
                  <a:lnTo>
                    <a:pt x="15" y="16"/>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23" name="Freeform 48"/>
            <p:cNvSpPr>
              <a:spLocks/>
            </p:cNvSpPr>
            <p:nvPr/>
          </p:nvSpPr>
          <p:spPr bwMode="auto">
            <a:xfrm>
              <a:off x="224" y="1395"/>
              <a:ext cx="20" cy="24"/>
            </a:xfrm>
            <a:custGeom>
              <a:avLst/>
              <a:gdLst>
                <a:gd name="T0" fmla="*/ 0 w 45"/>
                <a:gd name="T1" fmla="*/ 0 h 62"/>
                <a:gd name="T2" fmla="*/ 1 w 45"/>
                <a:gd name="T3" fmla="*/ 1 h 62"/>
                <a:gd name="T4" fmla="*/ 2 w 45"/>
                <a:gd name="T5" fmla="*/ 1 h 62"/>
                <a:gd name="T6" fmla="*/ 1 w 45"/>
                <a:gd name="T7" fmla="*/ 1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2">
                  <a:moveTo>
                    <a:pt x="0" y="0"/>
                  </a:moveTo>
                  <a:lnTo>
                    <a:pt x="29" y="31"/>
                  </a:lnTo>
                  <a:lnTo>
                    <a:pt x="44" y="61"/>
                  </a:lnTo>
                  <a:lnTo>
                    <a:pt x="29" y="61"/>
                  </a:lnTo>
                  <a:lnTo>
                    <a:pt x="0"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24" name="Freeform 49"/>
            <p:cNvSpPr>
              <a:spLocks/>
            </p:cNvSpPr>
            <p:nvPr/>
          </p:nvSpPr>
          <p:spPr bwMode="auto">
            <a:xfrm>
              <a:off x="564" y="1094"/>
              <a:ext cx="13" cy="23"/>
            </a:xfrm>
            <a:custGeom>
              <a:avLst/>
              <a:gdLst>
                <a:gd name="T0" fmla="*/ 0 w 32"/>
                <a:gd name="T1" fmla="*/ 0 h 62"/>
                <a:gd name="T2" fmla="*/ 0 w 32"/>
                <a:gd name="T3" fmla="*/ 1 h 62"/>
                <a:gd name="T4" fmla="*/ 1 w 32"/>
                <a:gd name="T5" fmla="*/ 0 h 62"/>
                <a:gd name="T6" fmla="*/ 1 w 32"/>
                <a:gd name="T7" fmla="*/ 0 h 62"/>
                <a:gd name="T8" fmla="*/ 0 w 3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2">
                  <a:moveTo>
                    <a:pt x="0" y="15"/>
                  </a:moveTo>
                  <a:lnTo>
                    <a:pt x="16" y="61"/>
                  </a:lnTo>
                  <a:lnTo>
                    <a:pt x="31" y="31"/>
                  </a:lnTo>
                  <a:lnTo>
                    <a:pt x="31" y="0"/>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25" name="Freeform 50"/>
            <p:cNvSpPr>
              <a:spLocks/>
            </p:cNvSpPr>
            <p:nvPr/>
          </p:nvSpPr>
          <p:spPr bwMode="auto">
            <a:xfrm>
              <a:off x="576" y="1315"/>
              <a:ext cx="13" cy="12"/>
            </a:xfrm>
            <a:custGeom>
              <a:avLst/>
              <a:gdLst>
                <a:gd name="T0" fmla="*/ 1 w 30"/>
                <a:gd name="T1" fmla="*/ 0 h 32"/>
                <a:gd name="T2" fmla="*/ 0 w 30"/>
                <a:gd name="T3" fmla="*/ 1 h 32"/>
                <a:gd name="T4" fmla="*/ 0 w 30"/>
                <a:gd name="T5" fmla="*/ 0 h 32"/>
                <a:gd name="T6" fmla="*/ 0 w 30"/>
                <a:gd name="T7" fmla="*/ 0 h 32"/>
                <a:gd name="T8" fmla="*/ 1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29" y="0"/>
                  </a:moveTo>
                  <a:lnTo>
                    <a:pt x="0" y="31"/>
                  </a:lnTo>
                  <a:lnTo>
                    <a:pt x="0" y="16"/>
                  </a:lnTo>
                  <a:lnTo>
                    <a:pt x="15" y="0"/>
                  </a:lnTo>
                  <a:lnTo>
                    <a:pt x="2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26" name="Freeform 51"/>
            <p:cNvSpPr>
              <a:spLocks/>
            </p:cNvSpPr>
            <p:nvPr/>
          </p:nvSpPr>
          <p:spPr bwMode="auto">
            <a:xfrm>
              <a:off x="673" y="1488"/>
              <a:ext cx="7" cy="13"/>
            </a:xfrm>
            <a:custGeom>
              <a:avLst/>
              <a:gdLst>
                <a:gd name="T0" fmla="*/ 0 w 17"/>
                <a:gd name="T1" fmla="*/ 0 h 32"/>
                <a:gd name="T2" fmla="*/ 0 w 17"/>
                <a:gd name="T3" fmla="*/ 0 h 32"/>
                <a:gd name="T4" fmla="*/ 0 w 17"/>
                <a:gd name="T5" fmla="*/ 1 h 32"/>
                <a:gd name="T6" fmla="*/ 0 w 17"/>
                <a:gd name="T7" fmla="*/ 1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16" y="16"/>
                  </a:lnTo>
                  <a:lnTo>
                    <a:pt x="16" y="31"/>
                  </a:lnTo>
                  <a:lnTo>
                    <a:pt x="0"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27" name="Freeform 52"/>
            <p:cNvSpPr>
              <a:spLocks/>
            </p:cNvSpPr>
            <p:nvPr/>
          </p:nvSpPr>
          <p:spPr bwMode="auto">
            <a:xfrm>
              <a:off x="673" y="1268"/>
              <a:ext cx="13" cy="17"/>
            </a:xfrm>
            <a:custGeom>
              <a:avLst/>
              <a:gdLst>
                <a:gd name="T0" fmla="*/ 0 w 31"/>
                <a:gd name="T1" fmla="*/ 0 h 47"/>
                <a:gd name="T2" fmla="*/ 0 w 31"/>
                <a:gd name="T3" fmla="*/ 0 h 47"/>
                <a:gd name="T4" fmla="*/ 0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15" y="0"/>
                  </a:moveTo>
                  <a:lnTo>
                    <a:pt x="0" y="31"/>
                  </a:lnTo>
                  <a:lnTo>
                    <a:pt x="0" y="46"/>
                  </a:lnTo>
                  <a:lnTo>
                    <a:pt x="30" y="31"/>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28" name="Freeform 53"/>
            <p:cNvSpPr>
              <a:spLocks/>
            </p:cNvSpPr>
            <p:nvPr/>
          </p:nvSpPr>
          <p:spPr bwMode="auto">
            <a:xfrm>
              <a:off x="660" y="1825"/>
              <a:ext cx="31" cy="30"/>
            </a:xfrm>
            <a:custGeom>
              <a:avLst/>
              <a:gdLst>
                <a:gd name="T0" fmla="*/ 0 w 75"/>
                <a:gd name="T1" fmla="*/ 0 h 78"/>
                <a:gd name="T2" fmla="*/ 0 w 75"/>
                <a:gd name="T3" fmla="*/ 0 h 78"/>
                <a:gd name="T4" fmla="*/ 0 w 75"/>
                <a:gd name="T5" fmla="*/ 1 h 78"/>
                <a:gd name="T6" fmla="*/ 0 w 75"/>
                <a:gd name="T7" fmla="*/ 1 h 78"/>
                <a:gd name="T8" fmla="*/ 1 w 75"/>
                <a:gd name="T9" fmla="*/ 2 h 78"/>
                <a:gd name="T10" fmla="*/ 1 w 75"/>
                <a:gd name="T11" fmla="*/ 1 h 78"/>
                <a:gd name="T12" fmla="*/ 2 w 75"/>
                <a:gd name="T13" fmla="*/ 2 h 78"/>
                <a:gd name="T14" fmla="*/ 2 w 75"/>
                <a:gd name="T15" fmla="*/ 1 h 78"/>
                <a:gd name="T16" fmla="*/ 2 w 75"/>
                <a:gd name="T17" fmla="*/ 1 h 78"/>
                <a:gd name="T18" fmla="*/ 2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29" name="Freeform 54"/>
            <p:cNvSpPr>
              <a:spLocks/>
            </p:cNvSpPr>
            <p:nvPr/>
          </p:nvSpPr>
          <p:spPr bwMode="auto">
            <a:xfrm>
              <a:off x="493" y="1774"/>
              <a:ext cx="96" cy="128"/>
            </a:xfrm>
            <a:custGeom>
              <a:avLst/>
              <a:gdLst>
                <a:gd name="T0" fmla="*/ 0 w 224"/>
                <a:gd name="T1" fmla="*/ 4 h 339"/>
                <a:gd name="T2" fmla="*/ 0 w 224"/>
                <a:gd name="T3" fmla="*/ 5 h 339"/>
                <a:gd name="T4" fmla="*/ 2 w 224"/>
                <a:gd name="T5" fmla="*/ 5 h 339"/>
                <a:gd name="T6" fmla="*/ 3 w 224"/>
                <a:gd name="T7" fmla="*/ 5 h 339"/>
                <a:gd name="T8" fmla="*/ 3 w 224"/>
                <a:gd name="T9" fmla="*/ 5 h 339"/>
                <a:gd name="T10" fmla="*/ 3 w 224"/>
                <a:gd name="T11" fmla="*/ 6 h 339"/>
                <a:gd name="T12" fmla="*/ 4 w 224"/>
                <a:gd name="T13" fmla="*/ 6 h 339"/>
                <a:gd name="T14" fmla="*/ 4 w 224"/>
                <a:gd name="T15" fmla="*/ 6 h 339"/>
                <a:gd name="T16" fmla="*/ 6 w 224"/>
                <a:gd name="T17" fmla="*/ 6 h 339"/>
                <a:gd name="T18" fmla="*/ 6 w 224"/>
                <a:gd name="T19" fmla="*/ 7 h 339"/>
                <a:gd name="T20" fmla="*/ 6 w 224"/>
                <a:gd name="T21" fmla="*/ 6 h 339"/>
                <a:gd name="T22" fmla="*/ 6 w 224"/>
                <a:gd name="T23" fmla="*/ 6 h 339"/>
                <a:gd name="T24" fmla="*/ 6 w 224"/>
                <a:gd name="T25" fmla="*/ 5 h 339"/>
                <a:gd name="T26" fmla="*/ 6 w 224"/>
                <a:gd name="T27" fmla="*/ 5 h 339"/>
                <a:gd name="T28" fmla="*/ 6 w 224"/>
                <a:gd name="T29" fmla="*/ 5 h 339"/>
                <a:gd name="T30" fmla="*/ 6 w 224"/>
                <a:gd name="T31" fmla="*/ 5 h 339"/>
                <a:gd name="T32" fmla="*/ 6 w 224"/>
                <a:gd name="T33" fmla="*/ 5 h 339"/>
                <a:gd name="T34" fmla="*/ 6 w 224"/>
                <a:gd name="T35" fmla="*/ 5 h 339"/>
                <a:gd name="T36" fmla="*/ 7 w 224"/>
                <a:gd name="T37" fmla="*/ 5 h 339"/>
                <a:gd name="T38" fmla="*/ 8 w 224"/>
                <a:gd name="T39" fmla="*/ 5 h 339"/>
                <a:gd name="T40" fmla="*/ 7 w 224"/>
                <a:gd name="T41" fmla="*/ 4 h 339"/>
                <a:gd name="T42" fmla="*/ 7 w 224"/>
                <a:gd name="T43" fmla="*/ 3 h 339"/>
                <a:gd name="T44" fmla="*/ 6 w 224"/>
                <a:gd name="T45" fmla="*/ 3 h 339"/>
                <a:gd name="T46" fmla="*/ 4 w 224"/>
                <a:gd name="T47" fmla="*/ 2 h 339"/>
                <a:gd name="T48" fmla="*/ 4 w 224"/>
                <a:gd name="T49" fmla="*/ 2 h 339"/>
                <a:gd name="T50" fmla="*/ 3 w 224"/>
                <a:gd name="T51" fmla="*/ 2 h 339"/>
                <a:gd name="T52" fmla="*/ 4 w 224"/>
                <a:gd name="T53" fmla="*/ 1 h 339"/>
                <a:gd name="T54" fmla="*/ 5 w 224"/>
                <a:gd name="T55" fmla="*/ 0 h 339"/>
                <a:gd name="T56" fmla="*/ 5 w 224"/>
                <a:gd name="T57" fmla="*/ 0 h 339"/>
                <a:gd name="T58" fmla="*/ 4 w 224"/>
                <a:gd name="T59" fmla="*/ 0 h 339"/>
                <a:gd name="T60" fmla="*/ 4 w 224"/>
                <a:gd name="T61" fmla="*/ 0 h 339"/>
                <a:gd name="T62" fmla="*/ 3 w 224"/>
                <a:gd name="T63" fmla="*/ 1 h 339"/>
                <a:gd name="T64" fmla="*/ 3 w 224"/>
                <a:gd name="T65" fmla="*/ 1 h 339"/>
                <a:gd name="T66" fmla="*/ 1 w 224"/>
                <a:gd name="T67" fmla="*/ 2 h 339"/>
                <a:gd name="T68" fmla="*/ 1 w 224"/>
                <a:gd name="T69" fmla="*/ 2 h 339"/>
                <a:gd name="T70" fmla="*/ 1 w 224"/>
                <a:gd name="T71" fmla="*/ 2 h 339"/>
                <a:gd name="T72" fmla="*/ 1 w 224"/>
                <a:gd name="T73" fmla="*/ 2 h 339"/>
                <a:gd name="T74" fmla="*/ 1 w 224"/>
                <a:gd name="T75" fmla="*/ 4 h 339"/>
                <a:gd name="T76" fmla="*/ 0 w 224"/>
                <a:gd name="T77" fmla="*/ 4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30" name="Freeform 55"/>
            <p:cNvSpPr>
              <a:spLocks/>
            </p:cNvSpPr>
            <p:nvPr/>
          </p:nvSpPr>
          <p:spPr bwMode="auto">
            <a:xfrm>
              <a:off x="538" y="1774"/>
              <a:ext cx="109" cy="87"/>
            </a:xfrm>
            <a:custGeom>
              <a:avLst/>
              <a:gdLst>
                <a:gd name="T0" fmla="*/ 7 w 255"/>
                <a:gd name="T1" fmla="*/ 1 h 231"/>
                <a:gd name="T2" fmla="*/ 6 w 255"/>
                <a:gd name="T3" fmla="*/ 1 h 231"/>
                <a:gd name="T4" fmla="*/ 6 w 255"/>
                <a:gd name="T5" fmla="*/ 1 h 231"/>
                <a:gd name="T6" fmla="*/ 4 w 255"/>
                <a:gd name="T7" fmla="*/ 1 h 231"/>
                <a:gd name="T8" fmla="*/ 3 w 255"/>
                <a:gd name="T9" fmla="*/ 1 h 231"/>
                <a:gd name="T10" fmla="*/ 3 w 255"/>
                <a:gd name="T11" fmla="*/ 0 h 231"/>
                <a:gd name="T12" fmla="*/ 3 w 255"/>
                <a:gd name="T13" fmla="*/ 0 h 231"/>
                <a:gd name="T14" fmla="*/ 3 w 255"/>
                <a:gd name="T15" fmla="*/ 0 h 231"/>
                <a:gd name="T16" fmla="*/ 1 w 255"/>
                <a:gd name="T17" fmla="*/ 1 h 231"/>
                <a:gd name="T18" fmla="*/ 1 w 255"/>
                <a:gd name="T19" fmla="*/ 1 h 231"/>
                <a:gd name="T20" fmla="*/ 1 w 255"/>
                <a:gd name="T21" fmla="*/ 2 h 231"/>
                <a:gd name="T22" fmla="*/ 1 w 255"/>
                <a:gd name="T23" fmla="*/ 1 h 231"/>
                <a:gd name="T24" fmla="*/ 1 w 255"/>
                <a:gd name="T25" fmla="*/ 1 h 231"/>
                <a:gd name="T26" fmla="*/ 1 w 255"/>
                <a:gd name="T27" fmla="*/ 1 h 231"/>
                <a:gd name="T28" fmla="*/ 1 w 255"/>
                <a:gd name="T29" fmla="*/ 0 h 231"/>
                <a:gd name="T30" fmla="*/ 0 w 255"/>
                <a:gd name="T31" fmla="*/ 1 h 231"/>
                <a:gd name="T32" fmla="*/ 0 w 255"/>
                <a:gd name="T33" fmla="*/ 2 h 231"/>
                <a:gd name="T34" fmla="*/ 0 w 255"/>
                <a:gd name="T35" fmla="*/ 2 h 231"/>
                <a:gd name="T36" fmla="*/ 0 w 255"/>
                <a:gd name="T37" fmla="*/ 2 h 231"/>
                <a:gd name="T38" fmla="*/ 3 w 255"/>
                <a:gd name="T39" fmla="*/ 3 h 231"/>
                <a:gd name="T40" fmla="*/ 3 w 255"/>
                <a:gd name="T41" fmla="*/ 3 h 231"/>
                <a:gd name="T42" fmla="*/ 3 w 255"/>
                <a:gd name="T43" fmla="*/ 4 h 231"/>
                <a:gd name="T44" fmla="*/ 4 w 255"/>
                <a:gd name="T45" fmla="*/ 5 h 231"/>
                <a:gd name="T46" fmla="*/ 4 w 255"/>
                <a:gd name="T47" fmla="*/ 5 h 231"/>
                <a:gd name="T48" fmla="*/ 6 w 255"/>
                <a:gd name="T49" fmla="*/ 5 h 231"/>
                <a:gd name="T50" fmla="*/ 6 w 255"/>
                <a:gd name="T51" fmla="*/ 4 h 231"/>
                <a:gd name="T52" fmla="*/ 5 w 255"/>
                <a:gd name="T53" fmla="*/ 4 h 231"/>
                <a:gd name="T54" fmla="*/ 6 w 255"/>
                <a:gd name="T55" fmla="*/ 3 h 231"/>
                <a:gd name="T56" fmla="*/ 6 w 255"/>
                <a:gd name="T57" fmla="*/ 4 h 231"/>
                <a:gd name="T58" fmla="*/ 8 w 255"/>
                <a:gd name="T59" fmla="*/ 3 h 231"/>
                <a:gd name="T60" fmla="*/ 8 w 255"/>
                <a:gd name="T61" fmla="*/ 3 h 231"/>
                <a:gd name="T62" fmla="*/ 8 w 255"/>
                <a:gd name="T63" fmla="*/ 3 h 231"/>
                <a:gd name="T64" fmla="*/ 8 w 255"/>
                <a:gd name="T65" fmla="*/ 2 h 231"/>
                <a:gd name="T66" fmla="*/ 8 w 255"/>
                <a:gd name="T67" fmla="*/ 2 h 231"/>
                <a:gd name="T68" fmla="*/ 9 w 255"/>
                <a:gd name="T69" fmla="*/ 2 h 231"/>
                <a:gd name="T70" fmla="*/ 7 w 255"/>
                <a:gd name="T71" fmla="*/ 1 h 231"/>
                <a:gd name="T72" fmla="*/ 6 w 255"/>
                <a:gd name="T73" fmla="*/ 1 h 231"/>
                <a:gd name="T74" fmla="*/ 7 w 255"/>
                <a:gd name="T75" fmla="*/ 1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31" name="Freeform 56"/>
            <p:cNvSpPr>
              <a:spLocks/>
            </p:cNvSpPr>
            <p:nvPr/>
          </p:nvSpPr>
          <p:spPr bwMode="auto">
            <a:xfrm>
              <a:off x="634" y="1809"/>
              <a:ext cx="39" cy="52"/>
            </a:xfrm>
            <a:custGeom>
              <a:avLst/>
              <a:gdLst>
                <a:gd name="T0" fmla="*/ 1 w 91"/>
                <a:gd name="T1" fmla="*/ 0 h 139"/>
                <a:gd name="T2" fmla="*/ 1 w 91"/>
                <a:gd name="T3" fmla="*/ 0 h 139"/>
                <a:gd name="T4" fmla="*/ 1 w 91"/>
                <a:gd name="T5" fmla="*/ 0 h 139"/>
                <a:gd name="T6" fmla="*/ 0 w 91"/>
                <a:gd name="T7" fmla="*/ 0 h 139"/>
                <a:gd name="T8" fmla="*/ 0 w 91"/>
                <a:gd name="T9" fmla="*/ 0 h 139"/>
                <a:gd name="T10" fmla="*/ 0 w 91"/>
                <a:gd name="T11" fmla="*/ 1 h 139"/>
                <a:gd name="T12" fmla="*/ 0 w 91"/>
                <a:gd name="T13" fmla="*/ 1 h 139"/>
                <a:gd name="T14" fmla="*/ 1 w 91"/>
                <a:gd name="T15" fmla="*/ 2 h 139"/>
                <a:gd name="T16" fmla="*/ 1 w 91"/>
                <a:gd name="T17" fmla="*/ 2 h 139"/>
                <a:gd name="T18" fmla="*/ 1 w 91"/>
                <a:gd name="T19" fmla="*/ 3 h 139"/>
                <a:gd name="T20" fmla="*/ 3 w 91"/>
                <a:gd name="T21" fmla="*/ 2 h 139"/>
                <a:gd name="T22" fmla="*/ 3 w 91"/>
                <a:gd name="T23" fmla="*/ 2 h 139"/>
                <a:gd name="T24" fmla="*/ 2 w 91"/>
                <a:gd name="T25" fmla="*/ 2 h 139"/>
                <a:gd name="T26" fmla="*/ 2 w 91"/>
                <a:gd name="T27" fmla="*/ 1 h 139"/>
                <a:gd name="T28" fmla="*/ 3 w 91"/>
                <a:gd name="T29" fmla="*/ 1 h 139"/>
                <a:gd name="T30" fmla="*/ 3 w 91"/>
                <a:gd name="T31" fmla="*/ 1 h 139"/>
                <a:gd name="T32" fmla="*/ 2 w 91"/>
                <a:gd name="T33" fmla="*/ 0 h 139"/>
                <a:gd name="T34" fmla="*/ 1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32" name="Freeform 57"/>
            <p:cNvSpPr>
              <a:spLocks/>
            </p:cNvSpPr>
            <p:nvPr/>
          </p:nvSpPr>
          <p:spPr bwMode="auto">
            <a:xfrm>
              <a:off x="460" y="1797"/>
              <a:ext cx="52" cy="18"/>
            </a:xfrm>
            <a:custGeom>
              <a:avLst/>
              <a:gdLst>
                <a:gd name="T0" fmla="*/ 2 w 120"/>
                <a:gd name="T1" fmla="*/ 0 h 47"/>
                <a:gd name="T2" fmla="*/ 3 w 120"/>
                <a:gd name="T3" fmla="*/ 1 h 47"/>
                <a:gd name="T4" fmla="*/ 4 w 120"/>
                <a:gd name="T5" fmla="*/ 1 h 47"/>
                <a:gd name="T6" fmla="*/ 4 w 120"/>
                <a:gd name="T7" fmla="*/ 1 h 47"/>
                <a:gd name="T8" fmla="*/ 4 w 120"/>
                <a:gd name="T9" fmla="*/ 0 h 47"/>
                <a:gd name="T10" fmla="*/ 3 w 120"/>
                <a:gd name="T11" fmla="*/ 0 h 47"/>
                <a:gd name="T12" fmla="*/ 3 w 120"/>
                <a:gd name="T13" fmla="*/ 0 h 47"/>
                <a:gd name="T14" fmla="*/ 2 w 120"/>
                <a:gd name="T15" fmla="*/ 0 h 47"/>
                <a:gd name="T16" fmla="*/ 1 w 120"/>
                <a:gd name="T17" fmla="*/ 0 h 47"/>
                <a:gd name="T18" fmla="*/ 0 w 120"/>
                <a:gd name="T19" fmla="*/ 0 h 47"/>
                <a:gd name="T20" fmla="*/ 0 w 120"/>
                <a:gd name="T21" fmla="*/ 1 h 47"/>
                <a:gd name="T22" fmla="*/ 1 w 120"/>
                <a:gd name="T23" fmla="*/ 1 h 47"/>
                <a:gd name="T24" fmla="*/ 2 w 120"/>
                <a:gd name="T25" fmla="*/ 1 h 47"/>
                <a:gd name="T26" fmla="*/ 2 w 120"/>
                <a:gd name="T27" fmla="*/ 1 h 47"/>
                <a:gd name="T28" fmla="*/ 2 w 120"/>
                <a:gd name="T29" fmla="*/ 1 h 47"/>
                <a:gd name="T30" fmla="*/ 2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33" name="Line 58"/>
            <p:cNvSpPr>
              <a:spLocks noChangeShapeType="1"/>
            </p:cNvSpPr>
            <p:nvPr/>
          </p:nvSpPr>
          <p:spPr bwMode="auto">
            <a:xfrm>
              <a:off x="634" y="1774"/>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34" name="Line 59"/>
            <p:cNvSpPr>
              <a:spLocks noChangeShapeType="1"/>
            </p:cNvSpPr>
            <p:nvPr/>
          </p:nvSpPr>
          <p:spPr bwMode="auto">
            <a:xfrm>
              <a:off x="621" y="1744"/>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35" name="Line 60"/>
            <p:cNvSpPr>
              <a:spLocks noChangeShapeType="1"/>
            </p:cNvSpPr>
            <p:nvPr/>
          </p:nvSpPr>
          <p:spPr bwMode="auto">
            <a:xfrm>
              <a:off x="621" y="1727"/>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36" name="Freeform 61"/>
            <p:cNvSpPr>
              <a:spLocks/>
            </p:cNvSpPr>
            <p:nvPr/>
          </p:nvSpPr>
          <p:spPr bwMode="auto">
            <a:xfrm>
              <a:off x="558" y="1721"/>
              <a:ext cx="25" cy="18"/>
            </a:xfrm>
            <a:custGeom>
              <a:avLst/>
              <a:gdLst>
                <a:gd name="T0" fmla="*/ 0 w 60"/>
                <a:gd name="T1" fmla="*/ 0 h 47"/>
                <a:gd name="T2" fmla="*/ 0 w 60"/>
                <a:gd name="T3" fmla="*/ 0 h 47"/>
                <a:gd name="T4" fmla="*/ 0 w 60"/>
                <a:gd name="T5" fmla="*/ 1 h 47"/>
                <a:gd name="T6" fmla="*/ 0 w 60"/>
                <a:gd name="T7" fmla="*/ 1 h 47"/>
                <a:gd name="T8" fmla="*/ 1 w 60"/>
                <a:gd name="T9" fmla="*/ 1 h 47"/>
                <a:gd name="T10" fmla="*/ 2 w 60"/>
                <a:gd name="T11" fmla="*/ 0 h 47"/>
                <a:gd name="T12" fmla="*/ 1 w 60"/>
                <a:gd name="T13" fmla="*/ 0 h 47"/>
                <a:gd name="T14" fmla="*/ 1 w 60"/>
                <a:gd name="T15" fmla="*/ 0 h 47"/>
                <a:gd name="T16" fmla="*/ 1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37" name="Freeform 62"/>
            <p:cNvSpPr>
              <a:spLocks/>
            </p:cNvSpPr>
            <p:nvPr/>
          </p:nvSpPr>
          <p:spPr bwMode="auto">
            <a:xfrm>
              <a:off x="634" y="1785"/>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38" name="Freeform 63"/>
            <p:cNvSpPr>
              <a:spLocks/>
            </p:cNvSpPr>
            <p:nvPr/>
          </p:nvSpPr>
          <p:spPr bwMode="auto">
            <a:xfrm>
              <a:off x="589" y="1727"/>
              <a:ext cx="8" cy="6"/>
            </a:xfrm>
            <a:custGeom>
              <a:avLst/>
              <a:gdLst>
                <a:gd name="T0" fmla="*/ 1 w 17"/>
                <a:gd name="T1" fmla="*/ 0 h 17"/>
                <a:gd name="T2" fmla="*/ 0 w 17"/>
                <a:gd name="T3" fmla="*/ 0 h 17"/>
                <a:gd name="T4" fmla="*/ 0 w 17"/>
                <a:gd name="T5" fmla="*/ 0 h 17"/>
                <a:gd name="T6" fmla="*/ 1 w 17"/>
                <a:gd name="T7" fmla="*/ 0 h 17"/>
                <a:gd name="T8" fmla="*/ 1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39" name="Freeform 64"/>
            <p:cNvSpPr>
              <a:spLocks/>
            </p:cNvSpPr>
            <p:nvPr/>
          </p:nvSpPr>
          <p:spPr bwMode="auto">
            <a:xfrm>
              <a:off x="634" y="1756"/>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00FF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40" name="Line 65"/>
            <p:cNvSpPr>
              <a:spLocks noChangeShapeType="1"/>
            </p:cNvSpPr>
            <p:nvPr/>
          </p:nvSpPr>
          <p:spPr bwMode="auto">
            <a:xfrm flipH="1">
              <a:off x="628" y="1756"/>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41" name="Line 66"/>
            <p:cNvSpPr>
              <a:spLocks noChangeShapeType="1"/>
            </p:cNvSpPr>
            <p:nvPr/>
          </p:nvSpPr>
          <p:spPr bwMode="auto">
            <a:xfrm>
              <a:off x="628" y="1751"/>
              <a:ext cx="0" cy="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42" name="Freeform 67"/>
            <p:cNvSpPr>
              <a:spLocks/>
            </p:cNvSpPr>
            <p:nvPr/>
          </p:nvSpPr>
          <p:spPr bwMode="auto">
            <a:xfrm>
              <a:off x="615" y="1733"/>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00FF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43" name="Line 68"/>
            <p:cNvSpPr>
              <a:spLocks noChangeShapeType="1"/>
            </p:cNvSpPr>
            <p:nvPr/>
          </p:nvSpPr>
          <p:spPr bwMode="auto">
            <a:xfrm>
              <a:off x="602" y="1733"/>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44" name="Freeform 69"/>
            <p:cNvSpPr>
              <a:spLocks/>
            </p:cNvSpPr>
            <p:nvPr/>
          </p:nvSpPr>
          <p:spPr bwMode="auto">
            <a:xfrm>
              <a:off x="621" y="1739"/>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00FF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45" name="Freeform 70"/>
            <p:cNvSpPr>
              <a:spLocks/>
            </p:cNvSpPr>
            <p:nvPr/>
          </p:nvSpPr>
          <p:spPr bwMode="auto">
            <a:xfrm>
              <a:off x="691" y="2285"/>
              <a:ext cx="13" cy="12"/>
            </a:xfrm>
            <a:custGeom>
              <a:avLst/>
              <a:gdLst>
                <a:gd name="T0" fmla="*/ 0 w 31"/>
                <a:gd name="T1" fmla="*/ 0 h 32"/>
                <a:gd name="T2" fmla="*/ 0 w 31"/>
                <a:gd name="T3" fmla="*/ 1 h 32"/>
                <a:gd name="T4" fmla="*/ 0 w 31"/>
                <a:gd name="T5" fmla="*/ 1 h 32"/>
                <a:gd name="T6" fmla="*/ 0 w 31"/>
                <a:gd name="T7" fmla="*/ 0 h 32"/>
                <a:gd name="T8" fmla="*/ 1 w 31"/>
                <a:gd name="T9" fmla="*/ 0 h 32"/>
                <a:gd name="T10" fmla="*/ 0 w 3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2">
                  <a:moveTo>
                    <a:pt x="15" y="0"/>
                  </a:moveTo>
                  <a:lnTo>
                    <a:pt x="0" y="31"/>
                  </a:lnTo>
                  <a:lnTo>
                    <a:pt x="15" y="31"/>
                  </a:lnTo>
                  <a:lnTo>
                    <a:pt x="15" y="16"/>
                  </a:lnTo>
                  <a:lnTo>
                    <a:pt x="30" y="16"/>
                  </a:lnTo>
                  <a:lnTo>
                    <a:pt x="15"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46" name="Freeform 71"/>
            <p:cNvSpPr>
              <a:spLocks/>
            </p:cNvSpPr>
            <p:nvPr/>
          </p:nvSpPr>
          <p:spPr bwMode="auto">
            <a:xfrm>
              <a:off x="685" y="2285"/>
              <a:ext cx="8" cy="6"/>
            </a:xfrm>
            <a:custGeom>
              <a:avLst/>
              <a:gdLst>
                <a:gd name="T0" fmla="*/ 1 w 18"/>
                <a:gd name="T1" fmla="*/ 0 h 17"/>
                <a:gd name="T2" fmla="*/ 0 w 18"/>
                <a:gd name="T3" fmla="*/ 0 h 17"/>
                <a:gd name="T4" fmla="*/ 0 w 18"/>
                <a:gd name="T5" fmla="*/ 0 h 17"/>
                <a:gd name="T6" fmla="*/ 1 w 18"/>
                <a:gd name="T7" fmla="*/ 0 h 17"/>
                <a:gd name="T8" fmla="*/ 1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0"/>
                  </a:moveTo>
                  <a:lnTo>
                    <a:pt x="0" y="0"/>
                  </a:lnTo>
                  <a:lnTo>
                    <a:pt x="0" y="16"/>
                  </a:lnTo>
                  <a:lnTo>
                    <a:pt x="17" y="16"/>
                  </a:lnTo>
                  <a:lnTo>
                    <a:pt x="17"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47" name="Freeform 72"/>
            <p:cNvSpPr>
              <a:spLocks/>
            </p:cNvSpPr>
            <p:nvPr/>
          </p:nvSpPr>
          <p:spPr bwMode="auto">
            <a:xfrm>
              <a:off x="582" y="2035"/>
              <a:ext cx="122" cy="268"/>
            </a:xfrm>
            <a:custGeom>
              <a:avLst/>
              <a:gdLst>
                <a:gd name="T0" fmla="*/ 5 w 284"/>
                <a:gd name="T1" fmla="*/ 12 h 708"/>
                <a:gd name="T2" fmla="*/ 4 w 284"/>
                <a:gd name="T3" fmla="*/ 12 h 708"/>
                <a:gd name="T4" fmla="*/ 3 w 284"/>
                <a:gd name="T5" fmla="*/ 11 h 708"/>
                <a:gd name="T6" fmla="*/ 4 w 284"/>
                <a:gd name="T7" fmla="*/ 11 h 708"/>
                <a:gd name="T8" fmla="*/ 5 w 284"/>
                <a:gd name="T9" fmla="*/ 11 h 708"/>
                <a:gd name="T10" fmla="*/ 5 w 284"/>
                <a:gd name="T11" fmla="*/ 10 h 708"/>
                <a:gd name="T12" fmla="*/ 6 w 284"/>
                <a:gd name="T13" fmla="*/ 10 h 708"/>
                <a:gd name="T14" fmla="*/ 6 w 284"/>
                <a:gd name="T15" fmla="*/ 9 h 708"/>
                <a:gd name="T16" fmla="*/ 5 w 284"/>
                <a:gd name="T17" fmla="*/ 9 h 708"/>
                <a:gd name="T18" fmla="*/ 5 w 284"/>
                <a:gd name="T19" fmla="*/ 9 h 708"/>
                <a:gd name="T20" fmla="*/ 5 w 284"/>
                <a:gd name="T21" fmla="*/ 9 h 708"/>
                <a:gd name="T22" fmla="*/ 5 w 284"/>
                <a:gd name="T23" fmla="*/ 9 h 708"/>
                <a:gd name="T24" fmla="*/ 6 w 284"/>
                <a:gd name="T25" fmla="*/ 8 h 708"/>
                <a:gd name="T26" fmla="*/ 6 w 284"/>
                <a:gd name="T27" fmla="*/ 8 h 708"/>
                <a:gd name="T28" fmla="*/ 6 w 284"/>
                <a:gd name="T29" fmla="*/ 8 h 708"/>
                <a:gd name="T30" fmla="*/ 7 w 284"/>
                <a:gd name="T31" fmla="*/ 8 h 708"/>
                <a:gd name="T32" fmla="*/ 8 w 284"/>
                <a:gd name="T33" fmla="*/ 8 h 708"/>
                <a:gd name="T34" fmla="*/ 9 w 284"/>
                <a:gd name="T35" fmla="*/ 6 h 708"/>
                <a:gd name="T36" fmla="*/ 8 w 284"/>
                <a:gd name="T37" fmla="*/ 6 h 708"/>
                <a:gd name="T38" fmla="*/ 8 w 284"/>
                <a:gd name="T39" fmla="*/ 6 h 708"/>
                <a:gd name="T40" fmla="*/ 8 w 284"/>
                <a:gd name="T41" fmla="*/ 6 h 708"/>
                <a:gd name="T42" fmla="*/ 8 w 284"/>
                <a:gd name="T43" fmla="*/ 4 h 708"/>
                <a:gd name="T44" fmla="*/ 8 w 284"/>
                <a:gd name="T45" fmla="*/ 3 h 708"/>
                <a:gd name="T46" fmla="*/ 9 w 284"/>
                <a:gd name="T47" fmla="*/ 2 h 708"/>
                <a:gd name="T48" fmla="*/ 9 w 284"/>
                <a:gd name="T49" fmla="*/ 2 h 708"/>
                <a:gd name="T50" fmla="*/ 9 w 284"/>
                <a:gd name="T51" fmla="*/ 2 h 708"/>
                <a:gd name="T52" fmla="*/ 9 w 284"/>
                <a:gd name="T53" fmla="*/ 2 h 708"/>
                <a:gd name="T54" fmla="*/ 8 w 284"/>
                <a:gd name="T55" fmla="*/ 3 h 708"/>
                <a:gd name="T56" fmla="*/ 6 w 284"/>
                <a:gd name="T57" fmla="*/ 2 h 708"/>
                <a:gd name="T58" fmla="*/ 7 w 284"/>
                <a:gd name="T59" fmla="*/ 2 h 708"/>
                <a:gd name="T60" fmla="*/ 5 w 284"/>
                <a:gd name="T61" fmla="*/ 1 h 708"/>
                <a:gd name="T62" fmla="*/ 5 w 284"/>
                <a:gd name="T63" fmla="*/ 1 h 708"/>
                <a:gd name="T64" fmla="*/ 3 w 284"/>
                <a:gd name="T65" fmla="*/ 0 h 708"/>
                <a:gd name="T66" fmla="*/ 3 w 284"/>
                <a:gd name="T67" fmla="*/ 1 h 708"/>
                <a:gd name="T68" fmla="*/ 3 w 284"/>
                <a:gd name="T69" fmla="*/ 0 h 708"/>
                <a:gd name="T70" fmla="*/ 2 w 284"/>
                <a:gd name="T71" fmla="*/ 0 h 708"/>
                <a:gd name="T72" fmla="*/ 1 w 284"/>
                <a:gd name="T73" fmla="*/ 0 h 708"/>
                <a:gd name="T74" fmla="*/ 1 w 284"/>
                <a:gd name="T75" fmla="*/ 1 h 708"/>
                <a:gd name="T76" fmla="*/ 1 w 284"/>
                <a:gd name="T77" fmla="*/ 1 h 708"/>
                <a:gd name="T78" fmla="*/ 0 w 284"/>
                <a:gd name="T79" fmla="*/ 2 h 708"/>
                <a:gd name="T80" fmla="*/ 1 w 284"/>
                <a:gd name="T81" fmla="*/ 2 h 708"/>
                <a:gd name="T82" fmla="*/ 0 w 284"/>
                <a:gd name="T83" fmla="*/ 3 h 708"/>
                <a:gd name="T84" fmla="*/ 0 w 284"/>
                <a:gd name="T85" fmla="*/ 4 h 708"/>
                <a:gd name="T86" fmla="*/ 0 w 284"/>
                <a:gd name="T87" fmla="*/ 5 h 708"/>
                <a:gd name="T88" fmla="*/ 0 w 284"/>
                <a:gd name="T89" fmla="*/ 6 h 708"/>
                <a:gd name="T90" fmla="*/ 0 w 284"/>
                <a:gd name="T91" fmla="*/ 6 h 708"/>
                <a:gd name="T92" fmla="*/ 0 w 284"/>
                <a:gd name="T93" fmla="*/ 6 h 708"/>
                <a:gd name="T94" fmla="*/ 0 w 284"/>
                <a:gd name="T95" fmla="*/ 8 h 708"/>
                <a:gd name="T96" fmla="*/ 0 w 284"/>
                <a:gd name="T97" fmla="*/ 8 h 708"/>
                <a:gd name="T98" fmla="*/ 1 w 284"/>
                <a:gd name="T99" fmla="*/ 11 h 708"/>
                <a:gd name="T100" fmla="*/ 1 w 284"/>
                <a:gd name="T101" fmla="*/ 11 h 708"/>
                <a:gd name="T102" fmla="*/ 1 w 284"/>
                <a:gd name="T103" fmla="*/ 11 h 708"/>
                <a:gd name="T104" fmla="*/ 1 w 284"/>
                <a:gd name="T105" fmla="*/ 14 h 708"/>
                <a:gd name="T106" fmla="*/ 2 w 284"/>
                <a:gd name="T107" fmla="*/ 14 h 708"/>
                <a:gd name="T108" fmla="*/ 3 w 284"/>
                <a:gd name="T109" fmla="*/ 14 h 708"/>
                <a:gd name="T110" fmla="*/ 4 w 284"/>
                <a:gd name="T111" fmla="*/ 14 h 708"/>
                <a:gd name="T112" fmla="*/ 4 w 284"/>
                <a:gd name="T113" fmla="*/ 14 h 708"/>
                <a:gd name="T114" fmla="*/ 3 w 284"/>
                <a:gd name="T115" fmla="*/ 14 h 708"/>
                <a:gd name="T116" fmla="*/ 4 w 284"/>
                <a:gd name="T117" fmla="*/ 13 h 708"/>
                <a:gd name="T118" fmla="*/ 4 w 284"/>
                <a:gd name="T119" fmla="*/ 13 h 708"/>
                <a:gd name="T120" fmla="*/ 5 w 284"/>
                <a:gd name="T121" fmla="*/ 12 h 708"/>
                <a:gd name="T122" fmla="*/ 5 w 284"/>
                <a:gd name="T123" fmla="*/ 12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48" name="Freeform 73"/>
            <p:cNvSpPr>
              <a:spLocks/>
            </p:cNvSpPr>
            <p:nvPr/>
          </p:nvSpPr>
          <p:spPr bwMode="auto">
            <a:xfrm>
              <a:off x="641" y="2314"/>
              <a:ext cx="25" cy="18"/>
            </a:xfrm>
            <a:custGeom>
              <a:avLst/>
              <a:gdLst>
                <a:gd name="T0" fmla="*/ 0 w 61"/>
                <a:gd name="T1" fmla="*/ 0 h 47"/>
                <a:gd name="T2" fmla="*/ 0 w 61"/>
                <a:gd name="T3" fmla="*/ 1 h 47"/>
                <a:gd name="T4" fmla="*/ 1 w 61"/>
                <a:gd name="T5" fmla="*/ 1 h 47"/>
                <a:gd name="T6" fmla="*/ 2 w 61"/>
                <a:gd name="T7" fmla="*/ 1 h 47"/>
                <a:gd name="T8" fmla="*/ 1 w 61"/>
                <a:gd name="T9" fmla="*/ 1 h 47"/>
                <a:gd name="T10" fmla="*/ 0 w 6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7">
                  <a:moveTo>
                    <a:pt x="0" y="0"/>
                  </a:moveTo>
                  <a:lnTo>
                    <a:pt x="0" y="46"/>
                  </a:lnTo>
                  <a:lnTo>
                    <a:pt x="30" y="46"/>
                  </a:lnTo>
                  <a:lnTo>
                    <a:pt x="60" y="31"/>
                  </a:lnTo>
                  <a:lnTo>
                    <a:pt x="30" y="31"/>
                  </a:lnTo>
                  <a:lnTo>
                    <a:pt x="0"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49" name="Freeform 74"/>
            <p:cNvSpPr>
              <a:spLocks/>
            </p:cNvSpPr>
            <p:nvPr/>
          </p:nvSpPr>
          <p:spPr bwMode="auto">
            <a:xfrm>
              <a:off x="679" y="2099"/>
              <a:ext cx="33" cy="41"/>
            </a:xfrm>
            <a:custGeom>
              <a:avLst/>
              <a:gdLst>
                <a:gd name="T0" fmla="*/ 3 w 75"/>
                <a:gd name="T1" fmla="*/ 2 h 109"/>
                <a:gd name="T2" fmla="*/ 2 w 75"/>
                <a:gd name="T3" fmla="*/ 1 h 109"/>
                <a:gd name="T4" fmla="*/ 1 w 75"/>
                <a:gd name="T5" fmla="*/ 0 h 109"/>
                <a:gd name="T6" fmla="*/ 0 w 75"/>
                <a:gd name="T7" fmla="*/ 0 h 109"/>
                <a:gd name="T8" fmla="*/ 0 w 75"/>
                <a:gd name="T9" fmla="*/ 0 h 109"/>
                <a:gd name="T10" fmla="*/ 0 w 75"/>
                <a:gd name="T11" fmla="*/ 2 h 109"/>
                <a:gd name="T12" fmla="*/ 2 w 75"/>
                <a:gd name="T13" fmla="*/ 2 h 109"/>
                <a:gd name="T14" fmla="*/ 3 w 75"/>
                <a:gd name="T15" fmla="*/ 2 h 109"/>
                <a:gd name="T16" fmla="*/ 3 w 75"/>
                <a:gd name="T17" fmla="*/ 2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50" name="Freeform 75"/>
            <p:cNvSpPr>
              <a:spLocks/>
            </p:cNvSpPr>
            <p:nvPr/>
          </p:nvSpPr>
          <p:spPr bwMode="auto">
            <a:xfrm>
              <a:off x="628" y="2017"/>
              <a:ext cx="71" cy="65"/>
            </a:xfrm>
            <a:custGeom>
              <a:avLst/>
              <a:gdLst>
                <a:gd name="T0" fmla="*/ 3 w 165"/>
                <a:gd name="T1" fmla="*/ 0 h 170"/>
                <a:gd name="T2" fmla="*/ 3 w 165"/>
                <a:gd name="T3" fmla="*/ 0 h 170"/>
                <a:gd name="T4" fmla="*/ 0 w 165"/>
                <a:gd name="T5" fmla="*/ 0 h 170"/>
                <a:gd name="T6" fmla="*/ 0 w 165"/>
                <a:gd name="T7" fmla="*/ 1 h 170"/>
                <a:gd name="T8" fmla="*/ 1 w 165"/>
                <a:gd name="T9" fmla="*/ 2 h 170"/>
                <a:gd name="T10" fmla="*/ 1 w 165"/>
                <a:gd name="T11" fmla="*/ 2 h 170"/>
                <a:gd name="T12" fmla="*/ 3 w 165"/>
                <a:gd name="T13" fmla="*/ 3 h 170"/>
                <a:gd name="T14" fmla="*/ 3 w 165"/>
                <a:gd name="T15" fmla="*/ 3 h 170"/>
                <a:gd name="T16" fmla="*/ 4 w 165"/>
                <a:gd name="T17" fmla="*/ 4 h 170"/>
                <a:gd name="T18" fmla="*/ 5 w 165"/>
                <a:gd name="T19" fmla="*/ 3 h 170"/>
                <a:gd name="T20" fmla="*/ 5 w 165"/>
                <a:gd name="T21" fmla="*/ 3 h 170"/>
                <a:gd name="T22" fmla="*/ 6 w 165"/>
                <a:gd name="T23" fmla="*/ 2 h 170"/>
                <a:gd name="T24" fmla="*/ 5 w 165"/>
                <a:gd name="T25" fmla="*/ 2 h 170"/>
                <a:gd name="T26" fmla="*/ 5 w 165"/>
                <a:gd name="T27" fmla="*/ 1 h 170"/>
                <a:gd name="T28" fmla="*/ 4 w 165"/>
                <a:gd name="T29" fmla="*/ 1 h 170"/>
                <a:gd name="T30" fmla="*/ 4 w 165"/>
                <a:gd name="T31" fmla="*/ 1 h 170"/>
                <a:gd name="T32" fmla="*/ 3 w 165"/>
                <a:gd name="T33" fmla="*/ 1 h 170"/>
                <a:gd name="T34" fmla="*/ 3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51" name="Freeform 76"/>
            <p:cNvSpPr>
              <a:spLocks/>
            </p:cNvSpPr>
            <p:nvPr/>
          </p:nvSpPr>
          <p:spPr bwMode="auto">
            <a:xfrm>
              <a:off x="564" y="2006"/>
              <a:ext cx="70" cy="315"/>
            </a:xfrm>
            <a:custGeom>
              <a:avLst/>
              <a:gdLst>
                <a:gd name="T0" fmla="*/ 1 w 165"/>
                <a:gd name="T1" fmla="*/ 14 h 830"/>
                <a:gd name="T2" fmla="*/ 1 w 165"/>
                <a:gd name="T3" fmla="*/ 14 h 830"/>
                <a:gd name="T4" fmla="*/ 1 w 165"/>
                <a:gd name="T5" fmla="*/ 14 h 830"/>
                <a:gd name="T6" fmla="*/ 3 w 165"/>
                <a:gd name="T7" fmla="*/ 16 h 830"/>
                <a:gd name="T8" fmla="*/ 3 w 165"/>
                <a:gd name="T9" fmla="*/ 17 h 830"/>
                <a:gd name="T10" fmla="*/ 5 w 165"/>
                <a:gd name="T11" fmla="*/ 17 h 830"/>
                <a:gd name="T12" fmla="*/ 4 w 165"/>
                <a:gd name="T13" fmla="*/ 17 h 830"/>
                <a:gd name="T14" fmla="*/ 6 w 165"/>
                <a:gd name="T15" fmla="*/ 16 h 830"/>
                <a:gd name="T16" fmla="*/ 4 w 165"/>
                <a:gd name="T17" fmla="*/ 16 h 830"/>
                <a:gd name="T18" fmla="*/ 3 w 165"/>
                <a:gd name="T19" fmla="*/ 16 h 830"/>
                <a:gd name="T20" fmla="*/ 3 w 165"/>
                <a:gd name="T21" fmla="*/ 16 h 830"/>
                <a:gd name="T22" fmla="*/ 3 w 165"/>
                <a:gd name="T23" fmla="*/ 13 h 830"/>
                <a:gd name="T24" fmla="*/ 3 w 165"/>
                <a:gd name="T25" fmla="*/ 13 h 830"/>
                <a:gd name="T26" fmla="*/ 3 w 165"/>
                <a:gd name="T27" fmla="*/ 13 h 830"/>
                <a:gd name="T28" fmla="*/ 1 w 165"/>
                <a:gd name="T29" fmla="*/ 10 h 830"/>
                <a:gd name="T30" fmla="*/ 2 w 165"/>
                <a:gd name="T31" fmla="*/ 9 h 830"/>
                <a:gd name="T32" fmla="*/ 1 w 165"/>
                <a:gd name="T33" fmla="*/ 8 h 830"/>
                <a:gd name="T34" fmla="*/ 2 w 165"/>
                <a:gd name="T35" fmla="*/ 8 h 830"/>
                <a:gd name="T36" fmla="*/ 2 w 165"/>
                <a:gd name="T37" fmla="*/ 7 h 830"/>
                <a:gd name="T38" fmla="*/ 1 w 165"/>
                <a:gd name="T39" fmla="*/ 6 h 830"/>
                <a:gd name="T40" fmla="*/ 1 w 165"/>
                <a:gd name="T41" fmla="*/ 5 h 830"/>
                <a:gd name="T42" fmla="*/ 2 w 165"/>
                <a:gd name="T43" fmla="*/ 5 h 830"/>
                <a:gd name="T44" fmla="*/ 3 w 165"/>
                <a:gd name="T45" fmla="*/ 4 h 830"/>
                <a:gd name="T46" fmla="*/ 2 w 165"/>
                <a:gd name="T47" fmla="*/ 3 h 830"/>
                <a:gd name="T48" fmla="*/ 3 w 165"/>
                <a:gd name="T49" fmla="*/ 3 h 830"/>
                <a:gd name="T50" fmla="*/ 3 w 165"/>
                <a:gd name="T51" fmla="*/ 3 h 830"/>
                <a:gd name="T52" fmla="*/ 3 w 165"/>
                <a:gd name="T53" fmla="*/ 2 h 830"/>
                <a:gd name="T54" fmla="*/ 1 w 165"/>
                <a:gd name="T55" fmla="*/ 1 h 830"/>
                <a:gd name="T56" fmla="*/ 1 w 165"/>
                <a:gd name="T57" fmla="*/ 0 h 830"/>
                <a:gd name="T58" fmla="*/ 0 w 165"/>
                <a:gd name="T59" fmla="*/ 0 h 830"/>
                <a:gd name="T60" fmla="*/ 0 w 165"/>
                <a:gd name="T61" fmla="*/ 0 h 830"/>
                <a:gd name="T62" fmla="*/ 0 w 165"/>
                <a:gd name="T63" fmla="*/ 1 h 830"/>
                <a:gd name="T64" fmla="*/ 0 w 165"/>
                <a:gd name="T65" fmla="*/ 4 h 830"/>
                <a:gd name="T66" fmla="*/ 0 w 165"/>
                <a:gd name="T67" fmla="*/ 5 h 830"/>
                <a:gd name="T68" fmla="*/ 1 w 165"/>
                <a:gd name="T69" fmla="*/ 5 h 830"/>
                <a:gd name="T70" fmla="*/ 1 w 165"/>
                <a:gd name="T71" fmla="*/ 6 h 830"/>
                <a:gd name="T72" fmla="*/ 1 w 165"/>
                <a:gd name="T73" fmla="*/ 7 h 830"/>
                <a:gd name="T74" fmla="*/ 0 w 165"/>
                <a:gd name="T75" fmla="*/ 9 h 830"/>
                <a:gd name="T76" fmla="*/ 0 w 165"/>
                <a:gd name="T77" fmla="*/ 10 h 830"/>
                <a:gd name="T78" fmla="*/ 0 w 165"/>
                <a:gd name="T79" fmla="*/ 11 h 830"/>
                <a:gd name="T80" fmla="*/ 1 w 165"/>
                <a:gd name="T81" fmla="*/ 11 h 830"/>
                <a:gd name="T82" fmla="*/ 1 w 165"/>
                <a:gd name="T83" fmla="*/ 11 h 830"/>
                <a:gd name="T84" fmla="*/ 2 w 165"/>
                <a:gd name="T85" fmla="*/ 13 h 830"/>
                <a:gd name="T86" fmla="*/ 1 w 165"/>
                <a:gd name="T87" fmla="*/ 13 h 830"/>
                <a:gd name="T88" fmla="*/ 1 w 165"/>
                <a:gd name="T89" fmla="*/ 14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52" name="Freeform 77"/>
            <p:cNvSpPr>
              <a:spLocks/>
            </p:cNvSpPr>
            <p:nvPr/>
          </p:nvSpPr>
          <p:spPr bwMode="auto">
            <a:xfrm>
              <a:off x="628" y="2309"/>
              <a:ext cx="13" cy="23"/>
            </a:xfrm>
            <a:custGeom>
              <a:avLst/>
              <a:gdLst>
                <a:gd name="T0" fmla="*/ 1 w 30"/>
                <a:gd name="T1" fmla="*/ 0 h 62"/>
                <a:gd name="T2" fmla="*/ 0 w 30"/>
                <a:gd name="T3" fmla="*/ 0 h 62"/>
                <a:gd name="T4" fmla="*/ 0 w 30"/>
                <a:gd name="T5" fmla="*/ 0 h 62"/>
                <a:gd name="T6" fmla="*/ 0 w 30"/>
                <a:gd name="T7" fmla="*/ 0 h 62"/>
                <a:gd name="T8" fmla="*/ 0 w 30"/>
                <a:gd name="T9" fmla="*/ 1 h 62"/>
                <a:gd name="T10" fmla="*/ 0 w 30"/>
                <a:gd name="T11" fmla="*/ 1 h 62"/>
                <a:gd name="T12" fmla="*/ 1 w 30"/>
                <a:gd name="T13" fmla="*/ 1 h 62"/>
                <a:gd name="T14" fmla="*/ 1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53" name="Freeform 78"/>
            <p:cNvSpPr>
              <a:spLocks/>
            </p:cNvSpPr>
            <p:nvPr/>
          </p:nvSpPr>
          <p:spPr bwMode="auto">
            <a:xfrm>
              <a:off x="609" y="2325"/>
              <a:ext cx="19" cy="12"/>
            </a:xfrm>
            <a:custGeom>
              <a:avLst/>
              <a:gdLst>
                <a:gd name="T0" fmla="*/ 1 w 45"/>
                <a:gd name="T1" fmla="*/ 0 h 31"/>
                <a:gd name="T2" fmla="*/ 0 w 45"/>
                <a:gd name="T3" fmla="*/ 0 h 31"/>
                <a:gd name="T4" fmla="*/ 1 w 45"/>
                <a:gd name="T5" fmla="*/ 1 h 31"/>
                <a:gd name="T6" fmla="*/ 1 w 45"/>
                <a:gd name="T7" fmla="*/ 1 h 31"/>
                <a:gd name="T8" fmla="*/ 1 w 45"/>
                <a:gd name="T9" fmla="*/ 0 h 31"/>
                <a:gd name="T10" fmla="*/ 1 w 45"/>
                <a:gd name="T11" fmla="*/ 0 h 31"/>
                <a:gd name="T12" fmla="*/ 1 w 4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1">
                  <a:moveTo>
                    <a:pt x="29" y="0"/>
                  </a:moveTo>
                  <a:lnTo>
                    <a:pt x="0" y="0"/>
                  </a:lnTo>
                  <a:lnTo>
                    <a:pt x="29" y="30"/>
                  </a:lnTo>
                  <a:lnTo>
                    <a:pt x="44" y="30"/>
                  </a:lnTo>
                  <a:lnTo>
                    <a:pt x="44" y="15"/>
                  </a:lnTo>
                  <a:lnTo>
                    <a:pt x="44" y="0"/>
                  </a:lnTo>
                  <a:lnTo>
                    <a:pt x="29"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54" name="Freeform 79"/>
            <p:cNvSpPr>
              <a:spLocks/>
            </p:cNvSpPr>
            <p:nvPr/>
          </p:nvSpPr>
          <p:spPr bwMode="auto">
            <a:xfrm>
              <a:off x="576" y="2268"/>
              <a:ext cx="8" cy="12"/>
            </a:xfrm>
            <a:custGeom>
              <a:avLst/>
              <a:gdLst>
                <a:gd name="T0" fmla="*/ 0 w 17"/>
                <a:gd name="T1" fmla="*/ 0 h 32"/>
                <a:gd name="T2" fmla="*/ 0 w 17"/>
                <a:gd name="T3" fmla="*/ 1 h 32"/>
                <a:gd name="T4" fmla="*/ 1 w 17"/>
                <a:gd name="T5" fmla="*/ 1 h 32"/>
                <a:gd name="T6" fmla="*/ 1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55" name="Freeform 80"/>
            <p:cNvSpPr>
              <a:spLocks/>
            </p:cNvSpPr>
            <p:nvPr/>
          </p:nvSpPr>
          <p:spPr bwMode="auto">
            <a:xfrm>
              <a:off x="576" y="2227"/>
              <a:ext cx="8" cy="12"/>
            </a:xfrm>
            <a:custGeom>
              <a:avLst/>
              <a:gdLst>
                <a:gd name="T0" fmla="*/ 0 w 17"/>
                <a:gd name="T1" fmla="*/ 0 h 32"/>
                <a:gd name="T2" fmla="*/ 1 w 17"/>
                <a:gd name="T3" fmla="*/ 1 h 32"/>
                <a:gd name="T4" fmla="*/ 0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0" y="31"/>
                  </a:lnTo>
                  <a:lnTo>
                    <a:pt x="0"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56" name="Freeform 81"/>
            <p:cNvSpPr>
              <a:spLocks/>
            </p:cNvSpPr>
            <p:nvPr/>
          </p:nvSpPr>
          <p:spPr bwMode="auto">
            <a:xfrm>
              <a:off x="571" y="2210"/>
              <a:ext cx="7" cy="11"/>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0" y="0"/>
                  </a:moveTo>
                  <a:lnTo>
                    <a:pt x="0" y="30"/>
                  </a:lnTo>
                  <a:lnTo>
                    <a:pt x="16" y="30"/>
                  </a:lnTo>
                  <a:lnTo>
                    <a:pt x="16" y="15"/>
                  </a:lnTo>
                  <a:lnTo>
                    <a:pt x="0"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57" name="Freeform 82"/>
            <p:cNvSpPr>
              <a:spLocks/>
            </p:cNvSpPr>
            <p:nvPr/>
          </p:nvSpPr>
          <p:spPr bwMode="auto">
            <a:xfrm>
              <a:off x="597" y="2309"/>
              <a:ext cx="6"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58" name="Freeform 83"/>
            <p:cNvSpPr>
              <a:spLocks/>
            </p:cNvSpPr>
            <p:nvPr/>
          </p:nvSpPr>
          <p:spPr bwMode="auto">
            <a:xfrm>
              <a:off x="641" y="2337"/>
              <a:ext cx="6"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00FF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59" name="Freeform 84"/>
            <p:cNvSpPr>
              <a:spLocks/>
            </p:cNvSpPr>
            <p:nvPr/>
          </p:nvSpPr>
          <p:spPr bwMode="auto">
            <a:xfrm>
              <a:off x="961" y="1320"/>
              <a:ext cx="64" cy="41"/>
            </a:xfrm>
            <a:custGeom>
              <a:avLst/>
              <a:gdLst>
                <a:gd name="T0" fmla="*/ 4 w 150"/>
                <a:gd name="T1" fmla="*/ 0 h 109"/>
                <a:gd name="T2" fmla="*/ 4 w 150"/>
                <a:gd name="T3" fmla="*/ 1 h 109"/>
                <a:gd name="T4" fmla="*/ 3 w 150"/>
                <a:gd name="T5" fmla="*/ 0 h 109"/>
                <a:gd name="T6" fmla="*/ 1 w 150"/>
                <a:gd name="T7" fmla="*/ 1 h 109"/>
                <a:gd name="T8" fmla="*/ 1 w 150"/>
                <a:gd name="T9" fmla="*/ 0 h 109"/>
                <a:gd name="T10" fmla="*/ 0 w 150"/>
                <a:gd name="T11" fmla="*/ 0 h 109"/>
                <a:gd name="T12" fmla="*/ 0 w 150"/>
                <a:gd name="T13" fmla="*/ 1 h 109"/>
                <a:gd name="T14" fmla="*/ 0 w 150"/>
                <a:gd name="T15" fmla="*/ 1 h 109"/>
                <a:gd name="T16" fmla="*/ 1 w 150"/>
                <a:gd name="T17" fmla="*/ 1 h 109"/>
                <a:gd name="T18" fmla="*/ 0 w 150"/>
                <a:gd name="T19" fmla="*/ 1 h 109"/>
                <a:gd name="T20" fmla="*/ 0 w 150"/>
                <a:gd name="T21" fmla="*/ 1 h 109"/>
                <a:gd name="T22" fmla="*/ 1 w 150"/>
                <a:gd name="T23" fmla="*/ 2 h 109"/>
                <a:gd name="T24" fmla="*/ 0 w 150"/>
                <a:gd name="T25" fmla="*/ 2 h 109"/>
                <a:gd name="T26" fmla="*/ 1 w 150"/>
                <a:gd name="T27" fmla="*/ 2 h 109"/>
                <a:gd name="T28" fmla="*/ 3 w 150"/>
                <a:gd name="T29" fmla="*/ 2 h 109"/>
                <a:gd name="T30" fmla="*/ 3 w 150"/>
                <a:gd name="T31" fmla="*/ 2 h 109"/>
                <a:gd name="T32" fmla="*/ 4 w 150"/>
                <a:gd name="T33" fmla="*/ 2 h 109"/>
                <a:gd name="T34" fmla="*/ 5 w 150"/>
                <a:gd name="T35" fmla="*/ 1 h 109"/>
                <a:gd name="T36" fmla="*/ 5 w 150"/>
                <a:gd name="T37" fmla="*/ 1 h 109"/>
                <a:gd name="T38" fmla="*/ 4 w 150"/>
                <a:gd name="T39" fmla="*/ 1 h 109"/>
                <a:gd name="T40" fmla="*/ 4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60" name="Freeform 85"/>
            <p:cNvSpPr>
              <a:spLocks/>
            </p:cNvSpPr>
            <p:nvPr/>
          </p:nvSpPr>
          <p:spPr bwMode="auto">
            <a:xfrm>
              <a:off x="968" y="1751"/>
              <a:ext cx="51" cy="35"/>
            </a:xfrm>
            <a:custGeom>
              <a:avLst/>
              <a:gdLst>
                <a:gd name="T0" fmla="*/ 0 w 120"/>
                <a:gd name="T1" fmla="*/ 1 h 93"/>
                <a:gd name="T2" fmla="*/ 1 w 120"/>
                <a:gd name="T3" fmla="*/ 1 h 93"/>
                <a:gd name="T4" fmla="*/ 2 w 120"/>
                <a:gd name="T5" fmla="*/ 1 h 93"/>
                <a:gd name="T6" fmla="*/ 0 w 120"/>
                <a:gd name="T7" fmla="*/ 1 h 93"/>
                <a:gd name="T8" fmla="*/ 0 w 120"/>
                <a:gd name="T9" fmla="*/ 2 h 93"/>
                <a:gd name="T10" fmla="*/ 1 w 120"/>
                <a:gd name="T11" fmla="*/ 2 h 93"/>
                <a:gd name="T12" fmla="*/ 3 w 120"/>
                <a:gd name="T13" fmla="*/ 2 h 93"/>
                <a:gd name="T14" fmla="*/ 4 w 120"/>
                <a:gd name="T15" fmla="*/ 2 h 93"/>
                <a:gd name="T16" fmla="*/ 3 w 120"/>
                <a:gd name="T17" fmla="*/ 1 h 93"/>
                <a:gd name="T18" fmla="*/ 3 w 120"/>
                <a:gd name="T19" fmla="*/ 0 h 93"/>
                <a:gd name="T20" fmla="*/ 2 w 120"/>
                <a:gd name="T21" fmla="*/ 0 h 93"/>
                <a:gd name="T22" fmla="*/ 1 w 120"/>
                <a:gd name="T23" fmla="*/ 0 h 93"/>
                <a:gd name="T24" fmla="*/ 0 w 120"/>
                <a:gd name="T25" fmla="*/ 1 h 93"/>
                <a:gd name="T26" fmla="*/ 0 w 120"/>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61" name="Freeform 86"/>
            <p:cNvSpPr>
              <a:spLocks/>
            </p:cNvSpPr>
            <p:nvPr/>
          </p:nvSpPr>
          <p:spPr bwMode="auto">
            <a:xfrm>
              <a:off x="1019" y="1809"/>
              <a:ext cx="26" cy="34"/>
            </a:xfrm>
            <a:custGeom>
              <a:avLst/>
              <a:gdLst>
                <a:gd name="T0" fmla="*/ 2 w 61"/>
                <a:gd name="T1" fmla="*/ 1 h 93"/>
                <a:gd name="T2" fmla="*/ 2 w 61"/>
                <a:gd name="T3" fmla="*/ 1 h 93"/>
                <a:gd name="T4" fmla="*/ 2 w 61"/>
                <a:gd name="T5" fmla="*/ 0 h 93"/>
                <a:gd name="T6" fmla="*/ 1 w 61"/>
                <a:gd name="T7" fmla="*/ 0 h 93"/>
                <a:gd name="T8" fmla="*/ 1 w 61"/>
                <a:gd name="T9" fmla="*/ 0 h 93"/>
                <a:gd name="T10" fmla="*/ 0 w 61"/>
                <a:gd name="T11" fmla="*/ 0 h 93"/>
                <a:gd name="T12" fmla="*/ 0 w 61"/>
                <a:gd name="T13" fmla="*/ 1 h 93"/>
                <a:gd name="T14" fmla="*/ 2 w 61"/>
                <a:gd name="T15" fmla="*/ 1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93">
                  <a:moveTo>
                    <a:pt x="60" y="92"/>
                  </a:moveTo>
                  <a:lnTo>
                    <a:pt x="60" y="46"/>
                  </a:lnTo>
                  <a:lnTo>
                    <a:pt x="60" y="15"/>
                  </a:lnTo>
                  <a:lnTo>
                    <a:pt x="45" y="31"/>
                  </a:lnTo>
                  <a:lnTo>
                    <a:pt x="30" y="15"/>
                  </a:lnTo>
                  <a:lnTo>
                    <a:pt x="15" y="0"/>
                  </a:lnTo>
                  <a:lnTo>
                    <a:pt x="0" y="46"/>
                  </a:lnTo>
                  <a:lnTo>
                    <a:pt x="60" y="92"/>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62" name="Freeform 87"/>
            <p:cNvSpPr>
              <a:spLocks/>
            </p:cNvSpPr>
            <p:nvPr/>
          </p:nvSpPr>
          <p:spPr bwMode="auto">
            <a:xfrm>
              <a:off x="1045" y="1791"/>
              <a:ext cx="39" cy="52"/>
            </a:xfrm>
            <a:custGeom>
              <a:avLst/>
              <a:gdLst>
                <a:gd name="T0" fmla="*/ 3 w 91"/>
                <a:gd name="T1" fmla="*/ 2 h 139"/>
                <a:gd name="T2" fmla="*/ 3 w 91"/>
                <a:gd name="T3" fmla="*/ 2 h 139"/>
                <a:gd name="T4" fmla="*/ 3 w 91"/>
                <a:gd name="T5" fmla="*/ 1 h 139"/>
                <a:gd name="T6" fmla="*/ 2 w 91"/>
                <a:gd name="T7" fmla="*/ 1 h 139"/>
                <a:gd name="T8" fmla="*/ 1 w 91"/>
                <a:gd name="T9" fmla="*/ 0 h 139"/>
                <a:gd name="T10" fmla="*/ 1 w 91"/>
                <a:gd name="T11" fmla="*/ 0 h 139"/>
                <a:gd name="T12" fmla="*/ 0 w 91"/>
                <a:gd name="T13" fmla="*/ 0 h 139"/>
                <a:gd name="T14" fmla="*/ 0 w 91"/>
                <a:gd name="T15" fmla="*/ 1 h 139"/>
                <a:gd name="T16" fmla="*/ 0 w 91"/>
                <a:gd name="T17" fmla="*/ 2 h 139"/>
                <a:gd name="T18" fmla="*/ 0 w 91"/>
                <a:gd name="T19" fmla="*/ 3 h 139"/>
                <a:gd name="T20" fmla="*/ 3 w 91"/>
                <a:gd name="T21" fmla="*/ 2 h 139"/>
                <a:gd name="T22" fmla="*/ 3 w 91"/>
                <a:gd name="T23" fmla="*/ 2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63" name="Freeform 88"/>
            <p:cNvSpPr>
              <a:spLocks/>
            </p:cNvSpPr>
            <p:nvPr/>
          </p:nvSpPr>
          <p:spPr bwMode="auto">
            <a:xfrm>
              <a:off x="1005" y="1803"/>
              <a:ext cx="20" cy="24"/>
            </a:xfrm>
            <a:custGeom>
              <a:avLst/>
              <a:gdLst>
                <a:gd name="T0" fmla="*/ 1 w 47"/>
                <a:gd name="T1" fmla="*/ 1 h 62"/>
                <a:gd name="T2" fmla="*/ 2 w 47"/>
                <a:gd name="T3" fmla="*/ 0 h 62"/>
                <a:gd name="T4" fmla="*/ 1 w 47"/>
                <a:gd name="T5" fmla="*/ 0 h 62"/>
                <a:gd name="T6" fmla="*/ 0 w 47"/>
                <a:gd name="T7" fmla="*/ 0 h 62"/>
                <a:gd name="T8" fmla="*/ 0 w 47"/>
                <a:gd name="T9" fmla="*/ 0 h 62"/>
                <a:gd name="T10" fmla="*/ 0 w 47"/>
                <a:gd name="T11" fmla="*/ 1 h 62"/>
                <a:gd name="T12" fmla="*/ 1 w 47"/>
                <a:gd name="T13" fmla="*/ 1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62">
                  <a:moveTo>
                    <a:pt x="30" y="61"/>
                  </a:moveTo>
                  <a:lnTo>
                    <a:pt x="46" y="15"/>
                  </a:lnTo>
                  <a:lnTo>
                    <a:pt x="30" y="0"/>
                  </a:lnTo>
                  <a:lnTo>
                    <a:pt x="0" y="0"/>
                  </a:lnTo>
                  <a:lnTo>
                    <a:pt x="0" y="15"/>
                  </a:lnTo>
                  <a:lnTo>
                    <a:pt x="0" y="46"/>
                  </a:lnTo>
                  <a:lnTo>
                    <a:pt x="30" y="61"/>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64" name="Freeform 89"/>
            <p:cNvSpPr>
              <a:spLocks/>
            </p:cNvSpPr>
            <p:nvPr/>
          </p:nvSpPr>
          <p:spPr bwMode="auto">
            <a:xfrm>
              <a:off x="986" y="1780"/>
              <a:ext cx="59" cy="41"/>
            </a:xfrm>
            <a:custGeom>
              <a:avLst/>
              <a:gdLst>
                <a:gd name="T0" fmla="*/ 2 w 136"/>
                <a:gd name="T1" fmla="*/ 2 h 109"/>
                <a:gd name="T2" fmla="*/ 2 w 136"/>
                <a:gd name="T3" fmla="*/ 1 h 109"/>
                <a:gd name="T4" fmla="*/ 3 w 136"/>
                <a:gd name="T5" fmla="*/ 1 h 109"/>
                <a:gd name="T6" fmla="*/ 3 w 136"/>
                <a:gd name="T7" fmla="*/ 2 h 109"/>
                <a:gd name="T8" fmla="*/ 4 w 136"/>
                <a:gd name="T9" fmla="*/ 2 h 109"/>
                <a:gd name="T10" fmla="*/ 4 w 136"/>
                <a:gd name="T11" fmla="*/ 2 h 109"/>
                <a:gd name="T12" fmla="*/ 5 w 136"/>
                <a:gd name="T13" fmla="*/ 2 h 109"/>
                <a:gd name="T14" fmla="*/ 5 w 136"/>
                <a:gd name="T15" fmla="*/ 1 h 109"/>
                <a:gd name="T16" fmla="*/ 4 w 136"/>
                <a:gd name="T17" fmla="*/ 0 h 109"/>
                <a:gd name="T18" fmla="*/ 3 w 136"/>
                <a:gd name="T19" fmla="*/ 0 h 109"/>
                <a:gd name="T20" fmla="*/ 1 w 136"/>
                <a:gd name="T21" fmla="*/ 0 h 109"/>
                <a:gd name="T22" fmla="*/ 1 w 136"/>
                <a:gd name="T23" fmla="*/ 0 h 109"/>
                <a:gd name="T24" fmla="*/ 0 w 136"/>
                <a:gd name="T25" fmla="*/ 1 h 109"/>
                <a:gd name="T26" fmla="*/ 2 w 136"/>
                <a:gd name="T27" fmla="*/ 2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65" name="Freeform 90"/>
            <p:cNvSpPr>
              <a:spLocks/>
            </p:cNvSpPr>
            <p:nvPr/>
          </p:nvSpPr>
          <p:spPr bwMode="auto">
            <a:xfrm>
              <a:off x="973" y="1780"/>
              <a:ext cx="27" cy="11"/>
            </a:xfrm>
            <a:custGeom>
              <a:avLst/>
              <a:gdLst>
                <a:gd name="T0" fmla="*/ 1 w 61"/>
                <a:gd name="T1" fmla="*/ 0 h 32"/>
                <a:gd name="T2" fmla="*/ 2 w 61"/>
                <a:gd name="T3" fmla="*/ 0 h 32"/>
                <a:gd name="T4" fmla="*/ 2 w 61"/>
                <a:gd name="T5" fmla="*/ 0 h 32"/>
                <a:gd name="T6" fmla="*/ 1 w 61"/>
                <a:gd name="T7" fmla="*/ 0 h 32"/>
                <a:gd name="T8" fmla="*/ 0 w 61"/>
                <a:gd name="T9" fmla="*/ 0 h 32"/>
                <a:gd name="T10" fmla="*/ 0 w 61"/>
                <a:gd name="T11" fmla="*/ 0 h 32"/>
                <a:gd name="T12" fmla="*/ 1 w 6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2">
                  <a:moveTo>
                    <a:pt x="30" y="31"/>
                  </a:moveTo>
                  <a:lnTo>
                    <a:pt x="60" y="16"/>
                  </a:lnTo>
                  <a:lnTo>
                    <a:pt x="60" y="0"/>
                  </a:lnTo>
                  <a:lnTo>
                    <a:pt x="30" y="0"/>
                  </a:lnTo>
                  <a:lnTo>
                    <a:pt x="0" y="0"/>
                  </a:lnTo>
                  <a:lnTo>
                    <a:pt x="15" y="31"/>
                  </a:lnTo>
                  <a:lnTo>
                    <a:pt x="30" y="31"/>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66" name="Freeform 91"/>
            <p:cNvSpPr>
              <a:spLocks/>
            </p:cNvSpPr>
            <p:nvPr/>
          </p:nvSpPr>
          <p:spPr bwMode="auto">
            <a:xfrm>
              <a:off x="973" y="1768"/>
              <a:ext cx="21" cy="6"/>
            </a:xfrm>
            <a:custGeom>
              <a:avLst/>
              <a:gdLst>
                <a:gd name="T0" fmla="*/ 0 w 46"/>
                <a:gd name="T1" fmla="*/ 0 h 17"/>
                <a:gd name="T2" fmla="*/ 0 w 46"/>
                <a:gd name="T3" fmla="*/ 0 h 17"/>
                <a:gd name="T4" fmla="*/ 2 w 46"/>
                <a:gd name="T5" fmla="*/ 0 h 17"/>
                <a:gd name="T6" fmla="*/ 1 w 46"/>
                <a:gd name="T7" fmla="*/ 0 h 17"/>
                <a:gd name="T8" fmla="*/ 0 w 4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7">
                  <a:moveTo>
                    <a:pt x="0" y="0"/>
                  </a:moveTo>
                  <a:lnTo>
                    <a:pt x="0" y="16"/>
                  </a:lnTo>
                  <a:lnTo>
                    <a:pt x="45" y="16"/>
                  </a:lnTo>
                  <a:lnTo>
                    <a:pt x="30" y="0"/>
                  </a:lnTo>
                  <a:lnTo>
                    <a:pt x="0" y="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67" name="Freeform 92"/>
            <p:cNvSpPr>
              <a:spLocks/>
            </p:cNvSpPr>
            <p:nvPr/>
          </p:nvSpPr>
          <p:spPr bwMode="auto">
            <a:xfrm>
              <a:off x="980" y="1668"/>
              <a:ext cx="91" cy="100"/>
            </a:xfrm>
            <a:custGeom>
              <a:avLst/>
              <a:gdLst>
                <a:gd name="T0" fmla="*/ 0 w 210"/>
                <a:gd name="T1" fmla="*/ 5 h 263"/>
                <a:gd name="T2" fmla="*/ 1 w 210"/>
                <a:gd name="T3" fmla="*/ 5 h 263"/>
                <a:gd name="T4" fmla="*/ 2 w 210"/>
                <a:gd name="T5" fmla="*/ 5 h 263"/>
                <a:gd name="T6" fmla="*/ 3 w 210"/>
                <a:gd name="T7" fmla="*/ 5 h 263"/>
                <a:gd name="T8" fmla="*/ 4 w 210"/>
                <a:gd name="T9" fmla="*/ 5 h 263"/>
                <a:gd name="T10" fmla="*/ 5 w 210"/>
                <a:gd name="T11" fmla="*/ 5 h 263"/>
                <a:gd name="T12" fmla="*/ 7 w 210"/>
                <a:gd name="T13" fmla="*/ 5 h 263"/>
                <a:gd name="T14" fmla="*/ 7 w 210"/>
                <a:gd name="T15" fmla="*/ 5 h 263"/>
                <a:gd name="T16" fmla="*/ 7 w 210"/>
                <a:gd name="T17" fmla="*/ 2 h 263"/>
                <a:gd name="T18" fmla="*/ 7 w 210"/>
                <a:gd name="T19" fmla="*/ 2 h 263"/>
                <a:gd name="T20" fmla="*/ 7 w 210"/>
                <a:gd name="T21" fmla="*/ 1 h 263"/>
                <a:gd name="T22" fmla="*/ 7 w 210"/>
                <a:gd name="T23" fmla="*/ 1 h 263"/>
                <a:gd name="T24" fmla="*/ 5 w 210"/>
                <a:gd name="T25" fmla="*/ 0 h 263"/>
                <a:gd name="T26" fmla="*/ 5 w 210"/>
                <a:gd name="T27" fmla="*/ 1 h 263"/>
                <a:gd name="T28" fmla="*/ 3 w 210"/>
                <a:gd name="T29" fmla="*/ 1 h 263"/>
                <a:gd name="T30" fmla="*/ 3 w 210"/>
                <a:gd name="T31" fmla="*/ 2 h 263"/>
                <a:gd name="T32" fmla="*/ 2 w 210"/>
                <a:gd name="T33" fmla="*/ 2 h 263"/>
                <a:gd name="T34" fmla="*/ 2 w 210"/>
                <a:gd name="T35" fmla="*/ 3 h 263"/>
                <a:gd name="T36" fmla="*/ 0 w 210"/>
                <a:gd name="T37" fmla="*/ 3 h 263"/>
                <a:gd name="T38" fmla="*/ 0 w 210"/>
                <a:gd name="T39" fmla="*/ 3 h 263"/>
                <a:gd name="T40" fmla="*/ 0 w 210"/>
                <a:gd name="T41" fmla="*/ 4 h 263"/>
                <a:gd name="T42" fmla="*/ 0 w 210"/>
                <a:gd name="T43" fmla="*/ 5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68" name="Freeform 93"/>
            <p:cNvSpPr>
              <a:spLocks/>
            </p:cNvSpPr>
            <p:nvPr/>
          </p:nvSpPr>
          <p:spPr bwMode="auto">
            <a:xfrm>
              <a:off x="1012" y="1686"/>
              <a:ext cx="129" cy="111"/>
            </a:xfrm>
            <a:custGeom>
              <a:avLst/>
              <a:gdLst>
                <a:gd name="T0" fmla="*/ 4 w 299"/>
                <a:gd name="T1" fmla="*/ 1 h 293"/>
                <a:gd name="T2" fmla="*/ 4 w 299"/>
                <a:gd name="T3" fmla="*/ 3 h 293"/>
                <a:gd name="T4" fmla="*/ 3 w 299"/>
                <a:gd name="T5" fmla="*/ 4 h 293"/>
                <a:gd name="T6" fmla="*/ 2 w 299"/>
                <a:gd name="T7" fmla="*/ 4 h 293"/>
                <a:gd name="T8" fmla="*/ 1 w 299"/>
                <a:gd name="T9" fmla="*/ 4 h 293"/>
                <a:gd name="T10" fmla="*/ 0 w 299"/>
                <a:gd name="T11" fmla="*/ 5 h 293"/>
                <a:gd name="T12" fmla="*/ 0 w 299"/>
                <a:gd name="T13" fmla="*/ 5 h 293"/>
                <a:gd name="T14" fmla="*/ 1 w 299"/>
                <a:gd name="T15" fmla="*/ 5 h 293"/>
                <a:gd name="T16" fmla="*/ 3 w 299"/>
                <a:gd name="T17" fmla="*/ 6 h 293"/>
                <a:gd name="T18" fmla="*/ 3 w 299"/>
                <a:gd name="T19" fmla="*/ 6 h 293"/>
                <a:gd name="T20" fmla="*/ 4 w 299"/>
                <a:gd name="T21" fmla="*/ 6 h 293"/>
                <a:gd name="T22" fmla="*/ 5 w 299"/>
                <a:gd name="T23" fmla="*/ 5 h 293"/>
                <a:gd name="T24" fmla="*/ 6 w 299"/>
                <a:gd name="T25" fmla="*/ 5 h 293"/>
                <a:gd name="T26" fmla="*/ 6 w 299"/>
                <a:gd name="T27" fmla="*/ 5 h 293"/>
                <a:gd name="T28" fmla="*/ 8 w 299"/>
                <a:gd name="T29" fmla="*/ 4 h 293"/>
                <a:gd name="T30" fmla="*/ 10 w 299"/>
                <a:gd name="T31" fmla="*/ 4 h 293"/>
                <a:gd name="T32" fmla="*/ 10 w 299"/>
                <a:gd name="T33" fmla="*/ 4 h 293"/>
                <a:gd name="T34" fmla="*/ 10 w 299"/>
                <a:gd name="T35" fmla="*/ 3 h 293"/>
                <a:gd name="T36" fmla="*/ 9 w 299"/>
                <a:gd name="T37" fmla="*/ 3 h 293"/>
                <a:gd name="T38" fmla="*/ 9 w 299"/>
                <a:gd name="T39" fmla="*/ 2 h 293"/>
                <a:gd name="T40" fmla="*/ 5 w 299"/>
                <a:gd name="T41" fmla="*/ 0 h 293"/>
                <a:gd name="T42" fmla="*/ 3 w 299"/>
                <a:gd name="T43" fmla="*/ 0 h 293"/>
                <a:gd name="T44" fmla="*/ 3 w 299"/>
                <a:gd name="T45" fmla="*/ 1 h 293"/>
                <a:gd name="T46" fmla="*/ 4 w 299"/>
                <a:gd name="T47" fmla="*/ 1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69" name="Freeform 94"/>
            <p:cNvSpPr>
              <a:spLocks/>
            </p:cNvSpPr>
            <p:nvPr/>
          </p:nvSpPr>
          <p:spPr bwMode="auto">
            <a:xfrm>
              <a:off x="1063" y="1762"/>
              <a:ext cx="58" cy="47"/>
            </a:xfrm>
            <a:custGeom>
              <a:avLst/>
              <a:gdLst>
                <a:gd name="T0" fmla="*/ 3 w 136"/>
                <a:gd name="T1" fmla="*/ 0 h 124"/>
                <a:gd name="T2" fmla="*/ 2 w 136"/>
                <a:gd name="T3" fmla="*/ 1 h 124"/>
                <a:gd name="T4" fmla="*/ 1 w 136"/>
                <a:gd name="T5" fmla="*/ 1 h 124"/>
                <a:gd name="T6" fmla="*/ 1 w 136"/>
                <a:gd name="T7" fmla="*/ 1 h 124"/>
                <a:gd name="T8" fmla="*/ 0 w 136"/>
                <a:gd name="T9" fmla="*/ 2 h 124"/>
                <a:gd name="T10" fmla="*/ 0 w 136"/>
                <a:gd name="T11" fmla="*/ 3 h 124"/>
                <a:gd name="T12" fmla="*/ 1 w 136"/>
                <a:gd name="T13" fmla="*/ 3 h 124"/>
                <a:gd name="T14" fmla="*/ 1 w 136"/>
                <a:gd name="T15" fmla="*/ 2 h 124"/>
                <a:gd name="T16" fmla="*/ 3 w 136"/>
                <a:gd name="T17" fmla="*/ 2 h 124"/>
                <a:gd name="T18" fmla="*/ 4 w 136"/>
                <a:gd name="T19" fmla="*/ 2 h 124"/>
                <a:gd name="T20" fmla="*/ 5 w 136"/>
                <a:gd name="T21" fmla="*/ 2 h 124"/>
                <a:gd name="T22" fmla="*/ 5 w 136"/>
                <a:gd name="T23" fmla="*/ 1 h 124"/>
                <a:gd name="T24" fmla="*/ 4 w 136"/>
                <a:gd name="T25" fmla="*/ 1 h 124"/>
                <a:gd name="T26" fmla="*/ 3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70" name="Freeform 95"/>
            <p:cNvSpPr>
              <a:spLocks/>
            </p:cNvSpPr>
            <p:nvPr/>
          </p:nvSpPr>
          <p:spPr bwMode="auto">
            <a:xfrm>
              <a:off x="685" y="1831"/>
              <a:ext cx="27" cy="24"/>
            </a:xfrm>
            <a:custGeom>
              <a:avLst/>
              <a:gdLst>
                <a:gd name="T0" fmla="*/ 0 w 60"/>
                <a:gd name="T1" fmla="*/ 0 h 62"/>
                <a:gd name="T2" fmla="*/ 0 w 60"/>
                <a:gd name="T3" fmla="*/ 0 h 62"/>
                <a:gd name="T4" fmla="*/ 0 w 60"/>
                <a:gd name="T5" fmla="*/ 1 h 62"/>
                <a:gd name="T6" fmla="*/ 0 w 60"/>
                <a:gd name="T7" fmla="*/ 1 h 62"/>
                <a:gd name="T8" fmla="*/ 1 w 60"/>
                <a:gd name="T9" fmla="*/ 1 h 62"/>
                <a:gd name="T10" fmla="*/ 2 w 60"/>
                <a:gd name="T11" fmla="*/ 0 h 62"/>
                <a:gd name="T12" fmla="*/ 1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71" name="Freeform 96"/>
            <p:cNvSpPr>
              <a:spLocks/>
            </p:cNvSpPr>
            <p:nvPr/>
          </p:nvSpPr>
          <p:spPr bwMode="auto">
            <a:xfrm>
              <a:off x="935" y="1762"/>
              <a:ext cx="8" cy="12"/>
            </a:xfrm>
            <a:custGeom>
              <a:avLst/>
              <a:gdLst>
                <a:gd name="T0" fmla="*/ 0 w 17"/>
                <a:gd name="T1" fmla="*/ 0 h 32"/>
                <a:gd name="T2" fmla="*/ 0 w 17"/>
                <a:gd name="T3" fmla="*/ 0 h 32"/>
                <a:gd name="T4" fmla="*/ 1 w 17"/>
                <a:gd name="T5" fmla="*/ 0 h 32"/>
                <a:gd name="T6" fmla="*/ 0 w 17"/>
                <a:gd name="T7" fmla="*/ 1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0"/>
                  </a:moveTo>
                  <a:lnTo>
                    <a:pt x="0" y="16"/>
                  </a:lnTo>
                  <a:lnTo>
                    <a:pt x="16" y="16"/>
                  </a:lnTo>
                  <a:lnTo>
                    <a:pt x="0" y="31"/>
                  </a:lnTo>
                  <a:lnTo>
                    <a:pt x="0" y="16"/>
                  </a:lnTo>
                  <a:lnTo>
                    <a:pt x="0" y="0"/>
                  </a:lnTo>
                </a:path>
              </a:pathLst>
            </a:custGeom>
            <a:solidFill>
              <a:srgbClr val="FFFF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72" name="Freeform 97"/>
            <p:cNvSpPr>
              <a:spLocks/>
            </p:cNvSpPr>
            <p:nvPr/>
          </p:nvSpPr>
          <p:spPr bwMode="auto">
            <a:xfrm>
              <a:off x="1332" y="1890"/>
              <a:ext cx="14" cy="12"/>
            </a:xfrm>
            <a:custGeom>
              <a:avLst/>
              <a:gdLst>
                <a:gd name="T0" fmla="*/ 0 w 32"/>
                <a:gd name="T1" fmla="*/ 0 h 32"/>
                <a:gd name="T2" fmla="*/ 0 w 32"/>
                <a:gd name="T3" fmla="*/ 1 h 32"/>
                <a:gd name="T4" fmla="*/ 0 w 32"/>
                <a:gd name="T5" fmla="*/ 1 h 32"/>
                <a:gd name="T6" fmla="*/ 1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16"/>
                  </a:moveTo>
                  <a:lnTo>
                    <a:pt x="0" y="31"/>
                  </a:lnTo>
                  <a:lnTo>
                    <a:pt x="16" y="31"/>
                  </a:lnTo>
                  <a:lnTo>
                    <a:pt x="31" y="16"/>
                  </a:lnTo>
                  <a:lnTo>
                    <a:pt x="16" y="0"/>
                  </a:lnTo>
                  <a:lnTo>
                    <a:pt x="0" y="16"/>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73" name="Freeform 98"/>
            <p:cNvSpPr>
              <a:spLocks/>
            </p:cNvSpPr>
            <p:nvPr/>
          </p:nvSpPr>
          <p:spPr bwMode="auto">
            <a:xfrm>
              <a:off x="1269" y="1930"/>
              <a:ext cx="89" cy="76"/>
            </a:xfrm>
            <a:custGeom>
              <a:avLst/>
              <a:gdLst>
                <a:gd name="T0" fmla="*/ 1 w 209"/>
                <a:gd name="T1" fmla="*/ 1 h 202"/>
                <a:gd name="T2" fmla="*/ 1 w 209"/>
                <a:gd name="T3" fmla="*/ 2 h 202"/>
                <a:gd name="T4" fmla="*/ 0 w 209"/>
                <a:gd name="T5" fmla="*/ 2 h 202"/>
                <a:gd name="T6" fmla="*/ 0 w 209"/>
                <a:gd name="T7" fmla="*/ 3 h 202"/>
                <a:gd name="T8" fmla="*/ 1 w 209"/>
                <a:gd name="T9" fmla="*/ 4 h 202"/>
                <a:gd name="T10" fmla="*/ 2 w 209"/>
                <a:gd name="T11" fmla="*/ 4 h 202"/>
                <a:gd name="T12" fmla="*/ 2 w 209"/>
                <a:gd name="T13" fmla="*/ 4 h 202"/>
                <a:gd name="T14" fmla="*/ 3 w 209"/>
                <a:gd name="T15" fmla="*/ 4 h 202"/>
                <a:gd name="T16" fmla="*/ 4 w 209"/>
                <a:gd name="T17" fmla="*/ 3 h 202"/>
                <a:gd name="T18" fmla="*/ 4 w 209"/>
                <a:gd name="T19" fmla="*/ 3 h 202"/>
                <a:gd name="T20" fmla="*/ 4 w 209"/>
                <a:gd name="T21" fmla="*/ 3 h 202"/>
                <a:gd name="T22" fmla="*/ 5 w 209"/>
                <a:gd name="T23" fmla="*/ 3 h 202"/>
                <a:gd name="T24" fmla="*/ 7 w 209"/>
                <a:gd name="T25" fmla="*/ 3 h 202"/>
                <a:gd name="T26" fmla="*/ 6 w 209"/>
                <a:gd name="T27" fmla="*/ 3 h 202"/>
                <a:gd name="T28" fmla="*/ 7 w 209"/>
                <a:gd name="T29" fmla="*/ 2 h 202"/>
                <a:gd name="T30" fmla="*/ 7 w 209"/>
                <a:gd name="T31" fmla="*/ 1 h 202"/>
                <a:gd name="T32" fmla="*/ 7 w 209"/>
                <a:gd name="T33" fmla="*/ 1 h 202"/>
                <a:gd name="T34" fmla="*/ 6 w 209"/>
                <a:gd name="T35" fmla="*/ 0 h 202"/>
                <a:gd name="T36" fmla="*/ 4 w 209"/>
                <a:gd name="T37" fmla="*/ 0 h 202"/>
                <a:gd name="T38" fmla="*/ 4 w 209"/>
                <a:gd name="T39" fmla="*/ 1 h 202"/>
                <a:gd name="T40" fmla="*/ 4 w 209"/>
                <a:gd name="T41" fmla="*/ 1 h 202"/>
                <a:gd name="T42" fmla="*/ 5 w 209"/>
                <a:gd name="T43" fmla="*/ 2 h 202"/>
                <a:gd name="T44" fmla="*/ 5 w 209"/>
                <a:gd name="T45" fmla="*/ 2 h 202"/>
                <a:gd name="T46" fmla="*/ 4 w 209"/>
                <a:gd name="T47" fmla="*/ 2 h 202"/>
                <a:gd name="T48" fmla="*/ 3 w 209"/>
                <a:gd name="T49" fmla="*/ 2 h 202"/>
                <a:gd name="T50" fmla="*/ 1 w 209"/>
                <a:gd name="T51" fmla="*/ 1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74" name="Freeform 99"/>
            <p:cNvSpPr>
              <a:spLocks/>
            </p:cNvSpPr>
            <p:nvPr/>
          </p:nvSpPr>
          <p:spPr bwMode="auto">
            <a:xfrm>
              <a:off x="1198" y="1913"/>
              <a:ext cx="90" cy="93"/>
            </a:xfrm>
            <a:custGeom>
              <a:avLst/>
              <a:gdLst>
                <a:gd name="T0" fmla="*/ 0 w 209"/>
                <a:gd name="T1" fmla="*/ 4 h 248"/>
                <a:gd name="T2" fmla="*/ 0 w 209"/>
                <a:gd name="T3" fmla="*/ 4 h 248"/>
                <a:gd name="T4" fmla="*/ 1 w 209"/>
                <a:gd name="T5" fmla="*/ 5 h 248"/>
                <a:gd name="T6" fmla="*/ 3 w 209"/>
                <a:gd name="T7" fmla="*/ 5 h 248"/>
                <a:gd name="T8" fmla="*/ 6 w 209"/>
                <a:gd name="T9" fmla="*/ 5 h 248"/>
                <a:gd name="T10" fmla="*/ 7 w 209"/>
                <a:gd name="T11" fmla="*/ 5 h 248"/>
                <a:gd name="T12" fmla="*/ 6 w 209"/>
                <a:gd name="T13" fmla="*/ 4 h 248"/>
                <a:gd name="T14" fmla="*/ 6 w 209"/>
                <a:gd name="T15" fmla="*/ 3 h 248"/>
                <a:gd name="T16" fmla="*/ 7 w 209"/>
                <a:gd name="T17" fmla="*/ 3 h 248"/>
                <a:gd name="T18" fmla="*/ 7 w 209"/>
                <a:gd name="T19" fmla="*/ 2 h 248"/>
                <a:gd name="T20" fmla="*/ 6 w 209"/>
                <a:gd name="T21" fmla="*/ 2 h 248"/>
                <a:gd name="T22" fmla="*/ 6 w 209"/>
                <a:gd name="T23" fmla="*/ 1 h 248"/>
                <a:gd name="T24" fmla="*/ 5 w 209"/>
                <a:gd name="T25" fmla="*/ 1 h 248"/>
                <a:gd name="T26" fmla="*/ 5 w 209"/>
                <a:gd name="T27" fmla="*/ 1 h 248"/>
                <a:gd name="T28" fmla="*/ 3 w 209"/>
                <a:gd name="T29" fmla="*/ 1 h 248"/>
                <a:gd name="T30" fmla="*/ 3 w 209"/>
                <a:gd name="T31" fmla="*/ 0 h 248"/>
                <a:gd name="T32" fmla="*/ 3 w 209"/>
                <a:gd name="T33" fmla="*/ 0 h 248"/>
                <a:gd name="T34" fmla="*/ 0 w 209"/>
                <a:gd name="T35" fmla="*/ 0 h 248"/>
                <a:gd name="T36" fmla="*/ 1 w 209"/>
                <a:gd name="T37" fmla="*/ 1 h 248"/>
                <a:gd name="T38" fmla="*/ 0 w 209"/>
                <a:gd name="T39" fmla="*/ 1 h 248"/>
                <a:gd name="T40" fmla="*/ 1 w 209"/>
                <a:gd name="T41" fmla="*/ 2 h 248"/>
                <a:gd name="T42" fmla="*/ 1 w 209"/>
                <a:gd name="T43" fmla="*/ 3 h 248"/>
                <a:gd name="T44" fmla="*/ 0 w 209"/>
                <a:gd name="T45" fmla="*/ 3 h 248"/>
                <a:gd name="T46" fmla="*/ 0 w 209"/>
                <a:gd name="T47" fmla="*/ 3 h 248"/>
                <a:gd name="T48" fmla="*/ 0 w 209"/>
                <a:gd name="T49" fmla="*/ 4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75" name="Freeform 100"/>
            <p:cNvSpPr>
              <a:spLocks/>
            </p:cNvSpPr>
            <p:nvPr/>
          </p:nvSpPr>
          <p:spPr bwMode="auto">
            <a:xfrm>
              <a:off x="1351" y="1941"/>
              <a:ext cx="27" cy="65"/>
            </a:xfrm>
            <a:custGeom>
              <a:avLst/>
              <a:gdLst>
                <a:gd name="T0" fmla="*/ 0 w 62"/>
                <a:gd name="T1" fmla="*/ 0 h 171"/>
                <a:gd name="T2" fmla="*/ 0 w 62"/>
                <a:gd name="T3" fmla="*/ 1 h 171"/>
                <a:gd name="T4" fmla="*/ 0 w 62"/>
                <a:gd name="T5" fmla="*/ 1 h 171"/>
                <a:gd name="T6" fmla="*/ 0 w 62"/>
                <a:gd name="T7" fmla="*/ 2 h 171"/>
                <a:gd name="T8" fmla="*/ 0 w 62"/>
                <a:gd name="T9" fmla="*/ 2 h 171"/>
                <a:gd name="T10" fmla="*/ 1 w 62"/>
                <a:gd name="T11" fmla="*/ 2 h 171"/>
                <a:gd name="T12" fmla="*/ 1 w 62"/>
                <a:gd name="T13" fmla="*/ 3 h 171"/>
                <a:gd name="T14" fmla="*/ 2 w 62"/>
                <a:gd name="T15" fmla="*/ 4 h 171"/>
                <a:gd name="T16" fmla="*/ 2 w 62"/>
                <a:gd name="T17" fmla="*/ 3 h 171"/>
                <a:gd name="T18" fmla="*/ 2 w 62"/>
                <a:gd name="T19" fmla="*/ 3 h 171"/>
                <a:gd name="T20" fmla="*/ 2 w 62"/>
                <a:gd name="T21" fmla="*/ 2 h 171"/>
                <a:gd name="T22" fmla="*/ 2 w 62"/>
                <a:gd name="T23" fmla="*/ 2 h 171"/>
                <a:gd name="T24" fmla="*/ 1 w 62"/>
                <a:gd name="T25" fmla="*/ 1 h 171"/>
                <a:gd name="T26" fmla="*/ 1 w 62"/>
                <a:gd name="T27" fmla="*/ 1 h 171"/>
                <a:gd name="T28" fmla="*/ 1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76" name="Freeform 101"/>
            <p:cNvSpPr>
              <a:spLocks/>
            </p:cNvSpPr>
            <p:nvPr/>
          </p:nvSpPr>
          <p:spPr bwMode="auto">
            <a:xfrm>
              <a:off x="1198" y="1837"/>
              <a:ext cx="148" cy="135"/>
            </a:xfrm>
            <a:custGeom>
              <a:avLst/>
              <a:gdLst>
                <a:gd name="T0" fmla="*/ 6 w 344"/>
                <a:gd name="T1" fmla="*/ 5 h 354"/>
                <a:gd name="T2" fmla="*/ 6 w 344"/>
                <a:gd name="T3" fmla="*/ 6 h 354"/>
                <a:gd name="T4" fmla="*/ 7 w 344"/>
                <a:gd name="T5" fmla="*/ 6 h 354"/>
                <a:gd name="T6" fmla="*/ 9 w 344"/>
                <a:gd name="T7" fmla="*/ 7 h 354"/>
                <a:gd name="T8" fmla="*/ 10 w 344"/>
                <a:gd name="T9" fmla="*/ 7 h 354"/>
                <a:gd name="T10" fmla="*/ 11 w 344"/>
                <a:gd name="T11" fmla="*/ 7 h 354"/>
                <a:gd name="T12" fmla="*/ 11 w 344"/>
                <a:gd name="T13" fmla="*/ 7 h 354"/>
                <a:gd name="T14" fmla="*/ 9 w 344"/>
                <a:gd name="T15" fmla="*/ 6 h 354"/>
                <a:gd name="T16" fmla="*/ 10 w 344"/>
                <a:gd name="T17" fmla="*/ 6 h 354"/>
                <a:gd name="T18" fmla="*/ 10 w 344"/>
                <a:gd name="T19" fmla="*/ 5 h 354"/>
                <a:gd name="T20" fmla="*/ 12 w 344"/>
                <a:gd name="T21" fmla="*/ 5 h 354"/>
                <a:gd name="T22" fmla="*/ 11 w 344"/>
                <a:gd name="T23" fmla="*/ 5 h 354"/>
                <a:gd name="T24" fmla="*/ 11 w 344"/>
                <a:gd name="T25" fmla="*/ 5 h 354"/>
                <a:gd name="T26" fmla="*/ 10 w 344"/>
                <a:gd name="T27" fmla="*/ 3 h 354"/>
                <a:gd name="T28" fmla="*/ 11 w 344"/>
                <a:gd name="T29" fmla="*/ 3 h 354"/>
                <a:gd name="T30" fmla="*/ 11 w 344"/>
                <a:gd name="T31" fmla="*/ 3 h 354"/>
                <a:gd name="T32" fmla="*/ 11 w 344"/>
                <a:gd name="T33" fmla="*/ 2 h 354"/>
                <a:gd name="T34" fmla="*/ 11 w 344"/>
                <a:gd name="T35" fmla="*/ 2 h 354"/>
                <a:gd name="T36" fmla="*/ 11 w 344"/>
                <a:gd name="T37" fmla="*/ 2 h 354"/>
                <a:gd name="T38" fmla="*/ 12 w 344"/>
                <a:gd name="T39" fmla="*/ 1 h 354"/>
                <a:gd name="T40" fmla="*/ 11 w 344"/>
                <a:gd name="T41" fmla="*/ 1 h 354"/>
                <a:gd name="T42" fmla="*/ 11 w 344"/>
                <a:gd name="T43" fmla="*/ 0 h 354"/>
                <a:gd name="T44" fmla="*/ 9 w 344"/>
                <a:gd name="T45" fmla="*/ 0 h 354"/>
                <a:gd name="T46" fmla="*/ 9 w 344"/>
                <a:gd name="T47" fmla="*/ 0 h 354"/>
                <a:gd name="T48" fmla="*/ 8 w 344"/>
                <a:gd name="T49" fmla="*/ 0 h 354"/>
                <a:gd name="T50" fmla="*/ 6 w 344"/>
                <a:gd name="T51" fmla="*/ 0 h 354"/>
                <a:gd name="T52" fmla="*/ 6 w 344"/>
                <a:gd name="T53" fmla="*/ 0 h 354"/>
                <a:gd name="T54" fmla="*/ 5 w 344"/>
                <a:gd name="T55" fmla="*/ 0 h 354"/>
                <a:gd name="T56" fmla="*/ 4 w 344"/>
                <a:gd name="T57" fmla="*/ 0 h 354"/>
                <a:gd name="T58" fmla="*/ 3 w 344"/>
                <a:gd name="T59" fmla="*/ 1 h 354"/>
                <a:gd name="T60" fmla="*/ 3 w 344"/>
                <a:gd name="T61" fmla="*/ 1 h 354"/>
                <a:gd name="T62" fmla="*/ 3 w 344"/>
                <a:gd name="T63" fmla="*/ 2 h 354"/>
                <a:gd name="T64" fmla="*/ 3 w 344"/>
                <a:gd name="T65" fmla="*/ 3 h 354"/>
                <a:gd name="T66" fmla="*/ 2 w 344"/>
                <a:gd name="T67" fmla="*/ 3 h 354"/>
                <a:gd name="T68" fmla="*/ 1 w 344"/>
                <a:gd name="T69" fmla="*/ 4 h 354"/>
                <a:gd name="T70" fmla="*/ 0 w 344"/>
                <a:gd name="T71" fmla="*/ 4 h 354"/>
                <a:gd name="T72" fmla="*/ 0 w 344"/>
                <a:gd name="T73" fmla="*/ 4 h 354"/>
                <a:gd name="T74" fmla="*/ 0 w 344"/>
                <a:gd name="T75" fmla="*/ 5 h 354"/>
                <a:gd name="T76" fmla="*/ 3 w 344"/>
                <a:gd name="T77" fmla="*/ 4 h 354"/>
                <a:gd name="T78" fmla="*/ 3 w 344"/>
                <a:gd name="T79" fmla="*/ 5 h 354"/>
                <a:gd name="T80" fmla="*/ 3 w 344"/>
                <a:gd name="T81" fmla="*/ 5 h 354"/>
                <a:gd name="T82" fmla="*/ 5 w 344"/>
                <a:gd name="T83" fmla="*/ 5 h 354"/>
                <a:gd name="T84" fmla="*/ 5 w 344"/>
                <a:gd name="T85" fmla="*/ 5 h 354"/>
                <a:gd name="T86" fmla="*/ 6 w 344"/>
                <a:gd name="T87" fmla="*/ 5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77" name="Freeform 102"/>
            <p:cNvSpPr>
              <a:spLocks/>
            </p:cNvSpPr>
            <p:nvPr/>
          </p:nvSpPr>
          <p:spPr bwMode="auto">
            <a:xfrm>
              <a:off x="1198" y="190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0"/>
                  </a:lnTo>
                  <a:lnTo>
                    <a:pt x="0" y="0"/>
                  </a:lnTo>
                  <a:lnTo>
                    <a:pt x="0" y="16"/>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78" name="Freeform 103"/>
            <p:cNvSpPr>
              <a:spLocks/>
            </p:cNvSpPr>
            <p:nvPr/>
          </p:nvSpPr>
          <p:spPr bwMode="auto">
            <a:xfrm>
              <a:off x="538" y="1831"/>
              <a:ext cx="301" cy="297"/>
            </a:xfrm>
            <a:custGeom>
              <a:avLst/>
              <a:gdLst>
                <a:gd name="T0" fmla="*/ 14 w 702"/>
                <a:gd name="T1" fmla="*/ 16 h 784"/>
                <a:gd name="T2" fmla="*/ 12 w 702"/>
                <a:gd name="T3" fmla="*/ 15 h 784"/>
                <a:gd name="T4" fmla="*/ 13 w 702"/>
                <a:gd name="T5" fmla="*/ 13 h 784"/>
                <a:gd name="T6" fmla="*/ 12 w 702"/>
                <a:gd name="T7" fmla="*/ 13 h 784"/>
                <a:gd name="T8" fmla="*/ 12 w 702"/>
                <a:gd name="T9" fmla="*/ 12 h 784"/>
                <a:gd name="T10" fmla="*/ 11 w 702"/>
                <a:gd name="T11" fmla="*/ 11 h 784"/>
                <a:gd name="T12" fmla="*/ 10 w 702"/>
                <a:gd name="T13" fmla="*/ 11 h 784"/>
                <a:gd name="T14" fmla="*/ 10 w 702"/>
                <a:gd name="T15" fmla="*/ 9 h 784"/>
                <a:gd name="T16" fmla="*/ 9 w 702"/>
                <a:gd name="T17" fmla="*/ 9 h 784"/>
                <a:gd name="T18" fmla="*/ 6 w 702"/>
                <a:gd name="T19" fmla="*/ 7 h 784"/>
                <a:gd name="T20" fmla="*/ 5 w 702"/>
                <a:gd name="T21" fmla="*/ 7 h 784"/>
                <a:gd name="T22" fmla="*/ 4 w 702"/>
                <a:gd name="T23" fmla="*/ 6 h 784"/>
                <a:gd name="T24" fmla="*/ 3 w 702"/>
                <a:gd name="T25" fmla="*/ 7 h 784"/>
                <a:gd name="T26" fmla="*/ 3 w 702"/>
                <a:gd name="T27" fmla="*/ 6 h 784"/>
                <a:gd name="T28" fmla="*/ 1 w 702"/>
                <a:gd name="T29" fmla="*/ 6 h 784"/>
                <a:gd name="T30" fmla="*/ 0 w 702"/>
                <a:gd name="T31" fmla="*/ 6 h 784"/>
                <a:gd name="T32" fmla="*/ 0 w 702"/>
                <a:gd name="T33" fmla="*/ 5 h 784"/>
                <a:gd name="T34" fmla="*/ 3 w 702"/>
                <a:gd name="T35" fmla="*/ 4 h 784"/>
                <a:gd name="T36" fmla="*/ 3 w 702"/>
                <a:gd name="T37" fmla="*/ 3 h 784"/>
                <a:gd name="T38" fmla="*/ 3 w 702"/>
                <a:gd name="T39" fmla="*/ 2 h 784"/>
                <a:gd name="T40" fmla="*/ 2 w 702"/>
                <a:gd name="T41" fmla="*/ 2 h 784"/>
                <a:gd name="T42" fmla="*/ 3 w 702"/>
                <a:gd name="T43" fmla="*/ 1 h 784"/>
                <a:gd name="T44" fmla="*/ 4 w 702"/>
                <a:gd name="T45" fmla="*/ 2 h 784"/>
                <a:gd name="T46" fmla="*/ 6 w 702"/>
                <a:gd name="T47" fmla="*/ 2 h 784"/>
                <a:gd name="T48" fmla="*/ 5 w 702"/>
                <a:gd name="T49" fmla="*/ 1 h 784"/>
                <a:gd name="T50" fmla="*/ 6 w 702"/>
                <a:gd name="T51" fmla="*/ 1 h 784"/>
                <a:gd name="T52" fmla="*/ 8 w 702"/>
                <a:gd name="T53" fmla="*/ 0 h 784"/>
                <a:gd name="T54" fmla="*/ 9 w 702"/>
                <a:gd name="T55" fmla="*/ 1 h 784"/>
                <a:gd name="T56" fmla="*/ 10 w 702"/>
                <a:gd name="T57" fmla="*/ 1 h 784"/>
                <a:gd name="T58" fmla="*/ 10 w 702"/>
                <a:gd name="T59" fmla="*/ 1 h 784"/>
                <a:gd name="T60" fmla="*/ 13 w 702"/>
                <a:gd name="T61" fmla="*/ 1 h 784"/>
                <a:gd name="T62" fmla="*/ 14 w 702"/>
                <a:gd name="T63" fmla="*/ 1 h 784"/>
                <a:gd name="T64" fmla="*/ 14 w 702"/>
                <a:gd name="T65" fmla="*/ 2 h 784"/>
                <a:gd name="T66" fmla="*/ 14 w 702"/>
                <a:gd name="T67" fmla="*/ 3 h 784"/>
                <a:gd name="T68" fmla="*/ 15 w 702"/>
                <a:gd name="T69" fmla="*/ 3 h 784"/>
                <a:gd name="T70" fmla="*/ 15 w 702"/>
                <a:gd name="T71" fmla="*/ 3 h 784"/>
                <a:gd name="T72" fmla="*/ 18 w 702"/>
                <a:gd name="T73" fmla="*/ 3 h 784"/>
                <a:gd name="T74" fmla="*/ 18 w 702"/>
                <a:gd name="T75" fmla="*/ 3 h 784"/>
                <a:gd name="T76" fmla="*/ 20 w 702"/>
                <a:gd name="T77" fmla="*/ 3 h 784"/>
                <a:gd name="T78" fmla="*/ 21 w 702"/>
                <a:gd name="T79" fmla="*/ 3 h 784"/>
                <a:gd name="T80" fmla="*/ 24 w 702"/>
                <a:gd name="T81" fmla="*/ 5 h 784"/>
                <a:gd name="T82" fmla="*/ 23 w 702"/>
                <a:gd name="T83" fmla="*/ 6 h 784"/>
                <a:gd name="T84" fmla="*/ 21 w 702"/>
                <a:gd name="T85" fmla="*/ 9 h 784"/>
                <a:gd name="T86" fmla="*/ 21 w 702"/>
                <a:gd name="T87" fmla="*/ 10 h 784"/>
                <a:gd name="T88" fmla="*/ 21 w 702"/>
                <a:gd name="T89" fmla="*/ 11 h 784"/>
                <a:gd name="T90" fmla="*/ 20 w 702"/>
                <a:gd name="T91" fmla="*/ 11 h 784"/>
                <a:gd name="T92" fmla="*/ 17 w 702"/>
                <a:gd name="T93" fmla="*/ 12 h 784"/>
                <a:gd name="T94" fmla="*/ 15 w 702"/>
                <a:gd name="T95" fmla="*/ 13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79" name="Freeform 104"/>
            <p:cNvSpPr>
              <a:spLocks/>
            </p:cNvSpPr>
            <p:nvPr/>
          </p:nvSpPr>
          <p:spPr bwMode="auto">
            <a:xfrm>
              <a:off x="717" y="186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0" y="0"/>
                  </a:lnTo>
                  <a:lnTo>
                    <a:pt x="16"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80" name="Freeform 105"/>
            <p:cNvSpPr>
              <a:spLocks/>
            </p:cNvSpPr>
            <p:nvPr/>
          </p:nvSpPr>
          <p:spPr bwMode="auto">
            <a:xfrm>
              <a:off x="1332" y="1843"/>
              <a:ext cx="40" cy="41"/>
            </a:xfrm>
            <a:custGeom>
              <a:avLst/>
              <a:gdLst>
                <a:gd name="T0" fmla="*/ 1 w 92"/>
                <a:gd name="T1" fmla="*/ 1 h 109"/>
                <a:gd name="T2" fmla="*/ 0 w 92"/>
                <a:gd name="T3" fmla="*/ 1 h 109"/>
                <a:gd name="T4" fmla="*/ 0 w 92"/>
                <a:gd name="T5" fmla="*/ 1 h 109"/>
                <a:gd name="T6" fmla="*/ 0 w 92"/>
                <a:gd name="T7" fmla="*/ 2 h 109"/>
                <a:gd name="T8" fmla="*/ 0 w 92"/>
                <a:gd name="T9" fmla="*/ 2 h 109"/>
                <a:gd name="T10" fmla="*/ 2 w 92"/>
                <a:gd name="T11" fmla="*/ 2 h 109"/>
                <a:gd name="T12" fmla="*/ 2 w 92"/>
                <a:gd name="T13" fmla="*/ 2 h 109"/>
                <a:gd name="T14" fmla="*/ 3 w 92"/>
                <a:gd name="T15" fmla="*/ 2 h 109"/>
                <a:gd name="T16" fmla="*/ 3 w 92"/>
                <a:gd name="T17" fmla="*/ 2 h 109"/>
                <a:gd name="T18" fmla="*/ 3 w 92"/>
                <a:gd name="T19" fmla="*/ 1 h 109"/>
                <a:gd name="T20" fmla="*/ 3 w 92"/>
                <a:gd name="T21" fmla="*/ 0 h 109"/>
                <a:gd name="T22" fmla="*/ 3 w 92"/>
                <a:gd name="T23" fmla="*/ 0 h 109"/>
                <a:gd name="T24" fmla="*/ 1 w 92"/>
                <a:gd name="T25" fmla="*/ 0 h 109"/>
                <a:gd name="T26" fmla="*/ 1 w 92"/>
                <a:gd name="T27" fmla="*/ 1 h 109"/>
                <a:gd name="T28" fmla="*/ 1 w 92"/>
                <a:gd name="T29" fmla="*/ 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81" name="Freeform 106"/>
            <p:cNvSpPr>
              <a:spLocks/>
            </p:cNvSpPr>
            <p:nvPr/>
          </p:nvSpPr>
          <p:spPr bwMode="auto">
            <a:xfrm>
              <a:off x="1185" y="1291"/>
              <a:ext cx="78" cy="146"/>
            </a:xfrm>
            <a:custGeom>
              <a:avLst/>
              <a:gdLst>
                <a:gd name="T0" fmla="*/ 0 w 179"/>
                <a:gd name="T1" fmla="*/ 6 h 384"/>
                <a:gd name="T2" fmla="*/ 0 w 179"/>
                <a:gd name="T3" fmla="*/ 6 h 384"/>
                <a:gd name="T4" fmla="*/ 1 w 179"/>
                <a:gd name="T5" fmla="*/ 8 h 384"/>
                <a:gd name="T6" fmla="*/ 2 w 179"/>
                <a:gd name="T7" fmla="*/ 8 h 384"/>
                <a:gd name="T8" fmla="*/ 2 w 179"/>
                <a:gd name="T9" fmla="*/ 7 h 384"/>
                <a:gd name="T10" fmla="*/ 3 w 179"/>
                <a:gd name="T11" fmla="*/ 7 h 384"/>
                <a:gd name="T12" fmla="*/ 3 w 179"/>
                <a:gd name="T13" fmla="*/ 6 h 384"/>
                <a:gd name="T14" fmla="*/ 3 w 179"/>
                <a:gd name="T15" fmla="*/ 6 h 384"/>
                <a:gd name="T16" fmla="*/ 4 w 179"/>
                <a:gd name="T17" fmla="*/ 6 h 384"/>
                <a:gd name="T18" fmla="*/ 4 w 179"/>
                <a:gd name="T19" fmla="*/ 5 h 384"/>
                <a:gd name="T20" fmla="*/ 3 w 179"/>
                <a:gd name="T21" fmla="*/ 5 h 384"/>
                <a:gd name="T22" fmla="*/ 3 w 179"/>
                <a:gd name="T23" fmla="*/ 4 h 384"/>
                <a:gd name="T24" fmla="*/ 3 w 179"/>
                <a:gd name="T25" fmla="*/ 3 h 384"/>
                <a:gd name="T26" fmla="*/ 4 w 179"/>
                <a:gd name="T27" fmla="*/ 3 h 384"/>
                <a:gd name="T28" fmla="*/ 5 w 179"/>
                <a:gd name="T29" fmla="*/ 3 h 384"/>
                <a:gd name="T30" fmla="*/ 5 w 179"/>
                <a:gd name="T31" fmla="*/ 2 h 384"/>
                <a:gd name="T32" fmla="*/ 7 w 179"/>
                <a:gd name="T33" fmla="*/ 2 h 384"/>
                <a:gd name="T34" fmla="*/ 6 w 179"/>
                <a:gd name="T35" fmla="*/ 1 h 384"/>
                <a:gd name="T36" fmla="*/ 5 w 179"/>
                <a:gd name="T37" fmla="*/ 0 h 384"/>
                <a:gd name="T38" fmla="*/ 5 w 179"/>
                <a:gd name="T39" fmla="*/ 0 h 384"/>
                <a:gd name="T40" fmla="*/ 4 w 179"/>
                <a:gd name="T41" fmla="*/ 0 h 384"/>
                <a:gd name="T42" fmla="*/ 4 w 179"/>
                <a:gd name="T43" fmla="*/ 0 h 384"/>
                <a:gd name="T44" fmla="*/ 3 w 179"/>
                <a:gd name="T45" fmla="*/ 0 h 384"/>
                <a:gd name="T46" fmla="*/ 2 w 179"/>
                <a:gd name="T47" fmla="*/ 2 h 384"/>
                <a:gd name="T48" fmla="*/ 0 w 179"/>
                <a:gd name="T49" fmla="*/ 3 h 384"/>
                <a:gd name="T50" fmla="*/ 0 w 179"/>
                <a:gd name="T51" fmla="*/ 5 h 384"/>
                <a:gd name="T52" fmla="*/ 0 w 179"/>
                <a:gd name="T53" fmla="*/ 6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82" name="Freeform 107"/>
            <p:cNvSpPr>
              <a:spLocks/>
            </p:cNvSpPr>
            <p:nvPr/>
          </p:nvSpPr>
          <p:spPr bwMode="auto">
            <a:xfrm>
              <a:off x="1236" y="1274"/>
              <a:ext cx="72" cy="116"/>
            </a:xfrm>
            <a:custGeom>
              <a:avLst/>
              <a:gdLst>
                <a:gd name="T0" fmla="*/ 2 w 165"/>
                <a:gd name="T1" fmla="*/ 3 h 307"/>
                <a:gd name="T2" fmla="*/ 3 w 165"/>
                <a:gd name="T3" fmla="*/ 3 h 307"/>
                <a:gd name="T4" fmla="*/ 3 w 165"/>
                <a:gd name="T5" fmla="*/ 3 h 307"/>
                <a:gd name="T6" fmla="*/ 0 w 165"/>
                <a:gd name="T7" fmla="*/ 5 h 307"/>
                <a:gd name="T8" fmla="*/ 1 w 165"/>
                <a:gd name="T9" fmla="*/ 6 h 307"/>
                <a:gd name="T10" fmla="*/ 2 w 165"/>
                <a:gd name="T11" fmla="*/ 6 h 307"/>
                <a:gd name="T12" fmla="*/ 5 w 165"/>
                <a:gd name="T13" fmla="*/ 6 h 307"/>
                <a:gd name="T14" fmla="*/ 6 w 165"/>
                <a:gd name="T15" fmla="*/ 5 h 307"/>
                <a:gd name="T16" fmla="*/ 5 w 165"/>
                <a:gd name="T17" fmla="*/ 4 h 307"/>
                <a:gd name="T18" fmla="*/ 5 w 165"/>
                <a:gd name="T19" fmla="*/ 3 h 307"/>
                <a:gd name="T20" fmla="*/ 5 w 165"/>
                <a:gd name="T21" fmla="*/ 2 h 307"/>
                <a:gd name="T22" fmla="*/ 5 w 165"/>
                <a:gd name="T23" fmla="*/ 2 h 307"/>
                <a:gd name="T24" fmla="*/ 4 w 165"/>
                <a:gd name="T25" fmla="*/ 1 h 307"/>
                <a:gd name="T26" fmla="*/ 4 w 165"/>
                <a:gd name="T27" fmla="*/ 1 h 307"/>
                <a:gd name="T28" fmla="*/ 3 w 165"/>
                <a:gd name="T29" fmla="*/ 0 h 307"/>
                <a:gd name="T30" fmla="*/ 3 w 165"/>
                <a:gd name="T31" fmla="*/ 0 h 307"/>
                <a:gd name="T32" fmla="*/ 2 w 165"/>
                <a:gd name="T33" fmla="*/ 1 h 307"/>
                <a:gd name="T34" fmla="*/ 2 w 165"/>
                <a:gd name="T35" fmla="*/ 1 h 307"/>
                <a:gd name="T36" fmla="*/ 0 w 165"/>
                <a:gd name="T37" fmla="*/ 1 h 307"/>
                <a:gd name="T38" fmla="*/ 0 w 165"/>
                <a:gd name="T39" fmla="*/ 1 h 307"/>
                <a:gd name="T40" fmla="*/ 0 w 165"/>
                <a:gd name="T41" fmla="*/ 1 h 307"/>
                <a:gd name="T42" fmla="*/ 1 w 165"/>
                <a:gd name="T43" fmla="*/ 1 h 307"/>
                <a:gd name="T44" fmla="*/ 2 w 165"/>
                <a:gd name="T45" fmla="*/ 2 h 307"/>
                <a:gd name="T46" fmla="*/ 2 w 165"/>
                <a:gd name="T47" fmla="*/ 3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83" name="Freeform 108"/>
            <p:cNvSpPr>
              <a:spLocks/>
            </p:cNvSpPr>
            <p:nvPr/>
          </p:nvSpPr>
          <p:spPr bwMode="auto">
            <a:xfrm>
              <a:off x="775" y="1088"/>
              <a:ext cx="302" cy="302"/>
            </a:xfrm>
            <a:custGeom>
              <a:avLst/>
              <a:gdLst>
                <a:gd name="T0" fmla="*/ 3 w 702"/>
                <a:gd name="T1" fmla="*/ 15 h 799"/>
                <a:gd name="T2" fmla="*/ 2 w 702"/>
                <a:gd name="T3" fmla="*/ 14 h 799"/>
                <a:gd name="T4" fmla="*/ 2 w 702"/>
                <a:gd name="T5" fmla="*/ 14 h 799"/>
                <a:gd name="T6" fmla="*/ 0 w 702"/>
                <a:gd name="T7" fmla="*/ 12 h 799"/>
                <a:gd name="T8" fmla="*/ 2 w 702"/>
                <a:gd name="T9" fmla="*/ 10 h 799"/>
                <a:gd name="T10" fmla="*/ 1 w 702"/>
                <a:gd name="T11" fmla="*/ 10 h 799"/>
                <a:gd name="T12" fmla="*/ 2 w 702"/>
                <a:gd name="T13" fmla="*/ 9 h 799"/>
                <a:gd name="T14" fmla="*/ 3 w 702"/>
                <a:gd name="T15" fmla="*/ 8 h 799"/>
                <a:gd name="T16" fmla="*/ 3 w 702"/>
                <a:gd name="T17" fmla="*/ 8 h 799"/>
                <a:gd name="T18" fmla="*/ 3 w 702"/>
                <a:gd name="T19" fmla="*/ 7 h 799"/>
                <a:gd name="T20" fmla="*/ 3 w 702"/>
                <a:gd name="T21" fmla="*/ 6 h 799"/>
                <a:gd name="T22" fmla="*/ 0 w 702"/>
                <a:gd name="T23" fmla="*/ 5 h 799"/>
                <a:gd name="T24" fmla="*/ 0 w 702"/>
                <a:gd name="T25" fmla="*/ 5 h 799"/>
                <a:gd name="T26" fmla="*/ 2 w 702"/>
                <a:gd name="T27" fmla="*/ 5 h 799"/>
                <a:gd name="T28" fmla="*/ 0 w 702"/>
                <a:gd name="T29" fmla="*/ 4 h 799"/>
                <a:gd name="T30" fmla="*/ 5 w 702"/>
                <a:gd name="T31" fmla="*/ 2 h 799"/>
                <a:gd name="T32" fmla="*/ 8 w 702"/>
                <a:gd name="T33" fmla="*/ 0 h 799"/>
                <a:gd name="T34" fmla="*/ 21 w 702"/>
                <a:gd name="T35" fmla="*/ 0 h 799"/>
                <a:gd name="T36" fmla="*/ 16 w 702"/>
                <a:gd name="T37" fmla="*/ 2 h 799"/>
                <a:gd name="T38" fmla="*/ 17 w 702"/>
                <a:gd name="T39" fmla="*/ 2 h 799"/>
                <a:gd name="T40" fmla="*/ 22 w 702"/>
                <a:gd name="T41" fmla="*/ 2 h 799"/>
                <a:gd name="T42" fmla="*/ 23 w 702"/>
                <a:gd name="T43" fmla="*/ 3 h 799"/>
                <a:gd name="T44" fmla="*/ 22 w 702"/>
                <a:gd name="T45" fmla="*/ 3 h 799"/>
                <a:gd name="T46" fmla="*/ 19 w 702"/>
                <a:gd name="T47" fmla="*/ 5 h 799"/>
                <a:gd name="T48" fmla="*/ 20 w 702"/>
                <a:gd name="T49" fmla="*/ 5 h 799"/>
                <a:gd name="T50" fmla="*/ 18 w 702"/>
                <a:gd name="T51" fmla="*/ 6 h 799"/>
                <a:gd name="T52" fmla="*/ 20 w 702"/>
                <a:gd name="T53" fmla="*/ 7 h 799"/>
                <a:gd name="T54" fmla="*/ 15 w 702"/>
                <a:gd name="T55" fmla="*/ 9 h 799"/>
                <a:gd name="T56" fmla="*/ 16 w 702"/>
                <a:gd name="T57" fmla="*/ 10 h 799"/>
                <a:gd name="T58" fmla="*/ 18 w 702"/>
                <a:gd name="T59" fmla="*/ 11 h 799"/>
                <a:gd name="T60" fmla="*/ 13 w 702"/>
                <a:gd name="T61" fmla="*/ 11 h 799"/>
                <a:gd name="T62" fmla="*/ 12 w 702"/>
                <a:gd name="T63" fmla="*/ 12 h 799"/>
                <a:gd name="T64" fmla="*/ 8 w 702"/>
                <a:gd name="T65" fmla="*/ 14 h 799"/>
                <a:gd name="T66" fmla="*/ 6 w 702"/>
                <a:gd name="T67" fmla="*/ 16 h 799"/>
                <a:gd name="T68" fmla="*/ 5 w 702"/>
                <a:gd name="T69" fmla="*/ 16 h 799"/>
                <a:gd name="T70" fmla="*/ 3 w 702"/>
                <a:gd name="T71" fmla="*/ 16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84" name="Freeform 109"/>
            <p:cNvSpPr>
              <a:spLocks/>
            </p:cNvSpPr>
            <p:nvPr/>
          </p:nvSpPr>
          <p:spPr bwMode="auto">
            <a:xfrm>
              <a:off x="1167" y="1419"/>
              <a:ext cx="12" cy="23"/>
            </a:xfrm>
            <a:custGeom>
              <a:avLst/>
              <a:gdLst>
                <a:gd name="T0" fmla="*/ 0 w 30"/>
                <a:gd name="T1" fmla="*/ 1 h 63"/>
                <a:gd name="T2" fmla="*/ 0 w 30"/>
                <a:gd name="T3" fmla="*/ 0 h 63"/>
                <a:gd name="T4" fmla="*/ 0 w 30"/>
                <a:gd name="T5" fmla="*/ 0 h 63"/>
                <a:gd name="T6" fmla="*/ 1 w 30"/>
                <a:gd name="T7" fmla="*/ 0 h 63"/>
                <a:gd name="T8" fmla="*/ 1 w 30"/>
                <a:gd name="T9" fmla="*/ 0 h 63"/>
                <a:gd name="T10" fmla="*/ 1 w 30"/>
                <a:gd name="T11" fmla="*/ 0 h 63"/>
                <a:gd name="T12" fmla="*/ 1 w 30"/>
                <a:gd name="T13" fmla="*/ 1 h 63"/>
                <a:gd name="T14" fmla="*/ 0 w 30"/>
                <a:gd name="T15" fmla="*/ 1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85" name="Freeform 110"/>
            <p:cNvSpPr>
              <a:spLocks/>
            </p:cNvSpPr>
            <p:nvPr/>
          </p:nvSpPr>
          <p:spPr bwMode="auto">
            <a:xfrm>
              <a:off x="1167" y="1413"/>
              <a:ext cx="12" cy="7"/>
            </a:xfrm>
            <a:custGeom>
              <a:avLst/>
              <a:gdLst>
                <a:gd name="T0" fmla="*/ 0 w 30"/>
                <a:gd name="T1" fmla="*/ 0 h 17"/>
                <a:gd name="T2" fmla="*/ 1 w 30"/>
                <a:gd name="T3" fmla="*/ 0 h 17"/>
                <a:gd name="T4" fmla="*/ 1 w 30"/>
                <a:gd name="T5" fmla="*/ 0 h 17"/>
                <a:gd name="T6" fmla="*/ 0 w 3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7">
                  <a:moveTo>
                    <a:pt x="0" y="16"/>
                  </a:moveTo>
                  <a:lnTo>
                    <a:pt x="29" y="0"/>
                  </a:lnTo>
                  <a:lnTo>
                    <a:pt x="29" y="16"/>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86" name="Freeform 111"/>
            <p:cNvSpPr>
              <a:spLocks/>
            </p:cNvSpPr>
            <p:nvPr/>
          </p:nvSpPr>
          <p:spPr bwMode="auto">
            <a:xfrm>
              <a:off x="1192" y="1425"/>
              <a:ext cx="1" cy="12"/>
            </a:xfrm>
            <a:custGeom>
              <a:avLst/>
              <a:gdLst>
                <a:gd name="T0" fmla="*/ 0 w 1"/>
                <a:gd name="T1" fmla="*/ 0 h 31"/>
                <a:gd name="T2" fmla="*/ 0 w 1"/>
                <a:gd name="T3" fmla="*/ 0 h 31"/>
                <a:gd name="T4" fmla="*/ 0 w 1"/>
                <a:gd name="T5" fmla="*/ 1 h 31"/>
                <a:gd name="T6" fmla="*/ 0 w 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1">
                  <a:moveTo>
                    <a:pt x="0" y="0"/>
                  </a:moveTo>
                  <a:lnTo>
                    <a:pt x="0" y="15"/>
                  </a:lnTo>
                  <a:lnTo>
                    <a:pt x="0" y="3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87" name="Freeform 112"/>
            <p:cNvSpPr>
              <a:spLocks/>
            </p:cNvSpPr>
            <p:nvPr/>
          </p:nvSpPr>
          <p:spPr bwMode="auto">
            <a:xfrm>
              <a:off x="1179" y="1431"/>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88" name="Freeform 113"/>
            <p:cNvSpPr>
              <a:spLocks/>
            </p:cNvSpPr>
            <p:nvPr/>
          </p:nvSpPr>
          <p:spPr bwMode="auto">
            <a:xfrm>
              <a:off x="1140" y="1262"/>
              <a:ext cx="148" cy="146"/>
            </a:xfrm>
            <a:custGeom>
              <a:avLst/>
              <a:gdLst>
                <a:gd name="T0" fmla="*/ 3 w 344"/>
                <a:gd name="T1" fmla="*/ 7 h 385"/>
                <a:gd name="T2" fmla="*/ 3 w 344"/>
                <a:gd name="T3" fmla="*/ 7 h 385"/>
                <a:gd name="T4" fmla="*/ 2 w 344"/>
                <a:gd name="T5" fmla="*/ 8 h 385"/>
                <a:gd name="T6" fmla="*/ 1 w 344"/>
                <a:gd name="T7" fmla="*/ 8 h 385"/>
                <a:gd name="T8" fmla="*/ 0 w 344"/>
                <a:gd name="T9" fmla="*/ 8 h 385"/>
                <a:gd name="T10" fmla="*/ 0 w 344"/>
                <a:gd name="T11" fmla="*/ 6 h 385"/>
                <a:gd name="T12" fmla="*/ 1 w 344"/>
                <a:gd name="T13" fmla="*/ 5 h 385"/>
                <a:gd name="T14" fmla="*/ 1 w 344"/>
                <a:gd name="T15" fmla="*/ 5 h 385"/>
                <a:gd name="T16" fmla="*/ 3 w 344"/>
                <a:gd name="T17" fmla="*/ 5 h 385"/>
                <a:gd name="T18" fmla="*/ 6 w 344"/>
                <a:gd name="T19" fmla="*/ 2 h 385"/>
                <a:gd name="T20" fmla="*/ 6 w 344"/>
                <a:gd name="T21" fmla="*/ 1 h 385"/>
                <a:gd name="T22" fmla="*/ 6 w 344"/>
                <a:gd name="T23" fmla="*/ 1 h 385"/>
                <a:gd name="T24" fmla="*/ 8 w 344"/>
                <a:gd name="T25" fmla="*/ 1 h 385"/>
                <a:gd name="T26" fmla="*/ 9 w 344"/>
                <a:gd name="T27" fmla="*/ 0 h 385"/>
                <a:gd name="T28" fmla="*/ 10 w 344"/>
                <a:gd name="T29" fmla="*/ 0 h 385"/>
                <a:gd name="T30" fmla="*/ 11 w 344"/>
                <a:gd name="T31" fmla="*/ 0 h 385"/>
                <a:gd name="T32" fmla="*/ 12 w 344"/>
                <a:gd name="T33" fmla="*/ 1 h 385"/>
                <a:gd name="T34" fmla="*/ 12 w 344"/>
                <a:gd name="T35" fmla="*/ 1 h 385"/>
                <a:gd name="T36" fmla="*/ 12 w 344"/>
                <a:gd name="T37" fmla="*/ 1 h 385"/>
                <a:gd name="T38" fmla="*/ 11 w 344"/>
                <a:gd name="T39" fmla="*/ 1 h 385"/>
                <a:gd name="T40" fmla="*/ 10 w 344"/>
                <a:gd name="T41" fmla="*/ 1 h 385"/>
                <a:gd name="T42" fmla="*/ 9 w 344"/>
                <a:gd name="T43" fmla="*/ 2 h 385"/>
                <a:gd name="T44" fmla="*/ 9 w 344"/>
                <a:gd name="T45" fmla="*/ 2 h 385"/>
                <a:gd name="T46" fmla="*/ 8 w 344"/>
                <a:gd name="T47" fmla="*/ 1 h 385"/>
                <a:gd name="T48" fmla="*/ 8 w 344"/>
                <a:gd name="T49" fmla="*/ 2 h 385"/>
                <a:gd name="T50" fmla="*/ 7 w 344"/>
                <a:gd name="T51" fmla="*/ 2 h 385"/>
                <a:gd name="T52" fmla="*/ 6 w 344"/>
                <a:gd name="T53" fmla="*/ 2 h 385"/>
                <a:gd name="T54" fmla="*/ 5 w 344"/>
                <a:gd name="T55" fmla="*/ 3 h 385"/>
                <a:gd name="T56" fmla="*/ 3 w 344"/>
                <a:gd name="T57" fmla="*/ 5 h 385"/>
                <a:gd name="T58" fmla="*/ 4 w 344"/>
                <a:gd name="T59" fmla="*/ 6 h 385"/>
                <a:gd name="T60" fmla="*/ 3 w 344"/>
                <a:gd name="T61" fmla="*/ 7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89" name="Freeform 114"/>
            <p:cNvSpPr>
              <a:spLocks/>
            </p:cNvSpPr>
            <p:nvPr/>
          </p:nvSpPr>
          <p:spPr bwMode="auto">
            <a:xfrm>
              <a:off x="1153" y="1158"/>
              <a:ext cx="51" cy="53"/>
            </a:xfrm>
            <a:custGeom>
              <a:avLst/>
              <a:gdLst>
                <a:gd name="T0" fmla="*/ 3 w 120"/>
                <a:gd name="T1" fmla="*/ 0 h 140"/>
                <a:gd name="T2" fmla="*/ 4 w 120"/>
                <a:gd name="T3" fmla="*/ 1 h 140"/>
                <a:gd name="T4" fmla="*/ 3 w 120"/>
                <a:gd name="T5" fmla="*/ 2 h 140"/>
                <a:gd name="T6" fmla="*/ 3 w 120"/>
                <a:gd name="T7" fmla="*/ 3 h 140"/>
                <a:gd name="T8" fmla="*/ 1 w 120"/>
                <a:gd name="T9" fmla="*/ 3 h 140"/>
                <a:gd name="T10" fmla="*/ 2 w 120"/>
                <a:gd name="T11" fmla="*/ 2 h 140"/>
                <a:gd name="T12" fmla="*/ 2 w 120"/>
                <a:gd name="T13" fmla="*/ 1 h 140"/>
                <a:gd name="T14" fmla="*/ 1 w 120"/>
                <a:gd name="T15" fmla="*/ 2 h 140"/>
                <a:gd name="T16" fmla="*/ 0 w 120"/>
                <a:gd name="T17" fmla="*/ 2 h 140"/>
                <a:gd name="T18" fmla="*/ 0 w 120"/>
                <a:gd name="T19" fmla="*/ 1 h 140"/>
                <a:gd name="T20" fmla="*/ 0 w 120"/>
                <a:gd name="T21" fmla="*/ 1 h 140"/>
                <a:gd name="T22" fmla="*/ 2 w 120"/>
                <a:gd name="T23" fmla="*/ 1 h 140"/>
                <a:gd name="T24" fmla="*/ 3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90" name="Freeform 115"/>
            <p:cNvSpPr>
              <a:spLocks/>
            </p:cNvSpPr>
            <p:nvPr/>
          </p:nvSpPr>
          <p:spPr bwMode="auto">
            <a:xfrm>
              <a:off x="1192" y="1146"/>
              <a:ext cx="45" cy="24"/>
            </a:xfrm>
            <a:custGeom>
              <a:avLst/>
              <a:gdLst>
                <a:gd name="T0" fmla="*/ 0 w 104"/>
                <a:gd name="T1" fmla="*/ 0 h 62"/>
                <a:gd name="T2" fmla="*/ 0 w 104"/>
                <a:gd name="T3" fmla="*/ 1 h 62"/>
                <a:gd name="T4" fmla="*/ 1 w 104"/>
                <a:gd name="T5" fmla="*/ 1 h 62"/>
                <a:gd name="T6" fmla="*/ 3 w 104"/>
                <a:gd name="T7" fmla="*/ 1 h 62"/>
                <a:gd name="T8" fmla="*/ 3 w 104"/>
                <a:gd name="T9" fmla="*/ 0 h 62"/>
                <a:gd name="T10" fmla="*/ 3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62">
                  <a:moveTo>
                    <a:pt x="15" y="15"/>
                  </a:moveTo>
                  <a:lnTo>
                    <a:pt x="0" y="31"/>
                  </a:lnTo>
                  <a:lnTo>
                    <a:pt x="29" y="61"/>
                  </a:lnTo>
                  <a:lnTo>
                    <a:pt x="88" y="61"/>
                  </a:lnTo>
                  <a:lnTo>
                    <a:pt x="103" y="15"/>
                  </a:lnTo>
                  <a:lnTo>
                    <a:pt x="74" y="0"/>
                  </a:lnTo>
                  <a:lnTo>
                    <a:pt x="1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91" name="Freeform 116"/>
            <p:cNvSpPr>
              <a:spLocks/>
            </p:cNvSpPr>
            <p:nvPr/>
          </p:nvSpPr>
          <p:spPr bwMode="auto">
            <a:xfrm>
              <a:off x="1217" y="1174"/>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92" name="Freeform 117"/>
            <p:cNvSpPr>
              <a:spLocks/>
            </p:cNvSpPr>
            <p:nvPr/>
          </p:nvSpPr>
          <p:spPr bwMode="auto">
            <a:xfrm>
              <a:off x="1045" y="1600"/>
              <a:ext cx="159" cy="133"/>
            </a:xfrm>
            <a:custGeom>
              <a:avLst/>
              <a:gdLst>
                <a:gd name="T0" fmla="*/ 4 w 374"/>
                <a:gd name="T1" fmla="*/ 0 h 355"/>
                <a:gd name="T2" fmla="*/ 4 w 374"/>
                <a:gd name="T3" fmla="*/ 1 h 355"/>
                <a:gd name="T4" fmla="*/ 4 w 374"/>
                <a:gd name="T5" fmla="*/ 2 h 355"/>
                <a:gd name="T6" fmla="*/ 3 w 374"/>
                <a:gd name="T7" fmla="*/ 2 h 355"/>
                <a:gd name="T8" fmla="*/ 3 w 374"/>
                <a:gd name="T9" fmla="*/ 2 h 355"/>
                <a:gd name="T10" fmla="*/ 0 w 374"/>
                <a:gd name="T11" fmla="*/ 3 h 355"/>
                <a:gd name="T12" fmla="*/ 0 w 374"/>
                <a:gd name="T13" fmla="*/ 4 h 355"/>
                <a:gd name="T14" fmla="*/ 2 w 374"/>
                <a:gd name="T15" fmla="*/ 4 h 355"/>
                <a:gd name="T16" fmla="*/ 6 w 374"/>
                <a:gd name="T17" fmla="*/ 7 h 355"/>
                <a:gd name="T18" fmla="*/ 6 w 374"/>
                <a:gd name="T19" fmla="*/ 7 h 355"/>
                <a:gd name="T20" fmla="*/ 7 w 374"/>
                <a:gd name="T21" fmla="*/ 7 h 355"/>
                <a:gd name="T22" fmla="*/ 9 w 374"/>
                <a:gd name="T23" fmla="*/ 7 h 355"/>
                <a:gd name="T24" fmla="*/ 9 w 374"/>
                <a:gd name="T25" fmla="*/ 6 h 355"/>
                <a:gd name="T26" fmla="*/ 12 w 374"/>
                <a:gd name="T27" fmla="*/ 6 h 355"/>
                <a:gd name="T28" fmla="*/ 11 w 374"/>
                <a:gd name="T29" fmla="*/ 5 h 355"/>
                <a:gd name="T30" fmla="*/ 10 w 374"/>
                <a:gd name="T31" fmla="*/ 4 h 355"/>
                <a:gd name="T32" fmla="*/ 10 w 374"/>
                <a:gd name="T33" fmla="*/ 4 h 355"/>
                <a:gd name="T34" fmla="*/ 10 w 374"/>
                <a:gd name="T35" fmla="*/ 3 h 355"/>
                <a:gd name="T36" fmla="*/ 10 w 374"/>
                <a:gd name="T37" fmla="*/ 2 h 355"/>
                <a:gd name="T38" fmla="*/ 10 w 374"/>
                <a:gd name="T39" fmla="*/ 2 h 355"/>
                <a:gd name="T40" fmla="*/ 9 w 374"/>
                <a:gd name="T41" fmla="*/ 1 h 355"/>
                <a:gd name="T42" fmla="*/ 9 w 374"/>
                <a:gd name="T43" fmla="*/ 1 h 355"/>
                <a:gd name="T44" fmla="*/ 10 w 374"/>
                <a:gd name="T45" fmla="*/ 0 h 355"/>
                <a:gd name="T46" fmla="*/ 10 w 374"/>
                <a:gd name="T47" fmla="*/ 0 h 355"/>
                <a:gd name="T48" fmla="*/ 8 w 374"/>
                <a:gd name="T49" fmla="*/ 0 h 355"/>
                <a:gd name="T50" fmla="*/ 8 w 374"/>
                <a:gd name="T51" fmla="*/ 0 h 355"/>
                <a:gd name="T52" fmla="*/ 4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93" name="Freeform 118"/>
            <p:cNvSpPr>
              <a:spLocks/>
            </p:cNvSpPr>
            <p:nvPr/>
          </p:nvSpPr>
          <p:spPr bwMode="auto">
            <a:xfrm>
              <a:off x="980" y="1668"/>
              <a:ext cx="65" cy="47"/>
            </a:xfrm>
            <a:custGeom>
              <a:avLst/>
              <a:gdLst>
                <a:gd name="T0" fmla="*/ 0 w 150"/>
                <a:gd name="T1" fmla="*/ 3 h 124"/>
                <a:gd name="T2" fmla="*/ 2 w 150"/>
                <a:gd name="T3" fmla="*/ 3 h 124"/>
                <a:gd name="T4" fmla="*/ 2 w 150"/>
                <a:gd name="T5" fmla="*/ 2 h 124"/>
                <a:gd name="T6" fmla="*/ 3 w 150"/>
                <a:gd name="T7" fmla="*/ 2 h 124"/>
                <a:gd name="T8" fmla="*/ 3 w 150"/>
                <a:gd name="T9" fmla="*/ 1 h 124"/>
                <a:gd name="T10" fmla="*/ 5 w 150"/>
                <a:gd name="T11" fmla="*/ 1 h 124"/>
                <a:gd name="T12" fmla="*/ 5 w 150"/>
                <a:gd name="T13" fmla="*/ 0 h 124"/>
                <a:gd name="T14" fmla="*/ 3 w 150"/>
                <a:gd name="T15" fmla="*/ 0 h 124"/>
                <a:gd name="T16" fmla="*/ 2 w 150"/>
                <a:gd name="T17" fmla="*/ 1 h 124"/>
                <a:gd name="T18" fmla="*/ 0 w 150"/>
                <a:gd name="T19" fmla="*/ 3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94" name="Freeform 119"/>
            <p:cNvSpPr>
              <a:spLocks/>
            </p:cNvSpPr>
            <p:nvPr/>
          </p:nvSpPr>
          <p:spPr bwMode="auto">
            <a:xfrm>
              <a:off x="1012" y="1605"/>
              <a:ext cx="90" cy="65"/>
            </a:xfrm>
            <a:custGeom>
              <a:avLst/>
              <a:gdLst>
                <a:gd name="T0" fmla="*/ 0 w 211"/>
                <a:gd name="T1" fmla="*/ 4 h 170"/>
                <a:gd name="T2" fmla="*/ 3 w 211"/>
                <a:gd name="T3" fmla="*/ 4 h 170"/>
                <a:gd name="T4" fmla="*/ 3 w 211"/>
                <a:gd name="T5" fmla="*/ 3 h 170"/>
                <a:gd name="T6" fmla="*/ 6 w 211"/>
                <a:gd name="T7" fmla="*/ 2 h 170"/>
                <a:gd name="T8" fmla="*/ 6 w 211"/>
                <a:gd name="T9" fmla="*/ 2 h 170"/>
                <a:gd name="T10" fmla="*/ 7 w 211"/>
                <a:gd name="T11" fmla="*/ 2 h 170"/>
                <a:gd name="T12" fmla="*/ 6 w 211"/>
                <a:gd name="T13" fmla="*/ 1 h 170"/>
                <a:gd name="T14" fmla="*/ 6 w 211"/>
                <a:gd name="T15" fmla="*/ 0 h 170"/>
                <a:gd name="T16" fmla="*/ 6 w 211"/>
                <a:gd name="T17" fmla="*/ 0 h 170"/>
                <a:gd name="T18" fmla="*/ 5 w 211"/>
                <a:gd name="T19" fmla="*/ 0 h 170"/>
                <a:gd name="T20" fmla="*/ 5 w 211"/>
                <a:gd name="T21" fmla="*/ 0 h 170"/>
                <a:gd name="T22" fmla="*/ 3 w 211"/>
                <a:gd name="T23" fmla="*/ 1 h 170"/>
                <a:gd name="T24" fmla="*/ 3 w 211"/>
                <a:gd name="T25" fmla="*/ 1 h 170"/>
                <a:gd name="T26" fmla="*/ 1 w 211"/>
                <a:gd name="T27" fmla="*/ 3 h 170"/>
                <a:gd name="T28" fmla="*/ 0 w 211"/>
                <a:gd name="T29" fmla="*/ 4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95" name="Freeform 120"/>
            <p:cNvSpPr>
              <a:spLocks/>
            </p:cNvSpPr>
            <p:nvPr/>
          </p:nvSpPr>
          <p:spPr bwMode="auto">
            <a:xfrm>
              <a:off x="1077" y="1478"/>
              <a:ext cx="90" cy="69"/>
            </a:xfrm>
            <a:custGeom>
              <a:avLst/>
              <a:gdLst>
                <a:gd name="T0" fmla="*/ 2 w 210"/>
                <a:gd name="T1" fmla="*/ 3 h 185"/>
                <a:gd name="T2" fmla="*/ 3 w 210"/>
                <a:gd name="T3" fmla="*/ 4 h 185"/>
                <a:gd name="T4" fmla="*/ 3 w 210"/>
                <a:gd name="T5" fmla="*/ 3 h 185"/>
                <a:gd name="T6" fmla="*/ 4 w 210"/>
                <a:gd name="T7" fmla="*/ 4 h 185"/>
                <a:gd name="T8" fmla="*/ 4 w 210"/>
                <a:gd name="T9" fmla="*/ 3 h 185"/>
                <a:gd name="T10" fmla="*/ 5 w 210"/>
                <a:gd name="T11" fmla="*/ 3 h 185"/>
                <a:gd name="T12" fmla="*/ 6 w 210"/>
                <a:gd name="T13" fmla="*/ 3 h 185"/>
                <a:gd name="T14" fmla="*/ 7 w 210"/>
                <a:gd name="T15" fmla="*/ 3 h 185"/>
                <a:gd name="T16" fmla="*/ 6 w 210"/>
                <a:gd name="T17" fmla="*/ 2 h 185"/>
                <a:gd name="T18" fmla="*/ 6 w 210"/>
                <a:gd name="T19" fmla="*/ 2 h 185"/>
                <a:gd name="T20" fmla="*/ 6 w 210"/>
                <a:gd name="T21" fmla="*/ 2 h 185"/>
                <a:gd name="T22" fmla="*/ 6 w 210"/>
                <a:gd name="T23" fmla="*/ 2 h 185"/>
                <a:gd name="T24" fmla="*/ 7 w 210"/>
                <a:gd name="T25" fmla="*/ 1 h 185"/>
                <a:gd name="T26" fmla="*/ 7 w 210"/>
                <a:gd name="T27" fmla="*/ 1 h 185"/>
                <a:gd name="T28" fmla="*/ 6 w 210"/>
                <a:gd name="T29" fmla="*/ 0 h 185"/>
                <a:gd name="T30" fmla="*/ 5 w 210"/>
                <a:gd name="T31" fmla="*/ 0 h 185"/>
                <a:gd name="T32" fmla="*/ 4 w 210"/>
                <a:gd name="T33" fmla="*/ 0 h 185"/>
                <a:gd name="T34" fmla="*/ 3 w 210"/>
                <a:gd name="T35" fmla="*/ 0 h 185"/>
                <a:gd name="T36" fmla="*/ 3 w 210"/>
                <a:gd name="T37" fmla="*/ 0 h 185"/>
                <a:gd name="T38" fmla="*/ 3 w 210"/>
                <a:gd name="T39" fmla="*/ 1 h 185"/>
                <a:gd name="T40" fmla="*/ 1 w 210"/>
                <a:gd name="T41" fmla="*/ 0 h 185"/>
                <a:gd name="T42" fmla="*/ 1 w 210"/>
                <a:gd name="T43" fmla="*/ 1 h 185"/>
                <a:gd name="T44" fmla="*/ 1 w 210"/>
                <a:gd name="T45" fmla="*/ 1 h 185"/>
                <a:gd name="T46" fmla="*/ 0 w 210"/>
                <a:gd name="T47" fmla="*/ 1 h 185"/>
                <a:gd name="T48" fmla="*/ 0 w 210"/>
                <a:gd name="T49" fmla="*/ 1 h 185"/>
                <a:gd name="T50" fmla="*/ 1 w 210"/>
                <a:gd name="T51" fmla="*/ 1 h 185"/>
                <a:gd name="T52" fmla="*/ 2 w 210"/>
                <a:gd name="T53" fmla="*/ 2 h 185"/>
                <a:gd name="T54" fmla="*/ 2 w 210"/>
                <a:gd name="T55" fmla="*/ 3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96" name="Freeform 121"/>
            <p:cNvSpPr>
              <a:spLocks/>
            </p:cNvSpPr>
            <p:nvPr/>
          </p:nvSpPr>
          <p:spPr bwMode="auto">
            <a:xfrm>
              <a:off x="1173" y="1547"/>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97" name="Freeform 122"/>
            <p:cNvSpPr>
              <a:spLocks/>
            </p:cNvSpPr>
            <p:nvPr/>
          </p:nvSpPr>
          <p:spPr bwMode="auto">
            <a:xfrm>
              <a:off x="1045" y="1535"/>
              <a:ext cx="90" cy="65"/>
            </a:xfrm>
            <a:custGeom>
              <a:avLst/>
              <a:gdLst>
                <a:gd name="T0" fmla="*/ 2 w 210"/>
                <a:gd name="T1" fmla="*/ 4 h 170"/>
                <a:gd name="T2" fmla="*/ 3 w 210"/>
                <a:gd name="T3" fmla="*/ 3 h 170"/>
                <a:gd name="T4" fmla="*/ 3 w 210"/>
                <a:gd name="T5" fmla="*/ 3 h 170"/>
                <a:gd name="T6" fmla="*/ 4 w 210"/>
                <a:gd name="T7" fmla="*/ 3 h 170"/>
                <a:gd name="T8" fmla="*/ 4 w 210"/>
                <a:gd name="T9" fmla="*/ 3 h 170"/>
                <a:gd name="T10" fmla="*/ 5 w 210"/>
                <a:gd name="T11" fmla="*/ 3 h 170"/>
                <a:gd name="T12" fmla="*/ 6 w 210"/>
                <a:gd name="T13" fmla="*/ 2 h 170"/>
                <a:gd name="T14" fmla="*/ 5 w 210"/>
                <a:gd name="T15" fmla="*/ 2 h 170"/>
                <a:gd name="T16" fmla="*/ 6 w 210"/>
                <a:gd name="T17" fmla="*/ 1 h 170"/>
                <a:gd name="T18" fmla="*/ 7 w 210"/>
                <a:gd name="T19" fmla="*/ 1 h 170"/>
                <a:gd name="T20" fmla="*/ 7 w 210"/>
                <a:gd name="T21" fmla="*/ 1 h 170"/>
                <a:gd name="T22" fmla="*/ 6 w 210"/>
                <a:gd name="T23" fmla="*/ 0 h 170"/>
                <a:gd name="T24" fmla="*/ 6 w 210"/>
                <a:gd name="T25" fmla="*/ 1 h 170"/>
                <a:gd name="T26" fmla="*/ 4 w 210"/>
                <a:gd name="T27" fmla="*/ 0 h 170"/>
                <a:gd name="T28" fmla="*/ 4 w 210"/>
                <a:gd name="T29" fmla="*/ 0 h 170"/>
                <a:gd name="T30" fmla="*/ 1 w 210"/>
                <a:gd name="T31" fmla="*/ 0 h 170"/>
                <a:gd name="T32" fmla="*/ 0 w 210"/>
                <a:gd name="T33" fmla="*/ 0 h 170"/>
                <a:gd name="T34" fmla="*/ 0 w 210"/>
                <a:gd name="T35" fmla="*/ 1 h 170"/>
                <a:gd name="T36" fmla="*/ 1 w 210"/>
                <a:gd name="T37" fmla="*/ 1 h 170"/>
                <a:gd name="T38" fmla="*/ 1 w 210"/>
                <a:gd name="T39" fmla="*/ 2 h 170"/>
                <a:gd name="T40" fmla="*/ 1 w 210"/>
                <a:gd name="T41" fmla="*/ 3 h 170"/>
                <a:gd name="T42" fmla="*/ 1 w 210"/>
                <a:gd name="T43" fmla="*/ 3 h 170"/>
                <a:gd name="T44" fmla="*/ 1 w 210"/>
                <a:gd name="T45" fmla="*/ 3 h 170"/>
                <a:gd name="T46" fmla="*/ 2 w 210"/>
                <a:gd name="T47" fmla="*/ 4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98" name="Freeform 123"/>
            <p:cNvSpPr>
              <a:spLocks/>
            </p:cNvSpPr>
            <p:nvPr/>
          </p:nvSpPr>
          <p:spPr bwMode="auto">
            <a:xfrm>
              <a:off x="1121" y="1570"/>
              <a:ext cx="14" cy="7"/>
            </a:xfrm>
            <a:custGeom>
              <a:avLst/>
              <a:gdLst>
                <a:gd name="T0" fmla="*/ 0 w 30"/>
                <a:gd name="T1" fmla="*/ 0 h 17"/>
                <a:gd name="T2" fmla="*/ 0 w 30"/>
                <a:gd name="T3" fmla="*/ 0 h 17"/>
                <a:gd name="T4" fmla="*/ 1 w 30"/>
                <a:gd name="T5" fmla="*/ 0 h 17"/>
                <a:gd name="T6" fmla="*/ 0 w 30"/>
                <a:gd name="T7" fmla="*/ 0 h 17"/>
                <a:gd name="T8" fmla="*/ 0 w 3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0"/>
                  </a:moveTo>
                  <a:lnTo>
                    <a:pt x="15" y="16"/>
                  </a:lnTo>
                  <a:lnTo>
                    <a:pt x="29" y="0"/>
                  </a:lnTo>
                  <a:lnTo>
                    <a:pt x="15"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499" name="Freeform 124"/>
            <p:cNvSpPr>
              <a:spLocks/>
            </p:cNvSpPr>
            <p:nvPr/>
          </p:nvSpPr>
          <p:spPr bwMode="auto">
            <a:xfrm>
              <a:off x="1045" y="1552"/>
              <a:ext cx="19" cy="42"/>
            </a:xfrm>
            <a:custGeom>
              <a:avLst/>
              <a:gdLst>
                <a:gd name="T0" fmla="*/ 0 w 46"/>
                <a:gd name="T1" fmla="*/ 0 h 108"/>
                <a:gd name="T2" fmla="*/ 0 w 46"/>
                <a:gd name="T3" fmla="*/ 2 h 108"/>
                <a:gd name="T4" fmla="*/ 0 w 46"/>
                <a:gd name="T5" fmla="*/ 2 h 108"/>
                <a:gd name="T6" fmla="*/ 0 w 46"/>
                <a:gd name="T7" fmla="*/ 2 h 108"/>
                <a:gd name="T8" fmla="*/ 1 w 46"/>
                <a:gd name="T9" fmla="*/ 2 h 108"/>
                <a:gd name="T10" fmla="*/ 1 w 46"/>
                <a:gd name="T11" fmla="*/ 2 h 108"/>
                <a:gd name="T12" fmla="*/ 1 w 46"/>
                <a:gd name="T13" fmla="*/ 2 h 108"/>
                <a:gd name="T14" fmla="*/ 1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00" name="Freeform 125"/>
            <p:cNvSpPr>
              <a:spLocks/>
            </p:cNvSpPr>
            <p:nvPr/>
          </p:nvSpPr>
          <p:spPr bwMode="auto">
            <a:xfrm>
              <a:off x="1128" y="1466"/>
              <a:ext cx="26" cy="18"/>
            </a:xfrm>
            <a:custGeom>
              <a:avLst/>
              <a:gdLst>
                <a:gd name="T0" fmla="*/ 1 w 61"/>
                <a:gd name="T1" fmla="*/ 1 h 47"/>
                <a:gd name="T2" fmla="*/ 2 w 61"/>
                <a:gd name="T3" fmla="*/ 1 h 47"/>
                <a:gd name="T4" fmla="*/ 1 w 61"/>
                <a:gd name="T5" fmla="*/ 1 h 47"/>
                <a:gd name="T6" fmla="*/ 0 w 61"/>
                <a:gd name="T7" fmla="*/ 1 h 47"/>
                <a:gd name="T8" fmla="*/ 0 w 61"/>
                <a:gd name="T9" fmla="*/ 0 h 47"/>
                <a:gd name="T10" fmla="*/ 1 w 61"/>
                <a:gd name="T11" fmla="*/ 0 h 47"/>
                <a:gd name="T12" fmla="*/ 1 w 61"/>
                <a:gd name="T13" fmla="*/ 0 h 47"/>
                <a:gd name="T14" fmla="*/ 2 w 61"/>
                <a:gd name="T15" fmla="*/ 0 h 47"/>
                <a:gd name="T16" fmla="*/ 2 w 61"/>
                <a:gd name="T17" fmla="*/ 1 h 47"/>
                <a:gd name="T18" fmla="*/ 1 w 61"/>
                <a:gd name="T19" fmla="*/ 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01" name="Freeform 126"/>
            <p:cNvSpPr>
              <a:spLocks/>
            </p:cNvSpPr>
            <p:nvPr/>
          </p:nvSpPr>
          <p:spPr bwMode="auto">
            <a:xfrm>
              <a:off x="1134" y="1453"/>
              <a:ext cx="26" cy="19"/>
            </a:xfrm>
            <a:custGeom>
              <a:avLst/>
              <a:gdLst>
                <a:gd name="T0" fmla="*/ 0 w 60"/>
                <a:gd name="T1" fmla="*/ 1 h 48"/>
                <a:gd name="T2" fmla="*/ 0 w 60"/>
                <a:gd name="T3" fmla="*/ 1 h 48"/>
                <a:gd name="T4" fmla="*/ 1 w 60"/>
                <a:gd name="T5" fmla="*/ 1 h 48"/>
                <a:gd name="T6" fmla="*/ 1 w 60"/>
                <a:gd name="T7" fmla="*/ 1 h 48"/>
                <a:gd name="T8" fmla="*/ 2 w 60"/>
                <a:gd name="T9" fmla="*/ 0 h 48"/>
                <a:gd name="T10" fmla="*/ 2 w 60"/>
                <a:gd name="T11" fmla="*/ 0 h 48"/>
                <a:gd name="T12" fmla="*/ 1 w 60"/>
                <a:gd name="T13" fmla="*/ 0 h 48"/>
                <a:gd name="T14" fmla="*/ 0 w 60"/>
                <a:gd name="T15" fmla="*/ 0 h 48"/>
                <a:gd name="T16" fmla="*/ 0 w 60"/>
                <a:gd name="T17" fmla="*/ 1 h 48"/>
                <a:gd name="T18" fmla="*/ 0 w 60"/>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02" name="Freeform 127"/>
            <p:cNvSpPr>
              <a:spLocks/>
            </p:cNvSpPr>
            <p:nvPr/>
          </p:nvSpPr>
          <p:spPr bwMode="auto">
            <a:xfrm>
              <a:off x="1071" y="1401"/>
              <a:ext cx="50" cy="83"/>
            </a:xfrm>
            <a:custGeom>
              <a:avLst/>
              <a:gdLst>
                <a:gd name="T0" fmla="*/ 1 w 121"/>
                <a:gd name="T1" fmla="*/ 0 h 217"/>
                <a:gd name="T2" fmla="*/ 0 w 121"/>
                <a:gd name="T3" fmla="*/ 0 h 217"/>
                <a:gd name="T4" fmla="*/ 0 w 121"/>
                <a:gd name="T5" fmla="*/ 0 h 217"/>
                <a:gd name="T6" fmla="*/ 0 w 121"/>
                <a:gd name="T7" fmla="*/ 1 h 217"/>
                <a:gd name="T8" fmla="*/ 0 w 121"/>
                <a:gd name="T9" fmla="*/ 2 h 217"/>
                <a:gd name="T10" fmla="*/ 0 w 121"/>
                <a:gd name="T11" fmla="*/ 2 h 217"/>
                <a:gd name="T12" fmla="*/ 0 w 121"/>
                <a:gd name="T13" fmla="*/ 2 h 217"/>
                <a:gd name="T14" fmla="*/ 1 w 121"/>
                <a:gd name="T15" fmla="*/ 2 h 217"/>
                <a:gd name="T16" fmla="*/ 1 w 121"/>
                <a:gd name="T17" fmla="*/ 2 h 217"/>
                <a:gd name="T18" fmla="*/ 1 w 121"/>
                <a:gd name="T19" fmla="*/ 3 h 217"/>
                <a:gd name="T20" fmla="*/ 1 w 121"/>
                <a:gd name="T21" fmla="*/ 3 h 217"/>
                <a:gd name="T22" fmla="*/ 1 w 121"/>
                <a:gd name="T23" fmla="*/ 3 h 217"/>
                <a:gd name="T24" fmla="*/ 0 w 121"/>
                <a:gd name="T25" fmla="*/ 4 h 217"/>
                <a:gd name="T26" fmla="*/ 1 w 121"/>
                <a:gd name="T27" fmla="*/ 4 h 217"/>
                <a:gd name="T28" fmla="*/ 1 w 121"/>
                <a:gd name="T29" fmla="*/ 4 h 217"/>
                <a:gd name="T30" fmla="*/ 1 w 121"/>
                <a:gd name="T31" fmla="*/ 4 h 217"/>
                <a:gd name="T32" fmla="*/ 0 w 121"/>
                <a:gd name="T33" fmla="*/ 5 h 217"/>
                <a:gd name="T34" fmla="*/ 0 w 121"/>
                <a:gd name="T35" fmla="*/ 5 h 217"/>
                <a:gd name="T36" fmla="*/ 1 w 121"/>
                <a:gd name="T37" fmla="*/ 4 h 217"/>
                <a:gd name="T38" fmla="*/ 2 w 121"/>
                <a:gd name="T39" fmla="*/ 4 h 217"/>
                <a:gd name="T40" fmla="*/ 3 w 121"/>
                <a:gd name="T41" fmla="*/ 4 h 217"/>
                <a:gd name="T42" fmla="*/ 4 w 121"/>
                <a:gd name="T43" fmla="*/ 4 h 217"/>
                <a:gd name="T44" fmla="*/ 3 w 121"/>
                <a:gd name="T45" fmla="*/ 4 h 217"/>
                <a:gd name="T46" fmla="*/ 4 w 121"/>
                <a:gd name="T47" fmla="*/ 4 h 217"/>
                <a:gd name="T48" fmla="*/ 4 w 121"/>
                <a:gd name="T49" fmla="*/ 3 h 217"/>
                <a:gd name="T50" fmla="*/ 4 w 121"/>
                <a:gd name="T51" fmla="*/ 3 h 217"/>
                <a:gd name="T52" fmla="*/ 3 w 121"/>
                <a:gd name="T53" fmla="*/ 3 h 217"/>
                <a:gd name="T54" fmla="*/ 2 w 121"/>
                <a:gd name="T55" fmla="*/ 1 h 217"/>
                <a:gd name="T56" fmla="*/ 1 w 121"/>
                <a:gd name="T57" fmla="*/ 1 h 217"/>
                <a:gd name="T58" fmla="*/ 2 w 121"/>
                <a:gd name="T59" fmla="*/ 1 h 217"/>
                <a:gd name="T60" fmla="*/ 1 w 121"/>
                <a:gd name="T61" fmla="*/ 1 h 217"/>
                <a:gd name="T62" fmla="*/ 1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03" name="Freeform 128"/>
            <p:cNvSpPr>
              <a:spLocks/>
            </p:cNvSpPr>
            <p:nvPr/>
          </p:nvSpPr>
          <p:spPr bwMode="auto">
            <a:xfrm>
              <a:off x="1057" y="1437"/>
              <a:ext cx="14" cy="11"/>
            </a:xfrm>
            <a:custGeom>
              <a:avLst/>
              <a:gdLst>
                <a:gd name="T0" fmla="*/ 0 w 31"/>
                <a:gd name="T1" fmla="*/ 0 h 32"/>
                <a:gd name="T2" fmla="*/ 0 w 31"/>
                <a:gd name="T3" fmla="*/ 0 h 32"/>
                <a:gd name="T4" fmla="*/ 0 w 31"/>
                <a:gd name="T5" fmla="*/ 0 h 32"/>
                <a:gd name="T6" fmla="*/ 1 w 31"/>
                <a:gd name="T7" fmla="*/ 0 h 32"/>
                <a:gd name="T8" fmla="*/ 1 w 31"/>
                <a:gd name="T9" fmla="*/ 0 h 32"/>
                <a:gd name="T10" fmla="*/ 1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2">
                  <a:moveTo>
                    <a:pt x="15" y="0"/>
                  </a:moveTo>
                  <a:lnTo>
                    <a:pt x="0" y="16"/>
                  </a:lnTo>
                  <a:lnTo>
                    <a:pt x="15" y="31"/>
                  </a:lnTo>
                  <a:lnTo>
                    <a:pt x="30" y="31"/>
                  </a:lnTo>
                  <a:lnTo>
                    <a:pt x="30" y="16"/>
                  </a:lnTo>
                  <a:lnTo>
                    <a:pt x="30" y="0"/>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04" name="Freeform 129"/>
            <p:cNvSpPr>
              <a:spLocks/>
            </p:cNvSpPr>
            <p:nvPr/>
          </p:nvSpPr>
          <p:spPr bwMode="auto">
            <a:xfrm>
              <a:off x="1063" y="1401"/>
              <a:ext cx="9" cy="7"/>
            </a:xfrm>
            <a:custGeom>
              <a:avLst/>
              <a:gdLst>
                <a:gd name="T0" fmla="*/ 0 w 18"/>
                <a:gd name="T1" fmla="*/ 0 h 17"/>
                <a:gd name="T2" fmla="*/ 2 w 18"/>
                <a:gd name="T3" fmla="*/ 0 h 17"/>
                <a:gd name="T4" fmla="*/ 2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16"/>
                  </a:moveTo>
                  <a:lnTo>
                    <a:pt x="17" y="16"/>
                  </a:lnTo>
                  <a:lnTo>
                    <a:pt x="17" y="0"/>
                  </a:lnTo>
                  <a:lnTo>
                    <a:pt x="0"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05" name="Freeform 130"/>
            <p:cNvSpPr>
              <a:spLocks/>
            </p:cNvSpPr>
            <p:nvPr/>
          </p:nvSpPr>
          <p:spPr bwMode="auto">
            <a:xfrm>
              <a:off x="1037" y="1437"/>
              <a:ext cx="34" cy="35"/>
            </a:xfrm>
            <a:custGeom>
              <a:avLst/>
              <a:gdLst>
                <a:gd name="T0" fmla="*/ 3 w 77"/>
                <a:gd name="T1" fmla="*/ 0 h 94"/>
                <a:gd name="T2" fmla="*/ 2 w 77"/>
                <a:gd name="T3" fmla="*/ 0 h 94"/>
                <a:gd name="T4" fmla="*/ 2 w 77"/>
                <a:gd name="T5" fmla="*/ 0 h 94"/>
                <a:gd name="T6" fmla="*/ 2 w 77"/>
                <a:gd name="T7" fmla="*/ 0 h 94"/>
                <a:gd name="T8" fmla="*/ 2 w 77"/>
                <a:gd name="T9" fmla="*/ 0 h 94"/>
                <a:gd name="T10" fmla="*/ 1 w 77"/>
                <a:gd name="T11" fmla="*/ 0 h 94"/>
                <a:gd name="T12" fmla="*/ 0 w 77"/>
                <a:gd name="T13" fmla="*/ 0 h 94"/>
                <a:gd name="T14" fmla="*/ 0 w 77"/>
                <a:gd name="T15" fmla="*/ 1 h 94"/>
                <a:gd name="T16" fmla="*/ 0 w 77"/>
                <a:gd name="T17" fmla="*/ 1 h 94"/>
                <a:gd name="T18" fmla="*/ 0 w 77"/>
                <a:gd name="T19" fmla="*/ 1 h 94"/>
                <a:gd name="T20" fmla="*/ 0 w 77"/>
                <a:gd name="T21" fmla="*/ 2 h 94"/>
                <a:gd name="T22" fmla="*/ 1 w 77"/>
                <a:gd name="T23" fmla="*/ 2 h 94"/>
                <a:gd name="T24" fmla="*/ 2 w 77"/>
                <a:gd name="T25" fmla="*/ 1 h 94"/>
                <a:gd name="T26" fmla="*/ 3 w 77"/>
                <a:gd name="T27" fmla="*/ 1 h 94"/>
                <a:gd name="T28" fmla="*/ 3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06" name="Freeform 131"/>
            <p:cNvSpPr>
              <a:spLocks/>
            </p:cNvSpPr>
            <p:nvPr/>
          </p:nvSpPr>
          <p:spPr bwMode="auto">
            <a:xfrm>
              <a:off x="1173" y="1861"/>
              <a:ext cx="46" cy="41"/>
            </a:xfrm>
            <a:custGeom>
              <a:avLst/>
              <a:gdLst>
                <a:gd name="T0" fmla="*/ 2 w 105"/>
                <a:gd name="T1" fmla="*/ 2 h 109"/>
                <a:gd name="T2" fmla="*/ 2 w 105"/>
                <a:gd name="T3" fmla="*/ 2 h 109"/>
                <a:gd name="T4" fmla="*/ 2 w 105"/>
                <a:gd name="T5" fmla="*/ 2 h 109"/>
                <a:gd name="T6" fmla="*/ 3 w 105"/>
                <a:gd name="T7" fmla="*/ 1 h 109"/>
                <a:gd name="T8" fmla="*/ 3 w 105"/>
                <a:gd name="T9" fmla="*/ 1 h 109"/>
                <a:gd name="T10" fmla="*/ 4 w 105"/>
                <a:gd name="T11" fmla="*/ 0 h 109"/>
                <a:gd name="T12" fmla="*/ 3 w 105"/>
                <a:gd name="T13" fmla="*/ 0 h 109"/>
                <a:gd name="T14" fmla="*/ 2 w 105"/>
                <a:gd name="T15" fmla="*/ 0 h 109"/>
                <a:gd name="T16" fmla="*/ 2 w 105"/>
                <a:gd name="T17" fmla="*/ 0 h 109"/>
                <a:gd name="T18" fmla="*/ 0 w 105"/>
                <a:gd name="T19" fmla="*/ 0 h 109"/>
                <a:gd name="T20" fmla="*/ 0 w 105"/>
                <a:gd name="T21" fmla="*/ 1 h 109"/>
                <a:gd name="T22" fmla="*/ 2 w 105"/>
                <a:gd name="T23" fmla="*/ 2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07" name="Freeform 132"/>
            <p:cNvSpPr>
              <a:spLocks/>
            </p:cNvSpPr>
            <p:nvPr/>
          </p:nvSpPr>
          <p:spPr bwMode="auto">
            <a:xfrm>
              <a:off x="1179" y="1861"/>
              <a:ext cx="14" cy="6"/>
            </a:xfrm>
            <a:custGeom>
              <a:avLst/>
              <a:gdLst>
                <a:gd name="T0" fmla="*/ 0 w 32"/>
                <a:gd name="T1" fmla="*/ 0 h 17"/>
                <a:gd name="T2" fmla="*/ 1 w 32"/>
                <a:gd name="T3" fmla="*/ 0 h 17"/>
                <a:gd name="T4" fmla="*/ 1 w 32"/>
                <a:gd name="T5" fmla="*/ 0 h 17"/>
                <a:gd name="T6" fmla="*/ 0 w 32"/>
                <a:gd name="T7" fmla="*/ 0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08" name="Freeform 133"/>
            <p:cNvSpPr>
              <a:spLocks/>
            </p:cNvSpPr>
            <p:nvPr/>
          </p:nvSpPr>
          <p:spPr bwMode="auto">
            <a:xfrm>
              <a:off x="1128" y="1774"/>
              <a:ext cx="91" cy="69"/>
            </a:xfrm>
            <a:custGeom>
              <a:avLst/>
              <a:gdLst>
                <a:gd name="T0" fmla="*/ 4 w 210"/>
                <a:gd name="T1" fmla="*/ 4 h 185"/>
                <a:gd name="T2" fmla="*/ 4 w 210"/>
                <a:gd name="T3" fmla="*/ 3 h 185"/>
                <a:gd name="T4" fmla="*/ 5 w 210"/>
                <a:gd name="T5" fmla="*/ 3 h 185"/>
                <a:gd name="T6" fmla="*/ 5 w 210"/>
                <a:gd name="T7" fmla="*/ 3 h 185"/>
                <a:gd name="T8" fmla="*/ 7 w 210"/>
                <a:gd name="T9" fmla="*/ 2 h 185"/>
                <a:gd name="T10" fmla="*/ 7 w 210"/>
                <a:gd name="T11" fmla="*/ 1 h 185"/>
                <a:gd name="T12" fmla="*/ 7 w 210"/>
                <a:gd name="T13" fmla="*/ 0 h 185"/>
                <a:gd name="T14" fmla="*/ 7 w 210"/>
                <a:gd name="T15" fmla="*/ 0 h 185"/>
                <a:gd name="T16" fmla="*/ 5 w 210"/>
                <a:gd name="T17" fmla="*/ 0 h 185"/>
                <a:gd name="T18" fmla="*/ 4 w 210"/>
                <a:gd name="T19" fmla="*/ 0 h 185"/>
                <a:gd name="T20" fmla="*/ 1 w 210"/>
                <a:gd name="T21" fmla="*/ 0 h 185"/>
                <a:gd name="T22" fmla="*/ 0 w 210"/>
                <a:gd name="T23" fmla="*/ 0 h 185"/>
                <a:gd name="T24" fmla="*/ 0 w 210"/>
                <a:gd name="T25" fmla="*/ 1 h 185"/>
                <a:gd name="T26" fmla="*/ 0 w 210"/>
                <a:gd name="T27" fmla="*/ 2 h 185"/>
                <a:gd name="T28" fmla="*/ 0 w 210"/>
                <a:gd name="T29" fmla="*/ 3 h 185"/>
                <a:gd name="T30" fmla="*/ 1 w 210"/>
                <a:gd name="T31" fmla="*/ 3 h 185"/>
                <a:gd name="T32" fmla="*/ 2 w 210"/>
                <a:gd name="T33" fmla="*/ 4 h 185"/>
                <a:gd name="T34" fmla="*/ 3 w 210"/>
                <a:gd name="T35" fmla="*/ 4 h 185"/>
                <a:gd name="T36" fmla="*/ 4 w 210"/>
                <a:gd name="T37" fmla="*/ 4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09" name="Freeform 134"/>
            <p:cNvSpPr>
              <a:spLocks/>
            </p:cNvSpPr>
            <p:nvPr/>
          </p:nvSpPr>
          <p:spPr bwMode="auto">
            <a:xfrm>
              <a:off x="1115" y="1785"/>
              <a:ext cx="20" cy="42"/>
            </a:xfrm>
            <a:custGeom>
              <a:avLst/>
              <a:gdLst>
                <a:gd name="T0" fmla="*/ 1 w 46"/>
                <a:gd name="T1" fmla="*/ 2 h 108"/>
                <a:gd name="T2" fmla="*/ 1 w 46"/>
                <a:gd name="T3" fmla="*/ 2 h 108"/>
                <a:gd name="T4" fmla="*/ 2 w 46"/>
                <a:gd name="T5" fmla="*/ 1 h 108"/>
                <a:gd name="T6" fmla="*/ 2 w 46"/>
                <a:gd name="T7" fmla="*/ 0 h 108"/>
                <a:gd name="T8" fmla="*/ 0 w 46"/>
                <a:gd name="T9" fmla="*/ 0 h 108"/>
                <a:gd name="T10" fmla="*/ 0 w 46"/>
                <a:gd name="T11" fmla="*/ 0 h 108"/>
                <a:gd name="T12" fmla="*/ 0 w 46"/>
                <a:gd name="T13" fmla="*/ 1 h 108"/>
                <a:gd name="T14" fmla="*/ 0 w 46"/>
                <a:gd name="T15" fmla="*/ 2 h 108"/>
                <a:gd name="T16" fmla="*/ 1 w 46"/>
                <a:gd name="T17" fmla="*/ 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10" name="Freeform 135"/>
            <p:cNvSpPr>
              <a:spLocks/>
            </p:cNvSpPr>
            <p:nvPr/>
          </p:nvSpPr>
          <p:spPr bwMode="auto">
            <a:xfrm>
              <a:off x="1108" y="1791"/>
              <a:ext cx="13" cy="36"/>
            </a:xfrm>
            <a:custGeom>
              <a:avLst/>
              <a:gdLst>
                <a:gd name="T0" fmla="*/ 1 w 32"/>
                <a:gd name="T1" fmla="*/ 2 h 93"/>
                <a:gd name="T2" fmla="*/ 0 w 32"/>
                <a:gd name="T3" fmla="*/ 0 h 93"/>
                <a:gd name="T4" fmla="*/ 0 w 32"/>
                <a:gd name="T5" fmla="*/ 0 h 93"/>
                <a:gd name="T6" fmla="*/ 0 w 32"/>
                <a:gd name="T7" fmla="*/ 2 h 93"/>
                <a:gd name="T8" fmla="*/ 1 w 32"/>
                <a:gd name="T9" fmla="*/ 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93">
                  <a:moveTo>
                    <a:pt x="31" y="92"/>
                  </a:moveTo>
                  <a:lnTo>
                    <a:pt x="16" y="15"/>
                  </a:lnTo>
                  <a:lnTo>
                    <a:pt x="0" y="0"/>
                  </a:lnTo>
                  <a:lnTo>
                    <a:pt x="16" y="92"/>
                  </a:lnTo>
                  <a:lnTo>
                    <a:pt x="31" y="92"/>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11" name="Freeform 136"/>
            <p:cNvSpPr>
              <a:spLocks/>
            </p:cNvSpPr>
            <p:nvPr/>
          </p:nvSpPr>
          <p:spPr bwMode="auto">
            <a:xfrm>
              <a:off x="1083" y="1791"/>
              <a:ext cx="32" cy="47"/>
            </a:xfrm>
            <a:custGeom>
              <a:avLst/>
              <a:gdLst>
                <a:gd name="T0" fmla="*/ 3 w 75"/>
                <a:gd name="T1" fmla="*/ 2 h 124"/>
                <a:gd name="T2" fmla="*/ 2 w 75"/>
                <a:gd name="T3" fmla="*/ 0 h 124"/>
                <a:gd name="T4" fmla="*/ 0 w 75"/>
                <a:gd name="T5" fmla="*/ 0 h 124"/>
                <a:gd name="T6" fmla="*/ 0 w 75"/>
                <a:gd name="T7" fmla="*/ 1 h 124"/>
                <a:gd name="T8" fmla="*/ 0 w 75"/>
                <a:gd name="T9" fmla="*/ 2 h 124"/>
                <a:gd name="T10" fmla="*/ 0 w 75"/>
                <a:gd name="T11" fmla="*/ 3 h 124"/>
                <a:gd name="T12" fmla="*/ 1 w 75"/>
                <a:gd name="T13" fmla="*/ 3 h 124"/>
                <a:gd name="T14" fmla="*/ 3 w 75"/>
                <a:gd name="T15" fmla="*/ 2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4">
                  <a:moveTo>
                    <a:pt x="74" y="92"/>
                  </a:moveTo>
                  <a:lnTo>
                    <a:pt x="59" y="0"/>
                  </a:lnTo>
                  <a:lnTo>
                    <a:pt x="0" y="15"/>
                  </a:lnTo>
                  <a:lnTo>
                    <a:pt x="0" y="46"/>
                  </a:lnTo>
                  <a:lnTo>
                    <a:pt x="0" y="92"/>
                  </a:lnTo>
                  <a:lnTo>
                    <a:pt x="0" y="123"/>
                  </a:lnTo>
                  <a:lnTo>
                    <a:pt x="30" y="123"/>
                  </a:lnTo>
                  <a:lnTo>
                    <a:pt x="74" y="92"/>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12" name="Freeform 137"/>
            <p:cNvSpPr>
              <a:spLocks/>
            </p:cNvSpPr>
            <p:nvPr/>
          </p:nvSpPr>
          <p:spPr bwMode="auto">
            <a:xfrm>
              <a:off x="1108" y="1704"/>
              <a:ext cx="111" cy="82"/>
            </a:xfrm>
            <a:custGeom>
              <a:avLst/>
              <a:gdLst>
                <a:gd name="T0" fmla="*/ 8 w 255"/>
                <a:gd name="T1" fmla="*/ 0 h 217"/>
                <a:gd name="T2" fmla="*/ 4 w 255"/>
                <a:gd name="T3" fmla="*/ 1 h 217"/>
                <a:gd name="T4" fmla="*/ 4 w 255"/>
                <a:gd name="T5" fmla="*/ 1 h 217"/>
                <a:gd name="T6" fmla="*/ 3 w 255"/>
                <a:gd name="T7" fmla="*/ 2 h 217"/>
                <a:gd name="T8" fmla="*/ 3 w 255"/>
                <a:gd name="T9" fmla="*/ 3 h 217"/>
                <a:gd name="T10" fmla="*/ 2 w 255"/>
                <a:gd name="T11" fmla="*/ 3 h 217"/>
                <a:gd name="T12" fmla="*/ 0 w 255"/>
                <a:gd name="T13" fmla="*/ 3 h 217"/>
                <a:gd name="T14" fmla="*/ 0 w 255"/>
                <a:gd name="T15" fmla="*/ 4 h 217"/>
                <a:gd name="T16" fmla="*/ 1 w 255"/>
                <a:gd name="T17" fmla="*/ 5 h 217"/>
                <a:gd name="T18" fmla="*/ 2 w 255"/>
                <a:gd name="T19" fmla="*/ 5 h 217"/>
                <a:gd name="T20" fmla="*/ 3 w 255"/>
                <a:gd name="T21" fmla="*/ 4 h 217"/>
                <a:gd name="T22" fmla="*/ 5 w 255"/>
                <a:gd name="T23" fmla="*/ 4 h 217"/>
                <a:gd name="T24" fmla="*/ 7 w 255"/>
                <a:gd name="T25" fmla="*/ 4 h 217"/>
                <a:gd name="T26" fmla="*/ 8 w 255"/>
                <a:gd name="T27" fmla="*/ 4 h 217"/>
                <a:gd name="T28" fmla="*/ 9 w 255"/>
                <a:gd name="T29" fmla="*/ 4 h 217"/>
                <a:gd name="T30" fmla="*/ 9 w 255"/>
                <a:gd name="T31" fmla="*/ 3 h 217"/>
                <a:gd name="T32" fmla="*/ 9 w 255"/>
                <a:gd name="T33" fmla="*/ 3 h 217"/>
                <a:gd name="T34" fmla="*/ 9 w 255"/>
                <a:gd name="T35" fmla="*/ 1 h 217"/>
                <a:gd name="T36" fmla="*/ 9 w 255"/>
                <a:gd name="T37" fmla="*/ 1 h 217"/>
                <a:gd name="T38" fmla="*/ 9 w 255"/>
                <a:gd name="T39" fmla="*/ 0 h 217"/>
                <a:gd name="T40" fmla="*/ 8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13" name="Freeform 138"/>
            <p:cNvSpPr>
              <a:spLocks/>
            </p:cNvSpPr>
            <p:nvPr/>
          </p:nvSpPr>
          <p:spPr bwMode="auto">
            <a:xfrm>
              <a:off x="1204" y="1704"/>
              <a:ext cx="84" cy="117"/>
            </a:xfrm>
            <a:custGeom>
              <a:avLst/>
              <a:gdLst>
                <a:gd name="T0" fmla="*/ 7 w 194"/>
                <a:gd name="T1" fmla="*/ 2 h 309"/>
                <a:gd name="T2" fmla="*/ 1 w 194"/>
                <a:gd name="T3" fmla="*/ 0 h 309"/>
                <a:gd name="T4" fmla="*/ 1 w 194"/>
                <a:gd name="T5" fmla="*/ 0 h 309"/>
                <a:gd name="T6" fmla="*/ 1 w 194"/>
                <a:gd name="T7" fmla="*/ 1 h 309"/>
                <a:gd name="T8" fmla="*/ 1 w 194"/>
                <a:gd name="T9" fmla="*/ 1 h 309"/>
                <a:gd name="T10" fmla="*/ 1 w 194"/>
                <a:gd name="T11" fmla="*/ 3 h 309"/>
                <a:gd name="T12" fmla="*/ 0 w 194"/>
                <a:gd name="T13" fmla="*/ 3 h 309"/>
                <a:gd name="T14" fmla="*/ 0 w 194"/>
                <a:gd name="T15" fmla="*/ 4 h 309"/>
                <a:gd name="T16" fmla="*/ 0 w 194"/>
                <a:gd name="T17" fmla="*/ 4 h 309"/>
                <a:gd name="T18" fmla="*/ 1 w 194"/>
                <a:gd name="T19" fmla="*/ 4 h 309"/>
                <a:gd name="T20" fmla="*/ 1 w 194"/>
                <a:gd name="T21" fmla="*/ 5 h 309"/>
                <a:gd name="T22" fmla="*/ 0 w 194"/>
                <a:gd name="T23" fmla="*/ 6 h 309"/>
                <a:gd name="T24" fmla="*/ 1 w 194"/>
                <a:gd name="T25" fmla="*/ 6 h 309"/>
                <a:gd name="T26" fmla="*/ 5 w 194"/>
                <a:gd name="T27" fmla="*/ 6 h 309"/>
                <a:gd name="T28" fmla="*/ 6 w 194"/>
                <a:gd name="T29" fmla="*/ 5 h 309"/>
                <a:gd name="T30" fmla="*/ 6 w 194"/>
                <a:gd name="T31" fmla="*/ 5 h 309"/>
                <a:gd name="T32" fmla="*/ 5 w 194"/>
                <a:gd name="T33" fmla="*/ 5 h 309"/>
                <a:gd name="T34" fmla="*/ 6 w 194"/>
                <a:gd name="T35" fmla="*/ 4 h 309"/>
                <a:gd name="T36" fmla="*/ 6 w 194"/>
                <a:gd name="T37" fmla="*/ 3 h 309"/>
                <a:gd name="T38" fmla="*/ 6 w 194"/>
                <a:gd name="T39" fmla="*/ 3 h 309"/>
                <a:gd name="T40" fmla="*/ 7 w 194"/>
                <a:gd name="T41" fmla="*/ 3 h 309"/>
                <a:gd name="T42" fmla="*/ 7 w 194"/>
                <a:gd name="T43" fmla="*/ 2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14" name="Line 139"/>
            <p:cNvSpPr>
              <a:spLocks noChangeShapeType="1"/>
            </p:cNvSpPr>
            <p:nvPr/>
          </p:nvSpPr>
          <p:spPr bwMode="auto">
            <a:xfrm>
              <a:off x="1167" y="1867"/>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15" name="Line 140"/>
            <p:cNvSpPr>
              <a:spLocks noChangeShapeType="1"/>
            </p:cNvSpPr>
            <p:nvPr/>
          </p:nvSpPr>
          <p:spPr bwMode="auto">
            <a:xfrm>
              <a:off x="1146" y="1482"/>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16" name="Freeform 141"/>
            <p:cNvSpPr>
              <a:spLocks/>
            </p:cNvSpPr>
            <p:nvPr/>
          </p:nvSpPr>
          <p:spPr bwMode="auto">
            <a:xfrm>
              <a:off x="1146" y="1442"/>
              <a:ext cx="58" cy="64"/>
            </a:xfrm>
            <a:custGeom>
              <a:avLst/>
              <a:gdLst>
                <a:gd name="T0" fmla="*/ 3 w 135"/>
                <a:gd name="T1" fmla="*/ 3 h 170"/>
                <a:gd name="T2" fmla="*/ 1 w 135"/>
                <a:gd name="T3" fmla="*/ 3 h 170"/>
                <a:gd name="T4" fmla="*/ 1 w 135"/>
                <a:gd name="T5" fmla="*/ 3 h 170"/>
                <a:gd name="T6" fmla="*/ 0 w 135"/>
                <a:gd name="T7" fmla="*/ 2 h 170"/>
                <a:gd name="T8" fmla="*/ 0 w 135"/>
                <a:gd name="T9" fmla="*/ 2 h 170"/>
                <a:gd name="T10" fmla="*/ 0 w 135"/>
                <a:gd name="T11" fmla="*/ 2 h 170"/>
                <a:gd name="T12" fmla="*/ 0 w 135"/>
                <a:gd name="T13" fmla="*/ 2 h 170"/>
                <a:gd name="T14" fmla="*/ 1 w 135"/>
                <a:gd name="T15" fmla="*/ 1 h 170"/>
                <a:gd name="T16" fmla="*/ 1 w 135"/>
                <a:gd name="T17" fmla="*/ 1 h 170"/>
                <a:gd name="T18" fmla="*/ 1 w 135"/>
                <a:gd name="T19" fmla="*/ 0 h 170"/>
                <a:gd name="T20" fmla="*/ 2 w 135"/>
                <a:gd name="T21" fmla="*/ 0 h 170"/>
                <a:gd name="T22" fmla="*/ 3 w 135"/>
                <a:gd name="T23" fmla="*/ 0 h 170"/>
                <a:gd name="T24" fmla="*/ 3 w 135"/>
                <a:gd name="T25" fmla="*/ 0 h 170"/>
                <a:gd name="T26" fmla="*/ 3 w 135"/>
                <a:gd name="T27" fmla="*/ 1 h 170"/>
                <a:gd name="T28" fmla="*/ 3 w 135"/>
                <a:gd name="T29" fmla="*/ 1 h 170"/>
                <a:gd name="T30" fmla="*/ 3 w 135"/>
                <a:gd name="T31" fmla="*/ 1 h 170"/>
                <a:gd name="T32" fmla="*/ 3 w 135"/>
                <a:gd name="T33" fmla="*/ 2 h 170"/>
                <a:gd name="T34" fmla="*/ 3 w 135"/>
                <a:gd name="T35" fmla="*/ 2 h 170"/>
                <a:gd name="T36" fmla="*/ 3 w 135"/>
                <a:gd name="T37" fmla="*/ 2 h 170"/>
                <a:gd name="T38" fmla="*/ 4 w 135"/>
                <a:gd name="T39" fmla="*/ 2 h 170"/>
                <a:gd name="T40" fmla="*/ 5 w 135"/>
                <a:gd name="T41" fmla="*/ 3 h 170"/>
                <a:gd name="T42" fmla="*/ 5 w 135"/>
                <a:gd name="T43" fmla="*/ 3 h 170"/>
                <a:gd name="T44" fmla="*/ 3 w 135"/>
                <a:gd name="T45" fmla="*/ 3 h 170"/>
                <a:gd name="T46" fmla="*/ 3 w 135"/>
                <a:gd name="T47" fmla="*/ 3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17" name="Freeform 142"/>
            <p:cNvSpPr>
              <a:spLocks/>
            </p:cNvSpPr>
            <p:nvPr/>
          </p:nvSpPr>
          <p:spPr bwMode="auto">
            <a:xfrm>
              <a:off x="1198" y="1471"/>
              <a:ext cx="71" cy="30"/>
            </a:xfrm>
            <a:custGeom>
              <a:avLst/>
              <a:gdLst>
                <a:gd name="T0" fmla="*/ 3 w 165"/>
                <a:gd name="T1" fmla="*/ 0 h 78"/>
                <a:gd name="T2" fmla="*/ 1 w 165"/>
                <a:gd name="T3" fmla="*/ 0 h 78"/>
                <a:gd name="T4" fmla="*/ 0 w 165"/>
                <a:gd name="T5" fmla="*/ 0 h 78"/>
                <a:gd name="T6" fmla="*/ 0 w 165"/>
                <a:gd name="T7" fmla="*/ 1 h 78"/>
                <a:gd name="T8" fmla="*/ 0 w 165"/>
                <a:gd name="T9" fmla="*/ 1 h 78"/>
                <a:gd name="T10" fmla="*/ 1 w 165"/>
                <a:gd name="T11" fmla="*/ 1 h 78"/>
                <a:gd name="T12" fmla="*/ 1 w 165"/>
                <a:gd name="T13" fmla="*/ 1 h 78"/>
                <a:gd name="T14" fmla="*/ 2 w 165"/>
                <a:gd name="T15" fmla="*/ 1 h 78"/>
                <a:gd name="T16" fmla="*/ 3 w 165"/>
                <a:gd name="T17" fmla="*/ 2 h 78"/>
                <a:gd name="T18" fmla="*/ 3 w 165"/>
                <a:gd name="T19" fmla="*/ 2 h 78"/>
                <a:gd name="T20" fmla="*/ 3 w 165"/>
                <a:gd name="T21" fmla="*/ 1 h 78"/>
                <a:gd name="T22" fmla="*/ 5 w 165"/>
                <a:gd name="T23" fmla="*/ 1 h 78"/>
                <a:gd name="T24" fmla="*/ 5 w 165"/>
                <a:gd name="T25" fmla="*/ 1 h 78"/>
                <a:gd name="T26" fmla="*/ 6 w 165"/>
                <a:gd name="T27" fmla="*/ 1 h 78"/>
                <a:gd name="T28" fmla="*/ 5 w 165"/>
                <a:gd name="T29" fmla="*/ 1 h 78"/>
                <a:gd name="T30" fmla="*/ 3 w 165"/>
                <a:gd name="T31" fmla="*/ 1 h 78"/>
                <a:gd name="T32" fmla="*/ 3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18" name="Freeform 143"/>
            <p:cNvSpPr>
              <a:spLocks/>
            </p:cNvSpPr>
            <p:nvPr/>
          </p:nvSpPr>
          <p:spPr bwMode="auto">
            <a:xfrm>
              <a:off x="1179" y="1442"/>
              <a:ext cx="32" cy="42"/>
            </a:xfrm>
            <a:custGeom>
              <a:avLst/>
              <a:gdLst>
                <a:gd name="T0" fmla="*/ 0 w 75"/>
                <a:gd name="T1" fmla="*/ 0 h 109"/>
                <a:gd name="T2" fmla="*/ 0 w 75"/>
                <a:gd name="T3" fmla="*/ 1 h 109"/>
                <a:gd name="T4" fmla="*/ 0 w 75"/>
                <a:gd name="T5" fmla="*/ 1 h 109"/>
                <a:gd name="T6" fmla="*/ 0 w 75"/>
                <a:gd name="T7" fmla="*/ 1 h 109"/>
                <a:gd name="T8" fmla="*/ 0 w 75"/>
                <a:gd name="T9" fmla="*/ 1 h 109"/>
                <a:gd name="T10" fmla="*/ 0 w 75"/>
                <a:gd name="T11" fmla="*/ 2 h 109"/>
                <a:gd name="T12" fmla="*/ 0 w 75"/>
                <a:gd name="T13" fmla="*/ 2 h 109"/>
                <a:gd name="T14" fmla="*/ 0 w 75"/>
                <a:gd name="T15" fmla="*/ 2 h 109"/>
                <a:gd name="T16" fmla="*/ 1 w 75"/>
                <a:gd name="T17" fmla="*/ 2 h 109"/>
                <a:gd name="T18" fmla="*/ 1 w 75"/>
                <a:gd name="T19" fmla="*/ 2 h 109"/>
                <a:gd name="T20" fmla="*/ 3 w 75"/>
                <a:gd name="T21" fmla="*/ 2 h 109"/>
                <a:gd name="T22" fmla="*/ 2 w 75"/>
                <a:gd name="T23" fmla="*/ 1 h 109"/>
                <a:gd name="T24" fmla="*/ 3 w 75"/>
                <a:gd name="T25" fmla="*/ 0 h 109"/>
                <a:gd name="T26" fmla="*/ 1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19" name="Freeform 144"/>
            <p:cNvSpPr>
              <a:spLocks/>
            </p:cNvSpPr>
            <p:nvPr/>
          </p:nvSpPr>
          <p:spPr bwMode="auto">
            <a:xfrm>
              <a:off x="1160" y="1506"/>
              <a:ext cx="83" cy="76"/>
            </a:xfrm>
            <a:custGeom>
              <a:avLst/>
              <a:gdLst>
                <a:gd name="T0" fmla="*/ 0 w 196"/>
                <a:gd name="T1" fmla="*/ 2 h 201"/>
                <a:gd name="T2" fmla="*/ 1 w 196"/>
                <a:gd name="T3" fmla="*/ 1 h 201"/>
                <a:gd name="T4" fmla="*/ 1 w 196"/>
                <a:gd name="T5" fmla="*/ 2 h 201"/>
                <a:gd name="T6" fmla="*/ 2 w 196"/>
                <a:gd name="T7" fmla="*/ 2 h 201"/>
                <a:gd name="T8" fmla="*/ 3 w 196"/>
                <a:gd name="T9" fmla="*/ 3 h 201"/>
                <a:gd name="T10" fmla="*/ 4 w 196"/>
                <a:gd name="T11" fmla="*/ 3 h 201"/>
                <a:gd name="T12" fmla="*/ 5 w 196"/>
                <a:gd name="T13" fmla="*/ 3 h 201"/>
                <a:gd name="T14" fmla="*/ 5 w 196"/>
                <a:gd name="T15" fmla="*/ 4 h 201"/>
                <a:gd name="T16" fmla="*/ 5 w 196"/>
                <a:gd name="T17" fmla="*/ 4 h 201"/>
                <a:gd name="T18" fmla="*/ 6 w 196"/>
                <a:gd name="T19" fmla="*/ 4 h 201"/>
                <a:gd name="T20" fmla="*/ 6 w 196"/>
                <a:gd name="T21" fmla="*/ 3 h 201"/>
                <a:gd name="T22" fmla="*/ 6 w 196"/>
                <a:gd name="T23" fmla="*/ 3 h 201"/>
                <a:gd name="T24" fmla="*/ 6 w 196"/>
                <a:gd name="T25" fmla="*/ 3 h 201"/>
                <a:gd name="T26" fmla="*/ 6 w 196"/>
                <a:gd name="T27" fmla="*/ 3 h 201"/>
                <a:gd name="T28" fmla="*/ 5 w 196"/>
                <a:gd name="T29" fmla="*/ 3 h 201"/>
                <a:gd name="T30" fmla="*/ 4 w 196"/>
                <a:gd name="T31" fmla="*/ 2 h 201"/>
                <a:gd name="T32" fmla="*/ 3 w 196"/>
                <a:gd name="T33" fmla="*/ 2 h 201"/>
                <a:gd name="T34" fmla="*/ 3 w 196"/>
                <a:gd name="T35" fmla="*/ 2 h 201"/>
                <a:gd name="T36" fmla="*/ 3 w 196"/>
                <a:gd name="T37" fmla="*/ 1 h 201"/>
                <a:gd name="T38" fmla="*/ 3 w 196"/>
                <a:gd name="T39" fmla="*/ 1 h 201"/>
                <a:gd name="T40" fmla="*/ 3 w 196"/>
                <a:gd name="T41" fmla="*/ 1 h 201"/>
                <a:gd name="T42" fmla="*/ 3 w 196"/>
                <a:gd name="T43" fmla="*/ 0 h 201"/>
                <a:gd name="T44" fmla="*/ 3 w 196"/>
                <a:gd name="T45" fmla="*/ 0 h 201"/>
                <a:gd name="T46" fmla="*/ 1 w 196"/>
                <a:gd name="T47" fmla="*/ 0 h 201"/>
                <a:gd name="T48" fmla="*/ 1 w 196"/>
                <a:gd name="T49" fmla="*/ 1 h 201"/>
                <a:gd name="T50" fmla="*/ 0 w 196"/>
                <a:gd name="T51" fmla="*/ 1 h 201"/>
                <a:gd name="T52" fmla="*/ 0 w 196"/>
                <a:gd name="T53" fmla="*/ 1 h 201"/>
                <a:gd name="T54" fmla="*/ 0 w 196"/>
                <a:gd name="T55" fmla="*/ 1 h 201"/>
                <a:gd name="T56" fmla="*/ 0 w 196"/>
                <a:gd name="T57" fmla="*/ 2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20" name="Freeform 145"/>
            <p:cNvSpPr>
              <a:spLocks/>
            </p:cNvSpPr>
            <p:nvPr/>
          </p:nvSpPr>
          <p:spPr bwMode="auto">
            <a:xfrm>
              <a:off x="1204" y="1582"/>
              <a:ext cx="21" cy="12"/>
            </a:xfrm>
            <a:custGeom>
              <a:avLst/>
              <a:gdLst>
                <a:gd name="T0" fmla="*/ 2 w 46"/>
                <a:gd name="T1" fmla="*/ 0 h 31"/>
                <a:gd name="T2" fmla="*/ 1 w 46"/>
                <a:gd name="T3" fmla="*/ 0 h 31"/>
                <a:gd name="T4" fmla="*/ 0 w 46"/>
                <a:gd name="T5" fmla="*/ 0 h 31"/>
                <a:gd name="T6" fmla="*/ 0 w 46"/>
                <a:gd name="T7" fmla="*/ 0 h 31"/>
                <a:gd name="T8" fmla="*/ 1 w 46"/>
                <a:gd name="T9" fmla="*/ 1 h 31"/>
                <a:gd name="T10" fmla="*/ 2 w 46"/>
                <a:gd name="T11" fmla="*/ 0 h 31"/>
                <a:gd name="T12" fmla="*/ 1 w 46"/>
                <a:gd name="T13" fmla="*/ 0 h 31"/>
                <a:gd name="T14" fmla="*/ 2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21" name="Freeform 146"/>
            <p:cNvSpPr>
              <a:spLocks/>
            </p:cNvSpPr>
            <p:nvPr/>
          </p:nvSpPr>
          <p:spPr bwMode="auto">
            <a:xfrm>
              <a:off x="1173" y="1558"/>
              <a:ext cx="7" cy="18"/>
            </a:xfrm>
            <a:custGeom>
              <a:avLst/>
              <a:gdLst>
                <a:gd name="T0" fmla="*/ 0 w 17"/>
                <a:gd name="T1" fmla="*/ 0 h 47"/>
                <a:gd name="T2" fmla="*/ 0 w 17"/>
                <a:gd name="T3" fmla="*/ 1 h 47"/>
                <a:gd name="T4" fmla="*/ 0 w 17"/>
                <a:gd name="T5" fmla="*/ 1 h 47"/>
                <a:gd name="T6" fmla="*/ 0 w 17"/>
                <a:gd name="T7" fmla="*/ 1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7">
                  <a:moveTo>
                    <a:pt x="0" y="15"/>
                  </a:moveTo>
                  <a:lnTo>
                    <a:pt x="0" y="31"/>
                  </a:lnTo>
                  <a:lnTo>
                    <a:pt x="0" y="46"/>
                  </a:lnTo>
                  <a:lnTo>
                    <a:pt x="16" y="31"/>
                  </a:lnTo>
                  <a:lnTo>
                    <a:pt x="16" y="15"/>
                  </a:lnTo>
                  <a:lnTo>
                    <a:pt x="0" y="0"/>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22" name="Freeform 147"/>
            <p:cNvSpPr>
              <a:spLocks/>
            </p:cNvSpPr>
            <p:nvPr/>
          </p:nvSpPr>
          <p:spPr bwMode="auto">
            <a:xfrm>
              <a:off x="1153" y="1500"/>
              <a:ext cx="26" cy="18"/>
            </a:xfrm>
            <a:custGeom>
              <a:avLst/>
              <a:gdLst>
                <a:gd name="T0" fmla="*/ 2 w 60"/>
                <a:gd name="T1" fmla="*/ 0 h 47"/>
                <a:gd name="T2" fmla="*/ 1 w 60"/>
                <a:gd name="T3" fmla="*/ 0 h 47"/>
                <a:gd name="T4" fmla="*/ 0 w 60"/>
                <a:gd name="T5" fmla="*/ 1 h 47"/>
                <a:gd name="T6" fmla="*/ 0 w 60"/>
                <a:gd name="T7" fmla="*/ 1 h 47"/>
                <a:gd name="T8" fmla="*/ 0 w 60"/>
                <a:gd name="T9" fmla="*/ 1 h 47"/>
                <a:gd name="T10" fmla="*/ 1 w 60"/>
                <a:gd name="T11" fmla="*/ 1 h 47"/>
                <a:gd name="T12" fmla="*/ 1 w 60"/>
                <a:gd name="T13" fmla="*/ 1 h 47"/>
                <a:gd name="T14" fmla="*/ 2 w 60"/>
                <a:gd name="T15" fmla="*/ 1 h 47"/>
                <a:gd name="T16" fmla="*/ 2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23" name="Freeform 148"/>
            <p:cNvSpPr>
              <a:spLocks/>
            </p:cNvSpPr>
            <p:nvPr/>
          </p:nvSpPr>
          <p:spPr bwMode="auto">
            <a:xfrm>
              <a:off x="1179" y="1488"/>
              <a:ext cx="51" cy="25"/>
            </a:xfrm>
            <a:custGeom>
              <a:avLst/>
              <a:gdLst>
                <a:gd name="T0" fmla="*/ 2 w 120"/>
                <a:gd name="T1" fmla="*/ 0 h 63"/>
                <a:gd name="T2" fmla="*/ 2 w 120"/>
                <a:gd name="T3" fmla="*/ 1 h 63"/>
                <a:gd name="T4" fmla="*/ 0 w 120"/>
                <a:gd name="T5" fmla="*/ 1 h 63"/>
                <a:gd name="T6" fmla="*/ 0 w 120"/>
                <a:gd name="T7" fmla="*/ 1 h 63"/>
                <a:gd name="T8" fmla="*/ 0 w 120"/>
                <a:gd name="T9" fmla="*/ 2 h 63"/>
                <a:gd name="T10" fmla="*/ 1 w 120"/>
                <a:gd name="T11" fmla="*/ 1 h 63"/>
                <a:gd name="T12" fmla="*/ 2 w 120"/>
                <a:gd name="T13" fmla="*/ 2 h 63"/>
                <a:gd name="T14" fmla="*/ 3 w 120"/>
                <a:gd name="T15" fmla="*/ 2 h 63"/>
                <a:gd name="T16" fmla="*/ 4 w 120"/>
                <a:gd name="T17" fmla="*/ 1 h 63"/>
                <a:gd name="T18" fmla="*/ 3 w 120"/>
                <a:gd name="T19" fmla="*/ 0 h 63"/>
                <a:gd name="T20" fmla="*/ 3 w 120"/>
                <a:gd name="T21" fmla="*/ 0 h 63"/>
                <a:gd name="T22" fmla="*/ 3 w 120"/>
                <a:gd name="T23" fmla="*/ 0 h 63"/>
                <a:gd name="T24" fmla="*/ 2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24" name="Freeform 149"/>
            <p:cNvSpPr>
              <a:spLocks/>
            </p:cNvSpPr>
            <p:nvPr/>
          </p:nvSpPr>
          <p:spPr bwMode="auto">
            <a:xfrm>
              <a:off x="1224" y="1494"/>
              <a:ext cx="45" cy="24"/>
            </a:xfrm>
            <a:custGeom>
              <a:avLst/>
              <a:gdLst>
                <a:gd name="T0" fmla="*/ 3 w 105"/>
                <a:gd name="T1" fmla="*/ 0 h 62"/>
                <a:gd name="T2" fmla="*/ 3 w 105"/>
                <a:gd name="T3" fmla="*/ 0 h 62"/>
                <a:gd name="T4" fmla="*/ 1 w 105"/>
                <a:gd name="T5" fmla="*/ 0 h 62"/>
                <a:gd name="T6" fmla="*/ 1 w 105"/>
                <a:gd name="T7" fmla="*/ 0 h 62"/>
                <a:gd name="T8" fmla="*/ 0 w 105"/>
                <a:gd name="T9" fmla="*/ 0 h 62"/>
                <a:gd name="T10" fmla="*/ 0 w 105"/>
                <a:gd name="T11" fmla="*/ 1 h 62"/>
                <a:gd name="T12" fmla="*/ 1 w 105"/>
                <a:gd name="T13" fmla="*/ 1 h 62"/>
                <a:gd name="T14" fmla="*/ 1 w 105"/>
                <a:gd name="T15" fmla="*/ 1 h 62"/>
                <a:gd name="T16" fmla="*/ 3 w 105"/>
                <a:gd name="T17" fmla="*/ 1 h 62"/>
                <a:gd name="T18" fmla="*/ 3 w 105"/>
                <a:gd name="T19" fmla="*/ 1 h 62"/>
                <a:gd name="T20" fmla="*/ 3 w 105"/>
                <a:gd name="T21" fmla="*/ 0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25" name="Freeform 150"/>
            <p:cNvSpPr>
              <a:spLocks/>
            </p:cNvSpPr>
            <p:nvPr/>
          </p:nvSpPr>
          <p:spPr bwMode="auto">
            <a:xfrm>
              <a:off x="1248" y="1547"/>
              <a:ext cx="15" cy="23"/>
            </a:xfrm>
            <a:custGeom>
              <a:avLst/>
              <a:gdLst>
                <a:gd name="T0" fmla="*/ 0 w 30"/>
                <a:gd name="T1" fmla="*/ 0 h 62"/>
                <a:gd name="T2" fmla="*/ 0 w 30"/>
                <a:gd name="T3" fmla="*/ 1 h 62"/>
                <a:gd name="T4" fmla="*/ 2 w 30"/>
                <a:gd name="T5" fmla="*/ 1 h 62"/>
                <a:gd name="T6" fmla="*/ 2 w 30"/>
                <a:gd name="T7" fmla="*/ 1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2">
                  <a:moveTo>
                    <a:pt x="0" y="15"/>
                  </a:moveTo>
                  <a:lnTo>
                    <a:pt x="0" y="46"/>
                  </a:lnTo>
                  <a:lnTo>
                    <a:pt x="29" y="61"/>
                  </a:lnTo>
                  <a:lnTo>
                    <a:pt x="29" y="46"/>
                  </a:lnTo>
                  <a:lnTo>
                    <a:pt x="15" y="0"/>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26" name="Oval 151"/>
            <p:cNvSpPr>
              <a:spLocks noChangeArrowheads="1"/>
            </p:cNvSpPr>
            <p:nvPr/>
          </p:nvSpPr>
          <p:spPr bwMode="auto">
            <a:xfrm>
              <a:off x="1198" y="1594"/>
              <a:ext cx="6" cy="5"/>
            </a:xfrm>
            <a:prstGeom prst="ellipse">
              <a:avLst/>
            </a:pr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527" name="Freeform 152"/>
            <p:cNvSpPr>
              <a:spLocks/>
            </p:cNvSpPr>
            <p:nvPr/>
          </p:nvSpPr>
          <p:spPr bwMode="auto">
            <a:xfrm>
              <a:off x="1167" y="1593"/>
              <a:ext cx="31" cy="53"/>
            </a:xfrm>
            <a:custGeom>
              <a:avLst/>
              <a:gdLst>
                <a:gd name="T0" fmla="*/ 0 w 75"/>
                <a:gd name="T1" fmla="*/ 0 h 140"/>
                <a:gd name="T2" fmla="*/ 0 w 75"/>
                <a:gd name="T3" fmla="*/ 1 h 140"/>
                <a:gd name="T4" fmla="*/ 0 w 75"/>
                <a:gd name="T5" fmla="*/ 1 h 140"/>
                <a:gd name="T6" fmla="*/ 0 w 75"/>
                <a:gd name="T7" fmla="*/ 2 h 140"/>
                <a:gd name="T8" fmla="*/ 1 w 75"/>
                <a:gd name="T9" fmla="*/ 2 h 140"/>
                <a:gd name="T10" fmla="*/ 1 w 75"/>
                <a:gd name="T11" fmla="*/ 3 h 140"/>
                <a:gd name="T12" fmla="*/ 1 w 75"/>
                <a:gd name="T13" fmla="*/ 3 h 140"/>
                <a:gd name="T14" fmla="*/ 1 w 75"/>
                <a:gd name="T15" fmla="*/ 2 h 140"/>
                <a:gd name="T16" fmla="*/ 2 w 75"/>
                <a:gd name="T17" fmla="*/ 2 h 140"/>
                <a:gd name="T18" fmla="*/ 2 w 75"/>
                <a:gd name="T19" fmla="*/ 2 h 140"/>
                <a:gd name="T20" fmla="*/ 1 w 75"/>
                <a:gd name="T21" fmla="*/ 2 h 140"/>
                <a:gd name="T22" fmla="*/ 2 w 75"/>
                <a:gd name="T23" fmla="*/ 0 h 140"/>
                <a:gd name="T24" fmla="*/ 1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28" name="Freeform 153"/>
            <p:cNvSpPr>
              <a:spLocks/>
            </p:cNvSpPr>
            <p:nvPr/>
          </p:nvSpPr>
          <p:spPr bwMode="auto">
            <a:xfrm>
              <a:off x="1179" y="1628"/>
              <a:ext cx="116" cy="105"/>
            </a:xfrm>
            <a:custGeom>
              <a:avLst/>
              <a:gdLst>
                <a:gd name="T0" fmla="*/ 1 w 270"/>
                <a:gd name="T1" fmla="*/ 0 h 278"/>
                <a:gd name="T2" fmla="*/ 1 w 270"/>
                <a:gd name="T3" fmla="*/ 0 h 278"/>
                <a:gd name="T4" fmla="*/ 0 w 270"/>
                <a:gd name="T5" fmla="*/ 0 h 278"/>
                <a:gd name="T6" fmla="*/ 0 w 270"/>
                <a:gd name="T7" fmla="*/ 1 h 278"/>
                <a:gd name="T8" fmla="*/ 0 w 270"/>
                <a:gd name="T9" fmla="*/ 1 h 278"/>
                <a:gd name="T10" fmla="*/ 0 w 270"/>
                <a:gd name="T11" fmla="*/ 2 h 278"/>
                <a:gd name="T12" fmla="*/ 0 w 270"/>
                <a:gd name="T13" fmla="*/ 2 h 278"/>
                <a:gd name="T14" fmla="*/ 0 w 270"/>
                <a:gd name="T15" fmla="*/ 3 h 278"/>
                <a:gd name="T16" fmla="*/ 0 w 270"/>
                <a:gd name="T17" fmla="*/ 3 h 278"/>
                <a:gd name="T18" fmla="*/ 2 w 270"/>
                <a:gd name="T19" fmla="*/ 4 h 278"/>
                <a:gd name="T20" fmla="*/ 3 w 270"/>
                <a:gd name="T21" fmla="*/ 5 h 278"/>
                <a:gd name="T22" fmla="*/ 3 w 270"/>
                <a:gd name="T23" fmla="*/ 4 h 278"/>
                <a:gd name="T24" fmla="*/ 9 w 270"/>
                <a:gd name="T25" fmla="*/ 6 h 278"/>
                <a:gd name="T26" fmla="*/ 9 w 270"/>
                <a:gd name="T27" fmla="*/ 5 h 278"/>
                <a:gd name="T28" fmla="*/ 9 w 270"/>
                <a:gd name="T29" fmla="*/ 5 h 278"/>
                <a:gd name="T30" fmla="*/ 9 w 270"/>
                <a:gd name="T31" fmla="*/ 5 h 278"/>
                <a:gd name="T32" fmla="*/ 9 w 270"/>
                <a:gd name="T33" fmla="*/ 2 h 278"/>
                <a:gd name="T34" fmla="*/ 9 w 270"/>
                <a:gd name="T35" fmla="*/ 1 h 278"/>
                <a:gd name="T36" fmla="*/ 9 w 270"/>
                <a:gd name="T37" fmla="*/ 1 h 278"/>
                <a:gd name="T38" fmla="*/ 7 w 270"/>
                <a:gd name="T39" fmla="*/ 0 h 278"/>
                <a:gd name="T40" fmla="*/ 6 w 270"/>
                <a:gd name="T41" fmla="*/ 0 h 278"/>
                <a:gd name="T42" fmla="*/ 6 w 270"/>
                <a:gd name="T43" fmla="*/ 1 h 278"/>
                <a:gd name="T44" fmla="*/ 6 w 270"/>
                <a:gd name="T45" fmla="*/ 1 h 278"/>
                <a:gd name="T46" fmla="*/ 3 w 270"/>
                <a:gd name="T47" fmla="*/ 1 h 278"/>
                <a:gd name="T48" fmla="*/ 1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29" name="Freeform 154"/>
            <p:cNvSpPr>
              <a:spLocks/>
            </p:cNvSpPr>
            <p:nvPr/>
          </p:nvSpPr>
          <p:spPr bwMode="auto">
            <a:xfrm>
              <a:off x="1204" y="1512"/>
              <a:ext cx="71" cy="53"/>
            </a:xfrm>
            <a:custGeom>
              <a:avLst/>
              <a:gdLst>
                <a:gd name="T0" fmla="*/ 1 w 165"/>
                <a:gd name="T1" fmla="*/ 0 h 139"/>
                <a:gd name="T2" fmla="*/ 3 w 165"/>
                <a:gd name="T3" fmla="*/ 0 h 139"/>
                <a:gd name="T4" fmla="*/ 3 w 165"/>
                <a:gd name="T5" fmla="*/ 0 h 139"/>
                <a:gd name="T6" fmla="*/ 4 w 165"/>
                <a:gd name="T7" fmla="*/ 0 h 139"/>
                <a:gd name="T8" fmla="*/ 5 w 165"/>
                <a:gd name="T9" fmla="*/ 1 h 139"/>
                <a:gd name="T10" fmla="*/ 5 w 165"/>
                <a:gd name="T11" fmla="*/ 1 h 139"/>
                <a:gd name="T12" fmla="*/ 5 w 165"/>
                <a:gd name="T13" fmla="*/ 2 h 139"/>
                <a:gd name="T14" fmla="*/ 6 w 165"/>
                <a:gd name="T15" fmla="*/ 2 h 139"/>
                <a:gd name="T16" fmla="*/ 5 w 165"/>
                <a:gd name="T17" fmla="*/ 3 h 139"/>
                <a:gd name="T18" fmla="*/ 4 w 165"/>
                <a:gd name="T19" fmla="*/ 2 h 139"/>
                <a:gd name="T20" fmla="*/ 3 w 165"/>
                <a:gd name="T21" fmla="*/ 2 h 139"/>
                <a:gd name="T22" fmla="*/ 2 w 165"/>
                <a:gd name="T23" fmla="*/ 1 h 139"/>
                <a:gd name="T24" fmla="*/ 1 w 165"/>
                <a:gd name="T25" fmla="*/ 1 h 139"/>
                <a:gd name="T26" fmla="*/ 1 w 165"/>
                <a:gd name="T27" fmla="*/ 1 h 139"/>
                <a:gd name="T28" fmla="*/ 0 w 165"/>
                <a:gd name="T29" fmla="*/ 1 h 139"/>
                <a:gd name="T30" fmla="*/ 0 w 165"/>
                <a:gd name="T31" fmla="*/ 1 h 139"/>
                <a:gd name="T32" fmla="*/ 0 w 165"/>
                <a:gd name="T33" fmla="*/ 1 h 139"/>
                <a:gd name="T34" fmla="*/ 0 w 165"/>
                <a:gd name="T35" fmla="*/ 0 h 139"/>
                <a:gd name="T36" fmla="*/ 0 w 165"/>
                <a:gd name="T37" fmla="*/ 0 h 139"/>
                <a:gd name="T38" fmla="*/ 1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30" name="Freeform 155"/>
            <p:cNvSpPr>
              <a:spLocks/>
            </p:cNvSpPr>
            <p:nvPr/>
          </p:nvSpPr>
          <p:spPr bwMode="auto">
            <a:xfrm>
              <a:off x="1262" y="1547"/>
              <a:ext cx="38" cy="47"/>
            </a:xfrm>
            <a:custGeom>
              <a:avLst/>
              <a:gdLst>
                <a:gd name="T0" fmla="*/ 0 w 91"/>
                <a:gd name="T1" fmla="*/ 1 h 123"/>
                <a:gd name="T2" fmla="*/ 0 w 91"/>
                <a:gd name="T3" fmla="*/ 2 h 123"/>
                <a:gd name="T4" fmla="*/ 0 w 91"/>
                <a:gd name="T5" fmla="*/ 2 h 123"/>
                <a:gd name="T6" fmla="*/ 1 w 91"/>
                <a:gd name="T7" fmla="*/ 2 h 123"/>
                <a:gd name="T8" fmla="*/ 0 w 91"/>
                <a:gd name="T9" fmla="*/ 2 h 123"/>
                <a:gd name="T10" fmla="*/ 1 w 91"/>
                <a:gd name="T11" fmla="*/ 3 h 123"/>
                <a:gd name="T12" fmla="*/ 1 w 91"/>
                <a:gd name="T13" fmla="*/ 2 h 123"/>
                <a:gd name="T14" fmla="*/ 1 w 91"/>
                <a:gd name="T15" fmla="*/ 2 h 123"/>
                <a:gd name="T16" fmla="*/ 2 w 91"/>
                <a:gd name="T17" fmla="*/ 2 h 123"/>
                <a:gd name="T18" fmla="*/ 2 w 91"/>
                <a:gd name="T19" fmla="*/ 2 h 123"/>
                <a:gd name="T20" fmla="*/ 1 w 91"/>
                <a:gd name="T21" fmla="*/ 1 h 123"/>
                <a:gd name="T22" fmla="*/ 1 w 91"/>
                <a:gd name="T23" fmla="*/ 1 h 123"/>
                <a:gd name="T24" fmla="*/ 2 w 91"/>
                <a:gd name="T25" fmla="*/ 1 h 123"/>
                <a:gd name="T26" fmla="*/ 2 w 91"/>
                <a:gd name="T27" fmla="*/ 0 h 123"/>
                <a:gd name="T28" fmla="*/ 3 w 91"/>
                <a:gd name="T29" fmla="*/ 1 h 123"/>
                <a:gd name="T30" fmla="*/ 3 w 91"/>
                <a:gd name="T31" fmla="*/ 0 h 123"/>
                <a:gd name="T32" fmla="*/ 2 w 91"/>
                <a:gd name="T33" fmla="*/ 0 h 123"/>
                <a:gd name="T34" fmla="*/ 2 w 91"/>
                <a:gd name="T35" fmla="*/ 0 h 123"/>
                <a:gd name="T36" fmla="*/ 1 w 91"/>
                <a:gd name="T37" fmla="*/ 0 h 123"/>
                <a:gd name="T38" fmla="*/ 0 w 91"/>
                <a:gd name="T39" fmla="*/ 1 h 123"/>
                <a:gd name="T40" fmla="*/ 0 w 91"/>
                <a:gd name="T41" fmla="*/ 1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31" name="Freeform 156"/>
            <p:cNvSpPr>
              <a:spLocks/>
            </p:cNvSpPr>
            <p:nvPr/>
          </p:nvSpPr>
          <p:spPr bwMode="auto">
            <a:xfrm>
              <a:off x="1256" y="1494"/>
              <a:ext cx="64" cy="41"/>
            </a:xfrm>
            <a:custGeom>
              <a:avLst/>
              <a:gdLst>
                <a:gd name="T0" fmla="*/ 1 w 150"/>
                <a:gd name="T1" fmla="*/ 0 h 108"/>
                <a:gd name="T2" fmla="*/ 0 w 150"/>
                <a:gd name="T3" fmla="*/ 1 h 108"/>
                <a:gd name="T4" fmla="*/ 0 w 150"/>
                <a:gd name="T5" fmla="*/ 1 h 108"/>
                <a:gd name="T6" fmla="*/ 1 w 150"/>
                <a:gd name="T7" fmla="*/ 2 h 108"/>
                <a:gd name="T8" fmla="*/ 1 w 150"/>
                <a:gd name="T9" fmla="*/ 2 h 108"/>
                <a:gd name="T10" fmla="*/ 1 w 150"/>
                <a:gd name="T11" fmla="*/ 2 h 108"/>
                <a:gd name="T12" fmla="*/ 3 w 150"/>
                <a:gd name="T13" fmla="*/ 2 h 108"/>
                <a:gd name="T14" fmla="*/ 3 w 150"/>
                <a:gd name="T15" fmla="*/ 2 h 108"/>
                <a:gd name="T16" fmla="*/ 4 w 150"/>
                <a:gd name="T17" fmla="*/ 2 h 108"/>
                <a:gd name="T18" fmla="*/ 4 w 150"/>
                <a:gd name="T19" fmla="*/ 2 h 108"/>
                <a:gd name="T20" fmla="*/ 5 w 150"/>
                <a:gd name="T21" fmla="*/ 1 h 108"/>
                <a:gd name="T22" fmla="*/ 4 w 150"/>
                <a:gd name="T23" fmla="*/ 1 h 108"/>
                <a:gd name="T24" fmla="*/ 4 w 150"/>
                <a:gd name="T25" fmla="*/ 1 h 108"/>
                <a:gd name="T26" fmla="*/ 3 w 150"/>
                <a:gd name="T27" fmla="*/ 0 h 108"/>
                <a:gd name="T28" fmla="*/ 3 w 150"/>
                <a:gd name="T29" fmla="*/ 0 h 108"/>
                <a:gd name="T30" fmla="*/ 1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32" name="Freeform 157"/>
            <p:cNvSpPr>
              <a:spLocks/>
            </p:cNvSpPr>
            <p:nvPr/>
          </p:nvSpPr>
          <p:spPr bwMode="auto">
            <a:xfrm>
              <a:off x="1269" y="1530"/>
              <a:ext cx="45" cy="23"/>
            </a:xfrm>
            <a:custGeom>
              <a:avLst/>
              <a:gdLst>
                <a:gd name="T0" fmla="*/ 3 w 105"/>
                <a:gd name="T1" fmla="*/ 0 h 62"/>
                <a:gd name="T2" fmla="*/ 3 w 105"/>
                <a:gd name="T3" fmla="*/ 0 h 62"/>
                <a:gd name="T4" fmla="*/ 2 w 105"/>
                <a:gd name="T5" fmla="*/ 0 h 62"/>
                <a:gd name="T6" fmla="*/ 0 w 105"/>
                <a:gd name="T7" fmla="*/ 0 h 62"/>
                <a:gd name="T8" fmla="*/ 0 w 105"/>
                <a:gd name="T9" fmla="*/ 0 h 62"/>
                <a:gd name="T10" fmla="*/ 0 w 105"/>
                <a:gd name="T11" fmla="*/ 0 h 62"/>
                <a:gd name="T12" fmla="*/ 0 w 105"/>
                <a:gd name="T13" fmla="*/ 1 h 62"/>
                <a:gd name="T14" fmla="*/ 1 w 105"/>
                <a:gd name="T15" fmla="*/ 1 h 62"/>
                <a:gd name="T16" fmla="*/ 2 w 105"/>
                <a:gd name="T17" fmla="*/ 1 h 62"/>
                <a:gd name="T18" fmla="*/ 3 w 105"/>
                <a:gd name="T19" fmla="*/ 1 h 62"/>
                <a:gd name="T20" fmla="*/ 3 w 105"/>
                <a:gd name="T21" fmla="*/ 1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33" name="Freeform 158"/>
            <p:cNvSpPr>
              <a:spLocks/>
            </p:cNvSpPr>
            <p:nvPr/>
          </p:nvSpPr>
          <p:spPr bwMode="auto">
            <a:xfrm>
              <a:off x="1287" y="1634"/>
              <a:ext cx="91" cy="81"/>
            </a:xfrm>
            <a:custGeom>
              <a:avLst/>
              <a:gdLst>
                <a:gd name="T0" fmla="*/ 0 w 211"/>
                <a:gd name="T1" fmla="*/ 0 h 216"/>
                <a:gd name="T2" fmla="*/ 0 w 211"/>
                <a:gd name="T3" fmla="*/ 1 h 216"/>
                <a:gd name="T4" fmla="*/ 0 w 211"/>
                <a:gd name="T5" fmla="*/ 2 h 216"/>
                <a:gd name="T6" fmla="*/ 0 w 211"/>
                <a:gd name="T7" fmla="*/ 4 h 216"/>
                <a:gd name="T8" fmla="*/ 6 w 211"/>
                <a:gd name="T9" fmla="*/ 4 h 216"/>
                <a:gd name="T10" fmla="*/ 6 w 211"/>
                <a:gd name="T11" fmla="*/ 4 h 216"/>
                <a:gd name="T12" fmla="*/ 7 w 211"/>
                <a:gd name="T13" fmla="*/ 4 h 216"/>
                <a:gd name="T14" fmla="*/ 5 w 211"/>
                <a:gd name="T15" fmla="*/ 1 h 216"/>
                <a:gd name="T16" fmla="*/ 5 w 211"/>
                <a:gd name="T17" fmla="*/ 1 h 216"/>
                <a:gd name="T18" fmla="*/ 6 w 211"/>
                <a:gd name="T19" fmla="*/ 2 h 216"/>
                <a:gd name="T20" fmla="*/ 6 w 211"/>
                <a:gd name="T21" fmla="*/ 1 h 216"/>
                <a:gd name="T22" fmla="*/ 6 w 211"/>
                <a:gd name="T23" fmla="*/ 0 h 216"/>
                <a:gd name="T24" fmla="*/ 5 w 211"/>
                <a:gd name="T25" fmla="*/ 0 h 216"/>
                <a:gd name="T26" fmla="*/ 4 w 211"/>
                <a:gd name="T27" fmla="*/ 0 h 216"/>
                <a:gd name="T28" fmla="*/ 3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34" name="Line 159"/>
            <p:cNvSpPr>
              <a:spLocks noChangeShapeType="1"/>
            </p:cNvSpPr>
            <p:nvPr/>
          </p:nvSpPr>
          <p:spPr bwMode="auto">
            <a:xfrm>
              <a:off x="1358" y="1640"/>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35" name="Line 160"/>
            <p:cNvSpPr>
              <a:spLocks noChangeShapeType="1"/>
            </p:cNvSpPr>
            <p:nvPr/>
          </p:nvSpPr>
          <p:spPr bwMode="auto">
            <a:xfrm>
              <a:off x="1358" y="1646"/>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36" name="Line 161"/>
            <p:cNvSpPr>
              <a:spLocks noChangeShapeType="1"/>
            </p:cNvSpPr>
            <p:nvPr/>
          </p:nvSpPr>
          <p:spPr bwMode="auto">
            <a:xfrm flipV="1">
              <a:off x="1372" y="1646"/>
              <a:ext cx="0" cy="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37" name="Line 162"/>
            <p:cNvSpPr>
              <a:spLocks noChangeShapeType="1"/>
            </p:cNvSpPr>
            <p:nvPr/>
          </p:nvSpPr>
          <p:spPr bwMode="auto">
            <a:xfrm flipV="1">
              <a:off x="1372" y="1640"/>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38" name="Line 163"/>
            <p:cNvSpPr>
              <a:spLocks noChangeShapeType="1"/>
            </p:cNvSpPr>
            <p:nvPr/>
          </p:nvSpPr>
          <p:spPr bwMode="auto">
            <a:xfrm flipV="1">
              <a:off x="1372" y="1634"/>
              <a:ext cx="0" cy="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39" name="Line 164"/>
            <p:cNvSpPr>
              <a:spLocks noChangeShapeType="1"/>
            </p:cNvSpPr>
            <p:nvPr/>
          </p:nvSpPr>
          <p:spPr bwMode="auto">
            <a:xfrm flipV="1">
              <a:off x="1372" y="1617"/>
              <a:ext cx="6" cy="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40" name="Freeform 165"/>
            <p:cNvSpPr>
              <a:spLocks/>
            </p:cNvSpPr>
            <p:nvPr/>
          </p:nvSpPr>
          <p:spPr bwMode="auto">
            <a:xfrm>
              <a:off x="1346" y="1600"/>
              <a:ext cx="12" cy="11"/>
            </a:xfrm>
            <a:custGeom>
              <a:avLst/>
              <a:gdLst>
                <a:gd name="T0" fmla="*/ 1 w 30"/>
                <a:gd name="T1" fmla="*/ 0 h 31"/>
                <a:gd name="T2" fmla="*/ 0 w 30"/>
                <a:gd name="T3" fmla="*/ 0 h 31"/>
                <a:gd name="T4" fmla="*/ 0 w 30"/>
                <a:gd name="T5" fmla="*/ 0 h 31"/>
                <a:gd name="T6" fmla="*/ 1 w 30"/>
                <a:gd name="T7" fmla="*/ 0 h 31"/>
                <a:gd name="T8" fmla="*/ 1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29" y="0"/>
                  </a:moveTo>
                  <a:lnTo>
                    <a:pt x="0" y="15"/>
                  </a:lnTo>
                  <a:lnTo>
                    <a:pt x="0" y="30"/>
                  </a:lnTo>
                  <a:lnTo>
                    <a:pt x="29" y="15"/>
                  </a:lnTo>
                  <a:lnTo>
                    <a:pt x="29" y="0"/>
                  </a:lnTo>
                </a:path>
              </a:pathLst>
            </a:custGeom>
            <a:solidFill>
              <a:srgbClr val="FFFF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41" name="Freeform 166"/>
            <p:cNvSpPr>
              <a:spLocks/>
            </p:cNvSpPr>
            <p:nvPr/>
          </p:nvSpPr>
          <p:spPr bwMode="auto">
            <a:xfrm>
              <a:off x="1372" y="1617"/>
              <a:ext cx="0" cy="17"/>
            </a:xfrm>
            <a:custGeom>
              <a:avLst/>
              <a:gdLst>
                <a:gd name="T0" fmla="*/ 0 w 1"/>
                <a:gd name="T1" fmla="*/ 0 h 47"/>
                <a:gd name="T2" fmla="*/ 0 w 1"/>
                <a:gd name="T3" fmla="*/ 1 h 47"/>
                <a:gd name="T4" fmla="*/ 0 w 1"/>
                <a:gd name="T5" fmla="*/ 0 h 47"/>
                <a:gd name="T6" fmla="*/ 0 w 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7">
                  <a:moveTo>
                    <a:pt x="0" y="0"/>
                  </a:moveTo>
                  <a:lnTo>
                    <a:pt x="0" y="46"/>
                  </a:lnTo>
                  <a:lnTo>
                    <a:pt x="0" y="31"/>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42" name="Line 167"/>
            <p:cNvSpPr>
              <a:spLocks noChangeShapeType="1"/>
            </p:cNvSpPr>
            <p:nvPr/>
          </p:nvSpPr>
          <p:spPr bwMode="auto">
            <a:xfrm>
              <a:off x="1372" y="1634"/>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43" name="Line 168"/>
            <p:cNvSpPr>
              <a:spLocks noChangeShapeType="1"/>
            </p:cNvSpPr>
            <p:nvPr/>
          </p:nvSpPr>
          <p:spPr bwMode="auto">
            <a:xfrm>
              <a:off x="1372" y="1628"/>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44" name="Line 169"/>
            <p:cNvSpPr>
              <a:spLocks noChangeShapeType="1"/>
            </p:cNvSpPr>
            <p:nvPr/>
          </p:nvSpPr>
          <p:spPr bwMode="auto">
            <a:xfrm>
              <a:off x="1372" y="1622"/>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45" name="Line 170"/>
            <p:cNvSpPr>
              <a:spLocks noChangeShapeType="1"/>
            </p:cNvSpPr>
            <p:nvPr/>
          </p:nvSpPr>
          <p:spPr bwMode="auto">
            <a:xfrm>
              <a:off x="1372" y="1617"/>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46" name="Line 171"/>
            <p:cNvSpPr>
              <a:spLocks noChangeShapeType="1"/>
            </p:cNvSpPr>
            <p:nvPr/>
          </p:nvSpPr>
          <p:spPr bwMode="auto">
            <a:xfrm>
              <a:off x="1372" y="1617"/>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47" name="Line 172"/>
            <p:cNvSpPr>
              <a:spLocks noChangeShapeType="1"/>
            </p:cNvSpPr>
            <p:nvPr/>
          </p:nvSpPr>
          <p:spPr bwMode="auto">
            <a:xfrm>
              <a:off x="1372" y="1622"/>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48" name="Line 173"/>
            <p:cNvSpPr>
              <a:spLocks noChangeShapeType="1"/>
            </p:cNvSpPr>
            <p:nvPr/>
          </p:nvSpPr>
          <p:spPr bwMode="auto">
            <a:xfrm>
              <a:off x="1372" y="1628"/>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49" name="Line 174"/>
            <p:cNvSpPr>
              <a:spLocks noChangeShapeType="1"/>
            </p:cNvSpPr>
            <p:nvPr/>
          </p:nvSpPr>
          <p:spPr bwMode="auto">
            <a:xfrm flipH="1">
              <a:off x="1365" y="1628"/>
              <a:ext cx="6"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50" name="Line 175"/>
            <p:cNvSpPr>
              <a:spLocks noChangeShapeType="1"/>
            </p:cNvSpPr>
            <p:nvPr/>
          </p:nvSpPr>
          <p:spPr bwMode="auto">
            <a:xfrm>
              <a:off x="1365" y="1634"/>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51" name="Line 176"/>
            <p:cNvSpPr>
              <a:spLocks noChangeShapeType="1"/>
            </p:cNvSpPr>
            <p:nvPr/>
          </p:nvSpPr>
          <p:spPr bwMode="auto">
            <a:xfrm>
              <a:off x="1372" y="1634"/>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52" name="Freeform 177"/>
            <p:cNvSpPr>
              <a:spLocks/>
            </p:cNvSpPr>
            <p:nvPr/>
          </p:nvSpPr>
          <p:spPr bwMode="auto">
            <a:xfrm>
              <a:off x="1358" y="1617"/>
              <a:ext cx="14" cy="41"/>
            </a:xfrm>
            <a:custGeom>
              <a:avLst/>
              <a:gdLst>
                <a:gd name="T0" fmla="*/ 0 w 32"/>
                <a:gd name="T1" fmla="*/ 1 h 108"/>
                <a:gd name="T2" fmla="*/ 0 w 32"/>
                <a:gd name="T3" fmla="*/ 2 h 108"/>
                <a:gd name="T4" fmla="*/ 1 w 32"/>
                <a:gd name="T5" fmla="*/ 1 h 108"/>
                <a:gd name="T6" fmla="*/ 1 w 32"/>
                <a:gd name="T7" fmla="*/ 1 h 108"/>
                <a:gd name="T8" fmla="*/ 1 w 32"/>
                <a:gd name="T9" fmla="*/ 0 h 108"/>
                <a:gd name="T10" fmla="*/ 0 w 32"/>
                <a:gd name="T11" fmla="*/ 1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08">
                  <a:moveTo>
                    <a:pt x="0" y="61"/>
                  </a:moveTo>
                  <a:lnTo>
                    <a:pt x="16" y="107"/>
                  </a:lnTo>
                  <a:lnTo>
                    <a:pt x="31" y="46"/>
                  </a:lnTo>
                  <a:lnTo>
                    <a:pt x="31" y="31"/>
                  </a:lnTo>
                  <a:lnTo>
                    <a:pt x="31" y="0"/>
                  </a:lnTo>
                  <a:lnTo>
                    <a:pt x="0" y="61"/>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53" name="Freeform 178"/>
            <p:cNvSpPr>
              <a:spLocks/>
            </p:cNvSpPr>
            <p:nvPr/>
          </p:nvSpPr>
          <p:spPr bwMode="auto">
            <a:xfrm>
              <a:off x="1372" y="1605"/>
              <a:ext cx="6" cy="12"/>
            </a:xfrm>
            <a:custGeom>
              <a:avLst/>
              <a:gdLst>
                <a:gd name="T0" fmla="*/ 0 w 17"/>
                <a:gd name="T1" fmla="*/ 1 h 32"/>
                <a:gd name="T2" fmla="*/ 0 w 17"/>
                <a:gd name="T3" fmla="*/ 0 h 32"/>
                <a:gd name="T4" fmla="*/ 0 w 17"/>
                <a:gd name="T5" fmla="*/ 0 h 32"/>
                <a:gd name="T6" fmla="*/ 0 w 17"/>
                <a:gd name="T7" fmla="*/ 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31"/>
                  </a:moveTo>
                  <a:lnTo>
                    <a:pt x="16" y="16"/>
                  </a:lnTo>
                  <a:lnTo>
                    <a:pt x="0" y="0"/>
                  </a:lnTo>
                  <a:lnTo>
                    <a:pt x="0" y="31"/>
                  </a:lnTo>
                </a:path>
              </a:pathLst>
            </a:custGeom>
            <a:solidFill>
              <a:srgbClr val="FFFF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54" name="Freeform 179"/>
            <p:cNvSpPr>
              <a:spLocks/>
            </p:cNvSpPr>
            <p:nvPr/>
          </p:nvSpPr>
          <p:spPr bwMode="auto">
            <a:xfrm>
              <a:off x="1217" y="1791"/>
              <a:ext cx="97" cy="70"/>
            </a:xfrm>
            <a:custGeom>
              <a:avLst/>
              <a:gdLst>
                <a:gd name="T0" fmla="*/ 8 w 224"/>
                <a:gd name="T1" fmla="*/ 3 h 185"/>
                <a:gd name="T2" fmla="*/ 7 w 224"/>
                <a:gd name="T3" fmla="*/ 1 h 185"/>
                <a:gd name="T4" fmla="*/ 6 w 224"/>
                <a:gd name="T5" fmla="*/ 1 h 185"/>
                <a:gd name="T6" fmla="*/ 6 w 224"/>
                <a:gd name="T7" fmla="*/ 0 h 185"/>
                <a:gd name="T8" fmla="*/ 5 w 224"/>
                <a:gd name="T9" fmla="*/ 0 h 185"/>
                <a:gd name="T10" fmla="*/ 5 w 224"/>
                <a:gd name="T11" fmla="*/ 0 h 185"/>
                <a:gd name="T12" fmla="*/ 3 w 224"/>
                <a:gd name="T13" fmla="*/ 1 h 185"/>
                <a:gd name="T14" fmla="*/ 0 w 224"/>
                <a:gd name="T15" fmla="*/ 2 h 185"/>
                <a:gd name="T16" fmla="*/ 0 w 224"/>
                <a:gd name="T17" fmla="*/ 2 h 185"/>
                <a:gd name="T18" fmla="*/ 0 w 224"/>
                <a:gd name="T19" fmla="*/ 3 h 185"/>
                <a:gd name="T20" fmla="*/ 1 w 224"/>
                <a:gd name="T21" fmla="*/ 4 h 185"/>
                <a:gd name="T22" fmla="*/ 1 w 224"/>
                <a:gd name="T23" fmla="*/ 3 h 185"/>
                <a:gd name="T24" fmla="*/ 2 w 224"/>
                <a:gd name="T25" fmla="*/ 3 h 185"/>
                <a:gd name="T26" fmla="*/ 3 w 224"/>
                <a:gd name="T27" fmla="*/ 3 h 185"/>
                <a:gd name="T28" fmla="*/ 3 w 224"/>
                <a:gd name="T29" fmla="*/ 3 h 185"/>
                <a:gd name="T30" fmla="*/ 5 w 224"/>
                <a:gd name="T31" fmla="*/ 3 h 185"/>
                <a:gd name="T32" fmla="*/ 5 w 224"/>
                <a:gd name="T33" fmla="*/ 3 h 185"/>
                <a:gd name="T34" fmla="*/ 7 w 224"/>
                <a:gd name="T35" fmla="*/ 3 h 185"/>
                <a:gd name="T36" fmla="*/ 8 w 224"/>
                <a:gd name="T37" fmla="*/ 3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55" name="Freeform 180"/>
            <p:cNvSpPr>
              <a:spLocks/>
            </p:cNvSpPr>
            <p:nvPr/>
          </p:nvSpPr>
          <p:spPr bwMode="auto">
            <a:xfrm>
              <a:off x="1332" y="1878"/>
              <a:ext cx="7" cy="18"/>
            </a:xfrm>
            <a:custGeom>
              <a:avLst/>
              <a:gdLst>
                <a:gd name="T0" fmla="*/ 0 w 17"/>
                <a:gd name="T1" fmla="*/ 0 h 47"/>
                <a:gd name="T2" fmla="*/ 0 w 17"/>
                <a:gd name="T3" fmla="*/ 1 h 47"/>
                <a:gd name="T4" fmla="*/ 0 w 17"/>
                <a:gd name="T5" fmla="*/ 1 h 47"/>
                <a:gd name="T6" fmla="*/ 0 w 17"/>
                <a:gd name="T7" fmla="*/ 0 h 47"/>
                <a:gd name="T8" fmla="*/ 0 w 1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7">
                  <a:moveTo>
                    <a:pt x="0" y="0"/>
                  </a:moveTo>
                  <a:lnTo>
                    <a:pt x="0" y="46"/>
                  </a:lnTo>
                  <a:lnTo>
                    <a:pt x="16" y="31"/>
                  </a:lnTo>
                  <a:lnTo>
                    <a:pt x="16" y="15"/>
                  </a:lnTo>
                  <a:lnTo>
                    <a:pt x="0" y="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56" name="Freeform 181"/>
            <p:cNvSpPr>
              <a:spLocks/>
            </p:cNvSpPr>
            <p:nvPr/>
          </p:nvSpPr>
          <p:spPr bwMode="auto">
            <a:xfrm>
              <a:off x="1192" y="1849"/>
              <a:ext cx="51" cy="58"/>
            </a:xfrm>
            <a:custGeom>
              <a:avLst/>
              <a:gdLst>
                <a:gd name="T0" fmla="*/ 4 w 120"/>
                <a:gd name="T1" fmla="*/ 0 h 154"/>
                <a:gd name="T2" fmla="*/ 3 w 120"/>
                <a:gd name="T3" fmla="*/ 0 h 154"/>
                <a:gd name="T4" fmla="*/ 3 w 120"/>
                <a:gd name="T5" fmla="*/ 1 h 154"/>
                <a:gd name="T6" fmla="*/ 1 w 120"/>
                <a:gd name="T7" fmla="*/ 1 h 154"/>
                <a:gd name="T8" fmla="*/ 2 w 120"/>
                <a:gd name="T9" fmla="*/ 1 h 154"/>
                <a:gd name="T10" fmla="*/ 1 w 120"/>
                <a:gd name="T11" fmla="*/ 1 h 154"/>
                <a:gd name="T12" fmla="*/ 1 w 120"/>
                <a:gd name="T13" fmla="*/ 2 h 154"/>
                <a:gd name="T14" fmla="*/ 0 w 120"/>
                <a:gd name="T15" fmla="*/ 2 h 154"/>
                <a:gd name="T16" fmla="*/ 0 w 120"/>
                <a:gd name="T17" fmla="*/ 2 h 154"/>
                <a:gd name="T18" fmla="*/ 0 w 120"/>
                <a:gd name="T19" fmla="*/ 3 h 154"/>
                <a:gd name="T20" fmla="*/ 0 w 120"/>
                <a:gd name="T21" fmla="*/ 3 h 154"/>
                <a:gd name="T22" fmla="*/ 1 w 120"/>
                <a:gd name="T23" fmla="*/ 3 h 154"/>
                <a:gd name="T24" fmla="*/ 2 w 120"/>
                <a:gd name="T25" fmla="*/ 3 h 154"/>
                <a:gd name="T26" fmla="*/ 3 w 120"/>
                <a:gd name="T27" fmla="*/ 3 h 154"/>
                <a:gd name="T28" fmla="*/ 3 w 120"/>
                <a:gd name="T29" fmla="*/ 2 h 154"/>
                <a:gd name="T30" fmla="*/ 4 w 120"/>
                <a:gd name="T31" fmla="*/ 2 h 154"/>
                <a:gd name="T32" fmla="*/ 4 w 120"/>
                <a:gd name="T33" fmla="*/ 1 h 154"/>
                <a:gd name="T34" fmla="*/ 4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57" name="Freeform 182"/>
            <p:cNvSpPr>
              <a:spLocks/>
            </p:cNvSpPr>
            <p:nvPr/>
          </p:nvSpPr>
          <p:spPr bwMode="auto">
            <a:xfrm>
              <a:off x="1173" y="1780"/>
              <a:ext cx="57" cy="81"/>
            </a:xfrm>
            <a:custGeom>
              <a:avLst/>
              <a:gdLst>
                <a:gd name="T0" fmla="*/ 0 w 134"/>
                <a:gd name="T1" fmla="*/ 4 h 216"/>
                <a:gd name="T2" fmla="*/ 1 w 134"/>
                <a:gd name="T3" fmla="*/ 4 h 216"/>
                <a:gd name="T4" fmla="*/ 3 w 134"/>
                <a:gd name="T5" fmla="*/ 4 h 216"/>
                <a:gd name="T6" fmla="*/ 4 w 134"/>
                <a:gd name="T7" fmla="*/ 4 h 216"/>
                <a:gd name="T8" fmla="*/ 4 w 134"/>
                <a:gd name="T9" fmla="*/ 4 h 216"/>
                <a:gd name="T10" fmla="*/ 3 w 134"/>
                <a:gd name="T11" fmla="*/ 3 h 216"/>
                <a:gd name="T12" fmla="*/ 4 w 134"/>
                <a:gd name="T13" fmla="*/ 2 h 216"/>
                <a:gd name="T14" fmla="*/ 3 w 134"/>
                <a:gd name="T15" fmla="*/ 2 h 216"/>
                <a:gd name="T16" fmla="*/ 4 w 134"/>
                <a:gd name="T17" fmla="*/ 1 h 216"/>
                <a:gd name="T18" fmla="*/ 3 w 134"/>
                <a:gd name="T19" fmla="*/ 0 h 216"/>
                <a:gd name="T20" fmla="*/ 3 w 134"/>
                <a:gd name="T21" fmla="*/ 1 h 216"/>
                <a:gd name="T22" fmla="*/ 3 w 134"/>
                <a:gd name="T23" fmla="*/ 2 h 216"/>
                <a:gd name="T24" fmla="*/ 1 w 134"/>
                <a:gd name="T25" fmla="*/ 2 h 216"/>
                <a:gd name="T26" fmla="*/ 1 w 134"/>
                <a:gd name="T27" fmla="*/ 2 h 216"/>
                <a:gd name="T28" fmla="*/ 0 w 134"/>
                <a:gd name="T29" fmla="*/ 3 h 216"/>
                <a:gd name="T30" fmla="*/ 0 w 134"/>
                <a:gd name="T31" fmla="*/ 3 h 216"/>
                <a:gd name="T32" fmla="*/ 0 w 134"/>
                <a:gd name="T33" fmla="*/ 4 h 216"/>
                <a:gd name="T34" fmla="*/ 0 w 134"/>
                <a:gd name="T35" fmla="*/ 4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58" name="Freeform 183"/>
            <p:cNvSpPr>
              <a:spLocks/>
            </p:cNvSpPr>
            <p:nvPr/>
          </p:nvSpPr>
          <p:spPr bwMode="auto">
            <a:xfrm>
              <a:off x="1269" y="1704"/>
              <a:ext cx="134" cy="157"/>
            </a:xfrm>
            <a:custGeom>
              <a:avLst/>
              <a:gdLst>
                <a:gd name="T0" fmla="*/ 9 w 314"/>
                <a:gd name="T1" fmla="*/ 0 h 416"/>
                <a:gd name="T2" fmla="*/ 7 w 314"/>
                <a:gd name="T3" fmla="*/ 1 h 416"/>
                <a:gd name="T4" fmla="*/ 7 w 314"/>
                <a:gd name="T5" fmla="*/ 0 h 416"/>
                <a:gd name="T6" fmla="*/ 2 w 314"/>
                <a:gd name="T7" fmla="*/ 1 h 416"/>
                <a:gd name="T8" fmla="*/ 2 w 314"/>
                <a:gd name="T9" fmla="*/ 1 h 416"/>
                <a:gd name="T10" fmla="*/ 1 w 314"/>
                <a:gd name="T11" fmla="*/ 1 h 416"/>
                <a:gd name="T12" fmla="*/ 1 w 314"/>
                <a:gd name="T13" fmla="*/ 2 h 416"/>
                <a:gd name="T14" fmla="*/ 1 w 314"/>
                <a:gd name="T15" fmla="*/ 3 h 416"/>
                <a:gd name="T16" fmla="*/ 0 w 314"/>
                <a:gd name="T17" fmla="*/ 3 h 416"/>
                <a:gd name="T18" fmla="*/ 0 w 314"/>
                <a:gd name="T19" fmla="*/ 3 h 416"/>
                <a:gd name="T20" fmla="*/ 0 w 314"/>
                <a:gd name="T21" fmla="*/ 4 h 416"/>
                <a:gd name="T22" fmla="*/ 0 w 314"/>
                <a:gd name="T23" fmla="*/ 5 h 416"/>
                <a:gd name="T24" fmla="*/ 1 w 314"/>
                <a:gd name="T25" fmla="*/ 5 h 416"/>
                <a:gd name="T26" fmla="*/ 1 w 314"/>
                <a:gd name="T27" fmla="*/ 5 h 416"/>
                <a:gd name="T28" fmla="*/ 1 w 314"/>
                <a:gd name="T29" fmla="*/ 6 h 416"/>
                <a:gd name="T30" fmla="*/ 3 w 314"/>
                <a:gd name="T31" fmla="*/ 6 h 416"/>
                <a:gd name="T32" fmla="*/ 3 w 314"/>
                <a:gd name="T33" fmla="*/ 7 h 416"/>
                <a:gd name="T34" fmla="*/ 4 w 314"/>
                <a:gd name="T35" fmla="*/ 8 h 416"/>
                <a:gd name="T36" fmla="*/ 5 w 314"/>
                <a:gd name="T37" fmla="*/ 8 h 416"/>
                <a:gd name="T38" fmla="*/ 6 w 314"/>
                <a:gd name="T39" fmla="*/ 8 h 416"/>
                <a:gd name="T40" fmla="*/ 6 w 314"/>
                <a:gd name="T41" fmla="*/ 8 h 416"/>
                <a:gd name="T42" fmla="*/ 6 w 314"/>
                <a:gd name="T43" fmla="*/ 8 h 416"/>
                <a:gd name="T44" fmla="*/ 6 w 314"/>
                <a:gd name="T45" fmla="*/ 8 h 416"/>
                <a:gd name="T46" fmla="*/ 7 w 314"/>
                <a:gd name="T47" fmla="*/ 8 h 416"/>
                <a:gd name="T48" fmla="*/ 9 w 314"/>
                <a:gd name="T49" fmla="*/ 8 h 416"/>
                <a:gd name="T50" fmla="*/ 8 w 314"/>
                <a:gd name="T51" fmla="*/ 6 h 416"/>
                <a:gd name="T52" fmla="*/ 7 w 314"/>
                <a:gd name="T53" fmla="*/ 6 h 416"/>
                <a:gd name="T54" fmla="*/ 8 w 314"/>
                <a:gd name="T55" fmla="*/ 6 h 416"/>
                <a:gd name="T56" fmla="*/ 8 w 314"/>
                <a:gd name="T57" fmla="*/ 5 h 416"/>
                <a:gd name="T58" fmla="*/ 8 w 314"/>
                <a:gd name="T59" fmla="*/ 5 h 416"/>
                <a:gd name="T60" fmla="*/ 9 w 314"/>
                <a:gd name="T61" fmla="*/ 4 h 416"/>
                <a:gd name="T62" fmla="*/ 9 w 314"/>
                <a:gd name="T63" fmla="*/ 3 h 416"/>
                <a:gd name="T64" fmla="*/ 9 w 314"/>
                <a:gd name="T65" fmla="*/ 2 h 416"/>
                <a:gd name="T66" fmla="*/ 10 w 314"/>
                <a:gd name="T67" fmla="*/ 2 h 416"/>
                <a:gd name="T68" fmla="*/ 9 w 314"/>
                <a:gd name="T69" fmla="*/ 2 h 416"/>
                <a:gd name="T70" fmla="*/ 9 w 314"/>
                <a:gd name="T71" fmla="*/ 1 h 416"/>
                <a:gd name="T72" fmla="*/ 9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59" name="Freeform 184"/>
            <p:cNvSpPr>
              <a:spLocks/>
            </p:cNvSpPr>
            <p:nvPr/>
          </p:nvSpPr>
          <p:spPr bwMode="auto">
            <a:xfrm>
              <a:off x="1435" y="1965"/>
              <a:ext cx="59" cy="99"/>
            </a:xfrm>
            <a:custGeom>
              <a:avLst/>
              <a:gdLst>
                <a:gd name="T0" fmla="*/ 4 w 135"/>
                <a:gd name="T1" fmla="*/ 0 h 263"/>
                <a:gd name="T2" fmla="*/ 3 w 135"/>
                <a:gd name="T3" fmla="*/ 0 h 263"/>
                <a:gd name="T4" fmla="*/ 3 w 135"/>
                <a:gd name="T5" fmla="*/ 1 h 263"/>
                <a:gd name="T6" fmla="*/ 3 w 135"/>
                <a:gd name="T7" fmla="*/ 1 h 263"/>
                <a:gd name="T8" fmla="*/ 1 w 135"/>
                <a:gd name="T9" fmla="*/ 2 h 263"/>
                <a:gd name="T10" fmla="*/ 0 w 135"/>
                <a:gd name="T11" fmla="*/ 2 h 263"/>
                <a:gd name="T12" fmla="*/ 0 w 135"/>
                <a:gd name="T13" fmla="*/ 3 h 263"/>
                <a:gd name="T14" fmla="*/ 0 w 135"/>
                <a:gd name="T15" fmla="*/ 4 h 263"/>
                <a:gd name="T16" fmla="*/ 0 w 135"/>
                <a:gd name="T17" fmla="*/ 4 h 263"/>
                <a:gd name="T18" fmla="*/ 0 w 135"/>
                <a:gd name="T19" fmla="*/ 5 h 263"/>
                <a:gd name="T20" fmla="*/ 0 w 135"/>
                <a:gd name="T21" fmla="*/ 5 h 263"/>
                <a:gd name="T22" fmla="*/ 2 w 135"/>
                <a:gd name="T23" fmla="*/ 5 h 263"/>
                <a:gd name="T24" fmla="*/ 3 w 135"/>
                <a:gd name="T25" fmla="*/ 3 h 263"/>
                <a:gd name="T26" fmla="*/ 4 w 135"/>
                <a:gd name="T27" fmla="*/ 2 h 263"/>
                <a:gd name="T28" fmla="*/ 5 w 135"/>
                <a:gd name="T29" fmla="*/ 1 h 263"/>
                <a:gd name="T30" fmla="*/ 4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60" name="Freeform 185"/>
            <p:cNvSpPr>
              <a:spLocks/>
            </p:cNvSpPr>
            <p:nvPr/>
          </p:nvSpPr>
          <p:spPr bwMode="auto">
            <a:xfrm>
              <a:off x="1192" y="1994"/>
              <a:ext cx="103" cy="94"/>
            </a:xfrm>
            <a:custGeom>
              <a:avLst/>
              <a:gdLst>
                <a:gd name="T0" fmla="*/ 0 w 239"/>
                <a:gd name="T1" fmla="*/ 0 h 247"/>
                <a:gd name="T2" fmla="*/ 0 w 239"/>
                <a:gd name="T3" fmla="*/ 1 h 247"/>
                <a:gd name="T4" fmla="*/ 1 w 239"/>
                <a:gd name="T5" fmla="*/ 1 h 247"/>
                <a:gd name="T6" fmla="*/ 1 w 239"/>
                <a:gd name="T7" fmla="*/ 3 h 247"/>
                <a:gd name="T8" fmla="*/ 2 w 239"/>
                <a:gd name="T9" fmla="*/ 4 h 247"/>
                <a:gd name="T10" fmla="*/ 3 w 239"/>
                <a:gd name="T11" fmla="*/ 5 h 247"/>
                <a:gd name="T12" fmla="*/ 3 w 239"/>
                <a:gd name="T13" fmla="*/ 5 h 247"/>
                <a:gd name="T14" fmla="*/ 3 w 239"/>
                <a:gd name="T15" fmla="*/ 5 h 247"/>
                <a:gd name="T16" fmla="*/ 5 w 239"/>
                <a:gd name="T17" fmla="*/ 5 h 247"/>
                <a:gd name="T18" fmla="*/ 5 w 239"/>
                <a:gd name="T19" fmla="*/ 3 h 247"/>
                <a:gd name="T20" fmla="*/ 5 w 239"/>
                <a:gd name="T21" fmla="*/ 2 h 247"/>
                <a:gd name="T22" fmla="*/ 6 w 239"/>
                <a:gd name="T23" fmla="*/ 2 h 247"/>
                <a:gd name="T24" fmla="*/ 6 w 239"/>
                <a:gd name="T25" fmla="*/ 1 h 247"/>
                <a:gd name="T26" fmla="*/ 7 w 239"/>
                <a:gd name="T27" fmla="*/ 1 h 247"/>
                <a:gd name="T28" fmla="*/ 8 w 239"/>
                <a:gd name="T29" fmla="*/ 1 h 247"/>
                <a:gd name="T30" fmla="*/ 8 w 239"/>
                <a:gd name="T31" fmla="*/ 0 h 247"/>
                <a:gd name="T32" fmla="*/ 7 w 239"/>
                <a:gd name="T33" fmla="*/ 0 h 247"/>
                <a:gd name="T34" fmla="*/ 6 w 239"/>
                <a:gd name="T35" fmla="*/ 1 h 247"/>
                <a:gd name="T36" fmla="*/ 4 w 239"/>
                <a:gd name="T37" fmla="*/ 0 h 247"/>
                <a:gd name="T38" fmla="*/ 1 w 239"/>
                <a:gd name="T39" fmla="*/ 0 h 247"/>
                <a:gd name="T40" fmla="*/ 1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61" name="Freeform 186"/>
            <p:cNvSpPr>
              <a:spLocks/>
            </p:cNvSpPr>
            <p:nvPr/>
          </p:nvSpPr>
          <p:spPr bwMode="auto">
            <a:xfrm>
              <a:off x="1230" y="2041"/>
              <a:ext cx="122" cy="93"/>
            </a:xfrm>
            <a:custGeom>
              <a:avLst/>
              <a:gdLst>
                <a:gd name="T0" fmla="*/ 0 w 284"/>
                <a:gd name="T1" fmla="*/ 3 h 246"/>
                <a:gd name="T2" fmla="*/ 0 w 284"/>
                <a:gd name="T3" fmla="*/ 3 h 246"/>
                <a:gd name="T4" fmla="*/ 0 w 284"/>
                <a:gd name="T5" fmla="*/ 4 h 246"/>
                <a:gd name="T6" fmla="*/ 0 w 284"/>
                <a:gd name="T7" fmla="*/ 5 h 246"/>
                <a:gd name="T8" fmla="*/ 1 w 284"/>
                <a:gd name="T9" fmla="*/ 5 h 246"/>
                <a:gd name="T10" fmla="*/ 3 w 284"/>
                <a:gd name="T11" fmla="*/ 5 h 246"/>
                <a:gd name="T12" fmla="*/ 3 w 284"/>
                <a:gd name="T13" fmla="*/ 5 h 246"/>
                <a:gd name="T14" fmla="*/ 4 w 284"/>
                <a:gd name="T15" fmla="*/ 5 h 246"/>
                <a:gd name="T16" fmla="*/ 5 w 284"/>
                <a:gd name="T17" fmla="*/ 5 h 246"/>
                <a:gd name="T18" fmla="*/ 5 w 284"/>
                <a:gd name="T19" fmla="*/ 5 h 246"/>
                <a:gd name="T20" fmla="*/ 6 w 284"/>
                <a:gd name="T21" fmla="*/ 5 h 246"/>
                <a:gd name="T22" fmla="*/ 8 w 284"/>
                <a:gd name="T23" fmla="*/ 4 h 246"/>
                <a:gd name="T24" fmla="*/ 9 w 284"/>
                <a:gd name="T25" fmla="*/ 3 h 246"/>
                <a:gd name="T26" fmla="*/ 9 w 284"/>
                <a:gd name="T27" fmla="*/ 3 h 246"/>
                <a:gd name="T28" fmla="*/ 9 w 284"/>
                <a:gd name="T29" fmla="*/ 2 h 246"/>
                <a:gd name="T30" fmla="*/ 9 w 284"/>
                <a:gd name="T31" fmla="*/ 2 h 246"/>
                <a:gd name="T32" fmla="*/ 9 w 284"/>
                <a:gd name="T33" fmla="*/ 2 h 246"/>
                <a:gd name="T34" fmla="*/ 8 w 284"/>
                <a:gd name="T35" fmla="*/ 2 h 246"/>
                <a:gd name="T36" fmla="*/ 9 w 284"/>
                <a:gd name="T37" fmla="*/ 1 h 246"/>
                <a:gd name="T38" fmla="*/ 9 w 284"/>
                <a:gd name="T39" fmla="*/ 1 h 246"/>
                <a:gd name="T40" fmla="*/ 9 w 284"/>
                <a:gd name="T41" fmla="*/ 0 h 246"/>
                <a:gd name="T42" fmla="*/ 9 w 284"/>
                <a:gd name="T43" fmla="*/ 0 h 246"/>
                <a:gd name="T44" fmla="*/ 8 w 284"/>
                <a:gd name="T45" fmla="*/ 0 h 246"/>
                <a:gd name="T46" fmla="*/ 8 w 284"/>
                <a:gd name="T47" fmla="*/ 0 h 246"/>
                <a:gd name="T48" fmla="*/ 6 w 284"/>
                <a:gd name="T49" fmla="*/ 0 h 246"/>
                <a:gd name="T50" fmla="*/ 6 w 284"/>
                <a:gd name="T51" fmla="*/ 1 h 246"/>
                <a:gd name="T52" fmla="*/ 5 w 284"/>
                <a:gd name="T53" fmla="*/ 1 h 246"/>
                <a:gd name="T54" fmla="*/ 3 w 284"/>
                <a:gd name="T55" fmla="*/ 1 h 246"/>
                <a:gd name="T56" fmla="*/ 3 w 284"/>
                <a:gd name="T57" fmla="*/ 2 h 246"/>
                <a:gd name="T58" fmla="*/ 3 w 284"/>
                <a:gd name="T59" fmla="*/ 1 h 246"/>
                <a:gd name="T60" fmla="*/ 2 w 284"/>
                <a:gd name="T61" fmla="*/ 1 h 246"/>
                <a:gd name="T62" fmla="*/ 2 w 284"/>
                <a:gd name="T63" fmla="*/ 2 h 246"/>
                <a:gd name="T64" fmla="*/ 0 w 284"/>
                <a:gd name="T65" fmla="*/ 3 h 246"/>
                <a:gd name="T66" fmla="*/ 0 w 284"/>
                <a:gd name="T67" fmla="*/ 2 h 246"/>
                <a:gd name="T68" fmla="*/ 0 w 284"/>
                <a:gd name="T69" fmla="*/ 3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62" name="Freeform 187"/>
            <p:cNvSpPr>
              <a:spLocks/>
            </p:cNvSpPr>
            <p:nvPr/>
          </p:nvSpPr>
          <p:spPr bwMode="auto">
            <a:xfrm>
              <a:off x="1307" y="2088"/>
              <a:ext cx="20" cy="12"/>
            </a:xfrm>
            <a:custGeom>
              <a:avLst/>
              <a:gdLst>
                <a:gd name="T0" fmla="*/ 1 w 46"/>
                <a:gd name="T1" fmla="*/ 0 h 31"/>
                <a:gd name="T2" fmla="*/ 0 w 46"/>
                <a:gd name="T3" fmla="*/ 0 h 31"/>
                <a:gd name="T4" fmla="*/ 0 w 46"/>
                <a:gd name="T5" fmla="*/ 0 h 31"/>
                <a:gd name="T6" fmla="*/ 0 w 46"/>
                <a:gd name="T7" fmla="*/ 1 h 31"/>
                <a:gd name="T8" fmla="*/ 0 w 46"/>
                <a:gd name="T9" fmla="*/ 1 h 31"/>
                <a:gd name="T10" fmla="*/ 1 w 46"/>
                <a:gd name="T11" fmla="*/ 1 h 31"/>
                <a:gd name="T12" fmla="*/ 2 w 46"/>
                <a:gd name="T13" fmla="*/ 0 h 31"/>
                <a:gd name="T14" fmla="*/ 1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30" y="0"/>
                  </a:moveTo>
                  <a:lnTo>
                    <a:pt x="15" y="0"/>
                  </a:lnTo>
                  <a:lnTo>
                    <a:pt x="0" y="15"/>
                  </a:lnTo>
                  <a:lnTo>
                    <a:pt x="0" y="30"/>
                  </a:lnTo>
                  <a:lnTo>
                    <a:pt x="15" y="30"/>
                  </a:lnTo>
                  <a:lnTo>
                    <a:pt x="30" y="30"/>
                  </a:lnTo>
                  <a:lnTo>
                    <a:pt x="45" y="15"/>
                  </a:lnTo>
                  <a:lnTo>
                    <a:pt x="30" y="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63" name="Freeform 188"/>
            <p:cNvSpPr>
              <a:spLocks/>
            </p:cNvSpPr>
            <p:nvPr/>
          </p:nvSpPr>
          <p:spPr bwMode="auto">
            <a:xfrm>
              <a:off x="1332" y="2064"/>
              <a:ext cx="14" cy="12"/>
            </a:xfrm>
            <a:custGeom>
              <a:avLst/>
              <a:gdLst>
                <a:gd name="T0" fmla="*/ 1 w 32"/>
                <a:gd name="T1" fmla="*/ 1 h 32"/>
                <a:gd name="T2" fmla="*/ 1 w 32"/>
                <a:gd name="T3" fmla="*/ 0 h 32"/>
                <a:gd name="T4" fmla="*/ 0 w 32"/>
                <a:gd name="T5" fmla="*/ 0 h 32"/>
                <a:gd name="T6" fmla="*/ 0 w 32"/>
                <a:gd name="T7" fmla="*/ 0 h 32"/>
                <a:gd name="T8" fmla="*/ 0 w 32"/>
                <a:gd name="T9" fmla="*/ 1 h 32"/>
                <a:gd name="T10" fmla="*/ 1 w 32"/>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1" y="31"/>
                  </a:moveTo>
                  <a:lnTo>
                    <a:pt x="31" y="0"/>
                  </a:lnTo>
                  <a:lnTo>
                    <a:pt x="16" y="0"/>
                  </a:lnTo>
                  <a:lnTo>
                    <a:pt x="0" y="16"/>
                  </a:lnTo>
                  <a:lnTo>
                    <a:pt x="16" y="31"/>
                  </a:lnTo>
                  <a:lnTo>
                    <a:pt x="31" y="31"/>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64" name="Freeform 189"/>
            <p:cNvSpPr>
              <a:spLocks/>
            </p:cNvSpPr>
            <p:nvPr/>
          </p:nvSpPr>
          <p:spPr bwMode="auto">
            <a:xfrm>
              <a:off x="1256" y="2006"/>
              <a:ext cx="71" cy="65"/>
            </a:xfrm>
            <a:custGeom>
              <a:avLst/>
              <a:gdLst>
                <a:gd name="T0" fmla="*/ 6 w 165"/>
                <a:gd name="T1" fmla="*/ 2 h 170"/>
                <a:gd name="T2" fmla="*/ 5 w 165"/>
                <a:gd name="T3" fmla="*/ 1 h 170"/>
                <a:gd name="T4" fmla="*/ 5 w 165"/>
                <a:gd name="T5" fmla="*/ 1 h 170"/>
                <a:gd name="T6" fmla="*/ 4 w 165"/>
                <a:gd name="T7" fmla="*/ 1 h 170"/>
                <a:gd name="T8" fmla="*/ 4 w 165"/>
                <a:gd name="T9" fmla="*/ 1 h 170"/>
                <a:gd name="T10" fmla="*/ 3 w 165"/>
                <a:gd name="T11" fmla="*/ 0 h 170"/>
                <a:gd name="T12" fmla="*/ 1 w 165"/>
                <a:gd name="T13" fmla="*/ 0 h 170"/>
                <a:gd name="T14" fmla="*/ 0 w 165"/>
                <a:gd name="T15" fmla="*/ 0 h 170"/>
                <a:gd name="T16" fmla="*/ 0 w 165"/>
                <a:gd name="T17" fmla="*/ 2 h 170"/>
                <a:gd name="T18" fmla="*/ 0 w 165"/>
                <a:gd name="T19" fmla="*/ 2 h 170"/>
                <a:gd name="T20" fmla="*/ 0 w 165"/>
                <a:gd name="T21" fmla="*/ 3 h 170"/>
                <a:gd name="T22" fmla="*/ 0 w 165"/>
                <a:gd name="T23" fmla="*/ 3 h 170"/>
                <a:gd name="T24" fmla="*/ 0 w 165"/>
                <a:gd name="T25" fmla="*/ 4 h 170"/>
                <a:gd name="T26" fmla="*/ 1 w 165"/>
                <a:gd name="T27" fmla="*/ 3 h 170"/>
                <a:gd name="T28" fmla="*/ 3 w 165"/>
                <a:gd name="T29" fmla="*/ 3 h 170"/>
                <a:gd name="T30" fmla="*/ 4 w 165"/>
                <a:gd name="T31" fmla="*/ 3 h 170"/>
                <a:gd name="T32" fmla="*/ 4 w 165"/>
                <a:gd name="T33" fmla="*/ 2 h 170"/>
                <a:gd name="T34" fmla="*/ 6 w 165"/>
                <a:gd name="T35" fmla="*/ 2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65" name="Freeform 190"/>
            <p:cNvSpPr>
              <a:spLocks/>
            </p:cNvSpPr>
            <p:nvPr/>
          </p:nvSpPr>
          <p:spPr bwMode="auto">
            <a:xfrm>
              <a:off x="1338" y="1953"/>
              <a:ext cx="72" cy="123"/>
            </a:xfrm>
            <a:custGeom>
              <a:avLst/>
              <a:gdLst>
                <a:gd name="T0" fmla="*/ 6 w 166"/>
                <a:gd name="T1" fmla="*/ 0 h 324"/>
                <a:gd name="T2" fmla="*/ 4 w 166"/>
                <a:gd name="T3" fmla="*/ 0 h 324"/>
                <a:gd name="T4" fmla="*/ 3 w 166"/>
                <a:gd name="T5" fmla="*/ 0 h 324"/>
                <a:gd name="T6" fmla="*/ 3 w 166"/>
                <a:gd name="T7" fmla="*/ 1 h 324"/>
                <a:gd name="T8" fmla="*/ 3 w 166"/>
                <a:gd name="T9" fmla="*/ 1 h 324"/>
                <a:gd name="T10" fmla="*/ 3 w 166"/>
                <a:gd name="T11" fmla="*/ 1 h 324"/>
                <a:gd name="T12" fmla="*/ 3 w 166"/>
                <a:gd name="T13" fmla="*/ 1 h 324"/>
                <a:gd name="T14" fmla="*/ 3 w 166"/>
                <a:gd name="T15" fmla="*/ 2 h 324"/>
                <a:gd name="T16" fmla="*/ 3 w 166"/>
                <a:gd name="T17" fmla="*/ 3 h 324"/>
                <a:gd name="T18" fmla="*/ 3 w 166"/>
                <a:gd name="T19" fmla="*/ 3 h 324"/>
                <a:gd name="T20" fmla="*/ 2 w 166"/>
                <a:gd name="T21" fmla="*/ 2 h 324"/>
                <a:gd name="T22" fmla="*/ 2 w 166"/>
                <a:gd name="T23" fmla="*/ 2 h 324"/>
                <a:gd name="T24" fmla="*/ 2 w 166"/>
                <a:gd name="T25" fmla="*/ 1 h 324"/>
                <a:gd name="T26" fmla="*/ 0 w 166"/>
                <a:gd name="T27" fmla="*/ 2 h 324"/>
                <a:gd name="T28" fmla="*/ 1 w 166"/>
                <a:gd name="T29" fmla="*/ 3 h 324"/>
                <a:gd name="T30" fmla="*/ 1 w 166"/>
                <a:gd name="T31" fmla="*/ 4 h 324"/>
                <a:gd name="T32" fmla="*/ 1 w 166"/>
                <a:gd name="T33" fmla="*/ 4 h 324"/>
                <a:gd name="T34" fmla="*/ 0 w 166"/>
                <a:gd name="T35" fmla="*/ 5 h 324"/>
                <a:gd name="T36" fmla="*/ 0 w 166"/>
                <a:gd name="T37" fmla="*/ 5 h 324"/>
                <a:gd name="T38" fmla="*/ 0 w 166"/>
                <a:gd name="T39" fmla="*/ 6 h 324"/>
                <a:gd name="T40" fmla="*/ 0 w 166"/>
                <a:gd name="T41" fmla="*/ 7 h 324"/>
                <a:gd name="T42" fmla="*/ 1 w 166"/>
                <a:gd name="T43" fmla="*/ 7 h 324"/>
                <a:gd name="T44" fmla="*/ 1 w 166"/>
                <a:gd name="T45" fmla="*/ 6 h 324"/>
                <a:gd name="T46" fmla="*/ 3 w 166"/>
                <a:gd name="T47" fmla="*/ 6 h 324"/>
                <a:gd name="T48" fmla="*/ 3 w 166"/>
                <a:gd name="T49" fmla="*/ 5 h 324"/>
                <a:gd name="T50" fmla="*/ 3 w 166"/>
                <a:gd name="T51" fmla="*/ 5 h 324"/>
                <a:gd name="T52" fmla="*/ 2 w 166"/>
                <a:gd name="T53" fmla="*/ 4 h 324"/>
                <a:gd name="T54" fmla="*/ 5 w 166"/>
                <a:gd name="T55" fmla="*/ 3 h 324"/>
                <a:gd name="T56" fmla="*/ 5 w 166"/>
                <a:gd name="T57" fmla="*/ 3 h 324"/>
                <a:gd name="T58" fmla="*/ 6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66" name="Freeform 191"/>
            <p:cNvSpPr>
              <a:spLocks/>
            </p:cNvSpPr>
            <p:nvPr/>
          </p:nvSpPr>
          <p:spPr bwMode="auto">
            <a:xfrm>
              <a:off x="1294" y="1982"/>
              <a:ext cx="58" cy="60"/>
            </a:xfrm>
            <a:custGeom>
              <a:avLst/>
              <a:gdLst>
                <a:gd name="T0" fmla="*/ 3 w 134"/>
                <a:gd name="T1" fmla="*/ 0 h 155"/>
                <a:gd name="T2" fmla="*/ 3 w 134"/>
                <a:gd name="T3" fmla="*/ 0 h 155"/>
                <a:gd name="T4" fmla="*/ 3 w 134"/>
                <a:gd name="T5" fmla="*/ 1 h 155"/>
                <a:gd name="T6" fmla="*/ 2 w 134"/>
                <a:gd name="T7" fmla="*/ 1 h 155"/>
                <a:gd name="T8" fmla="*/ 1 w 134"/>
                <a:gd name="T9" fmla="*/ 1 h 155"/>
                <a:gd name="T10" fmla="*/ 0 w 134"/>
                <a:gd name="T11" fmla="*/ 1 h 155"/>
                <a:gd name="T12" fmla="*/ 1 w 134"/>
                <a:gd name="T13" fmla="*/ 2 h 155"/>
                <a:gd name="T14" fmla="*/ 1 w 134"/>
                <a:gd name="T15" fmla="*/ 2 h 155"/>
                <a:gd name="T16" fmla="*/ 1 w 134"/>
                <a:gd name="T17" fmla="*/ 2 h 155"/>
                <a:gd name="T18" fmla="*/ 1 w 134"/>
                <a:gd name="T19" fmla="*/ 3 h 155"/>
                <a:gd name="T20" fmla="*/ 3 w 134"/>
                <a:gd name="T21" fmla="*/ 3 h 155"/>
                <a:gd name="T22" fmla="*/ 3 w 134"/>
                <a:gd name="T23" fmla="*/ 3 h 155"/>
                <a:gd name="T24" fmla="*/ 4 w 134"/>
                <a:gd name="T25" fmla="*/ 3 h 155"/>
                <a:gd name="T26" fmla="*/ 5 w 134"/>
                <a:gd name="T27" fmla="*/ 3 h 155"/>
                <a:gd name="T28" fmla="*/ 5 w 134"/>
                <a:gd name="T29" fmla="*/ 2 h 155"/>
                <a:gd name="T30" fmla="*/ 5 w 134"/>
                <a:gd name="T31" fmla="*/ 1 h 155"/>
                <a:gd name="T32" fmla="*/ 3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67" name="Oval 192"/>
            <p:cNvSpPr>
              <a:spLocks noChangeArrowheads="1"/>
            </p:cNvSpPr>
            <p:nvPr/>
          </p:nvSpPr>
          <p:spPr bwMode="auto">
            <a:xfrm>
              <a:off x="1506" y="2006"/>
              <a:ext cx="6" cy="6"/>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568" name="Oval 193"/>
            <p:cNvSpPr>
              <a:spLocks noChangeArrowheads="1"/>
            </p:cNvSpPr>
            <p:nvPr/>
          </p:nvSpPr>
          <p:spPr bwMode="auto">
            <a:xfrm>
              <a:off x="1499" y="2018"/>
              <a:ext cx="7" cy="5"/>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569" name="Freeform 194"/>
            <p:cNvSpPr>
              <a:spLocks/>
            </p:cNvSpPr>
            <p:nvPr/>
          </p:nvSpPr>
          <p:spPr bwMode="auto">
            <a:xfrm>
              <a:off x="1499" y="2017"/>
              <a:ext cx="8" cy="7"/>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solidFill>
              <a:srgbClr val="00FF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70" name="Line 195"/>
            <p:cNvSpPr>
              <a:spLocks noChangeShapeType="1"/>
            </p:cNvSpPr>
            <p:nvPr/>
          </p:nvSpPr>
          <p:spPr bwMode="auto">
            <a:xfrm>
              <a:off x="1512" y="2006"/>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71" name="Line 196"/>
            <p:cNvSpPr>
              <a:spLocks noChangeShapeType="1"/>
            </p:cNvSpPr>
            <p:nvPr/>
          </p:nvSpPr>
          <p:spPr bwMode="auto">
            <a:xfrm>
              <a:off x="1365" y="1652"/>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72" name="Line 197"/>
            <p:cNvSpPr>
              <a:spLocks noChangeShapeType="1"/>
            </p:cNvSpPr>
            <p:nvPr/>
          </p:nvSpPr>
          <p:spPr bwMode="auto">
            <a:xfrm>
              <a:off x="1365" y="1652"/>
              <a:ext cx="0" cy="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73" name="Line 198"/>
            <p:cNvSpPr>
              <a:spLocks noChangeShapeType="1"/>
            </p:cNvSpPr>
            <p:nvPr/>
          </p:nvSpPr>
          <p:spPr bwMode="auto">
            <a:xfrm>
              <a:off x="1372" y="1652"/>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74" name="Freeform 199"/>
            <p:cNvSpPr>
              <a:spLocks/>
            </p:cNvSpPr>
            <p:nvPr/>
          </p:nvSpPr>
          <p:spPr bwMode="auto">
            <a:xfrm>
              <a:off x="1429" y="1785"/>
              <a:ext cx="13" cy="12"/>
            </a:xfrm>
            <a:custGeom>
              <a:avLst/>
              <a:gdLst>
                <a:gd name="T0" fmla="*/ 0 w 31"/>
                <a:gd name="T1" fmla="*/ 0 h 31"/>
                <a:gd name="T2" fmla="*/ 0 w 31"/>
                <a:gd name="T3" fmla="*/ 0 h 31"/>
                <a:gd name="T4" fmla="*/ 0 w 31"/>
                <a:gd name="T5" fmla="*/ 0 h 31"/>
                <a:gd name="T6" fmla="*/ 0 w 31"/>
                <a:gd name="T7" fmla="*/ 1 h 31"/>
                <a:gd name="T8" fmla="*/ 1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15" y="0"/>
                  </a:moveTo>
                  <a:lnTo>
                    <a:pt x="0" y="0"/>
                  </a:lnTo>
                  <a:lnTo>
                    <a:pt x="0" y="15"/>
                  </a:lnTo>
                  <a:lnTo>
                    <a:pt x="0" y="30"/>
                  </a:lnTo>
                  <a:lnTo>
                    <a:pt x="30" y="15"/>
                  </a:lnTo>
                  <a:lnTo>
                    <a:pt x="15" y="15"/>
                  </a:lnTo>
                  <a:lnTo>
                    <a:pt x="15" y="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75" name="Freeform 200"/>
            <p:cNvSpPr>
              <a:spLocks/>
            </p:cNvSpPr>
            <p:nvPr/>
          </p:nvSpPr>
          <p:spPr bwMode="auto">
            <a:xfrm>
              <a:off x="1358" y="1744"/>
              <a:ext cx="116" cy="106"/>
            </a:xfrm>
            <a:custGeom>
              <a:avLst/>
              <a:gdLst>
                <a:gd name="T0" fmla="*/ 6 w 270"/>
                <a:gd name="T1" fmla="*/ 2 h 278"/>
                <a:gd name="T2" fmla="*/ 6 w 270"/>
                <a:gd name="T3" fmla="*/ 2 h 278"/>
                <a:gd name="T4" fmla="*/ 5 w 270"/>
                <a:gd name="T5" fmla="*/ 1 h 278"/>
                <a:gd name="T6" fmla="*/ 4 w 270"/>
                <a:gd name="T7" fmla="*/ 1 h 278"/>
                <a:gd name="T8" fmla="*/ 3 w 270"/>
                <a:gd name="T9" fmla="*/ 0 h 278"/>
                <a:gd name="T10" fmla="*/ 3 w 270"/>
                <a:gd name="T11" fmla="*/ 0 h 278"/>
                <a:gd name="T12" fmla="*/ 2 w 270"/>
                <a:gd name="T13" fmla="*/ 1 h 278"/>
                <a:gd name="T14" fmla="*/ 2 w 270"/>
                <a:gd name="T15" fmla="*/ 2 h 278"/>
                <a:gd name="T16" fmla="*/ 1 w 270"/>
                <a:gd name="T17" fmla="*/ 2 h 278"/>
                <a:gd name="T18" fmla="*/ 1 w 270"/>
                <a:gd name="T19" fmla="*/ 3 h 278"/>
                <a:gd name="T20" fmla="*/ 1 w 270"/>
                <a:gd name="T21" fmla="*/ 3 h 278"/>
                <a:gd name="T22" fmla="*/ 0 w 270"/>
                <a:gd name="T23" fmla="*/ 4 h 278"/>
                <a:gd name="T24" fmla="*/ 1 w 270"/>
                <a:gd name="T25" fmla="*/ 4 h 278"/>
                <a:gd name="T26" fmla="*/ 2 w 270"/>
                <a:gd name="T27" fmla="*/ 5 h 278"/>
                <a:gd name="T28" fmla="*/ 3 w 270"/>
                <a:gd name="T29" fmla="*/ 5 h 278"/>
                <a:gd name="T30" fmla="*/ 4 w 270"/>
                <a:gd name="T31" fmla="*/ 6 h 278"/>
                <a:gd name="T32" fmla="*/ 5 w 270"/>
                <a:gd name="T33" fmla="*/ 5 h 278"/>
                <a:gd name="T34" fmla="*/ 5 w 270"/>
                <a:gd name="T35" fmla="*/ 5 h 278"/>
                <a:gd name="T36" fmla="*/ 6 w 270"/>
                <a:gd name="T37" fmla="*/ 5 h 278"/>
                <a:gd name="T38" fmla="*/ 6 w 270"/>
                <a:gd name="T39" fmla="*/ 5 h 278"/>
                <a:gd name="T40" fmla="*/ 8 w 270"/>
                <a:gd name="T41" fmla="*/ 5 h 278"/>
                <a:gd name="T42" fmla="*/ 9 w 270"/>
                <a:gd name="T43" fmla="*/ 4 h 278"/>
                <a:gd name="T44" fmla="*/ 8 w 270"/>
                <a:gd name="T45" fmla="*/ 4 h 278"/>
                <a:gd name="T46" fmla="*/ 6 w 270"/>
                <a:gd name="T47" fmla="*/ 3 h 278"/>
                <a:gd name="T48" fmla="*/ 6 w 270"/>
                <a:gd name="T49" fmla="*/ 3 h 278"/>
                <a:gd name="T50" fmla="*/ 6 w 270"/>
                <a:gd name="T51" fmla="*/ 3 h 278"/>
                <a:gd name="T52" fmla="*/ 6 w 270"/>
                <a:gd name="T53" fmla="*/ 2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76" name="Freeform 201"/>
            <p:cNvSpPr>
              <a:spLocks/>
            </p:cNvSpPr>
            <p:nvPr/>
          </p:nvSpPr>
          <p:spPr bwMode="auto">
            <a:xfrm>
              <a:off x="1332" y="1878"/>
              <a:ext cx="78" cy="82"/>
            </a:xfrm>
            <a:custGeom>
              <a:avLst/>
              <a:gdLst>
                <a:gd name="T0" fmla="*/ 6 w 181"/>
                <a:gd name="T1" fmla="*/ 2 h 216"/>
                <a:gd name="T2" fmla="*/ 5 w 181"/>
                <a:gd name="T3" fmla="*/ 1 h 216"/>
                <a:gd name="T4" fmla="*/ 5 w 181"/>
                <a:gd name="T5" fmla="*/ 1 h 216"/>
                <a:gd name="T6" fmla="*/ 3 w 181"/>
                <a:gd name="T7" fmla="*/ 0 h 216"/>
                <a:gd name="T8" fmla="*/ 3 w 181"/>
                <a:gd name="T9" fmla="*/ 0 h 216"/>
                <a:gd name="T10" fmla="*/ 3 w 181"/>
                <a:gd name="T11" fmla="*/ 1 h 216"/>
                <a:gd name="T12" fmla="*/ 1 w 181"/>
                <a:gd name="T13" fmla="*/ 1 h 216"/>
                <a:gd name="T14" fmla="*/ 1 w 181"/>
                <a:gd name="T15" fmla="*/ 0 h 216"/>
                <a:gd name="T16" fmla="*/ 0 w 181"/>
                <a:gd name="T17" fmla="*/ 0 h 216"/>
                <a:gd name="T18" fmla="*/ 0 w 181"/>
                <a:gd name="T19" fmla="*/ 1 h 216"/>
                <a:gd name="T20" fmla="*/ 1 w 181"/>
                <a:gd name="T21" fmla="*/ 1 h 216"/>
                <a:gd name="T22" fmla="*/ 0 w 181"/>
                <a:gd name="T23" fmla="*/ 1 h 216"/>
                <a:gd name="T24" fmla="*/ 0 w 181"/>
                <a:gd name="T25" fmla="*/ 1 h 216"/>
                <a:gd name="T26" fmla="*/ 0 w 181"/>
                <a:gd name="T27" fmla="*/ 2 h 216"/>
                <a:gd name="T28" fmla="*/ 0 w 181"/>
                <a:gd name="T29" fmla="*/ 2 h 216"/>
                <a:gd name="T30" fmla="*/ 1 w 181"/>
                <a:gd name="T31" fmla="*/ 3 h 216"/>
                <a:gd name="T32" fmla="*/ 1 w 181"/>
                <a:gd name="T33" fmla="*/ 3 h 216"/>
                <a:gd name="T34" fmla="*/ 2 w 181"/>
                <a:gd name="T35" fmla="*/ 3 h 216"/>
                <a:gd name="T36" fmla="*/ 3 w 181"/>
                <a:gd name="T37" fmla="*/ 4 h 216"/>
                <a:gd name="T38" fmla="*/ 3 w 181"/>
                <a:gd name="T39" fmla="*/ 4 h 216"/>
                <a:gd name="T40" fmla="*/ 3 w 181"/>
                <a:gd name="T41" fmla="*/ 5 h 216"/>
                <a:gd name="T42" fmla="*/ 4 w 181"/>
                <a:gd name="T43" fmla="*/ 5 h 216"/>
                <a:gd name="T44" fmla="*/ 6 w 181"/>
                <a:gd name="T45" fmla="*/ 4 h 216"/>
                <a:gd name="T46" fmla="*/ 6 w 181"/>
                <a:gd name="T47" fmla="*/ 3 h 216"/>
                <a:gd name="T48" fmla="*/ 6 w 181"/>
                <a:gd name="T49" fmla="*/ 3 h 216"/>
                <a:gd name="T50" fmla="*/ 6 w 181"/>
                <a:gd name="T51" fmla="*/ 3 h 216"/>
                <a:gd name="T52" fmla="*/ 6 w 181"/>
                <a:gd name="T53" fmla="*/ 2 h 216"/>
                <a:gd name="T54" fmla="*/ 6 w 181"/>
                <a:gd name="T55" fmla="*/ 2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77" name="Freeform 202"/>
            <p:cNvSpPr>
              <a:spLocks/>
            </p:cNvSpPr>
            <p:nvPr/>
          </p:nvSpPr>
          <p:spPr bwMode="auto">
            <a:xfrm>
              <a:off x="1422" y="1785"/>
              <a:ext cx="77" cy="99"/>
            </a:xfrm>
            <a:custGeom>
              <a:avLst/>
              <a:gdLst>
                <a:gd name="T0" fmla="*/ 6 w 180"/>
                <a:gd name="T1" fmla="*/ 0 h 262"/>
                <a:gd name="T2" fmla="*/ 6 w 180"/>
                <a:gd name="T3" fmla="*/ 0 h 262"/>
                <a:gd name="T4" fmla="*/ 5 w 180"/>
                <a:gd name="T5" fmla="*/ 0 h 262"/>
                <a:gd name="T6" fmla="*/ 4 w 180"/>
                <a:gd name="T7" fmla="*/ 0 h 262"/>
                <a:gd name="T8" fmla="*/ 4 w 180"/>
                <a:gd name="T9" fmla="*/ 0 h 262"/>
                <a:gd name="T10" fmla="*/ 3 w 180"/>
                <a:gd name="T11" fmla="*/ 1 h 262"/>
                <a:gd name="T12" fmla="*/ 2 w 180"/>
                <a:gd name="T13" fmla="*/ 1 h 262"/>
                <a:gd name="T14" fmla="*/ 1 w 180"/>
                <a:gd name="T15" fmla="*/ 0 h 262"/>
                <a:gd name="T16" fmla="*/ 0 w 180"/>
                <a:gd name="T17" fmla="*/ 1 h 262"/>
                <a:gd name="T18" fmla="*/ 1 w 180"/>
                <a:gd name="T19" fmla="*/ 1 h 262"/>
                <a:gd name="T20" fmla="*/ 3 w 180"/>
                <a:gd name="T21" fmla="*/ 2 h 262"/>
                <a:gd name="T22" fmla="*/ 4 w 180"/>
                <a:gd name="T23" fmla="*/ 2 h 262"/>
                <a:gd name="T24" fmla="*/ 3 w 180"/>
                <a:gd name="T25" fmla="*/ 3 h 262"/>
                <a:gd name="T26" fmla="*/ 1 w 180"/>
                <a:gd name="T27" fmla="*/ 3 h 262"/>
                <a:gd name="T28" fmla="*/ 0 w 180"/>
                <a:gd name="T29" fmla="*/ 3 h 262"/>
                <a:gd name="T30" fmla="*/ 0 w 180"/>
                <a:gd name="T31" fmla="*/ 3 h 262"/>
                <a:gd name="T32" fmla="*/ 0 w 180"/>
                <a:gd name="T33" fmla="*/ 3 h 262"/>
                <a:gd name="T34" fmla="*/ 0 w 180"/>
                <a:gd name="T35" fmla="*/ 5 h 262"/>
                <a:gd name="T36" fmla="*/ 0 w 180"/>
                <a:gd name="T37" fmla="*/ 5 h 262"/>
                <a:gd name="T38" fmla="*/ 0 w 180"/>
                <a:gd name="T39" fmla="*/ 5 h 262"/>
                <a:gd name="T40" fmla="*/ 1 w 180"/>
                <a:gd name="T41" fmla="*/ 5 h 262"/>
                <a:gd name="T42" fmla="*/ 2 w 180"/>
                <a:gd name="T43" fmla="*/ 5 h 262"/>
                <a:gd name="T44" fmla="*/ 4 w 180"/>
                <a:gd name="T45" fmla="*/ 3 h 262"/>
                <a:gd name="T46" fmla="*/ 4 w 180"/>
                <a:gd name="T47" fmla="*/ 3 h 262"/>
                <a:gd name="T48" fmla="*/ 5 w 180"/>
                <a:gd name="T49" fmla="*/ 2 h 262"/>
                <a:gd name="T50" fmla="*/ 5 w 180"/>
                <a:gd name="T51" fmla="*/ 2 h 262"/>
                <a:gd name="T52" fmla="*/ 6 w 180"/>
                <a:gd name="T53" fmla="*/ 1 h 262"/>
                <a:gd name="T54" fmla="*/ 6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78" name="Freeform 203"/>
            <p:cNvSpPr>
              <a:spLocks/>
            </p:cNvSpPr>
            <p:nvPr/>
          </p:nvSpPr>
          <p:spPr bwMode="auto">
            <a:xfrm>
              <a:off x="1365" y="1843"/>
              <a:ext cx="65" cy="64"/>
            </a:xfrm>
            <a:custGeom>
              <a:avLst/>
              <a:gdLst>
                <a:gd name="T0" fmla="*/ 5 w 150"/>
                <a:gd name="T1" fmla="*/ 2 h 170"/>
                <a:gd name="T2" fmla="*/ 5 w 150"/>
                <a:gd name="T3" fmla="*/ 2 h 170"/>
                <a:gd name="T4" fmla="*/ 5 w 150"/>
                <a:gd name="T5" fmla="*/ 0 h 170"/>
                <a:gd name="T6" fmla="*/ 5 w 150"/>
                <a:gd name="T7" fmla="*/ 0 h 170"/>
                <a:gd name="T8" fmla="*/ 4 w 150"/>
                <a:gd name="T9" fmla="*/ 0 h 170"/>
                <a:gd name="T10" fmla="*/ 4 w 150"/>
                <a:gd name="T11" fmla="*/ 0 h 170"/>
                <a:gd name="T12" fmla="*/ 3 w 150"/>
                <a:gd name="T13" fmla="*/ 0 h 170"/>
                <a:gd name="T14" fmla="*/ 2 w 150"/>
                <a:gd name="T15" fmla="*/ 0 h 170"/>
                <a:gd name="T16" fmla="*/ 0 w 150"/>
                <a:gd name="T17" fmla="*/ 0 h 170"/>
                <a:gd name="T18" fmla="*/ 0 w 150"/>
                <a:gd name="T19" fmla="*/ 0 h 170"/>
                <a:gd name="T20" fmla="*/ 0 w 150"/>
                <a:gd name="T21" fmla="*/ 1 h 170"/>
                <a:gd name="T22" fmla="*/ 0 w 150"/>
                <a:gd name="T23" fmla="*/ 2 h 170"/>
                <a:gd name="T24" fmla="*/ 0 w 150"/>
                <a:gd name="T25" fmla="*/ 2 h 170"/>
                <a:gd name="T26" fmla="*/ 2 w 150"/>
                <a:gd name="T27" fmla="*/ 3 h 170"/>
                <a:gd name="T28" fmla="*/ 3 w 150"/>
                <a:gd name="T29" fmla="*/ 3 h 170"/>
                <a:gd name="T30" fmla="*/ 4 w 150"/>
                <a:gd name="T31" fmla="*/ 3 h 170"/>
                <a:gd name="T32" fmla="*/ 4 w 150"/>
                <a:gd name="T33" fmla="*/ 3 h 170"/>
                <a:gd name="T34" fmla="*/ 5 w 150"/>
                <a:gd name="T35" fmla="*/ 3 h 170"/>
                <a:gd name="T36" fmla="*/ 5 w 150"/>
                <a:gd name="T37" fmla="*/ 2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79" name="Oval 204"/>
            <p:cNvSpPr>
              <a:spLocks noChangeArrowheads="1"/>
            </p:cNvSpPr>
            <p:nvPr/>
          </p:nvSpPr>
          <p:spPr bwMode="auto">
            <a:xfrm>
              <a:off x="1448" y="1948"/>
              <a:ext cx="0" cy="5"/>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580" name="Oval 205"/>
            <p:cNvSpPr>
              <a:spLocks noChangeArrowheads="1"/>
            </p:cNvSpPr>
            <p:nvPr/>
          </p:nvSpPr>
          <p:spPr bwMode="auto">
            <a:xfrm>
              <a:off x="1506" y="1901"/>
              <a:ext cx="1" cy="6"/>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581" name="Freeform 206"/>
            <p:cNvSpPr>
              <a:spLocks/>
            </p:cNvSpPr>
            <p:nvPr/>
          </p:nvSpPr>
          <p:spPr bwMode="auto">
            <a:xfrm>
              <a:off x="1435" y="1744"/>
              <a:ext cx="33" cy="36"/>
            </a:xfrm>
            <a:custGeom>
              <a:avLst/>
              <a:gdLst>
                <a:gd name="T0" fmla="*/ 1 w 76"/>
                <a:gd name="T1" fmla="*/ 2 h 93"/>
                <a:gd name="T2" fmla="*/ 0 w 76"/>
                <a:gd name="T3" fmla="*/ 1 h 93"/>
                <a:gd name="T4" fmla="*/ 0 w 76"/>
                <a:gd name="T5" fmla="*/ 1 h 93"/>
                <a:gd name="T6" fmla="*/ 0 w 76"/>
                <a:gd name="T7" fmla="*/ 0 h 93"/>
                <a:gd name="T8" fmla="*/ 0 w 76"/>
                <a:gd name="T9" fmla="*/ 0 h 93"/>
                <a:gd name="T10" fmla="*/ 3 w 76"/>
                <a:gd name="T11" fmla="*/ 0 h 93"/>
                <a:gd name="T12" fmla="*/ 2 w 76"/>
                <a:gd name="T13" fmla="*/ 2 h 93"/>
                <a:gd name="T14" fmla="*/ 1 w 76"/>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93">
                  <a:moveTo>
                    <a:pt x="30" y="77"/>
                  </a:moveTo>
                  <a:lnTo>
                    <a:pt x="15" y="61"/>
                  </a:lnTo>
                  <a:lnTo>
                    <a:pt x="0" y="31"/>
                  </a:lnTo>
                  <a:lnTo>
                    <a:pt x="0" y="15"/>
                  </a:lnTo>
                  <a:lnTo>
                    <a:pt x="15" y="0"/>
                  </a:lnTo>
                  <a:lnTo>
                    <a:pt x="75" y="15"/>
                  </a:lnTo>
                  <a:lnTo>
                    <a:pt x="45" y="92"/>
                  </a:lnTo>
                  <a:lnTo>
                    <a:pt x="30" y="77"/>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82" name="Line 207"/>
            <p:cNvSpPr>
              <a:spLocks noChangeShapeType="1"/>
            </p:cNvSpPr>
            <p:nvPr/>
          </p:nvSpPr>
          <p:spPr bwMode="auto">
            <a:xfrm>
              <a:off x="1435" y="1744"/>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83" name="Line 208"/>
            <p:cNvSpPr>
              <a:spLocks noChangeShapeType="1"/>
            </p:cNvSpPr>
            <p:nvPr/>
          </p:nvSpPr>
          <p:spPr bwMode="auto">
            <a:xfrm flipV="1">
              <a:off x="1442" y="1738"/>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84" name="Line 209"/>
            <p:cNvSpPr>
              <a:spLocks noChangeShapeType="1"/>
            </p:cNvSpPr>
            <p:nvPr/>
          </p:nvSpPr>
          <p:spPr bwMode="auto">
            <a:xfrm>
              <a:off x="1448" y="1739"/>
              <a:ext cx="0" cy="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85" name="Freeform 210"/>
            <p:cNvSpPr>
              <a:spLocks/>
            </p:cNvSpPr>
            <p:nvPr/>
          </p:nvSpPr>
          <p:spPr bwMode="auto">
            <a:xfrm>
              <a:off x="1486" y="1664"/>
              <a:ext cx="8" cy="11"/>
            </a:xfrm>
            <a:custGeom>
              <a:avLst/>
              <a:gdLst>
                <a:gd name="T0" fmla="*/ 1 w 17"/>
                <a:gd name="T1" fmla="*/ 0 h 31"/>
                <a:gd name="T2" fmla="*/ 0 w 17"/>
                <a:gd name="T3" fmla="*/ 0 h 31"/>
                <a:gd name="T4" fmla="*/ 1 w 17"/>
                <a:gd name="T5" fmla="*/ 0 h 31"/>
                <a:gd name="T6" fmla="*/ 1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16" y="0"/>
                  </a:moveTo>
                  <a:lnTo>
                    <a:pt x="0" y="15"/>
                  </a:lnTo>
                  <a:lnTo>
                    <a:pt x="16" y="30"/>
                  </a:lnTo>
                  <a:lnTo>
                    <a:pt x="16" y="0"/>
                  </a:lnTo>
                </a:path>
              </a:pathLst>
            </a:custGeom>
            <a:solidFill>
              <a:srgbClr val="FFFF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86" name="Freeform 211"/>
            <p:cNvSpPr>
              <a:spLocks/>
            </p:cNvSpPr>
            <p:nvPr/>
          </p:nvSpPr>
          <p:spPr bwMode="auto">
            <a:xfrm>
              <a:off x="1442" y="1652"/>
              <a:ext cx="32" cy="6"/>
            </a:xfrm>
            <a:custGeom>
              <a:avLst/>
              <a:gdLst>
                <a:gd name="T0" fmla="*/ 3 w 75"/>
                <a:gd name="T1" fmla="*/ 0 h 17"/>
                <a:gd name="T2" fmla="*/ 2 w 75"/>
                <a:gd name="T3" fmla="*/ 0 h 17"/>
                <a:gd name="T4" fmla="*/ 1 w 75"/>
                <a:gd name="T5" fmla="*/ 0 h 17"/>
                <a:gd name="T6" fmla="*/ 1 w 75"/>
                <a:gd name="T7" fmla="*/ 0 h 17"/>
                <a:gd name="T8" fmla="*/ 0 w 75"/>
                <a:gd name="T9" fmla="*/ 0 h 17"/>
                <a:gd name="T10" fmla="*/ 1 w 75"/>
                <a:gd name="T11" fmla="*/ 0 h 17"/>
                <a:gd name="T12" fmla="*/ 3 w 7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7">
                  <a:moveTo>
                    <a:pt x="74" y="16"/>
                  </a:moveTo>
                  <a:lnTo>
                    <a:pt x="59" y="16"/>
                  </a:lnTo>
                  <a:lnTo>
                    <a:pt x="44" y="16"/>
                  </a:lnTo>
                  <a:lnTo>
                    <a:pt x="30" y="0"/>
                  </a:lnTo>
                  <a:lnTo>
                    <a:pt x="0" y="0"/>
                  </a:lnTo>
                  <a:lnTo>
                    <a:pt x="44" y="0"/>
                  </a:lnTo>
                  <a:lnTo>
                    <a:pt x="74" y="16"/>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87" name="Line 212"/>
            <p:cNvSpPr>
              <a:spLocks noChangeShapeType="1"/>
            </p:cNvSpPr>
            <p:nvPr/>
          </p:nvSpPr>
          <p:spPr bwMode="auto">
            <a:xfrm>
              <a:off x="1454" y="1744"/>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88" name="Line 213"/>
            <p:cNvSpPr>
              <a:spLocks noChangeShapeType="1"/>
            </p:cNvSpPr>
            <p:nvPr/>
          </p:nvSpPr>
          <p:spPr bwMode="auto">
            <a:xfrm>
              <a:off x="1468" y="1744"/>
              <a:ext cx="0" cy="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89" name="Line 214"/>
            <p:cNvSpPr>
              <a:spLocks noChangeShapeType="1"/>
            </p:cNvSpPr>
            <p:nvPr/>
          </p:nvSpPr>
          <p:spPr bwMode="auto">
            <a:xfrm>
              <a:off x="1474" y="1744"/>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90" name="Line 215"/>
            <p:cNvSpPr>
              <a:spLocks noChangeShapeType="1"/>
            </p:cNvSpPr>
            <p:nvPr/>
          </p:nvSpPr>
          <p:spPr bwMode="auto">
            <a:xfrm flipV="1">
              <a:off x="1480" y="1738"/>
              <a:ext cx="6"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91" name="Freeform 216"/>
            <p:cNvSpPr>
              <a:spLocks/>
            </p:cNvSpPr>
            <p:nvPr/>
          </p:nvSpPr>
          <p:spPr bwMode="auto">
            <a:xfrm>
              <a:off x="1454" y="1733"/>
              <a:ext cx="65" cy="47"/>
            </a:xfrm>
            <a:custGeom>
              <a:avLst/>
              <a:gdLst>
                <a:gd name="T0" fmla="*/ 1 w 151"/>
                <a:gd name="T1" fmla="*/ 1 h 123"/>
                <a:gd name="T2" fmla="*/ 0 w 151"/>
                <a:gd name="T3" fmla="*/ 3 h 123"/>
                <a:gd name="T4" fmla="*/ 1 w 151"/>
                <a:gd name="T5" fmla="*/ 2 h 123"/>
                <a:gd name="T6" fmla="*/ 4 w 151"/>
                <a:gd name="T7" fmla="*/ 1 h 123"/>
                <a:gd name="T8" fmla="*/ 5 w 151"/>
                <a:gd name="T9" fmla="*/ 1 h 123"/>
                <a:gd name="T10" fmla="*/ 5 w 151"/>
                <a:gd name="T11" fmla="*/ 1 h 123"/>
                <a:gd name="T12" fmla="*/ 5 w 151"/>
                <a:gd name="T13" fmla="*/ 0 h 123"/>
                <a:gd name="T14" fmla="*/ 2 w 151"/>
                <a:gd name="T15" fmla="*/ 1 h 123"/>
                <a:gd name="T16" fmla="*/ 1 w 151"/>
                <a:gd name="T17" fmla="*/ 1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92" name="Line 217"/>
            <p:cNvSpPr>
              <a:spLocks noChangeShapeType="1"/>
            </p:cNvSpPr>
            <p:nvPr/>
          </p:nvSpPr>
          <p:spPr bwMode="auto">
            <a:xfrm>
              <a:off x="1486" y="1739"/>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93" name="Freeform 218"/>
            <p:cNvSpPr>
              <a:spLocks/>
            </p:cNvSpPr>
            <p:nvPr/>
          </p:nvSpPr>
          <p:spPr bwMode="auto">
            <a:xfrm>
              <a:off x="1204" y="1419"/>
              <a:ext cx="71" cy="76"/>
            </a:xfrm>
            <a:custGeom>
              <a:avLst/>
              <a:gdLst>
                <a:gd name="T0" fmla="*/ 0 w 165"/>
                <a:gd name="T1" fmla="*/ 2 h 202"/>
                <a:gd name="T2" fmla="*/ 0 w 165"/>
                <a:gd name="T3" fmla="*/ 2 h 202"/>
                <a:gd name="T4" fmla="*/ 0 w 165"/>
                <a:gd name="T5" fmla="*/ 3 h 202"/>
                <a:gd name="T6" fmla="*/ 2 w 165"/>
                <a:gd name="T7" fmla="*/ 3 h 202"/>
                <a:gd name="T8" fmla="*/ 3 w 165"/>
                <a:gd name="T9" fmla="*/ 3 h 202"/>
                <a:gd name="T10" fmla="*/ 4 w 165"/>
                <a:gd name="T11" fmla="*/ 3 h 202"/>
                <a:gd name="T12" fmla="*/ 5 w 165"/>
                <a:gd name="T13" fmla="*/ 4 h 202"/>
                <a:gd name="T14" fmla="*/ 6 w 165"/>
                <a:gd name="T15" fmla="*/ 3 h 202"/>
                <a:gd name="T16" fmla="*/ 5 w 165"/>
                <a:gd name="T17" fmla="*/ 2 h 202"/>
                <a:gd name="T18" fmla="*/ 5 w 165"/>
                <a:gd name="T19" fmla="*/ 2 h 202"/>
                <a:gd name="T20" fmla="*/ 3 w 165"/>
                <a:gd name="T21" fmla="*/ 0 h 202"/>
                <a:gd name="T22" fmla="*/ 3 w 165"/>
                <a:gd name="T23" fmla="*/ 1 h 202"/>
                <a:gd name="T24" fmla="*/ 3 w 165"/>
                <a:gd name="T25" fmla="*/ 1 h 202"/>
                <a:gd name="T26" fmla="*/ 2 w 165"/>
                <a:gd name="T27" fmla="*/ 1 h 202"/>
                <a:gd name="T28" fmla="*/ 0 w 165"/>
                <a:gd name="T29" fmla="*/ 2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94" name="Freeform 219"/>
            <p:cNvSpPr>
              <a:spLocks/>
            </p:cNvSpPr>
            <p:nvPr/>
          </p:nvSpPr>
          <p:spPr bwMode="auto">
            <a:xfrm>
              <a:off x="1282" y="1605"/>
              <a:ext cx="18" cy="0"/>
            </a:xfrm>
            <a:custGeom>
              <a:avLst/>
              <a:gdLst>
                <a:gd name="T0" fmla="*/ 1 w 46"/>
                <a:gd name="T1" fmla="*/ 0 h 1"/>
                <a:gd name="T2" fmla="*/ 1 w 46"/>
                <a:gd name="T3" fmla="*/ 0 h 1"/>
                <a:gd name="T4" fmla="*/ 0 w 46"/>
                <a:gd name="T5" fmla="*/ 0 h 1"/>
                <a:gd name="T6" fmla="*/ 1 w 46"/>
                <a:gd name="T7" fmla="*/ 0 h 1"/>
                <a:gd name="T8" fmla="*/ 1 w 4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
                  <a:moveTo>
                    <a:pt x="45" y="0"/>
                  </a:moveTo>
                  <a:lnTo>
                    <a:pt x="30" y="0"/>
                  </a:lnTo>
                  <a:lnTo>
                    <a:pt x="0" y="0"/>
                  </a:lnTo>
                  <a:lnTo>
                    <a:pt x="30" y="0"/>
                  </a:lnTo>
                  <a:lnTo>
                    <a:pt x="45" y="0"/>
                  </a:lnTo>
                </a:path>
              </a:pathLst>
            </a:custGeom>
            <a:solidFill>
              <a:srgbClr val="00FF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95" name="Freeform 220"/>
            <p:cNvSpPr>
              <a:spLocks/>
            </p:cNvSpPr>
            <p:nvPr/>
          </p:nvSpPr>
          <p:spPr bwMode="auto">
            <a:xfrm>
              <a:off x="1372" y="1582"/>
              <a:ext cx="50" cy="47"/>
            </a:xfrm>
            <a:custGeom>
              <a:avLst/>
              <a:gdLst>
                <a:gd name="T0" fmla="*/ 0 w 120"/>
                <a:gd name="T1" fmla="*/ 1 h 124"/>
                <a:gd name="T2" fmla="*/ 0 w 120"/>
                <a:gd name="T3" fmla="*/ 2 h 124"/>
                <a:gd name="T4" fmla="*/ 0 w 120"/>
                <a:gd name="T5" fmla="*/ 2 h 124"/>
                <a:gd name="T6" fmla="*/ 0 w 120"/>
                <a:gd name="T7" fmla="*/ 3 h 124"/>
                <a:gd name="T8" fmla="*/ 1 w 120"/>
                <a:gd name="T9" fmla="*/ 3 h 124"/>
                <a:gd name="T10" fmla="*/ 1 w 120"/>
                <a:gd name="T11" fmla="*/ 2 h 124"/>
                <a:gd name="T12" fmla="*/ 3 w 120"/>
                <a:gd name="T13" fmla="*/ 1 h 124"/>
                <a:gd name="T14" fmla="*/ 3 w 120"/>
                <a:gd name="T15" fmla="*/ 1 h 124"/>
                <a:gd name="T16" fmla="*/ 4 w 120"/>
                <a:gd name="T17" fmla="*/ 0 h 124"/>
                <a:gd name="T18" fmla="*/ 3 w 120"/>
                <a:gd name="T19" fmla="*/ 0 h 124"/>
                <a:gd name="T20" fmla="*/ 1 w 120"/>
                <a:gd name="T21" fmla="*/ 1 h 124"/>
                <a:gd name="T22" fmla="*/ 0 w 120"/>
                <a:gd name="T23" fmla="*/ 1 h 124"/>
                <a:gd name="T24" fmla="*/ 0 w 120"/>
                <a:gd name="T25" fmla="*/ 1 h 124"/>
                <a:gd name="T26" fmla="*/ 0 w 120"/>
                <a:gd name="T27" fmla="*/ 1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96" name="Freeform 221"/>
            <p:cNvSpPr>
              <a:spLocks/>
            </p:cNvSpPr>
            <p:nvPr/>
          </p:nvSpPr>
          <p:spPr bwMode="auto">
            <a:xfrm>
              <a:off x="1365" y="1617"/>
              <a:ext cx="33" cy="41"/>
            </a:xfrm>
            <a:custGeom>
              <a:avLst/>
              <a:gdLst>
                <a:gd name="T0" fmla="*/ 3 w 76"/>
                <a:gd name="T1" fmla="*/ 0 h 108"/>
                <a:gd name="T2" fmla="*/ 2 w 76"/>
                <a:gd name="T3" fmla="*/ 0 h 108"/>
                <a:gd name="T4" fmla="*/ 2 w 76"/>
                <a:gd name="T5" fmla="*/ 1 h 108"/>
                <a:gd name="T6" fmla="*/ 0 w 76"/>
                <a:gd name="T7" fmla="*/ 1 h 108"/>
                <a:gd name="T8" fmla="*/ 0 w 76"/>
                <a:gd name="T9" fmla="*/ 1 h 108"/>
                <a:gd name="T10" fmla="*/ 0 w 76"/>
                <a:gd name="T11" fmla="*/ 2 h 108"/>
                <a:gd name="T12" fmla="*/ 2 w 76"/>
                <a:gd name="T13" fmla="*/ 2 h 108"/>
                <a:gd name="T14" fmla="*/ 3 w 76"/>
                <a:gd name="T15" fmla="*/ 1 h 108"/>
                <a:gd name="T16" fmla="*/ 2 w 76"/>
                <a:gd name="T17" fmla="*/ 1 h 108"/>
                <a:gd name="T18" fmla="*/ 3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97" name="Freeform 222"/>
            <p:cNvSpPr>
              <a:spLocks/>
            </p:cNvSpPr>
            <p:nvPr/>
          </p:nvSpPr>
          <p:spPr bwMode="auto">
            <a:xfrm>
              <a:off x="1300" y="1547"/>
              <a:ext cx="135" cy="53"/>
            </a:xfrm>
            <a:custGeom>
              <a:avLst/>
              <a:gdLst>
                <a:gd name="T0" fmla="*/ 6 w 315"/>
                <a:gd name="T1" fmla="*/ 3 h 139"/>
                <a:gd name="T2" fmla="*/ 6 w 315"/>
                <a:gd name="T3" fmla="*/ 3 h 139"/>
                <a:gd name="T4" fmla="*/ 6 w 315"/>
                <a:gd name="T5" fmla="*/ 3 h 139"/>
                <a:gd name="T6" fmla="*/ 9 w 315"/>
                <a:gd name="T7" fmla="*/ 2 h 139"/>
                <a:gd name="T8" fmla="*/ 11 w 315"/>
                <a:gd name="T9" fmla="*/ 2 h 139"/>
                <a:gd name="T10" fmla="*/ 10 w 315"/>
                <a:gd name="T11" fmla="*/ 1 h 139"/>
                <a:gd name="T12" fmla="*/ 11 w 315"/>
                <a:gd name="T13" fmla="*/ 1 h 139"/>
                <a:gd name="T14" fmla="*/ 11 w 315"/>
                <a:gd name="T15" fmla="*/ 1 h 139"/>
                <a:gd name="T16" fmla="*/ 10 w 315"/>
                <a:gd name="T17" fmla="*/ 1 h 139"/>
                <a:gd name="T18" fmla="*/ 10 w 315"/>
                <a:gd name="T19" fmla="*/ 0 h 139"/>
                <a:gd name="T20" fmla="*/ 9 w 315"/>
                <a:gd name="T21" fmla="*/ 0 h 139"/>
                <a:gd name="T22" fmla="*/ 9 w 315"/>
                <a:gd name="T23" fmla="*/ 0 h 139"/>
                <a:gd name="T24" fmla="*/ 8 w 315"/>
                <a:gd name="T25" fmla="*/ 1 h 139"/>
                <a:gd name="T26" fmla="*/ 7 w 315"/>
                <a:gd name="T27" fmla="*/ 0 h 139"/>
                <a:gd name="T28" fmla="*/ 7 w 315"/>
                <a:gd name="T29" fmla="*/ 1 h 139"/>
                <a:gd name="T30" fmla="*/ 5 w 315"/>
                <a:gd name="T31" fmla="*/ 0 h 139"/>
                <a:gd name="T32" fmla="*/ 3 w 315"/>
                <a:gd name="T33" fmla="*/ 0 h 139"/>
                <a:gd name="T34" fmla="*/ 3 w 315"/>
                <a:gd name="T35" fmla="*/ 1 h 139"/>
                <a:gd name="T36" fmla="*/ 1 w 315"/>
                <a:gd name="T37" fmla="*/ 1 h 139"/>
                <a:gd name="T38" fmla="*/ 1 w 315"/>
                <a:gd name="T39" fmla="*/ 1 h 139"/>
                <a:gd name="T40" fmla="*/ 0 w 315"/>
                <a:gd name="T41" fmla="*/ 1 h 139"/>
                <a:gd name="T42" fmla="*/ 0 w 315"/>
                <a:gd name="T43" fmla="*/ 1 h 139"/>
                <a:gd name="T44" fmla="*/ 0 w 315"/>
                <a:gd name="T45" fmla="*/ 2 h 139"/>
                <a:gd name="T46" fmla="*/ 0 w 315"/>
                <a:gd name="T47" fmla="*/ 2 h 139"/>
                <a:gd name="T48" fmla="*/ 0 w 315"/>
                <a:gd name="T49" fmla="*/ 2 h 139"/>
                <a:gd name="T50" fmla="*/ 0 w 315"/>
                <a:gd name="T51" fmla="*/ 2 h 139"/>
                <a:gd name="T52" fmla="*/ 0 w 315"/>
                <a:gd name="T53" fmla="*/ 2 h 139"/>
                <a:gd name="T54" fmla="*/ 1 w 315"/>
                <a:gd name="T55" fmla="*/ 3 h 139"/>
                <a:gd name="T56" fmla="*/ 3 w 315"/>
                <a:gd name="T57" fmla="*/ 3 h 139"/>
                <a:gd name="T58" fmla="*/ 3 w 315"/>
                <a:gd name="T59" fmla="*/ 3 h 139"/>
                <a:gd name="T60" fmla="*/ 3 w 315"/>
                <a:gd name="T61" fmla="*/ 3 h 139"/>
                <a:gd name="T62" fmla="*/ 5 w 315"/>
                <a:gd name="T63" fmla="*/ 2 h 139"/>
                <a:gd name="T64" fmla="*/ 6 w 315"/>
                <a:gd name="T65" fmla="*/ 2 h 139"/>
                <a:gd name="T66" fmla="*/ 6 w 315"/>
                <a:gd name="T67" fmla="*/ 3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98" name="Freeform 223"/>
            <p:cNvSpPr>
              <a:spLocks/>
            </p:cNvSpPr>
            <p:nvPr/>
          </p:nvSpPr>
          <p:spPr bwMode="auto">
            <a:xfrm>
              <a:off x="1300" y="1547"/>
              <a:ext cx="20" cy="11"/>
            </a:xfrm>
            <a:custGeom>
              <a:avLst/>
              <a:gdLst>
                <a:gd name="T0" fmla="*/ 0 w 46"/>
                <a:gd name="T1" fmla="*/ 0 h 31"/>
                <a:gd name="T2" fmla="*/ 0 w 46"/>
                <a:gd name="T3" fmla="*/ 0 h 31"/>
                <a:gd name="T4" fmla="*/ 0 w 46"/>
                <a:gd name="T5" fmla="*/ 0 h 31"/>
                <a:gd name="T6" fmla="*/ 0 w 46"/>
                <a:gd name="T7" fmla="*/ 0 h 31"/>
                <a:gd name="T8" fmla="*/ 1 w 46"/>
                <a:gd name="T9" fmla="*/ 0 h 31"/>
                <a:gd name="T10" fmla="*/ 2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1">
                  <a:moveTo>
                    <a:pt x="15" y="0"/>
                  </a:moveTo>
                  <a:lnTo>
                    <a:pt x="0" y="15"/>
                  </a:lnTo>
                  <a:lnTo>
                    <a:pt x="0" y="30"/>
                  </a:lnTo>
                  <a:lnTo>
                    <a:pt x="15" y="30"/>
                  </a:lnTo>
                  <a:lnTo>
                    <a:pt x="30" y="30"/>
                  </a:lnTo>
                  <a:lnTo>
                    <a:pt x="45" y="15"/>
                  </a:lnTo>
                  <a:lnTo>
                    <a:pt x="15"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599" name="Freeform 224"/>
            <p:cNvSpPr>
              <a:spLocks/>
            </p:cNvSpPr>
            <p:nvPr/>
          </p:nvSpPr>
          <p:spPr bwMode="auto">
            <a:xfrm>
              <a:off x="1391" y="1582"/>
              <a:ext cx="83" cy="70"/>
            </a:xfrm>
            <a:custGeom>
              <a:avLst/>
              <a:gdLst>
                <a:gd name="T0" fmla="*/ 3 w 194"/>
                <a:gd name="T1" fmla="*/ 0 h 185"/>
                <a:gd name="T2" fmla="*/ 2 w 194"/>
                <a:gd name="T3" fmla="*/ 0 h 185"/>
                <a:gd name="T4" fmla="*/ 3 w 194"/>
                <a:gd name="T5" fmla="*/ 0 h 185"/>
                <a:gd name="T6" fmla="*/ 2 w 194"/>
                <a:gd name="T7" fmla="*/ 1 h 185"/>
                <a:gd name="T8" fmla="*/ 1 w 194"/>
                <a:gd name="T9" fmla="*/ 1 h 185"/>
                <a:gd name="T10" fmla="*/ 0 w 194"/>
                <a:gd name="T11" fmla="*/ 2 h 185"/>
                <a:gd name="T12" fmla="*/ 0 w 194"/>
                <a:gd name="T13" fmla="*/ 2 h 185"/>
                <a:gd name="T14" fmla="*/ 1 w 194"/>
                <a:gd name="T15" fmla="*/ 3 h 185"/>
                <a:gd name="T16" fmla="*/ 3 w 194"/>
                <a:gd name="T17" fmla="*/ 3 h 185"/>
                <a:gd name="T18" fmla="*/ 3 w 194"/>
                <a:gd name="T19" fmla="*/ 3 h 185"/>
                <a:gd name="T20" fmla="*/ 3 w 194"/>
                <a:gd name="T21" fmla="*/ 3 h 185"/>
                <a:gd name="T22" fmla="*/ 4 w 194"/>
                <a:gd name="T23" fmla="*/ 4 h 185"/>
                <a:gd name="T24" fmla="*/ 6 w 194"/>
                <a:gd name="T25" fmla="*/ 4 h 185"/>
                <a:gd name="T26" fmla="*/ 6 w 194"/>
                <a:gd name="T27" fmla="*/ 3 h 185"/>
                <a:gd name="T28" fmla="*/ 6 w 194"/>
                <a:gd name="T29" fmla="*/ 3 h 185"/>
                <a:gd name="T30" fmla="*/ 6 w 194"/>
                <a:gd name="T31" fmla="*/ 3 h 185"/>
                <a:gd name="T32" fmla="*/ 6 w 194"/>
                <a:gd name="T33" fmla="*/ 2 h 185"/>
                <a:gd name="T34" fmla="*/ 4 w 194"/>
                <a:gd name="T35" fmla="*/ 2 h 185"/>
                <a:gd name="T36" fmla="*/ 4 w 194"/>
                <a:gd name="T37" fmla="*/ 1 h 185"/>
                <a:gd name="T38" fmla="*/ 4 w 194"/>
                <a:gd name="T39" fmla="*/ 1 h 185"/>
                <a:gd name="T40" fmla="*/ 4 w 194"/>
                <a:gd name="T41" fmla="*/ 0 h 185"/>
                <a:gd name="T42" fmla="*/ 3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00" name="Freeform 225"/>
            <p:cNvSpPr>
              <a:spLocks/>
            </p:cNvSpPr>
            <p:nvPr/>
          </p:nvSpPr>
          <p:spPr bwMode="auto">
            <a:xfrm>
              <a:off x="1365" y="1622"/>
              <a:ext cx="166" cy="129"/>
            </a:xfrm>
            <a:custGeom>
              <a:avLst/>
              <a:gdLst>
                <a:gd name="T0" fmla="*/ 10 w 388"/>
                <a:gd name="T1" fmla="*/ 3 h 340"/>
                <a:gd name="T2" fmla="*/ 10 w 388"/>
                <a:gd name="T3" fmla="*/ 4 h 340"/>
                <a:gd name="T4" fmla="*/ 10 w 388"/>
                <a:gd name="T5" fmla="*/ 3 h 340"/>
                <a:gd name="T6" fmla="*/ 11 w 388"/>
                <a:gd name="T7" fmla="*/ 4 h 340"/>
                <a:gd name="T8" fmla="*/ 11 w 388"/>
                <a:gd name="T9" fmla="*/ 4 h 340"/>
                <a:gd name="T10" fmla="*/ 12 w 388"/>
                <a:gd name="T11" fmla="*/ 4 h 340"/>
                <a:gd name="T12" fmla="*/ 13 w 388"/>
                <a:gd name="T13" fmla="*/ 5 h 340"/>
                <a:gd name="T14" fmla="*/ 13 w 388"/>
                <a:gd name="T15" fmla="*/ 5 h 340"/>
                <a:gd name="T16" fmla="*/ 12 w 388"/>
                <a:gd name="T17" fmla="*/ 6 h 340"/>
                <a:gd name="T18" fmla="*/ 9 w 388"/>
                <a:gd name="T19" fmla="*/ 7 h 340"/>
                <a:gd name="T20" fmla="*/ 8 w 388"/>
                <a:gd name="T21" fmla="*/ 7 h 340"/>
                <a:gd name="T22" fmla="*/ 6 w 388"/>
                <a:gd name="T23" fmla="*/ 7 h 340"/>
                <a:gd name="T24" fmla="*/ 6 w 388"/>
                <a:gd name="T25" fmla="*/ 7 h 340"/>
                <a:gd name="T26" fmla="*/ 4 w 388"/>
                <a:gd name="T27" fmla="*/ 6 h 340"/>
                <a:gd name="T28" fmla="*/ 4 w 388"/>
                <a:gd name="T29" fmla="*/ 5 h 340"/>
                <a:gd name="T30" fmla="*/ 3 w 388"/>
                <a:gd name="T31" fmla="*/ 5 h 340"/>
                <a:gd name="T32" fmla="*/ 3 w 388"/>
                <a:gd name="T33" fmla="*/ 5 h 340"/>
                <a:gd name="T34" fmla="*/ 3 w 388"/>
                <a:gd name="T35" fmla="*/ 5 h 340"/>
                <a:gd name="T36" fmla="*/ 3 w 388"/>
                <a:gd name="T37" fmla="*/ 4 h 340"/>
                <a:gd name="T38" fmla="*/ 2 w 388"/>
                <a:gd name="T39" fmla="*/ 4 h 340"/>
                <a:gd name="T40" fmla="*/ 2 w 388"/>
                <a:gd name="T41" fmla="*/ 3 h 340"/>
                <a:gd name="T42" fmla="*/ 0 w 388"/>
                <a:gd name="T43" fmla="*/ 2 h 340"/>
                <a:gd name="T44" fmla="*/ 0 w 388"/>
                <a:gd name="T45" fmla="*/ 2 h 340"/>
                <a:gd name="T46" fmla="*/ 2 w 388"/>
                <a:gd name="T47" fmla="*/ 1 h 340"/>
                <a:gd name="T48" fmla="*/ 3 w 388"/>
                <a:gd name="T49" fmla="*/ 1 h 340"/>
                <a:gd name="T50" fmla="*/ 1 w 388"/>
                <a:gd name="T51" fmla="*/ 0 h 340"/>
                <a:gd name="T52" fmla="*/ 3 w 388"/>
                <a:gd name="T53" fmla="*/ 0 h 340"/>
                <a:gd name="T54" fmla="*/ 3 w 388"/>
                <a:gd name="T55" fmla="*/ 0 h 340"/>
                <a:gd name="T56" fmla="*/ 5 w 388"/>
                <a:gd name="T57" fmla="*/ 1 h 340"/>
                <a:gd name="T58" fmla="*/ 5 w 388"/>
                <a:gd name="T59" fmla="*/ 1 h 340"/>
                <a:gd name="T60" fmla="*/ 6 w 388"/>
                <a:gd name="T61" fmla="*/ 1 h 340"/>
                <a:gd name="T62" fmla="*/ 6 w 388"/>
                <a:gd name="T63" fmla="*/ 2 h 340"/>
                <a:gd name="T64" fmla="*/ 7 w 388"/>
                <a:gd name="T65" fmla="*/ 2 h 340"/>
                <a:gd name="T66" fmla="*/ 8 w 388"/>
                <a:gd name="T67" fmla="*/ 2 h 340"/>
                <a:gd name="T68" fmla="*/ 8 w 388"/>
                <a:gd name="T69" fmla="*/ 2 h 340"/>
                <a:gd name="T70" fmla="*/ 9 w 388"/>
                <a:gd name="T71" fmla="*/ 2 h 340"/>
                <a:gd name="T72" fmla="*/ 9 w 388"/>
                <a:gd name="T73" fmla="*/ 2 h 340"/>
                <a:gd name="T74" fmla="*/ 10 w 388"/>
                <a:gd name="T75" fmla="*/ 3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01" name="Freeform 226"/>
            <p:cNvSpPr>
              <a:spLocks/>
            </p:cNvSpPr>
            <p:nvPr/>
          </p:nvSpPr>
          <p:spPr bwMode="auto">
            <a:xfrm>
              <a:off x="1628" y="1564"/>
              <a:ext cx="205" cy="245"/>
            </a:xfrm>
            <a:custGeom>
              <a:avLst/>
              <a:gdLst>
                <a:gd name="T0" fmla="*/ 5 w 478"/>
                <a:gd name="T1" fmla="*/ 1 h 646"/>
                <a:gd name="T2" fmla="*/ 3 w 478"/>
                <a:gd name="T3" fmla="*/ 2 h 646"/>
                <a:gd name="T4" fmla="*/ 3 w 478"/>
                <a:gd name="T5" fmla="*/ 3 h 646"/>
                <a:gd name="T6" fmla="*/ 3 w 478"/>
                <a:gd name="T7" fmla="*/ 3 h 646"/>
                <a:gd name="T8" fmla="*/ 1 w 478"/>
                <a:gd name="T9" fmla="*/ 5 h 646"/>
                <a:gd name="T10" fmla="*/ 1 w 478"/>
                <a:gd name="T11" fmla="*/ 5 h 646"/>
                <a:gd name="T12" fmla="*/ 0 w 478"/>
                <a:gd name="T13" fmla="*/ 5 h 646"/>
                <a:gd name="T14" fmla="*/ 1 w 478"/>
                <a:gd name="T15" fmla="*/ 6 h 646"/>
                <a:gd name="T16" fmla="*/ 0 w 478"/>
                <a:gd name="T17" fmla="*/ 7 h 646"/>
                <a:gd name="T18" fmla="*/ 1 w 478"/>
                <a:gd name="T19" fmla="*/ 8 h 646"/>
                <a:gd name="T20" fmla="*/ 2 w 478"/>
                <a:gd name="T21" fmla="*/ 8 h 646"/>
                <a:gd name="T22" fmla="*/ 3 w 478"/>
                <a:gd name="T23" fmla="*/ 7 h 646"/>
                <a:gd name="T24" fmla="*/ 3 w 478"/>
                <a:gd name="T25" fmla="*/ 8 h 646"/>
                <a:gd name="T26" fmla="*/ 4 w 478"/>
                <a:gd name="T27" fmla="*/ 11 h 646"/>
                <a:gd name="T28" fmla="*/ 6 w 478"/>
                <a:gd name="T29" fmla="*/ 13 h 646"/>
                <a:gd name="T30" fmla="*/ 6 w 478"/>
                <a:gd name="T31" fmla="*/ 13 h 646"/>
                <a:gd name="T32" fmla="*/ 8 w 478"/>
                <a:gd name="T33" fmla="*/ 13 h 646"/>
                <a:gd name="T34" fmla="*/ 8 w 478"/>
                <a:gd name="T35" fmla="*/ 11 h 646"/>
                <a:gd name="T36" fmla="*/ 8 w 478"/>
                <a:gd name="T37" fmla="*/ 10 h 646"/>
                <a:gd name="T38" fmla="*/ 9 w 478"/>
                <a:gd name="T39" fmla="*/ 9 h 646"/>
                <a:gd name="T40" fmla="*/ 11 w 478"/>
                <a:gd name="T41" fmla="*/ 8 h 646"/>
                <a:gd name="T42" fmla="*/ 12 w 478"/>
                <a:gd name="T43" fmla="*/ 7 h 646"/>
                <a:gd name="T44" fmla="*/ 12 w 478"/>
                <a:gd name="T45" fmla="*/ 6 h 646"/>
                <a:gd name="T46" fmla="*/ 11 w 478"/>
                <a:gd name="T47" fmla="*/ 5 h 646"/>
                <a:gd name="T48" fmla="*/ 13 w 478"/>
                <a:gd name="T49" fmla="*/ 5 h 646"/>
                <a:gd name="T50" fmla="*/ 14 w 478"/>
                <a:gd name="T51" fmla="*/ 6 h 646"/>
                <a:gd name="T52" fmla="*/ 14 w 478"/>
                <a:gd name="T53" fmla="*/ 6 h 646"/>
                <a:gd name="T54" fmla="*/ 15 w 478"/>
                <a:gd name="T55" fmla="*/ 7 h 646"/>
                <a:gd name="T56" fmla="*/ 15 w 478"/>
                <a:gd name="T57" fmla="*/ 6 h 646"/>
                <a:gd name="T58" fmla="*/ 15 w 478"/>
                <a:gd name="T59" fmla="*/ 5 h 646"/>
                <a:gd name="T60" fmla="*/ 16 w 478"/>
                <a:gd name="T61" fmla="*/ 3 h 646"/>
                <a:gd name="T62" fmla="*/ 15 w 478"/>
                <a:gd name="T63" fmla="*/ 4 h 646"/>
                <a:gd name="T64" fmla="*/ 13 w 478"/>
                <a:gd name="T65" fmla="*/ 4 h 646"/>
                <a:gd name="T66" fmla="*/ 13 w 478"/>
                <a:gd name="T67" fmla="*/ 5 h 646"/>
                <a:gd name="T68" fmla="*/ 12 w 478"/>
                <a:gd name="T69" fmla="*/ 5 h 646"/>
                <a:gd name="T70" fmla="*/ 11 w 478"/>
                <a:gd name="T71" fmla="*/ 5 h 646"/>
                <a:gd name="T72" fmla="*/ 9 w 478"/>
                <a:gd name="T73" fmla="*/ 5 h 646"/>
                <a:gd name="T74" fmla="*/ 6 w 478"/>
                <a:gd name="T75" fmla="*/ 4 h 646"/>
                <a:gd name="T76" fmla="*/ 6 w 478"/>
                <a:gd name="T77" fmla="*/ 3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02" name="Freeform 227"/>
            <p:cNvSpPr>
              <a:spLocks/>
            </p:cNvSpPr>
            <p:nvPr/>
          </p:nvSpPr>
          <p:spPr bwMode="auto">
            <a:xfrm>
              <a:off x="1429" y="1564"/>
              <a:ext cx="153" cy="117"/>
            </a:xfrm>
            <a:custGeom>
              <a:avLst/>
              <a:gdLst>
                <a:gd name="T0" fmla="*/ 0 w 358"/>
                <a:gd name="T1" fmla="*/ 0 h 308"/>
                <a:gd name="T2" fmla="*/ 0 w 358"/>
                <a:gd name="T3" fmla="*/ 0 h 308"/>
                <a:gd name="T4" fmla="*/ 0 w 358"/>
                <a:gd name="T5" fmla="*/ 1 h 308"/>
                <a:gd name="T6" fmla="*/ 1 w 358"/>
                <a:gd name="T7" fmla="*/ 1 h 308"/>
                <a:gd name="T8" fmla="*/ 1 w 358"/>
                <a:gd name="T9" fmla="*/ 2 h 308"/>
                <a:gd name="T10" fmla="*/ 1 w 358"/>
                <a:gd name="T11" fmla="*/ 2 h 308"/>
                <a:gd name="T12" fmla="*/ 1 w 358"/>
                <a:gd name="T13" fmla="*/ 3 h 308"/>
                <a:gd name="T14" fmla="*/ 3 w 358"/>
                <a:gd name="T15" fmla="*/ 3 h 308"/>
                <a:gd name="T16" fmla="*/ 3 w 358"/>
                <a:gd name="T17" fmla="*/ 4 h 308"/>
                <a:gd name="T18" fmla="*/ 4 w 358"/>
                <a:gd name="T19" fmla="*/ 4 h 308"/>
                <a:gd name="T20" fmla="*/ 6 w 358"/>
                <a:gd name="T21" fmla="*/ 5 h 308"/>
                <a:gd name="T22" fmla="*/ 8 w 358"/>
                <a:gd name="T23" fmla="*/ 6 h 308"/>
                <a:gd name="T24" fmla="*/ 8 w 358"/>
                <a:gd name="T25" fmla="*/ 5 h 308"/>
                <a:gd name="T26" fmla="*/ 9 w 358"/>
                <a:gd name="T27" fmla="*/ 5 h 308"/>
                <a:gd name="T28" fmla="*/ 9 w 358"/>
                <a:gd name="T29" fmla="*/ 6 h 308"/>
                <a:gd name="T30" fmla="*/ 11 w 358"/>
                <a:gd name="T31" fmla="*/ 6 h 308"/>
                <a:gd name="T32" fmla="*/ 11 w 358"/>
                <a:gd name="T33" fmla="*/ 6 h 308"/>
                <a:gd name="T34" fmla="*/ 12 w 358"/>
                <a:gd name="T35" fmla="*/ 5 h 308"/>
                <a:gd name="T36" fmla="*/ 11 w 358"/>
                <a:gd name="T37" fmla="*/ 5 h 308"/>
                <a:gd name="T38" fmla="*/ 11 w 358"/>
                <a:gd name="T39" fmla="*/ 5 h 308"/>
                <a:gd name="T40" fmla="*/ 10 w 358"/>
                <a:gd name="T41" fmla="*/ 4 h 308"/>
                <a:gd name="T42" fmla="*/ 11 w 358"/>
                <a:gd name="T43" fmla="*/ 3 h 308"/>
                <a:gd name="T44" fmla="*/ 11 w 358"/>
                <a:gd name="T45" fmla="*/ 3 h 308"/>
                <a:gd name="T46" fmla="*/ 10 w 358"/>
                <a:gd name="T47" fmla="*/ 3 h 308"/>
                <a:gd name="T48" fmla="*/ 10 w 358"/>
                <a:gd name="T49" fmla="*/ 3 h 308"/>
                <a:gd name="T50" fmla="*/ 10 w 358"/>
                <a:gd name="T51" fmla="*/ 2 h 308"/>
                <a:gd name="T52" fmla="*/ 10 w 358"/>
                <a:gd name="T53" fmla="*/ 1 h 308"/>
                <a:gd name="T54" fmla="*/ 10 w 358"/>
                <a:gd name="T55" fmla="*/ 1 h 308"/>
                <a:gd name="T56" fmla="*/ 7 w 358"/>
                <a:gd name="T57" fmla="*/ 0 h 308"/>
                <a:gd name="T58" fmla="*/ 6 w 358"/>
                <a:gd name="T59" fmla="*/ 0 h 308"/>
                <a:gd name="T60" fmla="*/ 6 w 358"/>
                <a:gd name="T61" fmla="*/ 1 h 308"/>
                <a:gd name="T62" fmla="*/ 6 w 358"/>
                <a:gd name="T63" fmla="*/ 1 h 308"/>
                <a:gd name="T64" fmla="*/ 5 w 358"/>
                <a:gd name="T65" fmla="*/ 1 h 308"/>
                <a:gd name="T66" fmla="*/ 4 w 358"/>
                <a:gd name="T67" fmla="*/ 1 h 308"/>
                <a:gd name="T68" fmla="*/ 3 w 358"/>
                <a:gd name="T69" fmla="*/ 1 h 308"/>
                <a:gd name="T70" fmla="*/ 3 w 358"/>
                <a:gd name="T71" fmla="*/ 0 h 308"/>
                <a:gd name="T72" fmla="*/ 1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03" name="Line 228"/>
            <p:cNvSpPr>
              <a:spLocks noChangeShapeType="1"/>
            </p:cNvSpPr>
            <p:nvPr/>
          </p:nvSpPr>
          <p:spPr bwMode="auto">
            <a:xfrm>
              <a:off x="1499" y="1733"/>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04" name="Line 229"/>
            <p:cNvSpPr>
              <a:spLocks noChangeShapeType="1"/>
            </p:cNvSpPr>
            <p:nvPr/>
          </p:nvSpPr>
          <p:spPr bwMode="auto">
            <a:xfrm flipV="1">
              <a:off x="1506" y="1727"/>
              <a:ext cx="12"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05" name="Line 230"/>
            <p:cNvSpPr>
              <a:spLocks noChangeShapeType="1"/>
            </p:cNvSpPr>
            <p:nvPr/>
          </p:nvSpPr>
          <p:spPr bwMode="auto">
            <a:xfrm flipV="1">
              <a:off x="1518" y="1715"/>
              <a:ext cx="6"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06" name="Line 231"/>
            <p:cNvSpPr>
              <a:spLocks noChangeShapeType="1"/>
            </p:cNvSpPr>
            <p:nvPr/>
          </p:nvSpPr>
          <p:spPr bwMode="auto">
            <a:xfrm flipV="1">
              <a:off x="1524" y="1710"/>
              <a:ext cx="7" cy="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07" name="Line 232"/>
            <p:cNvSpPr>
              <a:spLocks noChangeShapeType="1"/>
            </p:cNvSpPr>
            <p:nvPr/>
          </p:nvSpPr>
          <p:spPr bwMode="auto">
            <a:xfrm flipH="1" flipV="1">
              <a:off x="1524" y="1703"/>
              <a:ext cx="7"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08" name="Line 233"/>
            <p:cNvSpPr>
              <a:spLocks noChangeShapeType="1"/>
            </p:cNvSpPr>
            <p:nvPr/>
          </p:nvSpPr>
          <p:spPr bwMode="auto">
            <a:xfrm flipH="1">
              <a:off x="1518" y="1704"/>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09" name="Line 234"/>
            <p:cNvSpPr>
              <a:spLocks noChangeShapeType="1"/>
            </p:cNvSpPr>
            <p:nvPr/>
          </p:nvSpPr>
          <p:spPr bwMode="auto">
            <a:xfrm flipH="1">
              <a:off x="1506" y="1698"/>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10" name="Line 235"/>
            <p:cNvSpPr>
              <a:spLocks noChangeShapeType="1"/>
            </p:cNvSpPr>
            <p:nvPr/>
          </p:nvSpPr>
          <p:spPr bwMode="auto">
            <a:xfrm>
              <a:off x="1512" y="1733"/>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11" name="Line 236"/>
            <p:cNvSpPr>
              <a:spLocks noChangeShapeType="1"/>
            </p:cNvSpPr>
            <p:nvPr/>
          </p:nvSpPr>
          <p:spPr bwMode="auto">
            <a:xfrm>
              <a:off x="1512" y="1739"/>
              <a:ext cx="6" cy="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12" name="Freeform 237"/>
            <p:cNvSpPr>
              <a:spLocks/>
            </p:cNvSpPr>
            <p:nvPr/>
          </p:nvSpPr>
          <p:spPr bwMode="auto">
            <a:xfrm>
              <a:off x="1512" y="1680"/>
              <a:ext cx="45" cy="65"/>
            </a:xfrm>
            <a:custGeom>
              <a:avLst/>
              <a:gdLst>
                <a:gd name="T0" fmla="*/ 2 w 106"/>
                <a:gd name="T1" fmla="*/ 0 h 170"/>
                <a:gd name="T2" fmla="*/ 1 w 106"/>
                <a:gd name="T3" fmla="*/ 1 h 170"/>
                <a:gd name="T4" fmla="*/ 1 w 106"/>
                <a:gd name="T5" fmla="*/ 1 h 170"/>
                <a:gd name="T6" fmla="*/ 1 w 106"/>
                <a:gd name="T7" fmla="*/ 2 h 170"/>
                <a:gd name="T8" fmla="*/ 0 w 106"/>
                <a:gd name="T9" fmla="*/ 3 h 170"/>
                <a:gd name="T10" fmla="*/ 0 w 106"/>
                <a:gd name="T11" fmla="*/ 4 h 170"/>
                <a:gd name="T12" fmla="*/ 1 w 106"/>
                <a:gd name="T13" fmla="*/ 4 h 170"/>
                <a:gd name="T14" fmla="*/ 1 w 106"/>
                <a:gd name="T15" fmla="*/ 3 h 170"/>
                <a:gd name="T16" fmla="*/ 2 w 106"/>
                <a:gd name="T17" fmla="*/ 3 h 170"/>
                <a:gd name="T18" fmla="*/ 3 w 106"/>
                <a:gd name="T19" fmla="*/ 3 h 170"/>
                <a:gd name="T20" fmla="*/ 3 w 106"/>
                <a:gd name="T21" fmla="*/ 3 h 170"/>
                <a:gd name="T22" fmla="*/ 3 w 106"/>
                <a:gd name="T23" fmla="*/ 2 h 170"/>
                <a:gd name="T24" fmla="*/ 3 w 106"/>
                <a:gd name="T25" fmla="*/ 2 h 170"/>
                <a:gd name="T26" fmla="*/ 3 w 106"/>
                <a:gd name="T27" fmla="*/ 1 h 170"/>
                <a:gd name="T28" fmla="*/ 3 w 106"/>
                <a:gd name="T29" fmla="*/ 0 h 170"/>
                <a:gd name="T30" fmla="*/ 3 w 106"/>
                <a:gd name="T31" fmla="*/ 0 h 170"/>
                <a:gd name="T32" fmla="*/ 2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13" name="Freeform 238"/>
            <p:cNvSpPr>
              <a:spLocks/>
            </p:cNvSpPr>
            <p:nvPr/>
          </p:nvSpPr>
          <p:spPr bwMode="auto">
            <a:xfrm>
              <a:off x="1506" y="1674"/>
              <a:ext cx="32" cy="25"/>
            </a:xfrm>
            <a:custGeom>
              <a:avLst/>
              <a:gdLst>
                <a:gd name="T0" fmla="*/ 0 w 75"/>
                <a:gd name="T1" fmla="*/ 1 h 63"/>
                <a:gd name="T2" fmla="*/ 0 w 75"/>
                <a:gd name="T3" fmla="*/ 2 h 63"/>
                <a:gd name="T4" fmla="*/ 1 w 75"/>
                <a:gd name="T5" fmla="*/ 2 h 63"/>
                <a:gd name="T6" fmla="*/ 3 w 75"/>
                <a:gd name="T7" fmla="*/ 0 h 63"/>
                <a:gd name="T8" fmla="*/ 3 w 75"/>
                <a:gd name="T9" fmla="*/ 0 h 63"/>
                <a:gd name="T10" fmla="*/ 2 w 75"/>
                <a:gd name="T11" fmla="*/ 0 h 63"/>
                <a:gd name="T12" fmla="*/ 1 w 75"/>
                <a:gd name="T13" fmla="*/ 1 h 63"/>
                <a:gd name="T14" fmla="*/ 0 w 75"/>
                <a:gd name="T15" fmla="*/ 1 h 63"/>
                <a:gd name="T16" fmla="*/ 0 w 75"/>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14" name="Freeform 239"/>
            <p:cNvSpPr>
              <a:spLocks/>
            </p:cNvSpPr>
            <p:nvPr/>
          </p:nvSpPr>
          <p:spPr bwMode="auto">
            <a:xfrm>
              <a:off x="1531" y="1668"/>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16"/>
                  </a:lnTo>
                  <a:lnTo>
                    <a:pt x="16" y="0"/>
                  </a:lnTo>
                  <a:lnTo>
                    <a:pt x="0" y="16"/>
                  </a:lnTo>
                </a:path>
              </a:pathLst>
            </a:custGeom>
            <a:solidFill>
              <a:srgbClr val="00FF0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15" name="Freeform 240"/>
            <p:cNvSpPr>
              <a:spLocks/>
            </p:cNvSpPr>
            <p:nvPr/>
          </p:nvSpPr>
          <p:spPr bwMode="auto">
            <a:xfrm>
              <a:off x="1493" y="1674"/>
              <a:ext cx="7" cy="18"/>
            </a:xfrm>
            <a:custGeom>
              <a:avLst/>
              <a:gdLst>
                <a:gd name="T0" fmla="*/ 0 w 17"/>
                <a:gd name="T1" fmla="*/ 1 h 47"/>
                <a:gd name="T2" fmla="*/ 0 w 17"/>
                <a:gd name="T3" fmla="*/ 1 h 47"/>
                <a:gd name="T4" fmla="*/ 0 w 17"/>
                <a:gd name="T5" fmla="*/ 0 h 47"/>
                <a:gd name="T6" fmla="*/ 0 w 17"/>
                <a:gd name="T7" fmla="*/ 0 h 47"/>
                <a:gd name="T8" fmla="*/ 0 w 17"/>
                <a:gd name="T9" fmla="*/ 0 h 47"/>
                <a:gd name="T10" fmla="*/ 0 w 17"/>
                <a:gd name="T11" fmla="*/ 1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7">
                  <a:moveTo>
                    <a:pt x="0" y="31"/>
                  </a:moveTo>
                  <a:lnTo>
                    <a:pt x="16" y="46"/>
                  </a:lnTo>
                  <a:lnTo>
                    <a:pt x="16" y="15"/>
                  </a:lnTo>
                  <a:lnTo>
                    <a:pt x="16" y="0"/>
                  </a:lnTo>
                  <a:lnTo>
                    <a:pt x="0" y="15"/>
                  </a:lnTo>
                  <a:lnTo>
                    <a:pt x="0" y="31"/>
                  </a:lnTo>
                </a:path>
              </a:pathLst>
            </a:custGeom>
            <a:solidFill>
              <a:srgbClr val="FFFF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16" name="Line 241"/>
            <p:cNvSpPr>
              <a:spLocks noChangeShapeType="1"/>
            </p:cNvSpPr>
            <p:nvPr/>
          </p:nvSpPr>
          <p:spPr bwMode="auto">
            <a:xfrm>
              <a:off x="1506" y="1698"/>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17" name="Line 242"/>
            <p:cNvSpPr>
              <a:spLocks noChangeShapeType="1"/>
            </p:cNvSpPr>
            <p:nvPr/>
          </p:nvSpPr>
          <p:spPr bwMode="auto">
            <a:xfrm flipH="1" flipV="1">
              <a:off x="1499" y="1692"/>
              <a:ext cx="7"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18" name="Line 243"/>
            <p:cNvSpPr>
              <a:spLocks noChangeShapeType="1"/>
            </p:cNvSpPr>
            <p:nvPr/>
          </p:nvSpPr>
          <p:spPr bwMode="auto">
            <a:xfrm>
              <a:off x="1531" y="1692"/>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19" name="Line 244"/>
            <p:cNvSpPr>
              <a:spLocks noChangeShapeType="1"/>
            </p:cNvSpPr>
            <p:nvPr/>
          </p:nvSpPr>
          <p:spPr bwMode="auto">
            <a:xfrm>
              <a:off x="1538" y="1680"/>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20" name="Line 245"/>
            <p:cNvSpPr>
              <a:spLocks noChangeShapeType="1"/>
            </p:cNvSpPr>
            <p:nvPr/>
          </p:nvSpPr>
          <p:spPr bwMode="auto">
            <a:xfrm>
              <a:off x="1531" y="1686"/>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21" name="Freeform 246"/>
            <p:cNvSpPr>
              <a:spLocks/>
            </p:cNvSpPr>
            <p:nvPr/>
          </p:nvSpPr>
          <p:spPr bwMode="auto">
            <a:xfrm>
              <a:off x="1774" y="1640"/>
              <a:ext cx="20" cy="12"/>
            </a:xfrm>
            <a:custGeom>
              <a:avLst/>
              <a:gdLst>
                <a:gd name="T0" fmla="*/ 0 w 46"/>
                <a:gd name="T1" fmla="*/ 0 h 32"/>
                <a:gd name="T2" fmla="*/ 0 w 46"/>
                <a:gd name="T3" fmla="*/ 0 h 32"/>
                <a:gd name="T4" fmla="*/ 0 w 46"/>
                <a:gd name="T5" fmla="*/ 1 h 32"/>
                <a:gd name="T6" fmla="*/ 2 w 46"/>
                <a:gd name="T7" fmla="*/ 1 h 32"/>
                <a:gd name="T8" fmla="*/ 2 w 46"/>
                <a:gd name="T9" fmla="*/ 0 h 32"/>
                <a:gd name="T10" fmla="*/ 2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16"/>
                  </a:moveTo>
                  <a:lnTo>
                    <a:pt x="0" y="16"/>
                  </a:lnTo>
                  <a:lnTo>
                    <a:pt x="0" y="31"/>
                  </a:lnTo>
                  <a:lnTo>
                    <a:pt x="45" y="31"/>
                  </a:lnTo>
                  <a:lnTo>
                    <a:pt x="45" y="16"/>
                  </a:lnTo>
                  <a:lnTo>
                    <a:pt x="45" y="0"/>
                  </a:lnTo>
                  <a:lnTo>
                    <a:pt x="15" y="16"/>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22" name="Freeform 247"/>
            <p:cNvSpPr>
              <a:spLocks/>
            </p:cNvSpPr>
            <p:nvPr/>
          </p:nvSpPr>
          <p:spPr bwMode="auto">
            <a:xfrm>
              <a:off x="1557" y="1558"/>
              <a:ext cx="97" cy="88"/>
            </a:xfrm>
            <a:custGeom>
              <a:avLst/>
              <a:gdLst>
                <a:gd name="T0" fmla="*/ 0 w 225"/>
                <a:gd name="T1" fmla="*/ 2 h 232"/>
                <a:gd name="T2" fmla="*/ 0 w 225"/>
                <a:gd name="T3" fmla="*/ 2 h 232"/>
                <a:gd name="T4" fmla="*/ 0 w 225"/>
                <a:gd name="T5" fmla="*/ 3 h 232"/>
                <a:gd name="T6" fmla="*/ 0 w 225"/>
                <a:gd name="T7" fmla="*/ 3 h 232"/>
                <a:gd name="T8" fmla="*/ 1 w 225"/>
                <a:gd name="T9" fmla="*/ 3 h 232"/>
                <a:gd name="T10" fmla="*/ 1 w 225"/>
                <a:gd name="T11" fmla="*/ 4 h 232"/>
                <a:gd name="T12" fmla="*/ 0 w 225"/>
                <a:gd name="T13" fmla="*/ 4 h 232"/>
                <a:gd name="T14" fmla="*/ 1 w 225"/>
                <a:gd name="T15" fmla="*/ 5 h 232"/>
                <a:gd name="T16" fmla="*/ 3 w 225"/>
                <a:gd name="T17" fmla="*/ 5 h 232"/>
                <a:gd name="T18" fmla="*/ 3 w 225"/>
                <a:gd name="T19" fmla="*/ 4 h 232"/>
                <a:gd name="T20" fmla="*/ 3 w 225"/>
                <a:gd name="T21" fmla="*/ 4 h 232"/>
                <a:gd name="T22" fmla="*/ 4 w 225"/>
                <a:gd name="T23" fmla="*/ 4 h 232"/>
                <a:gd name="T24" fmla="*/ 5 w 225"/>
                <a:gd name="T25" fmla="*/ 3 h 232"/>
                <a:gd name="T26" fmla="*/ 5 w 225"/>
                <a:gd name="T27" fmla="*/ 3 h 232"/>
                <a:gd name="T28" fmla="*/ 6 w 225"/>
                <a:gd name="T29" fmla="*/ 3 h 232"/>
                <a:gd name="T30" fmla="*/ 6 w 225"/>
                <a:gd name="T31" fmla="*/ 2 h 232"/>
                <a:gd name="T32" fmla="*/ 6 w 225"/>
                <a:gd name="T33" fmla="*/ 2 h 232"/>
                <a:gd name="T34" fmla="*/ 6 w 225"/>
                <a:gd name="T35" fmla="*/ 2 h 232"/>
                <a:gd name="T36" fmla="*/ 6 w 225"/>
                <a:gd name="T37" fmla="*/ 1 h 232"/>
                <a:gd name="T38" fmla="*/ 7 w 225"/>
                <a:gd name="T39" fmla="*/ 1 h 232"/>
                <a:gd name="T40" fmla="*/ 7 w 225"/>
                <a:gd name="T41" fmla="*/ 1 h 232"/>
                <a:gd name="T42" fmla="*/ 8 w 225"/>
                <a:gd name="T43" fmla="*/ 0 h 232"/>
                <a:gd name="T44" fmla="*/ 7 w 225"/>
                <a:gd name="T45" fmla="*/ 0 h 232"/>
                <a:gd name="T46" fmla="*/ 6 w 225"/>
                <a:gd name="T47" fmla="*/ 1 h 232"/>
                <a:gd name="T48" fmla="*/ 6 w 225"/>
                <a:gd name="T49" fmla="*/ 0 h 232"/>
                <a:gd name="T50" fmla="*/ 5 w 225"/>
                <a:gd name="T51" fmla="*/ 0 h 232"/>
                <a:gd name="T52" fmla="*/ 5 w 225"/>
                <a:gd name="T53" fmla="*/ 0 h 232"/>
                <a:gd name="T54" fmla="*/ 3 w 225"/>
                <a:gd name="T55" fmla="*/ 1 h 232"/>
                <a:gd name="T56" fmla="*/ 3 w 225"/>
                <a:gd name="T57" fmla="*/ 1 h 232"/>
                <a:gd name="T58" fmla="*/ 2 w 225"/>
                <a:gd name="T59" fmla="*/ 1 h 232"/>
                <a:gd name="T60" fmla="*/ 1 w 225"/>
                <a:gd name="T61" fmla="*/ 1 h 232"/>
                <a:gd name="T62" fmla="*/ 1 w 225"/>
                <a:gd name="T63" fmla="*/ 2 h 232"/>
                <a:gd name="T64" fmla="*/ 0 w 225"/>
                <a:gd name="T65" fmla="*/ 2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23" name="Freeform 248"/>
            <p:cNvSpPr>
              <a:spLocks/>
            </p:cNvSpPr>
            <p:nvPr/>
          </p:nvSpPr>
          <p:spPr bwMode="auto">
            <a:xfrm>
              <a:off x="1570" y="1564"/>
              <a:ext cx="102" cy="123"/>
            </a:xfrm>
            <a:custGeom>
              <a:avLst/>
              <a:gdLst>
                <a:gd name="T0" fmla="*/ 4 w 239"/>
                <a:gd name="T1" fmla="*/ 7 h 323"/>
                <a:gd name="T2" fmla="*/ 6 w 239"/>
                <a:gd name="T3" fmla="*/ 6 h 323"/>
                <a:gd name="T4" fmla="*/ 5 w 239"/>
                <a:gd name="T5" fmla="*/ 5 h 323"/>
                <a:gd name="T6" fmla="*/ 5 w 239"/>
                <a:gd name="T7" fmla="*/ 5 h 323"/>
                <a:gd name="T8" fmla="*/ 5 w 239"/>
                <a:gd name="T9" fmla="*/ 5 h 323"/>
                <a:gd name="T10" fmla="*/ 6 w 239"/>
                <a:gd name="T11" fmla="*/ 5 h 323"/>
                <a:gd name="T12" fmla="*/ 6 w 239"/>
                <a:gd name="T13" fmla="*/ 5 h 323"/>
                <a:gd name="T14" fmla="*/ 6 w 239"/>
                <a:gd name="T15" fmla="*/ 5 h 323"/>
                <a:gd name="T16" fmla="*/ 6 w 239"/>
                <a:gd name="T17" fmla="*/ 4 h 323"/>
                <a:gd name="T18" fmla="*/ 7 w 239"/>
                <a:gd name="T19" fmla="*/ 3 h 323"/>
                <a:gd name="T20" fmla="*/ 7 w 239"/>
                <a:gd name="T21" fmla="*/ 3 h 323"/>
                <a:gd name="T22" fmla="*/ 7 w 239"/>
                <a:gd name="T23" fmla="*/ 3 h 323"/>
                <a:gd name="T24" fmla="*/ 7 w 239"/>
                <a:gd name="T25" fmla="*/ 2 h 323"/>
                <a:gd name="T26" fmla="*/ 8 w 239"/>
                <a:gd name="T27" fmla="*/ 2 h 323"/>
                <a:gd name="T28" fmla="*/ 7 w 239"/>
                <a:gd name="T29" fmla="*/ 1 h 323"/>
                <a:gd name="T30" fmla="*/ 6 w 239"/>
                <a:gd name="T31" fmla="*/ 0 h 323"/>
                <a:gd name="T32" fmla="*/ 6 w 239"/>
                <a:gd name="T33" fmla="*/ 0 h 323"/>
                <a:gd name="T34" fmla="*/ 6 w 239"/>
                <a:gd name="T35" fmla="*/ 0 h 323"/>
                <a:gd name="T36" fmla="*/ 4 w 239"/>
                <a:gd name="T37" fmla="*/ 1 h 323"/>
                <a:gd name="T38" fmla="*/ 5 w 239"/>
                <a:gd name="T39" fmla="*/ 1 h 323"/>
                <a:gd name="T40" fmla="*/ 4 w 239"/>
                <a:gd name="T41" fmla="*/ 2 h 323"/>
                <a:gd name="T42" fmla="*/ 4 w 239"/>
                <a:gd name="T43" fmla="*/ 2 h 323"/>
                <a:gd name="T44" fmla="*/ 4 w 239"/>
                <a:gd name="T45" fmla="*/ 2 h 323"/>
                <a:gd name="T46" fmla="*/ 4 w 239"/>
                <a:gd name="T47" fmla="*/ 3 h 323"/>
                <a:gd name="T48" fmla="*/ 3 w 239"/>
                <a:gd name="T49" fmla="*/ 3 h 323"/>
                <a:gd name="T50" fmla="*/ 3 w 239"/>
                <a:gd name="T51" fmla="*/ 3 h 323"/>
                <a:gd name="T52" fmla="*/ 3 w 239"/>
                <a:gd name="T53" fmla="*/ 3 h 323"/>
                <a:gd name="T54" fmla="*/ 2 w 239"/>
                <a:gd name="T55" fmla="*/ 4 h 323"/>
                <a:gd name="T56" fmla="*/ 1 w 239"/>
                <a:gd name="T57" fmla="*/ 4 h 323"/>
                <a:gd name="T58" fmla="*/ 0 w 239"/>
                <a:gd name="T59" fmla="*/ 5 h 323"/>
                <a:gd name="T60" fmla="*/ 0 w 239"/>
                <a:gd name="T61" fmla="*/ 5 h 323"/>
                <a:gd name="T62" fmla="*/ 1 w 239"/>
                <a:gd name="T63" fmla="*/ 5 h 323"/>
                <a:gd name="T64" fmla="*/ 0 w 239"/>
                <a:gd name="T65" fmla="*/ 6 h 323"/>
                <a:gd name="T66" fmla="*/ 0 w 239"/>
                <a:gd name="T67" fmla="*/ 6 h 323"/>
                <a:gd name="T68" fmla="*/ 0 w 239"/>
                <a:gd name="T69" fmla="*/ 6 h 323"/>
                <a:gd name="T70" fmla="*/ 3 w 239"/>
                <a:gd name="T71" fmla="*/ 6 h 323"/>
                <a:gd name="T72" fmla="*/ 4 w 239"/>
                <a:gd name="T73" fmla="*/ 7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24" name="Line 249"/>
            <p:cNvSpPr>
              <a:spLocks noChangeShapeType="1"/>
            </p:cNvSpPr>
            <p:nvPr/>
          </p:nvSpPr>
          <p:spPr bwMode="auto">
            <a:xfrm>
              <a:off x="1653" y="1605"/>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25" name="Freeform 250"/>
            <p:cNvSpPr>
              <a:spLocks/>
            </p:cNvSpPr>
            <p:nvPr/>
          </p:nvSpPr>
          <p:spPr bwMode="auto">
            <a:xfrm>
              <a:off x="1769" y="1657"/>
              <a:ext cx="44" cy="42"/>
            </a:xfrm>
            <a:custGeom>
              <a:avLst/>
              <a:gdLst>
                <a:gd name="T0" fmla="*/ 0 w 106"/>
                <a:gd name="T1" fmla="*/ 0 h 109"/>
                <a:gd name="T2" fmla="*/ 0 w 106"/>
                <a:gd name="T3" fmla="*/ 0 h 109"/>
                <a:gd name="T4" fmla="*/ 0 w 106"/>
                <a:gd name="T5" fmla="*/ 1 h 109"/>
                <a:gd name="T6" fmla="*/ 1 w 106"/>
                <a:gd name="T7" fmla="*/ 2 h 109"/>
                <a:gd name="T8" fmla="*/ 2 w 106"/>
                <a:gd name="T9" fmla="*/ 2 h 109"/>
                <a:gd name="T10" fmla="*/ 2 w 106"/>
                <a:gd name="T11" fmla="*/ 2 h 109"/>
                <a:gd name="T12" fmla="*/ 2 w 106"/>
                <a:gd name="T13" fmla="*/ 2 h 109"/>
                <a:gd name="T14" fmla="*/ 2 w 106"/>
                <a:gd name="T15" fmla="*/ 2 h 109"/>
                <a:gd name="T16" fmla="*/ 3 w 106"/>
                <a:gd name="T17" fmla="*/ 2 h 109"/>
                <a:gd name="T18" fmla="*/ 2 w 106"/>
                <a:gd name="T19" fmla="*/ 2 h 109"/>
                <a:gd name="T20" fmla="*/ 2 w 106"/>
                <a:gd name="T21" fmla="*/ 1 h 109"/>
                <a:gd name="T22" fmla="*/ 2 w 106"/>
                <a:gd name="T23" fmla="*/ 1 h 109"/>
                <a:gd name="T24" fmla="*/ 2 w 106"/>
                <a:gd name="T25" fmla="*/ 1 h 109"/>
                <a:gd name="T26" fmla="*/ 2 w 106"/>
                <a:gd name="T27" fmla="*/ 0 h 109"/>
                <a:gd name="T28" fmla="*/ 1 w 106"/>
                <a:gd name="T29" fmla="*/ 0 h 109"/>
                <a:gd name="T30" fmla="*/ 1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26" name="Freeform 251"/>
            <p:cNvSpPr>
              <a:spLocks/>
            </p:cNvSpPr>
            <p:nvPr/>
          </p:nvSpPr>
          <p:spPr bwMode="auto">
            <a:xfrm>
              <a:off x="1711" y="1628"/>
              <a:ext cx="58" cy="30"/>
            </a:xfrm>
            <a:custGeom>
              <a:avLst/>
              <a:gdLst>
                <a:gd name="T0" fmla="*/ 1 w 135"/>
                <a:gd name="T1" fmla="*/ 0 h 77"/>
                <a:gd name="T2" fmla="*/ 0 w 135"/>
                <a:gd name="T3" fmla="*/ 0 h 77"/>
                <a:gd name="T4" fmla="*/ 0 w 135"/>
                <a:gd name="T5" fmla="*/ 1 h 77"/>
                <a:gd name="T6" fmla="*/ 1 w 135"/>
                <a:gd name="T7" fmla="*/ 2 h 77"/>
                <a:gd name="T8" fmla="*/ 3 w 135"/>
                <a:gd name="T9" fmla="*/ 2 h 77"/>
                <a:gd name="T10" fmla="*/ 5 w 135"/>
                <a:gd name="T11" fmla="*/ 2 h 77"/>
                <a:gd name="T12" fmla="*/ 5 w 135"/>
                <a:gd name="T13" fmla="*/ 1 h 77"/>
                <a:gd name="T14" fmla="*/ 3 w 135"/>
                <a:gd name="T15" fmla="*/ 1 h 77"/>
                <a:gd name="T16" fmla="*/ 1 w 135"/>
                <a:gd name="T17" fmla="*/ 0 h 77"/>
                <a:gd name="T18" fmla="*/ 1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27" name="Line 252"/>
            <p:cNvSpPr>
              <a:spLocks noChangeShapeType="1"/>
            </p:cNvSpPr>
            <p:nvPr/>
          </p:nvSpPr>
          <p:spPr bwMode="auto">
            <a:xfrm>
              <a:off x="1653" y="1593"/>
              <a:ext cx="0" cy="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28" name="Freeform 253"/>
            <p:cNvSpPr>
              <a:spLocks/>
            </p:cNvSpPr>
            <p:nvPr/>
          </p:nvSpPr>
          <p:spPr bwMode="auto">
            <a:xfrm>
              <a:off x="1251" y="1117"/>
              <a:ext cx="1000" cy="465"/>
            </a:xfrm>
            <a:custGeom>
              <a:avLst/>
              <a:gdLst>
                <a:gd name="T0" fmla="*/ 29 w 2327"/>
                <a:gd name="T1" fmla="*/ 20 h 1231"/>
                <a:gd name="T2" fmla="*/ 22 w 2327"/>
                <a:gd name="T3" fmla="*/ 20 h 1231"/>
                <a:gd name="T4" fmla="*/ 23 w 2327"/>
                <a:gd name="T5" fmla="*/ 21 h 1231"/>
                <a:gd name="T6" fmla="*/ 37 w 2327"/>
                <a:gd name="T7" fmla="*/ 18 h 1231"/>
                <a:gd name="T8" fmla="*/ 34 w 2327"/>
                <a:gd name="T9" fmla="*/ 21 h 1231"/>
                <a:gd name="T10" fmla="*/ 31 w 2327"/>
                <a:gd name="T11" fmla="*/ 23 h 1231"/>
                <a:gd name="T12" fmla="*/ 29 w 2327"/>
                <a:gd name="T13" fmla="*/ 23 h 1231"/>
                <a:gd name="T14" fmla="*/ 26 w 2327"/>
                <a:gd name="T15" fmla="*/ 25 h 1231"/>
                <a:gd name="T16" fmla="*/ 21 w 2327"/>
                <a:gd name="T17" fmla="*/ 24 h 1231"/>
                <a:gd name="T18" fmla="*/ 18 w 2327"/>
                <a:gd name="T19" fmla="*/ 23 h 1231"/>
                <a:gd name="T20" fmla="*/ 18 w 2327"/>
                <a:gd name="T21" fmla="*/ 21 h 1231"/>
                <a:gd name="T22" fmla="*/ 15 w 2327"/>
                <a:gd name="T23" fmla="*/ 21 h 1231"/>
                <a:gd name="T24" fmla="*/ 17 w 2327"/>
                <a:gd name="T25" fmla="*/ 24 h 1231"/>
                <a:gd name="T26" fmla="*/ 14 w 2327"/>
                <a:gd name="T27" fmla="*/ 23 h 1231"/>
                <a:gd name="T28" fmla="*/ 9 w 2327"/>
                <a:gd name="T29" fmla="*/ 22 h 1231"/>
                <a:gd name="T30" fmla="*/ 8 w 2327"/>
                <a:gd name="T31" fmla="*/ 22 h 1231"/>
                <a:gd name="T32" fmla="*/ 4 w 2327"/>
                <a:gd name="T33" fmla="*/ 21 h 1231"/>
                <a:gd name="T34" fmla="*/ 1 w 2327"/>
                <a:gd name="T35" fmla="*/ 20 h 1231"/>
                <a:gd name="T36" fmla="*/ 0 w 2327"/>
                <a:gd name="T37" fmla="*/ 15 h 1231"/>
                <a:gd name="T38" fmla="*/ 3 w 2327"/>
                <a:gd name="T39" fmla="*/ 15 h 1231"/>
                <a:gd name="T40" fmla="*/ 3 w 2327"/>
                <a:gd name="T41" fmla="*/ 11 h 1231"/>
                <a:gd name="T42" fmla="*/ 3 w 2327"/>
                <a:gd name="T43" fmla="*/ 9 h 1231"/>
                <a:gd name="T44" fmla="*/ 6 w 2327"/>
                <a:gd name="T45" fmla="*/ 11 h 1231"/>
                <a:gd name="T46" fmla="*/ 7 w 2327"/>
                <a:gd name="T47" fmla="*/ 12 h 1231"/>
                <a:gd name="T48" fmla="*/ 10 w 2327"/>
                <a:gd name="T49" fmla="*/ 10 h 1231"/>
                <a:gd name="T50" fmla="*/ 11 w 2327"/>
                <a:gd name="T51" fmla="*/ 9 h 1231"/>
                <a:gd name="T52" fmla="*/ 14 w 2327"/>
                <a:gd name="T53" fmla="*/ 9 h 1231"/>
                <a:gd name="T54" fmla="*/ 20 w 2327"/>
                <a:gd name="T55" fmla="*/ 8 h 1231"/>
                <a:gd name="T56" fmla="*/ 21 w 2327"/>
                <a:gd name="T57" fmla="*/ 5 h 1231"/>
                <a:gd name="T58" fmla="*/ 22 w 2327"/>
                <a:gd name="T59" fmla="*/ 9 h 1231"/>
                <a:gd name="T60" fmla="*/ 26 w 2327"/>
                <a:gd name="T61" fmla="*/ 8 h 1231"/>
                <a:gd name="T62" fmla="*/ 22 w 2327"/>
                <a:gd name="T63" fmla="*/ 5 h 1231"/>
                <a:gd name="T64" fmla="*/ 24 w 2327"/>
                <a:gd name="T65" fmla="*/ 5 h 1231"/>
                <a:gd name="T66" fmla="*/ 31 w 2327"/>
                <a:gd name="T67" fmla="*/ 1 h 1231"/>
                <a:gd name="T68" fmla="*/ 35 w 2327"/>
                <a:gd name="T69" fmla="*/ 0 h 1231"/>
                <a:gd name="T70" fmla="*/ 37 w 2327"/>
                <a:gd name="T71" fmla="*/ 2 h 1231"/>
                <a:gd name="T72" fmla="*/ 41 w 2327"/>
                <a:gd name="T73" fmla="*/ 1 h 1231"/>
                <a:gd name="T74" fmla="*/ 55 w 2327"/>
                <a:gd name="T75" fmla="*/ 1 h 1231"/>
                <a:gd name="T76" fmla="*/ 69 w 2327"/>
                <a:gd name="T77" fmla="*/ 1 h 1231"/>
                <a:gd name="T78" fmla="*/ 75 w 2327"/>
                <a:gd name="T79" fmla="*/ 1 h 1231"/>
                <a:gd name="T80" fmla="*/ 76 w 2327"/>
                <a:gd name="T81" fmla="*/ 2 h 1231"/>
                <a:gd name="T82" fmla="*/ 77 w 2327"/>
                <a:gd name="T83" fmla="*/ 5 h 1231"/>
                <a:gd name="T84" fmla="*/ 72 w 2327"/>
                <a:gd name="T85" fmla="*/ 6 h 1231"/>
                <a:gd name="T86" fmla="*/ 73 w 2327"/>
                <a:gd name="T87" fmla="*/ 8 h 1231"/>
                <a:gd name="T88" fmla="*/ 73 w 2327"/>
                <a:gd name="T89" fmla="*/ 11 h 1231"/>
                <a:gd name="T90" fmla="*/ 71 w 2327"/>
                <a:gd name="T91" fmla="*/ 6 h 1231"/>
                <a:gd name="T92" fmla="*/ 68 w 2327"/>
                <a:gd name="T93" fmla="*/ 6 h 1231"/>
                <a:gd name="T94" fmla="*/ 64 w 2327"/>
                <a:gd name="T95" fmla="*/ 8 h 1231"/>
                <a:gd name="T96" fmla="*/ 61 w 2327"/>
                <a:gd name="T97" fmla="*/ 12 h 1231"/>
                <a:gd name="T98" fmla="*/ 64 w 2327"/>
                <a:gd name="T99" fmla="*/ 14 h 1231"/>
                <a:gd name="T100" fmla="*/ 63 w 2327"/>
                <a:gd name="T101" fmla="*/ 17 h 1231"/>
                <a:gd name="T102" fmla="*/ 59 w 2327"/>
                <a:gd name="T103" fmla="*/ 15 h 1231"/>
                <a:gd name="T104" fmla="*/ 54 w 2327"/>
                <a:gd name="T105" fmla="*/ 13 h 1231"/>
                <a:gd name="T106" fmla="*/ 52 w 2327"/>
                <a:gd name="T107" fmla="*/ 16 h 1231"/>
                <a:gd name="T108" fmla="*/ 49 w 2327"/>
                <a:gd name="T109" fmla="*/ 17 h 1231"/>
                <a:gd name="T110" fmla="*/ 41 w 2327"/>
                <a:gd name="T111" fmla="*/ 16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FF0040"/>
            </a:solidFill>
            <a:ln w="9525"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29" name="Freeform 254"/>
            <p:cNvSpPr>
              <a:spLocks/>
            </p:cNvSpPr>
            <p:nvPr/>
          </p:nvSpPr>
          <p:spPr bwMode="auto">
            <a:xfrm>
              <a:off x="1248" y="1117"/>
              <a:ext cx="1007" cy="471"/>
            </a:xfrm>
            <a:custGeom>
              <a:avLst/>
              <a:gdLst>
                <a:gd name="T0" fmla="*/ 34 w 2342"/>
                <a:gd name="T1" fmla="*/ 20 h 1246"/>
                <a:gd name="T2" fmla="*/ 31 w 2342"/>
                <a:gd name="T3" fmla="*/ 23 h 1246"/>
                <a:gd name="T4" fmla="*/ 30 w 2342"/>
                <a:gd name="T5" fmla="*/ 24 h 1246"/>
                <a:gd name="T6" fmla="*/ 26 w 2342"/>
                <a:gd name="T7" fmla="*/ 25 h 1246"/>
                <a:gd name="T8" fmla="*/ 21 w 2342"/>
                <a:gd name="T9" fmla="*/ 25 h 1246"/>
                <a:gd name="T10" fmla="*/ 19 w 2342"/>
                <a:gd name="T11" fmla="*/ 23 h 1246"/>
                <a:gd name="T12" fmla="*/ 18 w 2342"/>
                <a:gd name="T13" fmla="*/ 22 h 1246"/>
                <a:gd name="T14" fmla="*/ 17 w 2342"/>
                <a:gd name="T15" fmla="*/ 20 h 1246"/>
                <a:gd name="T16" fmla="*/ 17 w 2342"/>
                <a:gd name="T17" fmla="*/ 25 h 1246"/>
                <a:gd name="T18" fmla="*/ 14 w 2342"/>
                <a:gd name="T19" fmla="*/ 24 h 1246"/>
                <a:gd name="T20" fmla="*/ 11 w 2342"/>
                <a:gd name="T21" fmla="*/ 23 h 1246"/>
                <a:gd name="T22" fmla="*/ 9 w 2342"/>
                <a:gd name="T23" fmla="*/ 22 h 1246"/>
                <a:gd name="T24" fmla="*/ 5 w 2342"/>
                <a:gd name="T25" fmla="*/ 22 h 1246"/>
                <a:gd name="T26" fmla="*/ 1 w 2342"/>
                <a:gd name="T27" fmla="*/ 20 h 1246"/>
                <a:gd name="T28" fmla="*/ 0 w 2342"/>
                <a:gd name="T29" fmla="*/ 16 h 1246"/>
                <a:gd name="T30" fmla="*/ 2 w 2342"/>
                <a:gd name="T31" fmla="*/ 15 h 1246"/>
                <a:gd name="T32" fmla="*/ 4 w 2342"/>
                <a:gd name="T33" fmla="*/ 12 h 1246"/>
                <a:gd name="T34" fmla="*/ 3 w 2342"/>
                <a:gd name="T35" fmla="*/ 9 h 1246"/>
                <a:gd name="T36" fmla="*/ 8 w 2342"/>
                <a:gd name="T37" fmla="*/ 11 h 1246"/>
                <a:gd name="T38" fmla="*/ 6 w 2342"/>
                <a:gd name="T39" fmla="*/ 12 h 1246"/>
                <a:gd name="T40" fmla="*/ 9 w 2342"/>
                <a:gd name="T41" fmla="*/ 11 h 1246"/>
                <a:gd name="T42" fmla="*/ 11 w 2342"/>
                <a:gd name="T43" fmla="*/ 9 h 1246"/>
                <a:gd name="T44" fmla="*/ 14 w 2342"/>
                <a:gd name="T45" fmla="*/ 9 h 1246"/>
                <a:gd name="T46" fmla="*/ 17 w 2342"/>
                <a:gd name="T47" fmla="*/ 8 h 1246"/>
                <a:gd name="T48" fmla="*/ 20 w 2342"/>
                <a:gd name="T49" fmla="*/ 5 h 1246"/>
                <a:gd name="T50" fmla="*/ 23 w 2342"/>
                <a:gd name="T51" fmla="*/ 9 h 1246"/>
                <a:gd name="T52" fmla="*/ 25 w 2342"/>
                <a:gd name="T53" fmla="*/ 8 h 1246"/>
                <a:gd name="T54" fmla="*/ 22 w 2342"/>
                <a:gd name="T55" fmla="*/ 6 h 1246"/>
                <a:gd name="T56" fmla="*/ 25 w 2342"/>
                <a:gd name="T57" fmla="*/ 5 h 1246"/>
                <a:gd name="T58" fmla="*/ 28 w 2342"/>
                <a:gd name="T59" fmla="*/ 2 h 1246"/>
                <a:gd name="T60" fmla="*/ 34 w 2342"/>
                <a:gd name="T61" fmla="*/ 1 h 1246"/>
                <a:gd name="T62" fmla="*/ 37 w 2342"/>
                <a:gd name="T63" fmla="*/ 1 h 1246"/>
                <a:gd name="T64" fmla="*/ 41 w 2342"/>
                <a:gd name="T65" fmla="*/ 2 h 1246"/>
                <a:gd name="T66" fmla="*/ 52 w 2342"/>
                <a:gd name="T67" fmla="*/ 1 h 1246"/>
                <a:gd name="T68" fmla="*/ 67 w 2342"/>
                <a:gd name="T69" fmla="*/ 2 h 1246"/>
                <a:gd name="T70" fmla="*/ 74 w 2342"/>
                <a:gd name="T71" fmla="*/ 1 h 1246"/>
                <a:gd name="T72" fmla="*/ 77 w 2342"/>
                <a:gd name="T73" fmla="*/ 2 h 1246"/>
                <a:gd name="T74" fmla="*/ 80 w 2342"/>
                <a:gd name="T75" fmla="*/ 4 h 1246"/>
                <a:gd name="T76" fmla="*/ 74 w 2342"/>
                <a:gd name="T77" fmla="*/ 6 h 1246"/>
                <a:gd name="T78" fmla="*/ 74 w 2342"/>
                <a:gd name="T79" fmla="*/ 8 h 1246"/>
                <a:gd name="T80" fmla="*/ 74 w 2342"/>
                <a:gd name="T81" fmla="*/ 11 h 1246"/>
                <a:gd name="T82" fmla="*/ 71 w 2342"/>
                <a:gd name="T83" fmla="*/ 8 h 1246"/>
                <a:gd name="T84" fmla="*/ 70 w 2342"/>
                <a:gd name="T85" fmla="*/ 6 h 1246"/>
                <a:gd name="T86" fmla="*/ 66 w 2342"/>
                <a:gd name="T87" fmla="*/ 8 h 1246"/>
                <a:gd name="T88" fmla="*/ 60 w 2342"/>
                <a:gd name="T89" fmla="*/ 12 h 1246"/>
                <a:gd name="T90" fmla="*/ 64 w 2342"/>
                <a:gd name="T91" fmla="*/ 12 h 1246"/>
                <a:gd name="T92" fmla="*/ 62 w 2342"/>
                <a:gd name="T93" fmla="*/ 18 h 1246"/>
                <a:gd name="T94" fmla="*/ 61 w 2342"/>
                <a:gd name="T95" fmla="*/ 16 h 1246"/>
                <a:gd name="T96" fmla="*/ 55 w 2342"/>
                <a:gd name="T97" fmla="*/ 14 h 1246"/>
                <a:gd name="T98" fmla="*/ 53 w 2342"/>
                <a:gd name="T99" fmla="*/ 16 h 1246"/>
                <a:gd name="T100" fmla="*/ 49 w 2342"/>
                <a:gd name="T101" fmla="*/ 17 h 1246"/>
                <a:gd name="T102" fmla="*/ 42 w 2342"/>
                <a:gd name="T103" fmla="*/ 16 h 1246"/>
                <a:gd name="T104" fmla="*/ 37 w 2342"/>
                <a:gd name="T105" fmla="*/ 18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30" name="Freeform 255"/>
            <p:cNvSpPr>
              <a:spLocks/>
            </p:cNvSpPr>
            <p:nvPr/>
          </p:nvSpPr>
          <p:spPr bwMode="auto">
            <a:xfrm>
              <a:off x="1621" y="1471"/>
              <a:ext cx="38" cy="19"/>
            </a:xfrm>
            <a:custGeom>
              <a:avLst/>
              <a:gdLst>
                <a:gd name="T0" fmla="*/ 1 w 90"/>
                <a:gd name="T1" fmla="*/ 1 h 47"/>
                <a:gd name="T2" fmla="*/ 0 w 90"/>
                <a:gd name="T3" fmla="*/ 1 h 47"/>
                <a:gd name="T4" fmla="*/ 0 w 90"/>
                <a:gd name="T5" fmla="*/ 0 h 47"/>
                <a:gd name="T6" fmla="*/ 3 w 90"/>
                <a:gd name="T7" fmla="*/ 0 h 47"/>
                <a:gd name="T8" fmla="*/ 3 w 90"/>
                <a:gd name="T9" fmla="*/ 0 h 47"/>
                <a:gd name="T10" fmla="*/ 1 w 90"/>
                <a:gd name="T11" fmla="*/ 0 h 47"/>
                <a:gd name="T12" fmla="*/ 1 w 90"/>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47">
                  <a:moveTo>
                    <a:pt x="30" y="46"/>
                  </a:moveTo>
                  <a:lnTo>
                    <a:pt x="0" y="46"/>
                  </a:lnTo>
                  <a:lnTo>
                    <a:pt x="0" y="0"/>
                  </a:lnTo>
                  <a:lnTo>
                    <a:pt x="89" y="0"/>
                  </a:lnTo>
                  <a:lnTo>
                    <a:pt x="89" y="15"/>
                  </a:lnTo>
                  <a:lnTo>
                    <a:pt x="45" y="15"/>
                  </a:lnTo>
                  <a:lnTo>
                    <a:pt x="30" y="46"/>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31" name="Freeform 256"/>
            <p:cNvSpPr>
              <a:spLocks/>
            </p:cNvSpPr>
            <p:nvPr/>
          </p:nvSpPr>
          <p:spPr bwMode="auto">
            <a:xfrm>
              <a:off x="1524" y="1494"/>
              <a:ext cx="14" cy="24"/>
            </a:xfrm>
            <a:custGeom>
              <a:avLst/>
              <a:gdLst>
                <a:gd name="T0" fmla="*/ 1 w 31"/>
                <a:gd name="T1" fmla="*/ 1 h 62"/>
                <a:gd name="T2" fmla="*/ 1 w 31"/>
                <a:gd name="T3" fmla="*/ 0 h 62"/>
                <a:gd name="T4" fmla="*/ 0 w 31"/>
                <a:gd name="T5" fmla="*/ 0 h 62"/>
                <a:gd name="T6" fmla="*/ 0 w 31"/>
                <a:gd name="T7" fmla="*/ 0 h 62"/>
                <a:gd name="T8" fmla="*/ 0 w 31"/>
                <a:gd name="T9" fmla="*/ 1 h 62"/>
                <a:gd name="T10" fmla="*/ 0 w 31"/>
                <a:gd name="T11" fmla="*/ 1 h 62"/>
                <a:gd name="T12" fmla="*/ 1 w 31"/>
                <a:gd name="T13" fmla="*/ 1 h 62"/>
                <a:gd name="T14" fmla="*/ 1 w 31"/>
                <a:gd name="T15" fmla="*/ 1 h 62"/>
                <a:gd name="T16" fmla="*/ 1 w 31"/>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2">
                  <a:moveTo>
                    <a:pt x="30" y="31"/>
                  </a:moveTo>
                  <a:lnTo>
                    <a:pt x="30" y="15"/>
                  </a:lnTo>
                  <a:lnTo>
                    <a:pt x="15" y="0"/>
                  </a:lnTo>
                  <a:lnTo>
                    <a:pt x="0" y="15"/>
                  </a:lnTo>
                  <a:lnTo>
                    <a:pt x="0" y="31"/>
                  </a:lnTo>
                  <a:lnTo>
                    <a:pt x="15" y="61"/>
                  </a:lnTo>
                  <a:lnTo>
                    <a:pt x="30" y="61"/>
                  </a:lnTo>
                  <a:lnTo>
                    <a:pt x="30" y="46"/>
                  </a:lnTo>
                  <a:lnTo>
                    <a:pt x="30" y="31"/>
                  </a:lnTo>
                </a:path>
              </a:pathLst>
            </a:custGeom>
            <a:noFill/>
            <a:ln w="12700" cap="rnd"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32" name="Freeform 257"/>
            <p:cNvSpPr>
              <a:spLocks/>
            </p:cNvSpPr>
            <p:nvPr/>
          </p:nvSpPr>
          <p:spPr bwMode="auto">
            <a:xfrm>
              <a:off x="1416" y="1164"/>
              <a:ext cx="58" cy="58"/>
            </a:xfrm>
            <a:custGeom>
              <a:avLst/>
              <a:gdLst>
                <a:gd name="T0" fmla="*/ 0 w 134"/>
                <a:gd name="T1" fmla="*/ 3 h 156"/>
                <a:gd name="T2" fmla="*/ 0 w 134"/>
                <a:gd name="T3" fmla="*/ 3 h 156"/>
                <a:gd name="T4" fmla="*/ 2 w 134"/>
                <a:gd name="T5" fmla="*/ 2 h 156"/>
                <a:gd name="T6" fmla="*/ 3 w 134"/>
                <a:gd name="T7" fmla="*/ 1 h 156"/>
                <a:gd name="T8" fmla="*/ 5 w 134"/>
                <a:gd name="T9" fmla="*/ 0 h 156"/>
                <a:gd name="T10" fmla="*/ 4 w 134"/>
                <a:gd name="T11" fmla="*/ 0 h 156"/>
                <a:gd name="T12" fmla="*/ 3 w 134"/>
                <a:gd name="T13" fmla="*/ 0 h 156"/>
                <a:gd name="T14" fmla="*/ 3 w 134"/>
                <a:gd name="T15" fmla="*/ 0 h 156"/>
                <a:gd name="T16" fmla="*/ 3 w 134"/>
                <a:gd name="T17" fmla="*/ 0 h 156"/>
                <a:gd name="T18" fmla="*/ 1 w 134"/>
                <a:gd name="T19" fmla="*/ 1 h 156"/>
                <a:gd name="T20" fmla="*/ 0 w 134"/>
                <a:gd name="T21" fmla="*/ 2 h 156"/>
                <a:gd name="T22" fmla="*/ 0 w 134"/>
                <a:gd name="T23" fmla="*/ 3 h 156"/>
                <a:gd name="T24" fmla="*/ 0 w 134"/>
                <a:gd name="T25" fmla="*/ 3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33" name="Freeform 258"/>
            <p:cNvSpPr>
              <a:spLocks/>
            </p:cNvSpPr>
            <p:nvPr/>
          </p:nvSpPr>
          <p:spPr bwMode="auto">
            <a:xfrm>
              <a:off x="2056" y="1331"/>
              <a:ext cx="59" cy="88"/>
            </a:xfrm>
            <a:custGeom>
              <a:avLst/>
              <a:gdLst>
                <a:gd name="T0" fmla="*/ 0 w 136"/>
                <a:gd name="T1" fmla="*/ 0 h 231"/>
                <a:gd name="T2" fmla="*/ 1 w 136"/>
                <a:gd name="T3" fmla="*/ 1 h 231"/>
                <a:gd name="T4" fmla="*/ 2 w 136"/>
                <a:gd name="T5" fmla="*/ 2 h 231"/>
                <a:gd name="T6" fmla="*/ 2 w 136"/>
                <a:gd name="T7" fmla="*/ 3 h 231"/>
                <a:gd name="T8" fmla="*/ 3 w 136"/>
                <a:gd name="T9" fmla="*/ 3 h 231"/>
                <a:gd name="T10" fmla="*/ 3 w 136"/>
                <a:gd name="T11" fmla="*/ 4 h 231"/>
                <a:gd name="T12" fmla="*/ 4 w 136"/>
                <a:gd name="T13" fmla="*/ 5 h 231"/>
                <a:gd name="T14" fmla="*/ 4 w 136"/>
                <a:gd name="T15" fmla="*/ 5 h 231"/>
                <a:gd name="T16" fmla="*/ 5 w 136"/>
                <a:gd name="T17" fmla="*/ 5 h 231"/>
                <a:gd name="T18" fmla="*/ 5 w 136"/>
                <a:gd name="T19" fmla="*/ 5 h 231"/>
                <a:gd name="T20" fmla="*/ 4 w 136"/>
                <a:gd name="T21" fmla="*/ 4 h 231"/>
                <a:gd name="T22" fmla="*/ 3 w 136"/>
                <a:gd name="T23" fmla="*/ 3 h 231"/>
                <a:gd name="T24" fmla="*/ 4 w 136"/>
                <a:gd name="T25" fmla="*/ 3 h 231"/>
                <a:gd name="T26" fmla="*/ 3 w 136"/>
                <a:gd name="T27" fmla="*/ 2 h 231"/>
                <a:gd name="T28" fmla="*/ 2 w 136"/>
                <a:gd name="T29" fmla="*/ 1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34" name="Freeform 259"/>
            <p:cNvSpPr>
              <a:spLocks/>
            </p:cNvSpPr>
            <p:nvPr/>
          </p:nvSpPr>
          <p:spPr bwMode="auto">
            <a:xfrm>
              <a:off x="1589" y="1076"/>
              <a:ext cx="39" cy="35"/>
            </a:xfrm>
            <a:custGeom>
              <a:avLst/>
              <a:gdLst>
                <a:gd name="T0" fmla="*/ 3 w 90"/>
                <a:gd name="T1" fmla="*/ 1 h 93"/>
                <a:gd name="T2" fmla="*/ 0 w 90"/>
                <a:gd name="T3" fmla="*/ 0 h 93"/>
                <a:gd name="T4" fmla="*/ 0 w 90"/>
                <a:gd name="T5" fmla="*/ 1 h 93"/>
                <a:gd name="T6" fmla="*/ 1 w 90"/>
                <a:gd name="T7" fmla="*/ 2 h 93"/>
                <a:gd name="T8" fmla="*/ 3 w 90"/>
                <a:gd name="T9" fmla="*/ 2 h 93"/>
                <a:gd name="T10" fmla="*/ 3 w 90"/>
                <a:gd name="T11" fmla="*/ 1 h 93"/>
                <a:gd name="T12" fmla="*/ 3 w 90"/>
                <a:gd name="T13" fmla="*/ 1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93">
                  <a:moveTo>
                    <a:pt x="74" y="31"/>
                  </a:moveTo>
                  <a:lnTo>
                    <a:pt x="15" y="0"/>
                  </a:lnTo>
                  <a:lnTo>
                    <a:pt x="0" y="31"/>
                  </a:lnTo>
                  <a:lnTo>
                    <a:pt x="30" y="92"/>
                  </a:lnTo>
                  <a:lnTo>
                    <a:pt x="74" y="77"/>
                  </a:lnTo>
                  <a:lnTo>
                    <a:pt x="89" y="31"/>
                  </a:lnTo>
                  <a:lnTo>
                    <a:pt x="74" y="31"/>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35" name="Freeform 260"/>
            <p:cNvSpPr>
              <a:spLocks/>
            </p:cNvSpPr>
            <p:nvPr/>
          </p:nvSpPr>
          <p:spPr bwMode="auto">
            <a:xfrm>
              <a:off x="1403" y="1227"/>
              <a:ext cx="39" cy="30"/>
            </a:xfrm>
            <a:custGeom>
              <a:avLst/>
              <a:gdLst>
                <a:gd name="T0" fmla="*/ 1 w 91"/>
                <a:gd name="T1" fmla="*/ 0 h 78"/>
                <a:gd name="T2" fmla="*/ 0 w 91"/>
                <a:gd name="T3" fmla="*/ 0 h 78"/>
                <a:gd name="T4" fmla="*/ 0 w 91"/>
                <a:gd name="T5" fmla="*/ 1 h 78"/>
                <a:gd name="T6" fmla="*/ 0 w 91"/>
                <a:gd name="T7" fmla="*/ 1 h 78"/>
                <a:gd name="T8" fmla="*/ 1 w 91"/>
                <a:gd name="T9" fmla="*/ 1 h 78"/>
                <a:gd name="T10" fmla="*/ 1 w 91"/>
                <a:gd name="T11" fmla="*/ 2 h 78"/>
                <a:gd name="T12" fmla="*/ 3 w 91"/>
                <a:gd name="T13" fmla="*/ 1 h 78"/>
                <a:gd name="T14" fmla="*/ 1 w 91"/>
                <a:gd name="T15" fmla="*/ 1 h 78"/>
                <a:gd name="T16" fmla="*/ 1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36" name="Freeform 261"/>
            <p:cNvSpPr>
              <a:spLocks/>
            </p:cNvSpPr>
            <p:nvPr/>
          </p:nvSpPr>
          <p:spPr bwMode="auto">
            <a:xfrm>
              <a:off x="1633" y="1088"/>
              <a:ext cx="21" cy="23"/>
            </a:xfrm>
            <a:custGeom>
              <a:avLst/>
              <a:gdLst>
                <a:gd name="T0" fmla="*/ 0 w 47"/>
                <a:gd name="T1" fmla="*/ 0 h 62"/>
                <a:gd name="T2" fmla="*/ 0 w 47"/>
                <a:gd name="T3" fmla="*/ 1 h 62"/>
                <a:gd name="T4" fmla="*/ 0 w 47"/>
                <a:gd name="T5" fmla="*/ 1 h 62"/>
                <a:gd name="T6" fmla="*/ 2 w 47"/>
                <a:gd name="T7" fmla="*/ 0 h 62"/>
                <a:gd name="T8" fmla="*/ 1 w 47"/>
                <a:gd name="T9" fmla="*/ 0 h 62"/>
                <a:gd name="T10" fmla="*/ 0 w 4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2">
                  <a:moveTo>
                    <a:pt x="0" y="0"/>
                  </a:moveTo>
                  <a:lnTo>
                    <a:pt x="0" y="46"/>
                  </a:lnTo>
                  <a:lnTo>
                    <a:pt x="15" y="61"/>
                  </a:lnTo>
                  <a:lnTo>
                    <a:pt x="46" y="31"/>
                  </a:lnTo>
                  <a:lnTo>
                    <a:pt x="30" y="0"/>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37" name="Freeform 262"/>
            <p:cNvSpPr>
              <a:spLocks/>
            </p:cNvSpPr>
            <p:nvPr/>
          </p:nvSpPr>
          <p:spPr bwMode="auto">
            <a:xfrm>
              <a:off x="1890" y="1099"/>
              <a:ext cx="19" cy="12"/>
            </a:xfrm>
            <a:custGeom>
              <a:avLst/>
              <a:gdLst>
                <a:gd name="T0" fmla="*/ 0 w 45"/>
                <a:gd name="T1" fmla="*/ 0 h 32"/>
                <a:gd name="T2" fmla="*/ 1 w 45"/>
                <a:gd name="T3" fmla="*/ 0 h 32"/>
                <a:gd name="T4" fmla="*/ 1 w 45"/>
                <a:gd name="T5" fmla="*/ 1 h 32"/>
                <a:gd name="T6" fmla="*/ 0 w 45"/>
                <a:gd name="T7" fmla="*/ 0 h 32"/>
                <a:gd name="T8" fmla="*/ 0 w 4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0"/>
                  </a:moveTo>
                  <a:lnTo>
                    <a:pt x="44" y="16"/>
                  </a:lnTo>
                  <a:lnTo>
                    <a:pt x="44" y="31"/>
                  </a:lnTo>
                  <a:lnTo>
                    <a:pt x="0" y="16"/>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38" name="Freeform 263"/>
            <p:cNvSpPr>
              <a:spLocks/>
            </p:cNvSpPr>
            <p:nvPr/>
          </p:nvSpPr>
          <p:spPr bwMode="auto">
            <a:xfrm>
              <a:off x="2140" y="1105"/>
              <a:ext cx="20" cy="12"/>
            </a:xfrm>
            <a:custGeom>
              <a:avLst/>
              <a:gdLst>
                <a:gd name="T0" fmla="*/ 0 w 46"/>
                <a:gd name="T1" fmla="*/ 0 h 31"/>
                <a:gd name="T2" fmla="*/ 0 w 46"/>
                <a:gd name="T3" fmla="*/ 1 h 31"/>
                <a:gd name="T4" fmla="*/ 1 w 46"/>
                <a:gd name="T5" fmla="*/ 0 h 31"/>
                <a:gd name="T6" fmla="*/ 2 w 46"/>
                <a:gd name="T7" fmla="*/ 0 h 31"/>
                <a:gd name="T8" fmla="*/ 0 w 46"/>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0"/>
                  </a:moveTo>
                  <a:lnTo>
                    <a:pt x="0" y="30"/>
                  </a:lnTo>
                  <a:lnTo>
                    <a:pt x="30" y="15"/>
                  </a:lnTo>
                  <a:lnTo>
                    <a:pt x="45" y="0"/>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39" name="Freeform 264"/>
            <p:cNvSpPr>
              <a:spLocks/>
            </p:cNvSpPr>
            <p:nvPr/>
          </p:nvSpPr>
          <p:spPr bwMode="auto">
            <a:xfrm>
              <a:off x="1865" y="1099"/>
              <a:ext cx="13" cy="18"/>
            </a:xfrm>
            <a:custGeom>
              <a:avLst/>
              <a:gdLst>
                <a:gd name="T0" fmla="*/ 0 w 30"/>
                <a:gd name="T1" fmla="*/ 0 h 47"/>
                <a:gd name="T2" fmla="*/ 0 w 30"/>
                <a:gd name="T3" fmla="*/ 1 h 47"/>
                <a:gd name="T4" fmla="*/ 1 w 30"/>
                <a:gd name="T5" fmla="*/ 1 h 47"/>
                <a:gd name="T6" fmla="*/ 1 w 30"/>
                <a:gd name="T7" fmla="*/ 0 h 47"/>
                <a:gd name="T8" fmla="*/ 0 w 30"/>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
                  <a:moveTo>
                    <a:pt x="0" y="0"/>
                  </a:moveTo>
                  <a:lnTo>
                    <a:pt x="0" y="31"/>
                  </a:lnTo>
                  <a:lnTo>
                    <a:pt x="29" y="46"/>
                  </a:lnTo>
                  <a:lnTo>
                    <a:pt x="29" y="15"/>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40" name="Freeform 265"/>
            <p:cNvSpPr>
              <a:spLocks/>
            </p:cNvSpPr>
            <p:nvPr/>
          </p:nvSpPr>
          <p:spPr bwMode="auto">
            <a:xfrm>
              <a:off x="1448" y="1251"/>
              <a:ext cx="13" cy="11"/>
            </a:xfrm>
            <a:custGeom>
              <a:avLst/>
              <a:gdLst>
                <a:gd name="T0" fmla="*/ 0 w 30"/>
                <a:gd name="T1" fmla="*/ 0 h 32"/>
                <a:gd name="T2" fmla="*/ 1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0" y="0"/>
                  </a:moveTo>
                  <a:lnTo>
                    <a:pt x="29" y="16"/>
                  </a:lnTo>
                  <a:lnTo>
                    <a:pt x="15" y="31"/>
                  </a:lnTo>
                  <a:lnTo>
                    <a:pt x="0" y="31"/>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41" name="Freeform 266"/>
            <p:cNvSpPr>
              <a:spLocks/>
            </p:cNvSpPr>
            <p:nvPr/>
          </p:nvSpPr>
          <p:spPr bwMode="auto">
            <a:xfrm>
              <a:off x="2198" y="1285"/>
              <a:ext cx="19" cy="7"/>
            </a:xfrm>
            <a:custGeom>
              <a:avLst/>
              <a:gdLst>
                <a:gd name="T0" fmla="*/ 0 w 45"/>
                <a:gd name="T1" fmla="*/ 0 h 17"/>
                <a:gd name="T2" fmla="*/ 0 w 45"/>
                <a:gd name="T3" fmla="*/ 0 h 17"/>
                <a:gd name="T4" fmla="*/ 1 w 45"/>
                <a:gd name="T5" fmla="*/ 0 h 17"/>
                <a:gd name="T6" fmla="*/ 0 w 4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7">
                  <a:moveTo>
                    <a:pt x="14" y="0"/>
                  </a:moveTo>
                  <a:lnTo>
                    <a:pt x="0" y="0"/>
                  </a:lnTo>
                  <a:lnTo>
                    <a:pt x="44" y="16"/>
                  </a:lnTo>
                  <a:lnTo>
                    <a:pt x="14"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42" name="Line 267"/>
            <p:cNvSpPr>
              <a:spLocks noChangeShapeType="1"/>
            </p:cNvSpPr>
            <p:nvPr/>
          </p:nvSpPr>
          <p:spPr bwMode="auto">
            <a:xfrm>
              <a:off x="2262" y="1303"/>
              <a:ext cx="6"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43" name="Line 268"/>
            <p:cNvSpPr>
              <a:spLocks noChangeShapeType="1"/>
            </p:cNvSpPr>
            <p:nvPr/>
          </p:nvSpPr>
          <p:spPr bwMode="auto">
            <a:xfrm>
              <a:off x="1653" y="1564"/>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44" name="Line 269"/>
            <p:cNvSpPr>
              <a:spLocks noChangeShapeType="1"/>
            </p:cNvSpPr>
            <p:nvPr/>
          </p:nvSpPr>
          <p:spPr bwMode="auto">
            <a:xfrm>
              <a:off x="1646" y="1570"/>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45" name="Line 270"/>
            <p:cNvSpPr>
              <a:spLocks noChangeShapeType="1"/>
            </p:cNvSpPr>
            <p:nvPr/>
          </p:nvSpPr>
          <p:spPr bwMode="auto">
            <a:xfrm>
              <a:off x="1646" y="1570"/>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46" name="Line 271"/>
            <p:cNvSpPr>
              <a:spLocks noChangeShapeType="1"/>
            </p:cNvSpPr>
            <p:nvPr/>
          </p:nvSpPr>
          <p:spPr bwMode="auto">
            <a:xfrm flipH="1">
              <a:off x="1641" y="1576"/>
              <a:ext cx="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47" name="Line 272"/>
            <p:cNvSpPr>
              <a:spLocks noChangeShapeType="1"/>
            </p:cNvSpPr>
            <p:nvPr/>
          </p:nvSpPr>
          <p:spPr bwMode="auto">
            <a:xfrm>
              <a:off x="1641" y="1576"/>
              <a:ext cx="5"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48" name="Line 273"/>
            <p:cNvSpPr>
              <a:spLocks noChangeShapeType="1"/>
            </p:cNvSpPr>
            <p:nvPr/>
          </p:nvSpPr>
          <p:spPr bwMode="auto">
            <a:xfrm>
              <a:off x="1646" y="1582"/>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49" name="Line 274"/>
            <p:cNvSpPr>
              <a:spLocks noChangeShapeType="1"/>
            </p:cNvSpPr>
            <p:nvPr/>
          </p:nvSpPr>
          <p:spPr bwMode="auto">
            <a:xfrm>
              <a:off x="1653" y="1582"/>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50" name="Line 275"/>
            <p:cNvSpPr>
              <a:spLocks noChangeShapeType="1"/>
            </p:cNvSpPr>
            <p:nvPr/>
          </p:nvSpPr>
          <p:spPr bwMode="auto">
            <a:xfrm>
              <a:off x="1653" y="1588"/>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51" name="Line 276"/>
            <p:cNvSpPr>
              <a:spLocks noChangeShapeType="1"/>
            </p:cNvSpPr>
            <p:nvPr/>
          </p:nvSpPr>
          <p:spPr bwMode="auto">
            <a:xfrm>
              <a:off x="1653" y="1588"/>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52" name="Line 277"/>
            <p:cNvSpPr>
              <a:spLocks noChangeShapeType="1"/>
            </p:cNvSpPr>
            <p:nvPr/>
          </p:nvSpPr>
          <p:spPr bwMode="auto">
            <a:xfrm>
              <a:off x="1659" y="1588"/>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53" name="Line 278"/>
            <p:cNvSpPr>
              <a:spLocks noChangeShapeType="1"/>
            </p:cNvSpPr>
            <p:nvPr/>
          </p:nvSpPr>
          <p:spPr bwMode="auto">
            <a:xfrm>
              <a:off x="1672" y="1582"/>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54" name="Line 279"/>
            <p:cNvSpPr>
              <a:spLocks noChangeShapeType="1"/>
            </p:cNvSpPr>
            <p:nvPr/>
          </p:nvSpPr>
          <p:spPr bwMode="auto">
            <a:xfrm flipV="1">
              <a:off x="1672" y="1576"/>
              <a:ext cx="7"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55" name="Freeform 280"/>
            <p:cNvSpPr>
              <a:spLocks/>
            </p:cNvSpPr>
            <p:nvPr/>
          </p:nvSpPr>
          <p:spPr bwMode="auto">
            <a:xfrm>
              <a:off x="1717" y="1407"/>
              <a:ext cx="225" cy="99"/>
            </a:xfrm>
            <a:custGeom>
              <a:avLst/>
              <a:gdLst>
                <a:gd name="T0" fmla="*/ 15 w 523"/>
                <a:gd name="T1" fmla="*/ 1 h 262"/>
                <a:gd name="T2" fmla="*/ 14 w 523"/>
                <a:gd name="T3" fmla="*/ 1 h 262"/>
                <a:gd name="T4" fmla="*/ 13 w 523"/>
                <a:gd name="T5" fmla="*/ 1 h 262"/>
                <a:gd name="T6" fmla="*/ 12 w 523"/>
                <a:gd name="T7" fmla="*/ 1 h 262"/>
                <a:gd name="T8" fmla="*/ 12 w 523"/>
                <a:gd name="T9" fmla="*/ 1 h 262"/>
                <a:gd name="T10" fmla="*/ 9 w 523"/>
                <a:gd name="T11" fmla="*/ 1 h 262"/>
                <a:gd name="T12" fmla="*/ 8 w 523"/>
                <a:gd name="T13" fmla="*/ 1 h 262"/>
                <a:gd name="T14" fmla="*/ 7 w 523"/>
                <a:gd name="T15" fmla="*/ 1 h 262"/>
                <a:gd name="T16" fmla="*/ 5 w 523"/>
                <a:gd name="T17" fmla="*/ 0 h 262"/>
                <a:gd name="T18" fmla="*/ 5 w 523"/>
                <a:gd name="T19" fmla="*/ 1 h 262"/>
                <a:gd name="T20" fmla="*/ 5 w 523"/>
                <a:gd name="T21" fmla="*/ 2 h 262"/>
                <a:gd name="T22" fmla="*/ 3 w 523"/>
                <a:gd name="T23" fmla="*/ 2 h 262"/>
                <a:gd name="T24" fmla="*/ 1 w 523"/>
                <a:gd name="T25" fmla="*/ 2 h 262"/>
                <a:gd name="T26" fmla="*/ 0 w 523"/>
                <a:gd name="T27" fmla="*/ 2 h 262"/>
                <a:gd name="T28" fmla="*/ 0 w 523"/>
                <a:gd name="T29" fmla="*/ 3 h 262"/>
                <a:gd name="T30" fmla="*/ 1 w 523"/>
                <a:gd name="T31" fmla="*/ 3 h 262"/>
                <a:gd name="T32" fmla="*/ 2 w 523"/>
                <a:gd name="T33" fmla="*/ 3 h 262"/>
                <a:gd name="T34" fmla="*/ 3 w 523"/>
                <a:gd name="T35" fmla="*/ 4 h 262"/>
                <a:gd name="T36" fmla="*/ 3 w 523"/>
                <a:gd name="T37" fmla="*/ 4 h 262"/>
                <a:gd name="T38" fmla="*/ 6 w 523"/>
                <a:gd name="T39" fmla="*/ 5 h 262"/>
                <a:gd name="T40" fmla="*/ 6 w 523"/>
                <a:gd name="T41" fmla="*/ 5 h 262"/>
                <a:gd name="T42" fmla="*/ 8 w 523"/>
                <a:gd name="T43" fmla="*/ 5 h 262"/>
                <a:gd name="T44" fmla="*/ 9 w 523"/>
                <a:gd name="T45" fmla="*/ 5 h 262"/>
                <a:gd name="T46" fmla="*/ 9 w 523"/>
                <a:gd name="T47" fmla="*/ 5 h 262"/>
                <a:gd name="T48" fmla="*/ 12 w 523"/>
                <a:gd name="T49" fmla="*/ 5 h 262"/>
                <a:gd name="T50" fmla="*/ 12 w 523"/>
                <a:gd name="T51" fmla="*/ 5 h 262"/>
                <a:gd name="T52" fmla="*/ 14 w 523"/>
                <a:gd name="T53" fmla="*/ 5 h 262"/>
                <a:gd name="T54" fmla="*/ 14 w 523"/>
                <a:gd name="T55" fmla="*/ 4 h 262"/>
                <a:gd name="T56" fmla="*/ 14 w 523"/>
                <a:gd name="T57" fmla="*/ 4 h 262"/>
                <a:gd name="T58" fmla="*/ 15 w 523"/>
                <a:gd name="T59" fmla="*/ 3 h 262"/>
                <a:gd name="T60" fmla="*/ 15 w 523"/>
                <a:gd name="T61" fmla="*/ 3 h 262"/>
                <a:gd name="T62" fmla="*/ 16 w 523"/>
                <a:gd name="T63" fmla="*/ 3 h 262"/>
                <a:gd name="T64" fmla="*/ 17 w 523"/>
                <a:gd name="T65" fmla="*/ 2 h 262"/>
                <a:gd name="T66" fmla="*/ 18 w 523"/>
                <a:gd name="T67" fmla="*/ 2 h 262"/>
                <a:gd name="T68" fmla="*/ 17 w 523"/>
                <a:gd name="T69" fmla="*/ 1 h 262"/>
                <a:gd name="T70" fmla="*/ 16 w 523"/>
                <a:gd name="T71" fmla="*/ 1 h 262"/>
                <a:gd name="T72" fmla="*/ 15 w 523"/>
                <a:gd name="T73" fmla="*/ 1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56" name="Freeform 281"/>
            <p:cNvSpPr>
              <a:spLocks/>
            </p:cNvSpPr>
            <p:nvPr/>
          </p:nvSpPr>
          <p:spPr bwMode="auto">
            <a:xfrm>
              <a:off x="1641" y="1367"/>
              <a:ext cx="403" cy="332"/>
            </a:xfrm>
            <a:custGeom>
              <a:avLst/>
              <a:gdLst>
                <a:gd name="T0" fmla="*/ 23 w 941"/>
                <a:gd name="T1" fmla="*/ 5 h 877"/>
                <a:gd name="T2" fmla="*/ 21 w 941"/>
                <a:gd name="T3" fmla="*/ 5 h 877"/>
                <a:gd name="T4" fmla="*/ 20 w 941"/>
                <a:gd name="T5" fmla="*/ 6 h 877"/>
                <a:gd name="T6" fmla="*/ 20 w 941"/>
                <a:gd name="T7" fmla="*/ 7 h 877"/>
                <a:gd name="T8" fmla="*/ 18 w 941"/>
                <a:gd name="T9" fmla="*/ 8 h 877"/>
                <a:gd name="T10" fmla="*/ 15 w 941"/>
                <a:gd name="T11" fmla="*/ 7 h 877"/>
                <a:gd name="T12" fmla="*/ 12 w 941"/>
                <a:gd name="T13" fmla="*/ 8 h 877"/>
                <a:gd name="T14" fmla="*/ 9 w 941"/>
                <a:gd name="T15" fmla="*/ 6 h 877"/>
                <a:gd name="T16" fmla="*/ 8 w 941"/>
                <a:gd name="T17" fmla="*/ 5 h 877"/>
                <a:gd name="T18" fmla="*/ 6 w 941"/>
                <a:gd name="T19" fmla="*/ 5 h 877"/>
                <a:gd name="T20" fmla="*/ 6 w 941"/>
                <a:gd name="T21" fmla="*/ 6 h 877"/>
                <a:gd name="T22" fmla="*/ 4 w 941"/>
                <a:gd name="T23" fmla="*/ 6 h 877"/>
                <a:gd name="T24" fmla="*/ 3 w 941"/>
                <a:gd name="T25" fmla="*/ 8 h 877"/>
                <a:gd name="T26" fmla="*/ 1 w 941"/>
                <a:gd name="T27" fmla="*/ 9 h 877"/>
                <a:gd name="T28" fmla="*/ 0 w 941"/>
                <a:gd name="T29" fmla="*/ 10 h 877"/>
                <a:gd name="T30" fmla="*/ 1 w 941"/>
                <a:gd name="T31" fmla="*/ 11 h 877"/>
                <a:gd name="T32" fmla="*/ 4 w 941"/>
                <a:gd name="T33" fmla="*/ 12 h 877"/>
                <a:gd name="T34" fmla="*/ 4 w 941"/>
                <a:gd name="T35" fmla="*/ 14 h 877"/>
                <a:gd name="T36" fmla="*/ 6 w 941"/>
                <a:gd name="T37" fmla="*/ 14 h 877"/>
                <a:gd name="T38" fmla="*/ 9 w 941"/>
                <a:gd name="T39" fmla="*/ 15 h 877"/>
                <a:gd name="T40" fmla="*/ 10 w 941"/>
                <a:gd name="T41" fmla="*/ 15 h 877"/>
                <a:gd name="T42" fmla="*/ 11 w 941"/>
                <a:gd name="T43" fmla="*/ 15 h 877"/>
                <a:gd name="T44" fmla="*/ 14 w 941"/>
                <a:gd name="T45" fmla="*/ 14 h 877"/>
                <a:gd name="T46" fmla="*/ 15 w 941"/>
                <a:gd name="T47" fmla="*/ 14 h 877"/>
                <a:gd name="T48" fmla="*/ 15 w 941"/>
                <a:gd name="T49" fmla="*/ 14 h 877"/>
                <a:gd name="T50" fmla="*/ 16 w 941"/>
                <a:gd name="T51" fmla="*/ 15 h 877"/>
                <a:gd name="T52" fmla="*/ 16 w 941"/>
                <a:gd name="T53" fmla="*/ 16 h 877"/>
                <a:gd name="T54" fmla="*/ 17 w 941"/>
                <a:gd name="T55" fmla="*/ 16 h 877"/>
                <a:gd name="T56" fmla="*/ 18 w 941"/>
                <a:gd name="T57" fmla="*/ 18 h 877"/>
                <a:gd name="T58" fmla="*/ 19 w 941"/>
                <a:gd name="T59" fmla="*/ 18 h 877"/>
                <a:gd name="T60" fmla="*/ 20 w 941"/>
                <a:gd name="T61" fmla="*/ 17 h 877"/>
                <a:gd name="T62" fmla="*/ 21 w 941"/>
                <a:gd name="T63" fmla="*/ 17 h 877"/>
                <a:gd name="T64" fmla="*/ 22 w 941"/>
                <a:gd name="T65" fmla="*/ 17 h 877"/>
                <a:gd name="T66" fmla="*/ 24 w 941"/>
                <a:gd name="T67" fmla="*/ 17 h 877"/>
                <a:gd name="T68" fmla="*/ 24 w 941"/>
                <a:gd name="T69" fmla="*/ 18 h 877"/>
                <a:gd name="T70" fmla="*/ 24 w 941"/>
                <a:gd name="T71" fmla="*/ 17 h 877"/>
                <a:gd name="T72" fmla="*/ 26 w 941"/>
                <a:gd name="T73" fmla="*/ 17 h 877"/>
                <a:gd name="T74" fmla="*/ 26 w 941"/>
                <a:gd name="T75" fmla="*/ 17 h 877"/>
                <a:gd name="T76" fmla="*/ 29 w 941"/>
                <a:gd name="T77" fmla="*/ 16 h 877"/>
                <a:gd name="T78" fmla="*/ 29 w 941"/>
                <a:gd name="T79" fmla="*/ 13 h 877"/>
                <a:gd name="T80" fmla="*/ 29 w 941"/>
                <a:gd name="T81" fmla="*/ 12 h 877"/>
                <a:gd name="T82" fmla="*/ 28 w 941"/>
                <a:gd name="T83" fmla="*/ 11 h 877"/>
                <a:gd name="T84" fmla="*/ 27 w 941"/>
                <a:gd name="T85" fmla="*/ 10 h 877"/>
                <a:gd name="T86" fmla="*/ 28 w 941"/>
                <a:gd name="T87" fmla="*/ 9 h 877"/>
                <a:gd name="T88" fmla="*/ 27 w 941"/>
                <a:gd name="T89" fmla="*/ 9 h 877"/>
                <a:gd name="T90" fmla="*/ 25 w 941"/>
                <a:gd name="T91" fmla="*/ 8 h 877"/>
                <a:gd name="T92" fmla="*/ 27 w 941"/>
                <a:gd name="T93" fmla="*/ 7 h 877"/>
                <a:gd name="T94" fmla="*/ 27 w 941"/>
                <a:gd name="T95" fmla="*/ 8 h 877"/>
                <a:gd name="T96" fmla="*/ 29 w 941"/>
                <a:gd name="T97" fmla="*/ 8 h 877"/>
                <a:gd name="T98" fmla="*/ 30 w 941"/>
                <a:gd name="T99" fmla="*/ 6 h 877"/>
                <a:gd name="T100" fmla="*/ 32 w 941"/>
                <a:gd name="T101" fmla="*/ 6 h 877"/>
                <a:gd name="T102" fmla="*/ 32 w 941"/>
                <a:gd name="T103" fmla="*/ 4 h 877"/>
                <a:gd name="T104" fmla="*/ 31 w 941"/>
                <a:gd name="T105" fmla="*/ 3 h 877"/>
                <a:gd name="T106" fmla="*/ 30 w 941"/>
                <a:gd name="T107" fmla="*/ 3 h 877"/>
                <a:gd name="T108" fmla="*/ 28 w 941"/>
                <a:gd name="T109" fmla="*/ 2 h 877"/>
                <a:gd name="T110" fmla="*/ 25 w 941"/>
                <a:gd name="T111" fmla="*/ 1 h 877"/>
                <a:gd name="T112" fmla="*/ 23 w 941"/>
                <a:gd name="T113" fmla="*/ 0 h 877"/>
                <a:gd name="T114" fmla="*/ 23 w 941"/>
                <a:gd name="T115" fmla="*/ 1 h 877"/>
                <a:gd name="T116" fmla="*/ 22 w 941"/>
                <a:gd name="T117" fmla="*/ 3 h 877"/>
                <a:gd name="T118" fmla="*/ 21 w 941"/>
                <a:gd name="T119" fmla="*/ 3 h 877"/>
                <a:gd name="T120" fmla="*/ 23 w 941"/>
                <a:gd name="T121" fmla="*/ 3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57" name="Freeform 282"/>
            <p:cNvSpPr>
              <a:spLocks/>
            </p:cNvSpPr>
            <p:nvPr/>
          </p:nvSpPr>
          <p:spPr bwMode="auto">
            <a:xfrm>
              <a:off x="1935" y="1704"/>
              <a:ext cx="20" cy="11"/>
            </a:xfrm>
            <a:custGeom>
              <a:avLst/>
              <a:gdLst>
                <a:gd name="T0" fmla="*/ 2 w 46"/>
                <a:gd name="T1" fmla="*/ 0 h 32"/>
                <a:gd name="T2" fmla="*/ 0 w 46"/>
                <a:gd name="T3" fmla="*/ 0 h 32"/>
                <a:gd name="T4" fmla="*/ 0 w 46"/>
                <a:gd name="T5" fmla="*/ 0 h 32"/>
                <a:gd name="T6" fmla="*/ 1 w 46"/>
                <a:gd name="T7" fmla="*/ 0 h 32"/>
                <a:gd name="T8" fmla="*/ 2 w 46"/>
                <a:gd name="T9" fmla="*/ 0 h 32"/>
                <a:gd name="T10" fmla="*/ 2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0"/>
                  </a:moveTo>
                  <a:lnTo>
                    <a:pt x="15" y="0"/>
                  </a:lnTo>
                  <a:lnTo>
                    <a:pt x="0" y="31"/>
                  </a:lnTo>
                  <a:lnTo>
                    <a:pt x="30" y="31"/>
                  </a:lnTo>
                  <a:lnTo>
                    <a:pt x="45" y="16"/>
                  </a:lnTo>
                  <a:lnTo>
                    <a:pt x="45"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58" name="Line 283"/>
            <p:cNvSpPr>
              <a:spLocks noChangeShapeType="1"/>
            </p:cNvSpPr>
            <p:nvPr/>
          </p:nvSpPr>
          <p:spPr bwMode="auto">
            <a:xfrm>
              <a:off x="1659" y="1605"/>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59" name="Line 284"/>
            <p:cNvSpPr>
              <a:spLocks noChangeShapeType="1"/>
            </p:cNvSpPr>
            <p:nvPr/>
          </p:nvSpPr>
          <p:spPr bwMode="auto">
            <a:xfrm>
              <a:off x="1794" y="1640"/>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60" name="Line 285"/>
            <p:cNvSpPr>
              <a:spLocks noChangeShapeType="1"/>
            </p:cNvSpPr>
            <p:nvPr/>
          </p:nvSpPr>
          <p:spPr bwMode="auto">
            <a:xfrm flipV="1">
              <a:off x="1807" y="1634"/>
              <a:ext cx="0" cy="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61" name="Line 286"/>
            <p:cNvSpPr>
              <a:spLocks noChangeShapeType="1"/>
            </p:cNvSpPr>
            <p:nvPr/>
          </p:nvSpPr>
          <p:spPr bwMode="auto">
            <a:xfrm>
              <a:off x="1813" y="1634"/>
              <a:ext cx="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62" name="Line 287"/>
            <p:cNvSpPr>
              <a:spLocks noChangeShapeType="1"/>
            </p:cNvSpPr>
            <p:nvPr/>
          </p:nvSpPr>
          <p:spPr bwMode="auto">
            <a:xfrm>
              <a:off x="1813" y="1634"/>
              <a:ext cx="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63" name="Line 288"/>
            <p:cNvSpPr>
              <a:spLocks noChangeShapeType="1"/>
            </p:cNvSpPr>
            <p:nvPr/>
          </p:nvSpPr>
          <p:spPr bwMode="auto">
            <a:xfrm>
              <a:off x="1821" y="1634"/>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64" name="Line 289"/>
            <p:cNvSpPr>
              <a:spLocks noChangeShapeType="1"/>
            </p:cNvSpPr>
            <p:nvPr/>
          </p:nvSpPr>
          <p:spPr bwMode="auto">
            <a:xfrm flipV="1">
              <a:off x="1826" y="1628"/>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65" name="Line 290"/>
            <p:cNvSpPr>
              <a:spLocks noChangeShapeType="1"/>
            </p:cNvSpPr>
            <p:nvPr/>
          </p:nvSpPr>
          <p:spPr bwMode="auto">
            <a:xfrm>
              <a:off x="1826" y="1628"/>
              <a:ext cx="6"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66" name="Line 291"/>
            <p:cNvSpPr>
              <a:spLocks noChangeShapeType="1"/>
            </p:cNvSpPr>
            <p:nvPr/>
          </p:nvSpPr>
          <p:spPr bwMode="auto">
            <a:xfrm>
              <a:off x="1832" y="1634"/>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67" name="Line 292"/>
            <p:cNvSpPr>
              <a:spLocks noChangeShapeType="1"/>
            </p:cNvSpPr>
            <p:nvPr/>
          </p:nvSpPr>
          <p:spPr bwMode="auto">
            <a:xfrm>
              <a:off x="1665" y="1605"/>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68" name="Line 293"/>
            <p:cNvSpPr>
              <a:spLocks noChangeShapeType="1"/>
            </p:cNvSpPr>
            <p:nvPr/>
          </p:nvSpPr>
          <p:spPr bwMode="auto">
            <a:xfrm>
              <a:off x="1672" y="1600"/>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69" name="Line 294"/>
            <p:cNvSpPr>
              <a:spLocks noChangeShapeType="1"/>
            </p:cNvSpPr>
            <p:nvPr/>
          </p:nvSpPr>
          <p:spPr bwMode="auto">
            <a:xfrm>
              <a:off x="1679" y="1600"/>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70" name="Line 295"/>
            <p:cNvSpPr>
              <a:spLocks noChangeShapeType="1"/>
            </p:cNvSpPr>
            <p:nvPr/>
          </p:nvSpPr>
          <p:spPr bwMode="auto">
            <a:xfrm>
              <a:off x="1685" y="1605"/>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71" name="Freeform 296"/>
            <p:cNvSpPr>
              <a:spLocks/>
            </p:cNvSpPr>
            <p:nvPr/>
          </p:nvSpPr>
          <p:spPr bwMode="auto">
            <a:xfrm>
              <a:off x="1890" y="1674"/>
              <a:ext cx="58" cy="129"/>
            </a:xfrm>
            <a:custGeom>
              <a:avLst/>
              <a:gdLst>
                <a:gd name="T0" fmla="*/ 0 w 135"/>
                <a:gd name="T1" fmla="*/ 0 h 340"/>
                <a:gd name="T2" fmla="*/ 0 w 135"/>
                <a:gd name="T3" fmla="*/ 1 h 340"/>
                <a:gd name="T4" fmla="*/ 0 w 135"/>
                <a:gd name="T5" fmla="*/ 1 h 340"/>
                <a:gd name="T6" fmla="*/ 1 w 135"/>
                <a:gd name="T7" fmla="*/ 2 h 340"/>
                <a:gd name="T8" fmla="*/ 1 w 135"/>
                <a:gd name="T9" fmla="*/ 2 h 340"/>
                <a:gd name="T10" fmla="*/ 3 w 135"/>
                <a:gd name="T11" fmla="*/ 3 h 340"/>
                <a:gd name="T12" fmla="*/ 3 w 135"/>
                <a:gd name="T13" fmla="*/ 3 h 340"/>
                <a:gd name="T14" fmla="*/ 3 w 135"/>
                <a:gd name="T15" fmla="*/ 4 h 340"/>
                <a:gd name="T16" fmla="*/ 3 w 135"/>
                <a:gd name="T17" fmla="*/ 5 h 340"/>
                <a:gd name="T18" fmla="*/ 3 w 135"/>
                <a:gd name="T19" fmla="*/ 5 h 340"/>
                <a:gd name="T20" fmla="*/ 3 w 135"/>
                <a:gd name="T21" fmla="*/ 5 h 340"/>
                <a:gd name="T22" fmla="*/ 3 w 135"/>
                <a:gd name="T23" fmla="*/ 5 h 340"/>
                <a:gd name="T24" fmla="*/ 1 w 135"/>
                <a:gd name="T25" fmla="*/ 6 h 340"/>
                <a:gd name="T26" fmla="*/ 2 w 135"/>
                <a:gd name="T27" fmla="*/ 6 h 340"/>
                <a:gd name="T28" fmla="*/ 1 w 135"/>
                <a:gd name="T29" fmla="*/ 6 h 340"/>
                <a:gd name="T30" fmla="*/ 2 w 135"/>
                <a:gd name="T31" fmla="*/ 7 h 340"/>
                <a:gd name="T32" fmla="*/ 3 w 135"/>
                <a:gd name="T33" fmla="*/ 7 h 340"/>
                <a:gd name="T34" fmla="*/ 3 w 135"/>
                <a:gd name="T35" fmla="*/ 6 h 340"/>
                <a:gd name="T36" fmla="*/ 4 w 135"/>
                <a:gd name="T37" fmla="*/ 5 h 340"/>
                <a:gd name="T38" fmla="*/ 5 w 135"/>
                <a:gd name="T39" fmla="*/ 5 h 340"/>
                <a:gd name="T40" fmla="*/ 4 w 135"/>
                <a:gd name="T41" fmla="*/ 4 h 340"/>
                <a:gd name="T42" fmla="*/ 3 w 135"/>
                <a:gd name="T43" fmla="*/ 3 h 340"/>
                <a:gd name="T44" fmla="*/ 2 w 135"/>
                <a:gd name="T45" fmla="*/ 2 h 340"/>
                <a:gd name="T46" fmla="*/ 1 w 135"/>
                <a:gd name="T47" fmla="*/ 2 h 340"/>
                <a:gd name="T48" fmla="*/ 3 w 135"/>
                <a:gd name="T49" fmla="*/ 1 h 340"/>
                <a:gd name="T50" fmla="*/ 3 w 135"/>
                <a:gd name="T51" fmla="*/ 1 h 340"/>
                <a:gd name="T52" fmla="*/ 2 w 135"/>
                <a:gd name="T53" fmla="*/ 1 h 340"/>
                <a:gd name="T54" fmla="*/ 2 w 135"/>
                <a:gd name="T55" fmla="*/ 0 h 340"/>
                <a:gd name="T56" fmla="*/ 1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72" name="Freeform 297"/>
            <p:cNvSpPr>
              <a:spLocks/>
            </p:cNvSpPr>
            <p:nvPr/>
          </p:nvSpPr>
          <p:spPr bwMode="auto">
            <a:xfrm>
              <a:off x="1896" y="1751"/>
              <a:ext cx="33" cy="35"/>
            </a:xfrm>
            <a:custGeom>
              <a:avLst/>
              <a:gdLst>
                <a:gd name="T0" fmla="*/ 0 w 75"/>
                <a:gd name="T1" fmla="*/ 1 h 93"/>
                <a:gd name="T2" fmla="*/ 0 w 75"/>
                <a:gd name="T3" fmla="*/ 1 h 93"/>
                <a:gd name="T4" fmla="*/ 0 w 75"/>
                <a:gd name="T5" fmla="*/ 2 h 93"/>
                <a:gd name="T6" fmla="*/ 1 w 75"/>
                <a:gd name="T7" fmla="*/ 2 h 93"/>
                <a:gd name="T8" fmla="*/ 2 w 75"/>
                <a:gd name="T9" fmla="*/ 1 h 93"/>
                <a:gd name="T10" fmla="*/ 2 w 75"/>
                <a:gd name="T11" fmla="*/ 1 h 93"/>
                <a:gd name="T12" fmla="*/ 3 w 75"/>
                <a:gd name="T13" fmla="*/ 1 h 93"/>
                <a:gd name="T14" fmla="*/ 3 w 75"/>
                <a:gd name="T15" fmla="*/ 1 h 93"/>
                <a:gd name="T16" fmla="*/ 3 w 75"/>
                <a:gd name="T17" fmla="*/ 0 h 93"/>
                <a:gd name="T18" fmla="*/ 2 w 75"/>
                <a:gd name="T19" fmla="*/ 0 h 93"/>
                <a:gd name="T20" fmla="*/ 2 w 75"/>
                <a:gd name="T21" fmla="*/ 0 h 93"/>
                <a:gd name="T22" fmla="*/ 0 w 75"/>
                <a:gd name="T23" fmla="*/ 0 h 93"/>
                <a:gd name="T24" fmla="*/ 0 w 75"/>
                <a:gd name="T25" fmla="*/ 1 h 93"/>
                <a:gd name="T26" fmla="*/ 0 w 75"/>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73" name="Freeform 298"/>
            <p:cNvSpPr>
              <a:spLocks/>
            </p:cNvSpPr>
            <p:nvPr/>
          </p:nvSpPr>
          <p:spPr bwMode="auto">
            <a:xfrm>
              <a:off x="1807" y="1634"/>
              <a:ext cx="65" cy="152"/>
            </a:xfrm>
            <a:custGeom>
              <a:avLst/>
              <a:gdLst>
                <a:gd name="T0" fmla="*/ 5 w 151"/>
                <a:gd name="T1" fmla="*/ 3 h 401"/>
                <a:gd name="T2" fmla="*/ 4 w 151"/>
                <a:gd name="T3" fmla="*/ 3 h 401"/>
                <a:gd name="T4" fmla="*/ 3 w 151"/>
                <a:gd name="T5" fmla="*/ 2 h 401"/>
                <a:gd name="T6" fmla="*/ 3 w 151"/>
                <a:gd name="T7" fmla="*/ 2 h 401"/>
                <a:gd name="T8" fmla="*/ 3 w 151"/>
                <a:gd name="T9" fmla="*/ 2 h 401"/>
                <a:gd name="T10" fmla="*/ 3 w 151"/>
                <a:gd name="T11" fmla="*/ 1 h 401"/>
                <a:gd name="T12" fmla="*/ 3 w 151"/>
                <a:gd name="T13" fmla="*/ 0 h 401"/>
                <a:gd name="T14" fmla="*/ 3 w 151"/>
                <a:gd name="T15" fmla="*/ 0 h 401"/>
                <a:gd name="T16" fmla="*/ 2 w 151"/>
                <a:gd name="T17" fmla="*/ 0 h 401"/>
                <a:gd name="T18" fmla="*/ 1 w 151"/>
                <a:gd name="T19" fmla="*/ 1 h 401"/>
                <a:gd name="T20" fmla="*/ 1 w 151"/>
                <a:gd name="T21" fmla="*/ 1 h 401"/>
                <a:gd name="T22" fmla="*/ 1 w 151"/>
                <a:gd name="T23" fmla="*/ 2 h 401"/>
                <a:gd name="T24" fmla="*/ 0 w 151"/>
                <a:gd name="T25" fmla="*/ 2 h 401"/>
                <a:gd name="T26" fmla="*/ 0 w 151"/>
                <a:gd name="T27" fmla="*/ 3 h 401"/>
                <a:gd name="T28" fmla="*/ 0 w 151"/>
                <a:gd name="T29" fmla="*/ 3 h 401"/>
                <a:gd name="T30" fmla="*/ 0 w 151"/>
                <a:gd name="T31" fmla="*/ 3 h 401"/>
                <a:gd name="T32" fmla="*/ 0 w 151"/>
                <a:gd name="T33" fmla="*/ 3 h 401"/>
                <a:gd name="T34" fmla="*/ 0 w 151"/>
                <a:gd name="T35" fmla="*/ 4 h 401"/>
                <a:gd name="T36" fmla="*/ 1 w 151"/>
                <a:gd name="T37" fmla="*/ 4 h 401"/>
                <a:gd name="T38" fmla="*/ 2 w 151"/>
                <a:gd name="T39" fmla="*/ 5 h 401"/>
                <a:gd name="T40" fmla="*/ 1 w 151"/>
                <a:gd name="T41" fmla="*/ 6 h 401"/>
                <a:gd name="T42" fmla="*/ 3 w 151"/>
                <a:gd name="T43" fmla="*/ 6 h 401"/>
                <a:gd name="T44" fmla="*/ 3 w 151"/>
                <a:gd name="T45" fmla="*/ 5 h 401"/>
                <a:gd name="T46" fmla="*/ 4 w 151"/>
                <a:gd name="T47" fmla="*/ 6 h 401"/>
                <a:gd name="T48" fmla="*/ 4 w 151"/>
                <a:gd name="T49" fmla="*/ 6 h 401"/>
                <a:gd name="T50" fmla="*/ 5 w 151"/>
                <a:gd name="T51" fmla="*/ 8 h 401"/>
                <a:gd name="T52" fmla="*/ 5 w 151"/>
                <a:gd name="T53" fmla="*/ 8 h 401"/>
                <a:gd name="T54" fmla="*/ 5 w 151"/>
                <a:gd name="T55" fmla="*/ 8 h 401"/>
                <a:gd name="T56" fmla="*/ 5 w 151"/>
                <a:gd name="T57" fmla="*/ 6 h 401"/>
                <a:gd name="T58" fmla="*/ 5 w 151"/>
                <a:gd name="T59" fmla="*/ 5 h 401"/>
                <a:gd name="T60" fmla="*/ 3 w 151"/>
                <a:gd name="T61" fmla="*/ 5 h 401"/>
                <a:gd name="T62" fmla="*/ 4 w 151"/>
                <a:gd name="T63" fmla="*/ 4 h 401"/>
                <a:gd name="T64" fmla="*/ 5 w 151"/>
                <a:gd name="T65" fmla="*/ 4 h 401"/>
                <a:gd name="T66" fmla="*/ 5 w 151"/>
                <a:gd name="T67" fmla="*/ 3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74" name="Freeform 299"/>
            <p:cNvSpPr>
              <a:spLocks/>
            </p:cNvSpPr>
            <p:nvPr/>
          </p:nvSpPr>
          <p:spPr bwMode="auto">
            <a:xfrm>
              <a:off x="1872" y="1680"/>
              <a:ext cx="57" cy="71"/>
            </a:xfrm>
            <a:custGeom>
              <a:avLst/>
              <a:gdLst>
                <a:gd name="T0" fmla="*/ 0 w 134"/>
                <a:gd name="T1" fmla="*/ 1 h 186"/>
                <a:gd name="T2" fmla="*/ 0 w 134"/>
                <a:gd name="T3" fmla="*/ 1 h 186"/>
                <a:gd name="T4" fmla="*/ 0 w 134"/>
                <a:gd name="T5" fmla="*/ 2 h 186"/>
                <a:gd name="T6" fmla="*/ 0 w 134"/>
                <a:gd name="T7" fmla="*/ 2 h 186"/>
                <a:gd name="T8" fmla="*/ 1 w 134"/>
                <a:gd name="T9" fmla="*/ 2 h 186"/>
                <a:gd name="T10" fmla="*/ 1 w 134"/>
                <a:gd name="T11" fmla="*/ 3 h 186"/>
                <a:gd name="T12" fmla="*/ 2 w 134"/>
                <a:gd name="T13" fmla="*/ 2 h 186"/>
                <a:gd name="T14" fmla="*/ 3 w 134"/>
                <a:gd name="T15" fmla="*/ 3 h 186"/>
                <a:gd name="T16" fmla="*/ 3 w 134"/>
                <a:gd name="T17" fmla="*/ 3 h 186"/>
                <a:gd name="T18" fmla="*/ 3 w 134"/>
                <a:gd name="T19" fmla="*/ 4 h 186"/>
                <a:gd name="T20" fmla="*/ 4 w 134"/>
                <a:gd name="T21" fmla="*/ 4 h 186"/>
                <a:gd name="T22" fmla="*/ 4 w 134"/>
                <a:gd name="T23" fmla="*/ 4 h 186"/>
                <a:gd name="T24" fmla="*/ 4 w 134"/>
                <a:gd name="T25" fmla="*/ 3 h 186"/>
                <a:gd name="T26" fmla="*/ 4 w 134"/>
                <a:gd name="T27" fmla="*/ 3 h 186"/>
                <a:gd name="T28" fmla="*/ 3 w 134"/>
                <a:gd name="T29" fmla="*/ 2 h 186"/>
                <a:gd name="T30" fmla="*/ 3 w 134"/>
                <a:gd name="T31" fmla="*/ 1 h 186"/>
                <a:gd name="T32" fmla="*/ 2 w 134"/>
                <a:gd name="T33" fmla="*/ 1 h 186"/>
                <a:gd name="T34" fmla="*/ 1 w 134"/>
                <a:gd name="T35" fmla="*/ 1 h 186"/>
                <a:gd name="T36" fmla="*/ 1 w 134"/>
                <a:gd name="T37" fmla="*/ 0 h 186"/>
                <a:gd name="T38" fmla="*/ 1 w 134"/>
                <a:gd name="T39" fmla="*/ 0 h 186"/>
                <a:gd name="T40" fmla="*/ 1 w 134"/>
                <a:gd name="T41" fmla="*/ 1 h 186"/>
                <a:gd name="T42" fmla="*/ 0 w 134"/>
                <a:gd name="T43" fmla="*/ 1 h 186"/>
                <a:gd name="T44" fmla="*/ 0 w 134"/>
                <a:gd name="T45" fmla="*/ 1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75" name="Oval 300"/>
            <p:cNvSpPr>
              <a:spLocks noChangeArrowheads="1"/>
            </p:cNvSpPr>
            <p:nvPr/>
          </p:nvSpPr>
          <p:spPr bwMode="auto">
            <a:xfrm>
              <a:off x="1986" y="1668"/>
              <a:ext cx="1" cy="6"/>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676" name="Oval 301"/>
            <p:cNvSpPr>
              <a:spLocks noChangeArrowheads="1"/>
            </p:cNvSpPr>
            <p:nvPr/>
          </p:nvSpPr>
          <p:spPr bwMode="auto">
            <a:xfrm>
              <a:off x="1974" y="1668"/>
              <a:ext cx="5" cy="6"/>
            </a:xfrm>
            <a:prstGeom prst="ellipse">
              <a:avLst/>
            </a:prstGeom>
            <a:solidFill>
              <a:srgbClr val="FF004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677" name="Freeform 302"/>
            <p:cNvSpPr>
              <a:spLocks/>
            </p:cNvSpPr>
            <p:nvPr/>
          </p:nvSpPr>
          <p:spPr bwMode="auto">
            <a:xfrm>
              <a:off x="1813" y="1367"/>
              <a:ext cx="13" cy="35"/>
            </a:xfrm>
            <a:custGeom>
              <a:avLst/>
              <a:gdLst>
                <a:gd name="T0" fmla="*/ 0 w 30"/>
                <a:gd name="T1" fmla="*/ 0 h 93"/>
                <a:gd name="T2" fmla="*/ 0 w 30"/>
                <a:gd name="T3" fmla="*/ 1 h 93"/>
                <a:gd name="T4" fmla="*/ 0 w 30"/>
                <a:gd name="T5" fmla="*/ 2 h 93"/>
                <a:gd name="T6" fmla="*/ 1 w 30"/>
                <a:gd name="T7" fmla="*/ 2 h 93"/>
                <a:gd name="T8" fmla="*/ 1 w 30"/>
                <a:gd name="T9" fmla="*/ 1 h 93"/>
                <a:gd name="T10" fmla="*/ 0 w 30"/>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93">
                  <a:moveTo>
                    <a:pt x="15" y="0"/>
                  </a:moveTo>
                  <a:lnTo>
                    <a:pt x="15" y="46"/>
                  </a:lnTo>
                  <a:lnTo>
                    <a:pt x="0" y="92"/>
                  </a:lnTo>
                  <a:lnTo>
                    <a:pt x="29" y="92"/>
                  </a:lnTo>
                  <a:lnTo>
                    <a:pt x="29" y="46"/>
                  </a:lnTo>
                  <a:lnTo>
                    <a:pt x="15" y="0"/>
                  </a:lnTo>
                </a:path>
              </a:pathLst>
            </a:custGeom>
            <a:solidFill>
              <a:srgbClr val="FFFFFF"/>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78" name="Line 303"/>
            <p:cNvSpPr>
              <a:spLocks noChangeShapeType="1"/>
            </p:cNvSpPr>
            <p:nvPr/>
          </p:nvSpPr>
          <p:spPr bwMode="auto">
            <a:xfrm>
              <a:off x="2031" y="1524"/>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79" name="Line 304"/>
            <p:cNvSpPr>
              <a:spLocks noChangeShapeType="1"/>
            </p:cNvSpPr>
            <p:nvPr/>
          </p:nvSpPr>
          <p:spPr bwMode="auto">
            <a:xfrm>
              <a:off x="2038" y="1524"/>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80" name="Line 305"/>
            <p:cNvSpPr>
              <a:spLocks noChangeShapeType="1"/>
            </p:cNvSpPr>
            <p:nvPr/>
          </p:nvSpPr>
          <p:spPr bwMode="auto">
            <a:xfrm flipV="1">
              <a:off x="2038" y="1517"/>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81" name="Line 306"/>
            <p:cNvSpPr>
              <a:spLocks noChangeShapeType="1"/>
            </p:cNvSpPr>
            <p:nvPr/>
          </p:nvSpPr>
          <p:spPr bwMode="auto">
            <a:xfrm>
              <a:off x="2038" y="1518"/>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82" name="Line 307"/>
            <p:cNvSpPr>
              <a:spLocks noChangeShapeType="1"/>
            </p:cNvSpPr>
            <p:nvPr/>
          </p:nvSpPr>
          <p:spPr bwMode="auto">
            <a:xfrm>
              <a:off x="2038" y="1518"/>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83" name="Line 308"/>
            <p:cNvSpPr>
              <a:spLocks noChangeShapeType="1"/>
            </p:cNvSpPr>
            <p:nvPr/>
          </p:nvSpPr>
          <p:spPr bwMode="auto">
            <a:xfrm>
              <a:off x="2044" y="1518"/>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84" name="Line 309"/>
            <p:cNvSpPr>
              <a:spLocks noChangeShapeType="1"/>
            </p:cNvSpPr>
            <p:nvPr/>
          </p:nvSpPr>
          <p:spPr bwMode="auto">
            <a:xfrm>
              <a:off x="2044" y="1518"/>
              <a:ext cx="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85" name="Freeform 310"/>
            <p:cNvSpPr>
              <a:spLocks/>
            </p:cNvSpPr>
            <p:nvPr/>
          </p:nvSpPr>
          <p:spPr bwMode="auto">
            <a:xfrm>
              <a:off x="2031" y="1518"/>
              <a:ext cx="26" cy="40"/>
            </a:xfrm>
            <a:custGeom>
              <a:avLst/>
              <a:gdLst>
                <a:gd name="T0" fmla="*/ 1 w 61"/>
                <a:gd name="T1" fmla="*/ 0 h 108"/>
                <a:gd name="T2" fmla="*/ 0 w 61"/>
                <a:gd name="T3" fmla="*/ 0 h 108"/>
                <a:gd name="T4" fmla="*/ 0 w 61"/>
                <a:gd name="T5" fmla="*/ 0 h 108"/>
                <a:gd name="T6" fmla="*/ 0 w 61"/>
                <a:gd name="T7" fmla="*/ 1 h 108"/>
                <a:gd name="T8" fmla="*/ 0 w 61"/>
                <a:gd name="T9" fmla="*/ 1 h 108"/>
                <a:gd name="T10" fmla="*/ 0 w 61"/>
                <a:gd name="T11" fmla="*/ 2 h 108"/>
                <a:gd name="T12" fmla="*/ 2 w 61"/>
                <a:gd name="T13" fmla="*/ 1 h 108"/>
                <a:gd name="T14" fmla="*/ 2 w 61"/>
                <a:gd name="T15" fmla="*/ 1 h 108"/>
                <a:gd name="T16" fmla="*/ 2 w 61"/>
                <a:gd name="T17" fmla="*/ 0 h 108"/>
                <a:gd name="T18" fmla="*/ 1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86" name="Freeform 311"/>
            <p:cNvSpPr>
              <a:spLocks/>
            </p:cNvSpPr>
            <p:nvPr/>
          </p:nvSpPr>
          <p:spPr bwMode="auto">
            <a:xfrm>
              <a:off x="2012" y="1471"/>
              <a:ext cx="32" cy="53"/>
            </a:xfrm>
            <a:custGeom>
              <a:avLst/>
              <a:gdLst>
                <a:gd name="T0" fmla="*/ 3 w 75"/>
                <a:gd name="T1" fmla="*/ 0 h 139"/>
                <a:gd name="T2" fmla="*/ 1 w 75"/>
                <a:gd name="T3" fmla="*/ 0 h 139"/>
                <a:gd name="T4" fmla="*/ 1 w 75"/>
                <a:gd name="T5" fmla="*/ 1 h 139"/>
                <a:gd name="T6" fmla="*/ 0 w 75"/>
                <a:gd name="T7" fmla="*/ 1 h 139"/>
                <a:gd name="T8" fmla="*/ 0 w 75"/>
                <a:gd name="T9" fmla="*/ 2 h 139"/>
                <a:gd name="T10" fmla="*/ 0 w 75"/>
                <a:gd name="T11" fmla="*/ 2 h 139"/>
                <a:gd name="T12" fmla="*/ 0 w 75"/>
                <a:gd name="T13" fmla="*/ 3 h 139"/>
                <a:gd name="T14" fmla="*/ 1 w 75"/>
                <a:gd name="T15" fmla="*/ 3 h 139"/>
                <a:gd name="T16" fmla="*/ 1 w 75"/>
                <a:gd name="T17" fmla="*/ 3 h 139"/>
                <a:gd name="T18" fmla="*/ 3 w 75"/>
                <a:gd name="T19" fmla="*/ 3 h 139"/>
                <a:gd name="T20" fmla="*/ 2 w 75"/>
                <a:gd name="T21" fmla="*/ 2 h 139"/>
                <a:gd name="T22" fmla="*/ 1 w 75"/>
                <a:gd name="T23" fmla="*/ 2 h 139"/>
                <a:gd name="T24" fmla="*/ 3 w 75"/>
                <a:gd name="T25" fmla="*/ 1 h 139"/>
                <a:gd name="T26" fmla="*/ 2 w 75"/>
                <a:gd name="T27" fmla="*/ 1 h 139"/>
                <a:gd name="T28" fmla="*/ 3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87" name="Freeform 312"/>
            <p:cNvSpPr>
              <a:spLocks/>
            </p:cNvSpPr>
            <p:nvPr/>
          </p:nvSpPr>
          <p:spPr bwMode="auto">
            <a:xfrm>
              <a:off x="2070" y="1478"/>
              <a:ext cx="70" cy="75"/>
            </a:xfrm>
            <a:custGeom>
              <a:avLst/>
              <a:gdLst>
                <a:gd name="T0" fmla="*/ 4 w 165"/>
                <a:gd name="T1" fmla="*/ 0 h 200"/>
                <a:gd name="T2" fmla="*/ 3 w 165"/>
                <a:gd name="T3" fmla="*/ 1 h 200"/>
                <a:gd name="T4" fmla="*/ 4 w 165"/>
                <a:gd name="T5" fmla="*/ 1 h 200"/>
                <a:gd name="T6" fmla="*/ 4 w 165"/>
                <a:gd name="T7" fmla="*/ 2 h 200"/>
                <a:gd name="T8" fmla="*/ 3 w 165"/>
                <a:gd name="T9" fmla="*/ 2 h 200"/>
                <a:gd name="T10" fmla="*/ 3 w 165"/>
                <a:gd name="T11" fmla="*/ 2 h 200"/>
                <a:gd name="T12" fmla="*/ 3 w 165"/>
                <a:gd name="T13" fmla="*/ 3 h 200"/>
                <a:gd name="T14" fmla="*/ 2 w 165"/>
                <a:gd name="T15" fmla="*/ 3 h 200"/>
                <a:gd name="T16" fmla="*/ 1 w 165"/>
                <a:gd name="T17" fmla="*/ 3 h 200"/>
                <a:gd name="T18" fmla="*/ 0 w 165"/>
                <a:gd name="T19" fmla="*/ 4 h 200"/>
                <a:gd name="T20" fmla="*/ 0 w 165"/>
                <a:gd name="T21" fmla="*/ 4 h 200"/>
                <a:gd name="T22" fmla="*/ 1 w 165"/>
                <a:gd name="T23" fmla="*/ 4 h 200"/>
                <a:gd name="T24" fmla="*/ 3 w 165"/>
                <a:gd name="T25" fmla="*/ 4 h 200"/>
                <a:gd name="T26" fmla="*/ 3 w 165"/>
                <a:gd name="T27" fmla="*/ 4 h 200"/>
                <a:gd name="T28" fmla="*/ 3 w 165"/>
                <a:gd name="T29" fmla="*/ 4 h 200"/>
                <a:gd name="T30" fmla="*/ 3 w 165"/>
                <a:gd name="T31" fmla="*/ 3 h 200"/>
                <a:gd name="T32" fmla="*/ 4 w 165"/>
                <a:gd name="T33" fmla="*/ 4 h 200"/>
                <a:gd name="T34" fmla="*/ 4 w 165"/>
                <a:gd name="T35" fmla="*/ 3 h 200"/>
                <a:gd name="T36" fmla="*/ 6 w 165"/>
                <a:gd name="T37" fmla="*/ 3 h 200"/>
                <a:gd name="T38" fmla="*/ 5 w 165"/>
                <a:gd name="T39" fmla="*/ 2 h 200"/>
                <a:gd name="T40" fmla="*/ 6 w 165"/>
                <a:gd name="T41" fmla="*/ 2 h 200"/>
                <a:gd name="T42" fmla="*/ 5 w 165"/>
                <a:gd name="T43" fmla="*/ 1 h 200"/>
                <a:gd name="T44" fmla="*/ 4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88" name="Freeform 313"/>
            <p:cNvSpPr>
              <a:spLocks/>
            </p:cNvSpPr>
            <p:nvPr/>
          </p:nvSpPr>
          <p:spPr bwMode="auto">
            <a:xfrm>
              <a:off x="2101" y="1431"/>
              <a:ext cx="39" cy="47"/>
            </a:xfrm>
            <a:custGeom>
              <a:avLst/>
              <a:gdLst>
                <a:gd name="T0" fmla="*/ 0 w 91"/>
                <a:gd name="T1" fmla="*/ 0 h 125"/>
                <a:gd name="T2" fmla="*/ 1 w 91"/>
                <a:gd name="T3" fmla="*/ 1 h 125"/>
                <a:gd name="T4" fmla="*/ 0 w 91"/>
                <a:gd name="T5" fmla="*/ 1 h 125"/>
                <a:gd name="T6" fmla="*/ 0 w 91"/>
                <a:gd name="T7" fmla="*/ 2 h 125"/>
                <a:gd name="T8" fmla="*/ 0 w 91"/>
                <a:gd name="T9" fmla="*/ 2 h 125"/>
                <a:gd name="T10" fmla="*/ 1 w 91"/>
                <a:gd name="T11" fmla="*/ 3 h 125"/>
                <a:gd name="T12" fmla="*/ 1 w 91"/>
                <a:gd name="T13" fmla="*/ 2 h 125"/>
                <a:gd name="T14" fmla="*/ 1 w 91"/>
                <a:gd name="T15" fmla="*/ 2 h 125"/>
                <a:gd name="T16" fmla="*/ 3 w 91"/>
                <a:gd name="T17" fmla="*/ 2 h 125"/>
                <a:gd name="T18" fmla="*/ 3 w 91"/>
                <a:gd name="T19" fmla="*/ 1 h 125"/>
                <a:gd name="T20" fmla="*/ 3 w 91"/>
                <a:gd name="T21" fmla="*/ 1 h 125"/>
                <a:gd name="T22" fmla="*/ 3 w 91"/>
                <a:gd name="T23" fmla="*/ 0 h 125"/>
                <a:gd name="T24" fmla="*/ 2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89" name="Freeform 314"/>
            <p:cNvSpPr>
              <a:spLocks/>
            </p:cNvSpPr>
            <p:nvPr/>
          </p:nvSpPr>
          <p:spPr bwMode="auto">
            <a:xfrm>
              <a:off x="2070" y="1558"/>
              <a:ext cx="12" cy="24"/>
            </a:xfrm>
            <a:custGeom>
              <a:avLst/>
              <a:gdLst>
                <a:gd name="T0" fmla="*/ 0 w 30"/>
                <a:gd name="T1" fmla="*/ 0 h 63"/>
                <a:gd name="T2" fmla="*/ 0 w 30"/>
                <a:gd name="T3" fmla="*/ 1 h 63"/>
                <a:gd name="T4" fmla="*/ 0 w 30"/>
                <a:gd name="T5" fmla="*/ 0 h 63"/>
                <a:gd name="T6" fmla="*/ 0 w 30"/>
                <a:gd name="T7" fmla="*/ 1 h 63"/>
                <a:gd name="T8" fmla="*/ 1 w 30"/>
                <a:gd name="T9" fmla="*/ 1 h 63"/>
                <a:gd name="T10" fmla="*/ 1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90" name="Freeform 315"/>
            <p:cNvSpPr>
              <a:spLocks/>
            </p:cNvSpPr>
            <p:nvPr/>
          </p:nvSpPr>
          <p:spPr bwMode="auto">
            <a:xfrm>
              <a:off x="2081" y="1552"/>
              <a:ext cx="20" cy="13"/>
            </a:xfrm>
            <a:custGeom>
              <a:avLst/>
              <a:gdLst>
                <a:gd name="T0" fmla="*/ 0 w 46"/>
                <a:gd name="T1" fmla="*/ 1 h 32"/>
                <a:gd name="T2" fmla="*/ 1 w 46"/>
                <a:gd name="T3" fmla="*/ 0 h 32"/>
                <a:gd name="T4" fmla="*/ 2 w 46"/>
                <a:gd name="T5" fmla="*/ 0 h 32"/>
                <a:gd name="T6" fmla="*/ 1 w 46"/>
                <a:gd name="T7" fmla="*/ 0 h 32"/>
                <a:gd name="T8" fmla="*/ 0 w 46"/>
                <a:gd name="T9" fmla="*/ 0 h 32"/>
                <a:gd name="T10" fmla="*/ 0 w 46"/>
                <a:gd name="T11" fmla="*/ 0 h 32"/>
                <a:gd name="T12" fmla="*/ 0 w 46"/>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31"/>
                  </a:moveTo>
                  <a:lnTo>
                    <a:pt x="30" y="16"/>
                  </a:lnTo>
                  <a:lnTo>
                    <a:pt x="45" y="0"/>
                  </a:lnTo>
                  <a:lnTo>
                    <a:pt x="30" y="0"/>
                  </a:lnTo>
                  <a:lnTo>
                    <a:pt x="15" y="0"/>
                  </a:lnTo>
                  <a:lnTo>
                    <a:pt x="0" y="16"/>
                  </a:lnTo>
                  <a:lnTo>
                    <a:pt x="15"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91" name="Freeform 316"/>
            <p:cNvSpPr>
              <a:spLocks/>
            </p:cNvSpPr>
            <p:nvPr/>
          </p:nvSpPr>
          <p:spPr bwMode="auto">
            <a:xfrm>
              <a:off x="1724" y="1797"/>
              <a:ext cx="13" cy="30"/>
            </a:xfrm>
            <a:custGeom>
              <a:avLst/>
              <a:gdLst>
                <a:gd name="T0" fmla="*/ 0 w 30"/>
                <a:gd name="T1" fmla="*/ 0 h 78"/>
                <a:gd name="T2" fmla="*/ 0 w 30"/>
                <a:gd name="T3" fmla="*/ 1 h 78"/>
                <a:gd name="T4" fmla="*/ 0 w 30"/>
                <a:gd name="T5" fmla="*/ 1 h 78"/>
                <a:gd name="T6" fmla="*/ 0 w 30"/>
                <a:gd name="T7" fmla="*/ 2 h 78"/>
                <a:gd name="T8" fmla="*/ 1 w 30"/>
                <a:gd name="T9" fmla="*/ 1 h 78"/>
                <a:gd name="T10" fmla="*/ 1 w 30"/>
                <a:gd name="T11" fmla="*/ 1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8">
                  <a:moveTo>
                    <a:pt x="0" y="0"/>
                  </a:moveTo>
                  <a:lnTo>
                    <a:pt x="0" y="31"/>
                  </a:lnTo>
                  <a:lnTo>
                    <a:pt x="0" y="62"/>
                  </a:lnTo>
                  <a:lnTo>
                    <a:pt x="15" y="77"/>
                  </a:lnTo>
                  <a:lnTo>
                    <a:pt x="29" y="62"/>
                  </a:lnTo>
                  <a:lnTo>
                    <a:pt x="29" y="46"/>
                  </a:lnTo>
                  <a:lnTo>
                    <a:pt x="15" y="15"/>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92" name="Freeform 317"/>
            <p:cNvSpPr>
              <a:spLocks/>
            </p:cNvSpPr>
            <p:nvPr/>
          </p:nvSpPr>
          <p:spPr bwMode="auto">
            <a:xfrm>
              <a:off x="2018" y="1652"/>
              <a:ext cx="13" cy="23"/>
            </a:xfrm>
            <a:custGeom>
              <a:avLst/>
              <a:gdLst>
                <a:gd name="T0" fmla="*/ 0 w 30"/>
                <a:gd name="T1" fmla="*/ 0 h 62"/>
                <a:gd name="T2" fmla="*/ 0 w 30"/>
                <a:gd name="T3" fmla="*/ 0 h 62"/>
                <a:gd name="T4" fmla="*/ 0 w 30"/>
                <a:gd name="T5" fmla="*/ 0 h 62"/>
                <a:gd name="T6" fmla="*/ 0 w 30"/>
                <a:gd name="T7" fmla="*/ 1 h 62"/>
                <a:gd name="T8" fmla="*/ 0 w 30"/>
                <a:gd name="T9" fmla="*/ 1 h 62"/>
                <a:gd name="T10" fmla="*/ 1 w 30"/>
                <a:gd name="T11" fmla="*/ 1 h 62"/>
                <a:gd name="T12" fmla="*/ 1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93" name="Freeform 318"/>
            <p:cNvSpPr>
              <a:spLocks/>
            </p:cNvSpPr>
            <p:nvPr/>
          </p:nvSpPr>
          <p:spPr bwMode="auto">
            <a:xfrm>
              <a:off x="1960" y="1814"/>
              <a:ext cx="65" cy="53"/>
            </a:xfrm>
            <a:custGeom>
              <a:avLst/>
              <a:gdLst>
                <a:gd name="T0" fmla="*/ 0 w 151"/>
                <a:gd name="T1" fmla="*/ 3 h 140"/>
                <a:gd name="T2" fmla="*/ 0 w 151"/>
                <a:gd name="T3" fmla="*/ 3 h 140"/>
                <a:gd name="T4" fmla="*/ 1 w 151"/>
                <a:gd name="T5" fmla="*/ 3 h 140"/>
                <a:gd name="T6" fmla="*/ 1 w 151"/>
                <a:gd name="T7" fmla="*/ 3 h 140"/>
                <a:gd name="T8" fmla="*/ 3 w 151"/>
                <a:gd name="T9" fmla="*/ 3 h 140"/>
                <a:gd name="T10" fmla="*/ 3 w 151"/>
                <a:gd name="T11" fmla="*/ 2 h 140"/>
                <a:gd name="T12" fmla="*/ 3 w 151"/>
                <a:gd name="T13" fmla="*/ 1 h 140"/>
                <a:gd name="T14" fmla="*/ 5 w 151"/>
                <a:gd name="T15" fmla="*/ 2 h 140"/>
                <a:gd name="T16" fmla="*/ 5 w 151"/>
                <a:gd name="T17" fmla="*/ 1 h 140"/>
                <a:gd name="T18" fmla="*/ 5 w 151"/>
                <a:gd name="T19" fmla="*/ 1 h 140"/>
                <a:gd name="T20" fmla="*/ 5 w 151"/>
                <a:gd name="T21" fmla="*/ 1 h 140"/>
                <a:gd name="T22" fmla="*/ 5 w 151"/>
                <a:gd name="T23" fmla="*/ 1 h 140"/>
                <a:gd name="T24" fmla="*/ 4 w 151"/>
                <a:gd name="T25" fmla="*/ 0 h 140"/>
                <a:gd name="T26" fmla="*/ 3 w 151"/>
                <a:gd name="T27" fmla="*/ 0 h 140"/>
                <a:gd name="T28" fmla="*/ 3 w 151"/>
                <a:gd name="T29" fmla="*/ 1 h 140"/>
                <a:gd name="T30" fmla="*/ 3 w 151"/>
                <a:gd name="T31" fmla="*/ 1 h 140"/>
                <a:gd name="T32" fmla="*/ 3 w 151"/>
                <a:gd name="T33" fmla="*/ 1 h 140"/>
                <a:gd name="T34" fmla="*/ 1 w 151"/>
                <a:gd name="T35" fmla="*/ 2 h 140"/>
                <a:gd name="T36" fmla="*/ 0 w 151"/>
                <a:gd name="T37" fmla="*/ 2 h 140"/>
                <a:gd name="T38" fmla="*/ 0 w 151"/>
                <a:gd name="T39" fmla="*/ 3 h 140"/>
                <a:gd name="T40" fmla="*/ 0 w 151"/>
                <a:gd name="T41" fmla="*/ 3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94" name="Freeform 319"/>
            <p:cNvSpPr>
              <a:spLocks/>
            </p:cNvSpPr>
            <p:nvPr/>
          </p:nvSpPr>
          <p:spPr bwMode="auto">
            <a:xfrm>
              <a:off x="1877" y="1814"/>
              <a:ext cx="39" cy="47"/>
            </a:xfrm>
            <a:custGeom>
              <a:avLst/>
              <a:gdLst>
                <a:gd name="T0" fmla="*/ 0 w 91"/>
                <a:gd name="T1" fmla="*/ 0 h 124"/>
                <a:gd name="T2" fmla="*/ 0 w 91"/>
                <a:gd name="T3" fmla="*/ 1 h 124"/>
                <a:gd name="T4" fmla="*/ 1 w 91"/>
                <a:gd name="T5" fmla="*/ 2 h 124"/>
                <a:gd name="T6" fmla="*/ 2 w 91"/>
                <a:gd name="T7" fmla="*/ 3 h 124"/>
                <a:gd name="T8" fmla="*/ 3 w 91"/>
                <a:gd name="T9" fmla="*/ 2 h 124"/>
                <a:gd name="T10" fmla="*/ 3 w 91"/>
                <a:gd name="T11" fmla="*/ 2 h 124"/>
                <a:gd name="T12" fmla="*/ 3 w 91"/>
                <a:gd name="T13" fmla="*/ 2 h 124"/>
                <a:gd name="T14" fmla="*/ 3 w 91"/>
                <a:gd name="T15" fmla="*/ 1 h 124"/>
                <a:gd name="T16" fmla="*/ 3 w 91"/>
                <a:gd name="T17" fmla="*/ 1 h 124"/>
                <a:gd name="T18" fmla="*/ 1 w 91"/>
                <a:gd name="T19" fmla="*/ 1 h 124"/>
                <a:gd name="T20" fmla="*/ 1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95" name="Freeform 320"/>
            <p:cNvSpPr>
              <a:spLocks/>
            </p:cNvSpPr>
            <p:nvPr/>
          </p:nvSpPr>
          <p:spPr bwMode="auto">
            <a:xfrm>
              <a:off x="1852" y="1704"/>
              <a:ext cx="70" cy="123"/>
            </a:xfrm>
            <a:custGeom>
              <a:avLst/>
              <a:gdLst>
                <a:gd name="T0" fmla="*/ 1 w 165"/>
                <a:gd name="T1" fmla="*/ 0 h 324"/>
                <a:gd name="T2" fmla="*/ 0 w 165"/>
                <a:gd name="T3" fmla="*/ 0 h 324"/>
                <a:gd name="T4" fmla="*/ 0 w 165"/>
                <a:gd name="T5" fmla="*/ 1 h 324"/>
                <a:gd name="T6" fmla="*/ 1 w 165"/>
                <a:gd name="T7" fmla="*/ 2 h 324"/>
                <a:gd name="T8" fmla="*/ 1 w 165"/>
                <a:gd name="T9" fmla="*/ 2 h 324"/>
                <a:gd name="T10" fmla="*/ 1 w 165"/>
                <a:gd name="T11" fmla="*/ 4 h 324"/>
                <a:gd name="T12" fmla="*/ 1 w 165"/>
                <a:gd name="T13" fmla="*/ 5 h 324"/>
                <a:gd name="T14" fmla="*/ 1 w 165"/>
                <a:gd name="T15" fmla="*/ 5 h 324"/>
                <a:gd name="T16" fmla="*/ 1 w 165"/>
                <a:gd name="T17" fmla="*/ 5 h 324"/>
                <a:gd name="T18" fmla="*/ 2 w 165"/>
                <a:gd name="T19" fmla="*/ 6 h 324"/>
                <a:gd name="T20" fmla="*/ 3 w 165"/>
                <a:gd name="T21" fmla="*/ 6 h 324"/>
                <a:gd name="T22" fmla="*/ 3 w 165"/>
                <a:gd name="T23" fmla="*/ 7 h 324"/>
                <a:gd name="T24" fmla="*/ 3 w 165"/>
                <a:gd name="T25" fmla="*/ 6 h 324"/>
                <a:gd name="T26" fmla="*/ 3 w 165"/>
                <a:gd name="T27" fmla="*/ 6 h 324"/>
                <a:gd name="T28" fmla="*/ 3 w 165"/>
                <a:gd name="T29" fmla="*/ 5 h 324"/>
                <a:gd name="T30" fmla="*/ 2 w 165"/>
                <a:gd name="T31" fmla="*/ 5 h 324"/>
                <a:gd name="T32" fmla="*/ 1 w 165"/>
                <a:gd name="T33" fmla="*/ 5 h 324"/>
                <a:gd name="T34" fmla="*/ 1 w 165"/>
                <a:gd name="T35" fmla="*/ 5 h 324"/>
                <a:gd name="T36" fmla="*/ 2 w 165"/>
                <a:gd name="T37" fmla="*/ 4 h 324"/>
                <a:gd name="T38" fmla="*/ 2 w 165"/>
                <a:gd name="T39" fmla="*/ 3 h 324"/>
                <a:gd name="T40" fmla="*/ 2 w 165"/>
                <a:gd name="T41" fmla="*/ 3 h 324"/>
                <a:gd name="T42" fmla="*/ 3 w 165"/>
                <a:gd name="T43" fmla="*/ 3 h 324"/>
                <a:gd name="T44" fmla="*/ 3 w 165"/>
                <a:gd name="T45" fmla="*/ 4 h 324"/>
                <a:gd name="T46" fmla="*/ 3 w 165"/>
                <a:gd name="T47" fmla="*/ 3 h 324"/>
                <a:gd name="T48" fmla="*/ 4 w 165"/>
                <a:gd name="T49" fmla="*/ 3 h 324"/>
                <a:gd name="T50" fmla="*/ 5 w 165"/>
                <a:gd name="T51" fmla="*/ 3 h 324"/>
                <a:gd name="T52" fmla="*/ 6 w 165"/>
                <a:gd name="T53" fmla="*/ 3 h 324"/>
                <a:gd name="T54" fmla="*/ 5 w 165"/>
                <a:gd name="T55" fmla="*/ 2 h 324"/>
                <a:gd name="T56" fmla="*/ 4 w 165"/>
                <a:gd name="T57" fmla="*/ 2 h 324"/>
                <a:gd name="T58" fmla="*/ 4 w 165"/>
                <a:gd name="T59" fmla="*/ 1 h 324"/>
                <a:gd name="T60" fmla="*/ 3 w 165"/>
                <a:gd name="T61" fmla="*/ 1 h 324"/>
                <a:gd name="T62" fmla="*/ 3 w 165"/>
                <a:gd name="T63" fmla="*/ 1 h 324"/>
                <a:gd name="T64" fmla="*/ 3 w 165"/>
                <a:gd name="T65" fmla="*/ 1 h 324"/>
                <a:gd name="T66" fmla="*/ 2 w 165"/>
                <a:gd name="T67" fmla="*/ 0 h 324"/>
                <a:gd name="T68" fmla="*/ 1 w 165"/>
                <a:gd name="T69" fmla="*/ 0 h 324"/>
                <a:gd name="T70" fmla="*/ 1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96" name="Freeform 321"/>
            <p:cNvSpPr>
              <a:spLocks/>
            </p:cNvSpPr>
            <p:nvPr/>
          </p:nvSpPr>
          <p:spPr bwMode="auto">
            <a:xfrm>
              <a:off x="1948" y="1837"/>
              <a:ext cx="77" cy="76"/>
            </a:xfrm>
            <a:custGeom>
              <a:avLst/>
              <a:gdLst>
                <a:gd name="T0" fmla="*/ 6 w 181"/>
                <a:gd name="T1" fmla="*/ 0 h 200"/>
                <a:gd name="T2" fmla="*/ 6 w 181"/>
                <a:gd name="T3" fmla="*/ 1 h 200"/>
                <a:gd name="T4" fmla="*/ 6 w 181"/>
                <a:gd name="T5" fmla="*/ 1 h 200"/>
                <a:gd name="T6" fmla="*/ 6 w 181"/>
                <a:gd name="T7" fmla="*/ 2 h 200"/>
                <a:gd name="T8" fmla="*/ 6 w 181"/>
                <a:gd name="T9" fmla="*/ 2 h 200"/>
                <a:gd name="T10" fmla="*/ 6 w 181"/>
                <a:gd name="T11" fmla="*/ 2 h 200"/>
                <a:gd name="T12" fmla="*/ 4 w 181"/>
                <a:gd name="T13" fmla="*/ 3 h 200"/>
                <a:gd name="T14" fmla="*/ 5 w 181"/>
                <a:gd name="T15" fmla="*/ 3 h 200"/>
                <a:gd name="T16" fmla="*/ 4 w 181"/>
                <a:gd name="T17" fmla="*/ 4 h 200"/>
                <a:gd name="T18" fmla="*/ 3 w 181"/>
                <a:gd name="T19" fmla="*/ 4 h 200"/>
                <a:gd name="T20" fmla="*/ 3 w 181"/>
                <a:gd name="T21" fmla="*/ 4 h 200"/>
                <a:gd name="T22" fmla="*/ 3 w 181"/>
                <a:gd name="T23" fmla="*/ 3 h 200"/>
                <a:gd name="T24" fmla="*/ 2 w 181"/>
                <a:gd name="T25" fmla="*/ 4 h 200"/>
                <a:gd name="T26" fmla="*/ 1 w 181"/>
                <a:gd name="T27" fmla="*/ 3 h 200"/>
                <a:gd name="T28" fmla="*/ 1 w 181"/>
                <a:gd name="T29" fmla="*/ 3 h 200"/>
                <a:gd name="T30" fmla="*/ 0 w 181"/>
                <a:gd name="T31" fmla="*/ 2 h 200"/>
                <a:gd name="T32" fmla="*/ 0 w 181"/>
                <a:gd name="T33" fmla="*/ 2 h 200"/>
                <a:gd name="T34" fmla="*/ 1 w 181"/>
                <a:gd name="T35" fmla="*/ 1 h 200"/>
                <a:gd name="T36" fmla="*/ 1 w 181"/>
                <a:gd name="T37" fmla="*/ 2 h 200"/>
                <a:gd name="T38" fmla="*/ 2 w 181"/>
                <a:gd name="T39" fmla="*/ 2 h 200"/>
                <a:gd name="T40" fmla="*/ 3 w 181"/>
                <a:gd name="T41" fmla="*/ 1 h 200"/>
                <a:gd name="T42" fmla="*/ 4 w 181"/>
                <a:gd name="T43" fmla="*/ 1 h 200"/>
                <a:gd name="T44" fmla="*/ 4 w 181"/>
                <a:gd name="T45" fmla="*/ 0 h 200"/>
                <a:gd name="T46" fmla="*/ 4 w 181"/>
                <a:gd name="T47" fmla="*/ 0 h 200"/>
                <a:gd name="T48" fmla="*/ 6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97" name="Freeform 322"/>
            <p:cNvSpPr>
              <a:spLocks/>
            </p:cNvSpPr>
            <p:nvPr/>
          </p:nvSpPr>
          <p:spPr bwMode="auto">
            <a:xfrm>
              <a:off x="1852" y="1825"/>
              <a:ext cx="77" cy="94"/>
            </a:xfrm>
            <a:custGeom>
              <a:avLst/>
              <a:gdLst>
                <a:gd name="T0" fmla="*/ 0 w 179"/>
                <a:gd name="T1" fmla="*/ 0 h 247"/>
                <a:gd name="T2" fmla="*/ 1 w 179"/>
                <a:gd name="T3" fmla="*/ 0 h 247"/>
                <a:gd name="T4" fmla="*/ 1 w 179"/>
                <a:gd name="T5" fmla="*/ 1 h 247"/>
                <a:gd name="T6" fmla="*/ 3 w 179"/>
                <a:gd name="T7" fmla="*/ 1 h 247"/>
                <a:gd name="T8" fmla="*/ 3 w 179"/>
                <a:gd name="T9" fmla="*/ 2 h 247"/>
                <a:gd name="T10" fmla="*/ 5 w 179"/>
                <a:gd name="T11" fmla="*/ 2 h 247"/>
                <a:gd name="T12" fmla="*/ 5 w 179"/>
                <a:gd name="T13" fmla="*/ 3 h 247"/>
                <a:gd name="T14" fmla="*/ 5 w 179"/>
                <a:gd name="T15" fmla="*/ 3 h 247"/>
                <a:gd name="T16" fmla="*/ 6 w 179"/>
                <a:gd name="T17" fmla="*/ 4 h 247"/>
                <a:gd name="T18" fmla="*/ 6 w 179"/>
                <a:gd name="T19" fmla="*/ 5 h 247"/>
                <a:gd name="T20" fmla="*/ 5 w 179"/>
                <a:gd name="T21" fmla="*/ 5 h 247"/>
                <a:gd name="T22" fmla="*/ 3 w 179"/>
                <a:gd name="T23" fmla="*/ 4 h 247"/>
                <a:gd name="T24" fmla="*/ 3 w 179"/>
                <a:gd name="T25" fmla="*/ 3 h 247"/>
                <a:gd name="T26" fmla="*/ 2 w 179"/>
                <a:gd name="T27" fmla="*/ 2 h 247"/>
                <a:gd name="T28" fmla="*/ 2 w 179"/>
                <a:gd name="T29" fmla="*/ 2 h 247"/>
                <a:gd name="T30" fmla="*/ 0 w 179"/>
                <a:gd name="T31" fmla="*/ 1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98" name="Freeform 323"/>
            <p:cNvSpPr>
              <a:spLocks/>
            </p:cNvSpPr>
            <p:nvPr/>
          </p:nvSpPr>
          <p:spPr bwMode="auto">
            <a:xfrm>
              <a:off x="2127" y="1878"/>
              <a:ext cx="77" cy="76"/>
            </a:xfrm>
            <a:custGeom>
              <a:avLst/>
              <a:gdLst>
                <a:gd name="T0" fmla="*/ 6 w 180"/>
                <a:gd name="T1" fmla="*/ 1 h 201"/>
                <a:gd name="T2" fmla="*/ 6 w 180"/>
                <a:gd name="T3" fmla="*/ 4 h 201"/>
                <a:gd name="T4" fmla="*/ 4 w 180"/>
                <a:gd name="T5" fmla="*/ 4 h 201"/>
                <a:gd name="T6" fmla="*/ 4 w 180"/>
                <a:gd name="T7" fmla="*/ 3 h 201"/>
                <a:gd name="T8" fmla="*/ 1 w 180"/>
                <a:gd name="T9" fmla="*/ 1 h 201"/>
                <a:gd name="T10" fmla="*/ 1 w 180"/>
                <a:gd name="T11" fmla="*/ 2 h 201"/>
                <a:gd name="T12" fmla="*/ 0 w 180"/>
                <a:gd name="T13" fmla="*/ 1 h 201"/>
                <a:gd name="T14" fmla="*/ 1 w 180"/>
                <a:gd name="T15" fmla="*/ 1 h 201"/>
                <a:gd name="T16" fmla="*/ 0 w 180"/>
                <a:gd name="T17" fmla="*/ 0 h 201"/>
                <a:gd name="T18" fmla="*/ 0 w 180"/>
                <a:gd name="T19" fmla="*/ 0 h 201"/>
                <a:gd name="T20" fmla="*/ 1 w 180"/>
                <a:gd name="T21" fmla="*/ 0 h 201"/>
                <a:gd name="T22" fmla="*/ 1 w 180"/>
                <a:gd name="T23" fmla="*/ 0 h 201"/>
                <a:gd name="T24" fmla="*/ 2 w 180"/>
                <a:gd name="T25" fmla="*/ 1 h 201"/>
                <a:gd name="T26" fmla="*/ 3 w 180"/>
                <a:gd name="T27" fmla="*/ 1 h 201"/>
                <a:gd name="T28" fmla="*/ 3 w 180"/>
                <a:gd name="T29" fmla="*/ 1 h 201"/>
                <a:gd name="T30" fmla="*/ 4 w 180"/>
                <a:gd name="T31" fmla="*/ 1 h 201"/>
                <a:gd name="T32" fmla="*/ 6 w 180"/>
                <a:gd name="T33" fmla="*/ 1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699" name="Freeform 324"/>
            <p:cNvSpPr>
              <a:spLocks/>
            </p:cNvSpPr>
            <p:nvPr/>
          </p:nvSpPr>
          <p:spPr bwMode="auto">
            <a:xfrm>
              <a:off x="2031" y="1861"/>
              <a:ext cx="46" cy="58"/>
            </a:xfrm>
            <a:custGeom>
              <a:avLst/>
              <a:gdLst>
                <a:gd name="T0" fmla="*/ 4 w 106"/>
                <a:gd name="T1" fmla="*/ 0 h 155"/>
                <a:gd name="T2" fmla="*/ 3 w 106"/>
                <a:gd name="T3" fmla="*/ 0 h 155"/>
                <a:gd name="T4" fmla="*/ 1 w 106"/>
                <a:gd name="T5" fmla="*/ 0 h 155"/>
                <a:gd name="T6" fmla="*/ 1 w 106"/>
                <a:gd name="T7" fmla="*/ 1 h 155"/>
                <a:gd name="T8" fmla="*/ 2 w 106"/>
                <a:gd name="T9" fmla="*/ 1 h 155"/>
                <a:gd name="T10" fmla="*/ 2 w 106"/>
                <a:gd name="T11" fmla="*/ 1 h 155"/>
                <a:gd name="T12" fmla="*/ 2 w 106"/>
                <a:gd name="T13" fmla="*/ 1 h 155"/>
                <a:gd name="T14" fmla="*/ 2 w 106"/>
                <a:gd name="T15" fmla="*/ 1 h 155"/>
                <a:gd name="T16" fmla="*/ 2 w 106"/>
                <a:gd name="T17" fmla="*/ 2 h 155"/>
                <a:gd name="T18" fmla="*/ 2 w 106"/>
                <a:gd name="T19" fmla="*/ 3 h 155"/>
                <a:gd name="T20" fmla="*/ 2 w 106"/>
                <a:gd name="T21" fmla="*/ 2 h 155"/>
                <a:gd name="T22" fmla="*/ 1 w 106"/>
                <a:gd name="T23" fmla="*/ 2 h 155"/>
                <a:gd name="T24" fmla="*/ 1 w 106"/>
                <a:gd name="T25" fmla="*/ 3 h 155"/>
                <a:gd name="T26" fmla="*/ 0 w 106"/>
                <a:gd name="T27" fmla="*/ 3 h 155"/>
                <a:gd name="T28" fmla="*/ 0 w 106"/>
                <a:gd name="T29" fmla="*/ 2 h 155"/>
                <a:gd name="T30" fmla="*/ 0 w 106"/>
                <a:gd name="T31" fmla="*/ 2 h 155"/>
                <a:gd name="T32" fmla="*/ 0 w 106"/>
                <a:gd name="T33" fmla="*/ 1 h 155"/>
                <a:gd name="T34" fmla="*/ 0 w 106"/>
                <a:gd name="T35" fmla="*/ 0 h 155"/>
                <a:gd name="T36" fmla="*/ 1 w 106"/>
                <a:gd name="T37" fmla="*/ 0 h 155"/>
                <a:gd name="T38" fmla="*/ 3 w 106"/>
                <a:gd name="T39" fmla="*/ 0 h 155"/>
                <a:gd name="T40" fmla="*/ 4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00" name="Freeform 325"/>
            <p:cNvSpPr>
              <a:spLocks/>
            </p:cNvSpPr>
            <p:nvPr/>
          </p:nvSpPr>
          <p:spPr bwMode="auto">
            <a:xfrm>
              <a:off x="1928" y="1919"/>
              <a:ext cx="65" cy="29"/>
            </a:xfrm>
            <a:custGeom>
              <a:avLst/>
              <a:gdLst>
                <a:gd name="T0" fmla="*/ 0 w 152"/>
                <a:gd name="T1" fmla="*/ 1 h 77"/>
                <a:gd name="T2" fmla="*/ 0 w 152"/>
                <a:gd name="T3" fmla="*/ 0 h 77"/>
                <a:gd name="T4" fmla="*/ 2 w 152"/>
                <a:gd name="T5" fmla="*/ 0 h 77"/>
                <a:gd name="T6" fmla="*/ 3 w 152"/>
                <a:gd name="T7" fmla="*/ 1 h 77"/>
                <a:gd name="T8" fmla="*/ 3 w 152"/>
                <a:gd name="T9" fmla="*/ 0 h 77"/>
                <a:gd name="T10" fmla="*/ 4 w 152"/>
                <a:gd name="T11" fmla="*/ 1 h 77"/>
                <a:gd name="T12" fmla="*/ 5 w 152"/>
                <a:gd name="T13" fmla="*/ 1 h 77"/>
                <a:gd name="T14" fmla="*/ 5 w 152"/>
                <a:gd name="T15" fmla="*/ 1 h 77"/>
                <a:gd name="T16" fmla="*/ 5 w 152"/>
                <a:gd name="T17" fmla="*/ 2 h 77"/>
                <a:gd name="T18" fmla="*/ 3 w 152"/>
                <a:gd name="T19" fmla="*/ 1 h 77"/>
                <a:gd name="T20" fmla="*/ 3 w 152"/>
                <a:gd name="T21" fmla="*/ 1 h 77"/>
                <a:gd name="T22" fmla="*/ 2 w 152"/>
                <a:gd name="T23" fmla="*/ 1 h 77"/>
                <a:gd name="T24" fmla="*/ 0 w 152"/>
                <a:gd name="T25" fmla="*/ 1 h 77"/>
                <a:gd name="T26" fmla="*/ 0 w 152"/>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01" name="Freeform 326"/>
            <p:cNvSpPr>
              <a:spLocks/>
            </p:cNvSpPr>
            <p:nvPr/>
          </p:nvSpPr>
          <p:spPr bwMode="auto">
            <a:xfrm>
              <a:off x="2088" y="1849"/>
              <a:ext cx="20" cy="29"/>
            </a:xfrm>
            <a:custGeom>
              <a:avLst/>
              <a:gdLst>
                <a:gd name="T0" fmla="*/ 1 w 45"/>
                <a:gd name="T1" fmla="*/ 2 h 77"/>
                <a:gd name="T2" fmla="*/ 0 w 45"/>
                <a:gd name="T3" fmla="*/ 0 h 77"/>
                <a:gd name="T4" fmla="*/ 0 w 45"/>
                <a:gd name="T5" fmla="*/ 0 h 77"/>
                <a:gd name="T6" fmla="*/ 2 w 45"/>
                <a:gd name="T7" fmla="*/ 2 h 77"/>
                <a:gd name="T8" fmla="*/ 1 w 45"/>
                <a:gd name="T9" fmla="*/ 2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7">
                  <a:moveTo>
                    <a:pt x="29" y="76"/>
                  </a:moveTo>
                  <a:lnTo>
                    <a:pt x="0" y="15"/>
                  </a:lnTo>
                  <a:lnTo>
                    <a:pt x="15" y="0"/>
                  </a:lnTo>
                  <a:lnTo>
                    <a:pt x="44" y="76"/>
                  </a:lnTo>
                  <a:lnTo>
                    <a:pt x="29" y="76"/>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02" name="Freeform 327"/>
            <p:cNvSpPr>
              <a:spLocks/>
            </p:cNvSpPr>
            <p:nvPr/>
          </p:nvSpPr>
          <p:spPr bwMode="auto">
            <a:xfrm>
              <a:off x="2038" y="1941"/>
              <a:ext cx="19" cy="7"/>
            </a:xfrm>
            <a:custGeom>
              <a:avLst/>
              <a:gdLst>
                <a:gd name="T0" fmla="*/ 0 w 45"/>
                <a:gd name="T1" fmla="*/ 0 h 17"/>
                <a:gd name="T2" fmla="*/ 1 w 45"/>
                <a:gd name="T3" fmla="*/ 0 h 17"/>
                <a:gd name="T4" fmla="*/ 1 w 45"/>
                <a:gd name="T5" fmla="*/ 0 h 17"/>
                <a:gd name="T6" fmla="*/ 0 w 45"/>
                <a:gd name="T7" fmla="*/ 0 h 17"/>
                <a:gd name="T8" fmla="*/ 0 w 4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0" y="0"/>
                  </a:moveTo>
                  <a:lnTo>
                    <a:pt x="44" y="0"/>
                  </a:lnTo>
                  <a:lnTo>
                    <a:pt x="44" y="16"/>
                  </a:lnTo>
                  <a:lnTo>
                    <a:pt x="0" y="16"/>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03" name="Freeform 328"/>
            <p:cNvSpPr>
              <a:spLocks/>
            </p:cNvSpPr>
            <p:nvPr/>
          </p:nvSpPr>
          <p:spPr bwMode="auto">
            <a:xfrm>
              <a:off x="2064" y="1947"/>
              <a:ext cx="25" cy="13"/>
            </a:xfrm>
            <a:custGeom>
              <a:avLst/>
              <a:gdLst>
                <a:gd name="T0" fmla="*/ 0 w 60"/>
                <a:gd name="T1" fmla="*/ 1 h 32"/>
                <a:gd name="T2" fmla="*/ 0 w 60"/>
                <a:gd name="T3" fmla="*/ 0 h 32"/>
                <a:gd name="T4" fmla="*/ 0 w 60"/>
                <a:gd name="T5" fmla="*/ 0 h 32"/>
                <a:gd name="T6" fmla="*/ 2 w 60"/>
                <a:gd name="T7" fmla="*/ 0 h 32"/>
                <a:gd name="T8" fmla="*/ 1 w 60"/>
                <a:gd name="T9" fmla="*/ 0 h 32"/>
                <a:gd name="T10" fmla="*/ 0 w 60"/>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31"/>
                  </a:moveTo>
                  <a:lnTo>
                    <a:pt x="0" y="16"/>
                  </a:lnTo>
                  <a:lnTo>
                    <a:pt x="15" y="0"/>
                  </a:lnTo>
                  <a:lnTo>
                    <a:pt x="59" y="0"/>
                  </a:lnTo>
                  <a:lnTo>
                    <a:pt x="30" y="16"/>
                  </a:lnTo>
                  <a:lnTo>
                    <a:pt x="0" y="31"/>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04" name="Freeform 329"/>
            <p:cNvSpPr>
              <a:spLocks/>
            </p:cNvSpPr>
            <p:nvPr/>
          </p:nvSpPr>
          <p:spPr bwMode="auto">
            <a:xfrm>
              <a:off x="2095" y="1895"/>
              <a:ext cx="26" cy="12"/>
            </a:xfrm>
            <a:custGeom>
              <a:avLst/>
              <a:gdLst>
                <a:gd name="T0" fmla="*/ 0 w 60"/>
                <a:gd name="T1" fmla="*/ 0 h 32"/>
                <a:gd name="T2" fmla="*/ 0 w 60"/>
                <a:gd name="T3" fmla="*/ 1 h 32"/>
                <a:gd name="T4" fmla="*/ 1 w 60"/>
                <a:gd name="T5" fmla="*/ 0 h 32"/>
                <a:gd name="T6" fmla="*/ 2 w 60"/>
                <a:gd name="T7" fmla="*/ 0 h 32"/>
                <a:gd name="T8" fmla="*/ 2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16"/>
                  </a:moveTo>
                  <a:lnTo>
                    <a:pt x="15" y="31"/>
                  </a:lnTo>
                  <a:lnTo>
                    <a:pt x="30" y="16"/>
                  </a:lnTo>
                  <a:lnTo>
                    <a:pt x="59" y="16"/>
                  </a:lnTo>
                  <a:lnTo>
                    <a:pt x="59" y="0"/>
                  </a:lnTo>
                  <a:lnTo>
                    <a:pt x="0" y="16"/>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05" name="Freeform 330"/>
            <p:cNvSpPr>
              <a:spLocks/>
            </p:cNvSpPr>
            <p:nvPr/>
          </p:nvSpPr>
          <p:spPr bwMode="auto">
            <a:xfrm>
              <a:off x="2005" y="1937"/>
              <a:ext cx="20" cy="11"/>
            </a:xfrm>
            <a:custGeom>
              <a:avLst/>
              <a:gdLst>
                <a:gd name="T0" fmla="*/ 0 w 46"/>
                <a:gd name="T1" fmla="*/ 0 h 31"/>
                <a:gd name="T2" fmla="*/ 0 w 46"/>
                <a:gd name="T3" fmla="*/ 0 h 31"/>
                <a:gd name="T4" fmla="*/ 2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0" y="0"/>
                  </a:moveTo>
                  <a:lnTo>
                    <a:pt x="0" y="30"/>
                  </a:lnTo>
                  <a:lnTo>
                    <a:pt x="45" y="30"/>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06" name="Freeform 331"/>
            <p:cNvSpPr>
              <a:spLocks/>
            </p:cNvSpPr>
            <p:nvPr/>
          </p:nvSpPr>
          <p:spPr bwMode="auto">
            <a:xfrm>
              <a:off x="2031" y="1953"/>
              <a:ext cx="13" cy="7"/>
            </a:xfrm>
            <a:custGeom>
              <a:avLst/>
              <a:gdLst>
                <a:gd name="T0" fmla="*/ 0 w 32"/>
                <a:gd name="T1" fmla="*/ 0 h 17"/>
                <a:gd name="T2" fmla="*/ 1 w 32"/>
                <a:gd name="T3" fmla="*/ 0 h 17"/>
                <a:gd name="T4" fmla="*/ 1 w 32"/>
                <a:gd name="T5" fmla="*/ 0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31" y="0"/>
                  </a:lnTo>
                  <a:lnTo>
                    <a:pt x="31" y="16"/>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07" name="Freeform 332"/>
            <p:cNvSpPr>
              <a:spLocks/>
            </p:cNvSpPr>
            <p:nvPr/>
          </p:nvSpPr>
          <p:spPr bwMode="auto">
            <a:xfrm>
              <a:off x="2172" y="1937"/>
              <a:ext cx="14" cy="11"/>
            </a:xfrm>
            <a:custGeom>
              <a:avLst/>
              <a:gdLst>
                <a:gd name="T0" fmla="*/ 0 w 32"/>
                <a:gd name="T1" fmla="*/ 0 h 31"/>
                <a:gd name="T2" fmla="*/ 1 w 32"/>
                <a:gd name="T3" fmla="*/ 0 h 31"/>
                <a:gd name="T4" fmla="*/ 0 w 32"/>
                <a:gd name="T5" fmla="*/ 0 h 31"/>
                <a:gd name="T6" fmla="*/ 0 w 3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0" y="0"/>
                  </a:moveTo>
                  <a:lnTo>
                    <a:pt x="31" y="30"/>
                  </a:lnTo>
                  <a:lnTo>
                    <a:pt x="16" y="30"/>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08" name="Freeform 333"/>
            <p:cNvSpPr>
              <a:spLocks/>
            </p:cNvSpPr>
            <p:nvPr/>
          </p:nvSpPr>
          <p:spPr bwMode="auto">
            <a:xfrm>
              <a:off x="2076" y="1901"/>
              <a:ext cx="13" cy="7"/>
            </a:xfrm>
            <a:custGeom>
              <a:avLst/>
              <a:gdLst>
                <a:gd name="T0" fmla="*/ 0 w 31"/>
                <a:gd name="T1" fmla="*/ 0 h 17"/>
                <a:gd name="T2" fmla="*/ 1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30" y="0"/>
                  </a:lnTo>
                  <a:lnTo>
                    <a:pt x="15" y="16"/>
                  </a:lnTo>
                  <a:lnTo>
                    <a:pt x="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09" name="Line 334"/>
            <p:cNvSpPr>
              <a:spLocks noChangeShapeType="1"/>
            </p:cNvSpPr>
            <p:nvPr/>
          </p:nvSpPr>
          <p:spPr bwMode="auto">
            <a:xfrm>
              <a:off x="1928" y="1884"/>
              <a:ext cx="7" cy="1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10" name="Oval 335"/>
            <p:cNvSpPr>
              <a:spLocks noChangeArrowheads="1"/>
            </p:cNvSpPr>
            <p:nvPr/>
          </p:nvSpPr>
          <p:spPr bwMode="auto">
            <a:xfrm>
              <a:off x="1903" y="1849"/>
              <a:ext cx="6" cy="6"/>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11" name="Oval 336"/>
            <p:cNvSpPr>
              <a:spLocks noChangeArrowheads="1"/>
            </p:cNvSpPr>
            <p:nvPr/>
          </p:nvSpPr>
          <p:spPr bwMode="auto">
            <a:xfrm>
              <a:off x="1993" y="1825"/>
              <a:ext cx="6" cy="6"/>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12" name="Oval 337"/>
            <p:cNvSpPr>
              <a:spLocks noChangeArrowheads="1"/>
            </p:cNvSpPr>
            <p:nvPr/>
          </p:nvSpPr>
          <p:spPr bwMode="auto">
            <a:xfrm>
              <a:off x="1679" y="1831"/>
              <a:ext cx="6" cy="6"/>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13" name="Freeform 338"/>
            <p:cNvSpPr>
              <a:spLocks/>
            </p:cNvSpPr>
            <p:nvPr/>
          </p:nvSpPr>
          <p:spPr bwMode="auto">
            <a:xfrm>
              <a:off x="2031" y="1704"/>
              <a:ext cx="33" cy="53"/>
            </a:xfrm>
            <a:custGeom>
              <a:avLst/>
              <a:gdLst>
                <a:gd name="T0" fmla="*/ 1 w 77"/>
                <a:gd name="T1" fmla="*/ 0 h 140"/>
                <a:gd name="T2" fmla="*/ 0 w 77"/>
                <a:gd name="T3" fmla="*/ 0 h 140"/>
                <a:gd name="T4" fmla="*/ 0 w 77"/>
                <a:gd name="T5" fmla="*/ 1 h 140"/>
                <a:gd name="T6" fmla="*/ 0 w 77"/>
                <a:gd name="T7" fmla="*/ 2 h 140"/>
                <a:gd name="T8" fmla="*/ 0 w 77"/>
                <a:gd name="T9" fmla="*/ 1 h 140"/>
                <a:gd name="T10" fmla="*/ 0 w 77"/>
                <a:gd name="T11" fmla="*/ 2 h 140"/>
                <a:gd name="T12" fmla="*/ 0 w 77"/>
                <a:gd name="T13" fmla="*/ 2 h 140"/>
                <a:gd name="T14" fmla="*/ 1 w 77"/>
                <a:gd name="T15" fmla="*/ 2 h 140"/>
                <a:gd name="T16" fmla="*/ 1 w 77"/>
                <a:gd name="T17" fmla="*/ 3 h 140"/>
                <a:gd name="T18" fmla="*/ 2 w 77"/>
                <a:gd name="T19" fmla="*/ 3 h 140"/>
                <a:gd name="T20" fmla="*/ 3 w 77"/>
                <a:gd name="T21" fmla="*/ 3 h 140"/>
                <a:gd name="T22" fmla="*/ 3 w 77"/>
                <a:gd name="T23" fmla="*/ 2 h 140"/>
                <a:gd name="T24" fmla="*/ 2 w 77"/>
                <a:gd name="T25" fmla="*/ 2 h 140"/>
                <a:gd name="T26" fmla="*/ 1 w 77"/>
                <a:gd name="T27" fmla="*/ 2 h 140"/>
                <a:gd name="T28" fmla="*/ 2 w 77"/>
                <a:gd name="T29" fmla="*/ 1 h 140"/>
                <a:gd name="T30" fmla="*/ 1 w 77"/>
                <a:gd name="T31" fmla="*/ 1 h 140"/>
                <a:gd name="T32" fmla="*/ 1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14" name="Freeform 339"/>
            <p:cNvSpPr>
              <a:spLocks/>
            </p:cNvSpPr>
            <p:nvPr/>
          </p:nvSpPr>
          <p:spPr bwMode="auto">
            <a:xfrm>
              <a:off x="2050" y="1785"/>
              <a:ext cx="39" cy="30"/>
            </a:xfrm>
            <a:custGeom>
              <a:avLst/>
              <a:gdLst>
                <a:gd name="T0" fmla="*/ 2 w 91"/>
                <a:gd name="T1" fmla="*/ 0 h 77"/>
                <a:gd name="T2" fmla="*/ 1 w 91"/>
                <a:gd name="T3" fmla="*/ 1 h 77"/>
                <a:gd name="T4" fmla="*/ 0 w 91"/>
                <a:gd name="T5" fmla="*/ 1 h 77"/>
                <a:gd name="T6" fmla="*/ 0 w 91"/>
                <a:gd name="T7" fmla="*/ 2 h 77"/>
                <a:gd name="T8" fmla="*/ 1 w 91"/>
                <a:gd name="T9" fmla="*/ 1 h 77"/>
                <a:gd name="T10" fmla="*/ 1 w 91"/>
                <a:gd name="T11" fmla="*/ 1 h 77"/>
                <a:gd name="T12" fmla="*/ 1 w 91"/>
                <a:gd name="T13" fmla="*/ 2 h 77"/>
                <a:gd name="T14" fmla="*/ 3 w 91"/>
                <a:gd name="T15" fmla="*/ 2 h 77"/>
                <a:gd name="T16" fmla="*/ 3 w 91"/>
                <a:gd name="T17" fmla="*/ 2 h 77"/>
                <a:gd name="T18" fmla="*/ 3 w 91"/>
                <a:gd name="T19" fmla="*/ 2 h 77"/>
                <a:gd name="T20" fmla="*/ 3 w 91"/>
                <a:gd name="T21" fmla="*/ 2 h 77"/>
                <a:gd name="T22" fmla="*/ 3 w 91"/>
                <a:gd name="T23" fmla="*/ 0 h 77"/>
                <a:gd name="T24" fmla="*/ 2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15" name="Freeform 340"/>
            <p:cNvSpPr>
              <a:spLocks/>
            </p:cNvSpPr>
            <p:nvPr/>
          </p:nvSpPr>
          <p:spPr bwMode="auto">
            <a:xfrm>
              <a:off x="2018" y="1774"/>
              <a:ext cx="13" cy="29"/>
            </a:xfrm>
            <a:custGeom>
              <a:avLst/>
              <a:gdLst>
                <a:gd name="T0" fmla="*/ 1 w 30"/>
                <a:gd name="T1" fmla="*/ 0 h 78"/>
                <a:gd name="T2" fmla="*/ 0 w 30"/>
                <a:gd name="T3" fmla="*/ 0 h 78"/>
                <a:gd name="T4" fmla="*/ 0 w 30"/>
                <a:gd name="T5" fmla="*/ 1 h 78"/>
                <a:gd name="T6" fmla="*/ 0 w 30"/>
                <a:gd name="T7" fmla="*/ 0 h 78"/>
                <a:gd name="T8" fmla="*/ 1 w 3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8">
                  <a:moveTo>
                    <a:pt x="29" y="0"/>
                  </a:moveTo>
                  <a:lnTo>
                    <a:pt x="15" y="31"/>
                  </a:lnTo>
                  <a:lnTo>
                    <a:pt x="0" y="77"/>
                  </a:lnTo>
                  <a:lnTo>
                    <a:pt x="15" y="31"/>
                  </a:lnTo>
                  <a:lnTo>
                    <a:pt x="29"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16" name="Freeform 341"/>
            <p:cNvSpPr>
              <a:spLocks/>
            </p:cNvSpPr>
            <p:nvPr/>
          </p:nvSpPr>
          <p:spPr bwMode="auto">
            <a:xfrm>
              <a:off x="2056" y="1780"/>
              <a:ext cx="8" cy="6"/>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16" y="16"/>
                  </a:lnTo>
                  <a:lnTo>
                    <a:pt x="16"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17" name="Freeform 342"/>
            <p:cNvSpPr>
              <a:spLocks/>
            </p:cNvSpPr>
            <p:nvPr/>
          </p:nvSpPr>
          <p:spPr bwMode="auto">
            <a:xfrm>
              <a:off x="2070" y="1762"/>
              <a:ext cx="7" cy="6"/>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0" y="0"/>
                  </a:lnTo>
                  <a:lnTo>
                    <a:pt x="17" y="16"/>
                  </a:lnTo>
                  <a:lnTo>
                    <a:pt x="17" y="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18" name="Freeform 343"/>
            <p:cNvSpPr>
              <a:spLocks/>
            </p:cNvSpPr>
            <p:nvPr/>
          </p:nvSpPr>
          <p:spPr bwMode="auto">
            <a:xfrm>
              <a:off x="2050" y="1768"/>
              <a:ext cx="7" cy="12"/>
            </a:xfrm>
            <a:custGeom>
              <a:avLst/>
              <a:gdLst>
                <a:gd name="T0" fmla="*/ 0 w 17"/>
                <a:gd name="T1" fmla="*/ 1 h 31"/>
                <a:gd name="T2" fmla="*/ 0 w 17"/>
                <a:gd name="T3" fmla="*/ 0 h 31"/>
                <a:gd name="T4" fmla="*/ 0 w 17"/>
                <a:gd name="T5" fmla="*/ 0 h 31"/>
                <a:gd name="T6" fmla="*/ 0 w 17"/>
                <a:gd name="T7" fmla="*/ 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0" y="30"/>
                  </a:moveTo>
                  <a:lnTo>
                    <a:pt x="16" y="15"/>
                  </a:lnTo>
                  <a:lnTo>
                    <a:pt x="0" y="0"/>
                  </a:lnTo>
                  <a:lnTo>
                    <a:pt x="0" y="30"/>
                  </a:lnTo>
                </a:path>
              </a:pathLst>
            </a:custGeom>
            <a:solidFill>
              <a:srgbClr val="FF0040"/>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19" name="Line 344"/>
            <p:cNvSpPr>
              <a:spLocks noChangeShapeType="1"/>
            </p:cNvSpPr>
            <p:nvPr/>
          </p:nvSpPr>
          <p:spPr bwMode="auto">
            <a:xfrm flipH="1">
              <a:off x="2064" y="1780"/>
              <a:ext cx="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20" name="Line 345"/>
            <p:cNvSpPr>
              <a:spLocks noChangeShapeType="1"/>
            </p:cNvSpPr>
            <p:nvPr/>
          </p:nvSpPr>
          <p:spPr bwMode="auto">
            <a:xfrm>
              <a:off x="2044" y="1756"/>
              <a:ext cx="0" cy="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21" name="Oval 346"/>
            <p:cNvSpPr>
              <a:spLocks noChangeArrowheads="1"/>
            </p:cNvSpPr>
            <p:nvPr/>
          </p:nvSpPr>
          <p:spPr bwMode="auto">
            <a:xfrm>
              <a:off x="2121" y="1791"/>
              <a:ext cx="6" cy="6"/>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22" name="Oval 347"/>
            <p:cNvSpPr>
              <a:spLocks noChangeArrowheads="1"/>
            </p:cNvSpPr>
            <p:nvPr/>
          </p:nvSpPr>
          <p:spPr bwMode="auto">
            <a:xfrm>
              <a:off x="2146" y="1680"/>
              <a:ext cx="6" cy="6"/>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23" name="Oval 348"/>
            <p:cNvSpPr>
              <a:spLocks noChangeArrowheads="1"/>
            </p:cNvSpPr>
            <p:nvPr/>
          </p:nvSpPr>
          <p:spPr bwMode="auto">
            <a:xfrm>
              <a:off x="2179" y="1710"/>
              <a:ext cx="0" cy="5"/>
            </a:xfrm>
            <a:prstGeom prst="ellipse">
              <a:avLst/>
            </a:prstGeom>
            <a:solidFill>
              <a:srgbClr val="00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24" name="Freeform 349"/>
            <p:cNvSpPr>
              <a:spLocks/>
            </p:cNvSpPr>
            <p:nvPr/>
          </p:nvSpPr>
          <p:spPr bwMode="auto">
            <a:xfrm>
              <a:off x="1960" y="1971"/>
              <a:ext cx="302" cy="274"/>
            </a:xfrm>
            <a:custGeom>
              <a:avLst/>
              <a:gdLst>
                <a:gd name="T0" fmla="*/ 19 w 702"/>
                <a:gd name="T1" fmla="*/ 3 h 724"/>
                <a:gd name="T2" fmla="*/ 16 w 702"/>
                <a:gd name="T3" fmla="*/ 2 h 724"/>
                <a:gd name="T4" fmla="*/ 15 w 702"/>
                <a:gd name="T5" fmla="*/ 1 h 724"/>
                <a:gd name="T6" fmla="*/ 16 w 702"/>
                <a:gd name="T7" fmla="*/ 1 h 724"/>
                <a:gd name="T8" fmla="*/ 16 w 702"/>
                <a:gd name="T9" fmla="*/ 1 h 724"/>
                <a:gd name="T10" fmla="*/ 13 w 702"/>
                <a:gd name="T11" fmla="*/ 0 h 724"/>
                <a:gd name="T12" fmla="*/ 13 w 702"/>
                <a:gd name="T13" fmla="*/ 1 h 724"/>
                <a:gd name="T14" fmla="*/ 12 w 702"/>
                <a:gd name="T15" fmla="*/ 2 h 724"/>
                <a:gd name="T16" fmla="*/ 11 w 702"/>
                <a:gd name="T17" fmla="*/ 2 h 724"/>
                <a:gd name="T18" fmla="*/ 10 w 702"/>
                <a:gd name="T19" fmla="*/ 1 h 724"/>
                <a:gd name="T20" fmla="*/ 8 w 702"/>
                <a:gd name="T21" fmla="*/ 2 h 724"/>
                <a:gd name="T22" fmla="*/ 8 w 702"/>
                <a:gd name="T23" fmla="*/ 2 h 724"/>
                <a:gd name="T24" fmla="*/ 7 w 702"/>
                <a:gd name="T25" fmla="*/ 3 h 724"/>
                <a:gd name="T26" fmla="*/ 6 w 702"/>
                <a:gd name="T27" fmla="*/ 4 h 724"/>
                <a:gd name="T28" fmla="*/ 1 w 702"/>
                <a:gd name="T29" fmla="*/ 5 h 724"/>
                <a:gd name="T30" fmla="*/ 0 w 702"/>
                <a:gd name="T31" fmla="*/ 8 h 724"/>
                <a:gd name="T32" fmla="*/ 0 w 702"/>
                <a:gd name="T33" fmla="*/ 11 h 724"/>
                <a:gd name="T34" fmla="*/ 1 w 702"/>
                <a:gd name="T35" fmla="*/ 11 h 724"/>
                <a:gd name="T36" fmla="*/ 5 w 702"/>
                <a:gd name="T37" fmla="*/ 11 h 724"/>
                <a:gd name="T38" fmla="*/ 9 w 702"/>
                <a:gd name="T39" fmla="*/ 10 h 724"/>
                <a:gd name="T40" fmla="*/ 12 w 702"/>
                <a:gd name="T41" fmla="*/ 12 h 724"/>
                <a:gd name="T42" fmla="*/ 12 w 702"/>
                <a:gd name="T43" fmla="*/ 12 h 724"/>
                <a:gd name="T44" fmla="*/ 13 w 702"/>
                <a:gd name="T45" fmla="*/ 14 h 724"/>
                <a:gd name="T46" fmla="*/ 16 w 702"/>
                <a:gd name="T47" fmla="*/ 14 h 724"/>
                <a:gd name="T48" fmla="*/ 18 w 702"/>
                <a:gd name="T49" fmla="*/ 14 h 724"/>
                <a:gd name="T50" fmla="*/ 19 w 702"/>
                <a:gd name="T51" fmla="*/ 14 h 724"/>
                <a:gd name="T52" fmla="*/ 22 w 702"/>
                <a:gd name="T53" fmla="*/ 12 h 724"/>
                <a:gd name="T54" fmla="*/ 24 w 702"/>
                <a:gd name="T55" fmla="*/ 9 h 724"/>
                <a:gd name="T56" fmla="*/ 24 w 702"/>
                <a:gd name="T57" fmla="*/ 8 h 724"/>
                <a:gd name="T58" fmla="*/ 23 w 702"/>
                <a:gd name="T59" fmla="*/ 6 h 724"/>
                <a:gd name="T60" fmla="*/ 22 w 702"/>
                <a:gd name="T61" fmla="*/ 5 h 724"/>
                <a:gd name="T62" fmla="*/ 21 w 702"/>
                <a:gd name="T63" fmla="*/ 2 h 724"/>
                <a:gd name="T64" fmla="*/ 19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25" name="Freeform 350"/>
            <p:cNvSpPr>
              <a:spLocks/>
            </p:cNvSpPr>
            <p:nvPr/>
          </p:nvSpPr>
          <p:spPr bwMode="auto">
            <a:xfrm>
              <a:off x="2146" y="2268"/>
              <a:ext cx="26" cy="29"/>
            </a:xfrm>
            <a:custGeom>
              <a:avLst/>
              <a:gdLst>
                <a:gd name="T0" fmla="*/ 0 w 60"/>
                <a:gd name="T1" fmla="*/ 0 h 78"/>
                <a:gd name="T2" fmla="*/ 0 w 60"/>
                <a:gd name="T3" fmla="*/ 1 h 78"/>
                <a:gd name="T4" fmla="*/ 0 w 60"/>
                <a:gd name="T5" fmla="*/ 1 h 78"/>
                <a:gd name="T6" fmla="*/ 1 w 60"/>
                <a:gd name="T7" fmla="*/ 1 h 78"/>
                <a:gd name="T8" fmla="*/ 2 w 60"/>
                <a:gd name="T9" fmla="*/ 0 h 78"/>
                <a:gd name="T10" fmla="*/ 2 w 60"/>
                <a:gd name="T11" fmla="*/ 0 h 78"/>
                <a:gd name="T12" fmla="*/ 1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26" name="Freeform 351"/>
            <p:cNvSpPr>
              <a:spLocks/>
            </p:cNvSpPr>
            <p:nvPr/>
          </p:nvSpPr>
          <p:spPr bwMode="auto">
            <a:xfrm>
              <a:off x="2281" y="2302"/>
              <a:ext cx="77" cy="65"/>
            </a:xfrm>
            <a:custGeom>
              <a:avLst/>
              <a:gdLst>
                <a:gd name="T0" fmla="*/ 1 w 181"/>
                <a:gd name="T1" fmla="*/ 4 h 170"/>
                <a:gd name="T2" fmla="*/ 1 w 181"/>
                <a:gd name="T3" fmla="*/ 3 h 170"/>
                <a:gd name="T4" fmla="*/ 2 w 181"/>
                <a:gd name="T5" fmla="*/ 3 h 170"/>
                <a:gd name="T6" fmla="*/ 3 w 181"/>
                <a:gd name="T7" fmla="*/ 2 h 170"/>
                <a:gd name="T8" fmla="*/ 4 w 181"/>
                <a:gd name="T9" fmla="*/ 2 h 170"/>
                <a:gd name="T10" fmla="*/ 4 w 181"/>
                <a:gd name="T11" fmla="*/ 2 h 170"/>
                <a:gd name="T12" fmla="*/ 4 w 181"/>
                <a:gd name="T13" fmla="*/ 2 h 170"/>
                <a:gd name="T14" fmla="*/ 6 w 181"/>
                <a:gd name="T15" fmla="*/ 1 h 170"/>
                <a:gd name="T16" fmla="*/ 6 w 181"/>
                <a:gd name="T17" fmla="*/ 0 h 170"/>
                <a:gd name="T18" fmla="*/ 6 w 181"/>
                <a:gd name="T19" fmla="*/ 0 h 170"/>
                <a:gd name="T20" fmla="*/ 6 w 181"/>
                <a:gd name="T21" fmla="*/ 0 h 170"/>
                <a:gd name="T22" fmla="*/ 4 w 181"/>
                <a:gd name="T23" fmla="*/ 1 h 170"/>
                <a:gd name="T24" fmla="*/ 3 w 181"/>
                <a:gd name="T25" fmla="*/ 1 h 170"/>
                <a:gd name="T26" fmla="*/ 2 w 181"/>
                <a:gd name="T27" fmla="*/ 1 h 170"/>
                <a:gd name="T28" fmla="*/ 1 w 181"/>
                <a:gd name="T29" fmla="*/ 2 h 170"/>
                <a:gd name="T30" fmla="*/ 0 w 181"/>
                <a:gd name="T31" fmla="*/ 3 h 170"/>
                <a:gd name="T32" fmla="*/ 0 w 181"/>
                <a:gd name="T33" fmla="*/ 3 h 170"/>
                <a:gd name="T34" fmla="*/ 1 w 181"/>
                <a:gd name="T35" fmla="*/ 4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27" name="Freeform 352"/>
            <p:cNvSpPr>
              <a:spLocks/>
            </p:cNvSpPr>
            <p:nvPr/>
          </p:nvSpPr>
          <p:spPr bwMode="auto">
            <a:xfrm>
              <a:off x="2364" y="2232"/>
              <a:ext cx="46" cy="83"/>
            </a:xfrm>
            <a:custGeom>
              <a:avLst/>
              <a:gdLst>
                <a:gd name="T0" fmla="*/ 2 w 106"/>
                <a:gd name="T1" fmla="*/ 0 h 217"/>
                <a:gd name="T2" fmla="*/ 1 w 106"/>
                <a:gd name="T3" fmla="*/ 0 h 217"/>
                <a:gd name="T4" fmla="*/ 2 w 106"/>
                <a:gd name="T5" fmla="*/ 1 h 217"/>
                <a:gd name="T6" fmla="*/ 1 w 106"/>
                <a:gd name="T7" fmla="*/ 3 h 217"/>
                <a:gd name="T8" fmla="*/ 0 w 106"/>
                <a:gd name="T9" fmla="*/ 3 h 217"/>
                <a:gd name="T10" fmla="*/ 0 w 106"/>
                <a:gd name="T11" fmla="*/ 4 h 217"/>
                <a:gd name="T12" fmla="*/ 0 w 106"/>
                <a:gd name="T13" fmla="*/ 4 h 217"/>
                <a:gd name="T14" fmla="*/ 0 w 106"/>
                <a:gd name="T15" fmla="*/ 5 h 217"/>
                <a:gd name="T16" fmla="*/ 2 w 106"/>
                <a:gd name="T17" fmla="*/ 4 h 217"/>
                <a:gd name="T18" fmla="*/ 2 w 106"/>
                <a:gd name="T19" fmla="*/ 3 h 217"/>
                <a:gd name="T20" fmla="*/ 3 w 106"/>
                <a:gd name="T21" fmla="*/ 3 h 217"/>
                <a:gd name="T22" fmla="*/ 4 w 106"/>
                <a:gd name="T23" fmla="*/ 2 h 217"/>
                <a:gd name="T24" fmla="*/ 3 w 106"/>
                <a:gd name="T25" fmla="*/ 2 h 217"/>
                <a:gd name="T26" fmla="*/ 3 w 106"/>
                <a:gd name="T27" fmla="*/ 1 h 217"/>
                <a:gd name="T28" fmla="*/ 3 w 106"/>
                <a:gd name="T29" fmla="*/ 2 h 217"/>
                <a:gd name="T30" fmla="*/ 2 w 106"/>
                <a:gd name="T31" fmla="*/ 1 h 217"/>
                <a:gd name="T32" fmla="*/ 2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28" name="Oval 353"/>
            <p:cNvSpPr>
              <a:spLocks noChangeArrowheads="1"/>
            </p:cNvSpPr>
            <p:nvPr/>
          </p:nvSpPr>
          <p:spPr bwMode="auto">
            <a:xfrm>
              <a:off x="2390" y="2012"/>
              <a:ext cx="6" cy="5"/>
            </a:xfrm>
            <a:prstGeom prst="ellipse">
              <a:avLst/>
            </a:pr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29" name="Oval 354"/>
            <p:cNvSpPr>
              <a:spLocks noChangeArrowheads="1"/>
            </p:cNvSpPr>
            <p:nvPr/>
          </p:nvSpPr>
          <p:spPr bwMode="auto">
            <a:xfrm>
              <a:off x="2365" y="2100"/>
              <a:ext cx="6" cy="5"/>
            </a:xfrm>
            <a:prstGeom prst="ellipse">
              <a:avLst/>
            </a:pr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30" name="Oval 355"/>
            <p:cNvSpPr>
              <a:spLocks noChangeArrowheads="1"/>
            </p:cNvSpPr>
            <p:nvPr/>
          </p:nvSpPr>
          <p:spPr bwMode="auto">
            <a:xfrm>
              <a:off x="2422" y="2036"/>
              <a:ext cx="5" cy="5"/>
            </a:xfrm>
            <a:prstGeom prst="ellipse">
              <a:avLst/>
            </a:pr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31" name="Oval 356"/>
            <p:cNvSpPr>
              <a:spLocks noChangeArrowheads="1"/>
            </p:cNvSpPr>
            <p:nvPr/>
          </p:nvSpPr>
          <p:spPr bwMode="auto">
            <a:xfrm>
              <a:off x="2448" y="2052"/>
              <a:ext cx="6" cy="6"/>
            </a:xfrm>
            <a:prstGeom prst="ellipse">
              <a:avLst/>
            </a:pr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32" name="Oval 357"/>
            <p:cNvSpPr>
              <a:spLocks noChangeArrowheads="1"/>
            </p:cNvSpPr>
            <p:nvPr/>
          </p:nvSpPr>
          <p:spPr bwMode="auto">
            <a:xfrm>
              <a:off x="2448" y="2070"/>
              <a:ext cx="6" cy="6"/>
            </a:xfrm>
            <a:prstGeom prst="ellipse">
              <a:avLst/>
            </a:pr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33" name="Freeform 358"/>
            <p:cNvSpPr>
              <a:spLocks/>
            </p:cNvSpPr>
            <p:nvPr/>
          </p:nvSpPr>
          <p:spPr bwMode="auto">
            <a:xfrm>
              <a:off x="2357" y="2099"/>
              <a:ext cx="20" cy="12"/>
            </a:xfrm>
            <a:custGeom>
              <a:avLst/>
              <a:gdLst>
                <a:gd name="T0" fmla="*/ 0 w 46"/>
                <a:gd name="T1" fmla="*/ 0 h 32"/>
                <a:gd name="T2" fmla="*/ 1 w 46"/>
                <a:gd name="T3" fmla="*/ 1 h 32"/>
                <a:gd name="T4" fmla="*/ 2 w 46"/>
                <a:gd name="T5" fmla="*/ 1 h 32"/>
                <a:gd name="T6" fmla="*/ 0 w 4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2">
                  <a:moveTo>
                    <a:pt x="0" y="0"/>
                  </a:moveTo>
                  <a:lnTo>
                    <a:pt x="30" y="31"/>
                  </a:lnTo>
                  <a:lnTo>
                    <a:pt x="45"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34" name="Freeform 359"/>
            <p:cNvSpPr>
              <a:spLocks/>
            </p:cNvSpPr>
            <p:nvPr/>
          </p:nvSpPr>
          <p:spPr bwMode="auto">
            <a:xfrm>
              <a:off x="2204" y="1895"/>
              <a:ext cx="70" cy="77"/>
            </a:xfrm>
            <a:custGeom>
              <a:avLst/>
              <a:gdLst>
                <a:gd name="T0" fmla="*/ 0 w 164"/>
                <a:gd name="T1" fmla="*/ 0 h 201"/>
                <a:gd name="T2" fmla="*/ 0 w 164"/>
                <a:gd name="T3" fmla="*/ 3 h 201"/>
                <a:gd name="T4" fmla="*/ 1 w 164"/>
                <a:gd name="T5" fmla="*/ 3 h 201"/>
                <a:gd name="T6" fmla="*/ 0 w 164"/>
                <a:gd name="T7" fmla="*/ 3 h 201"/>
                <a:gd name="T8" fmla="*/ 1 w 164"/>
                <a:gd name="T9" fmla="*/ 3 h 201"/>
                <a:gd name="T10" fmla="*/ 3 w 164"/>
                <a:gd name="T11" fmla="*/ 3 h 201"/>
                <a:gd name="T12" fmla="*/ 3 w 164"/>
                <a:gd name="T13" fmla="*/ 4 h 201"/>
                <a:gd name="T14" fmla="*/ 4 w 164"/>
                <a:gd name="T15" fmla="*/ 4 h 201"/>
                <a:gd name="T16" fmla="*/ 6 w 164"/>
                <a:gd name="T17" fmla="*/ 4 h 201"/>
                <a:gd name="T18" fmla="*/ 4 w 164"/>
                <a:gd name="T19" fmla="*/ 3 h 201"/>
                <a:gd name="T20" fmla="*/ 3 w 164"/>
                <a:gd name="T21" fmla="*/ 3 h 201"/>
                <a:gd name="T22" fmla="*/ 3 w 164"/>
                <a:gd name="T23" fmla="*/ 2 h 201"/>
                <a:gd name="T24" fmla="*/ 3 w 164"/>
                <a:gd name="T25" fmla="*/ 2 h 201"/>
                <a:gd name="T26" fmla="*/ 3 w 164"/>
                <a:gd name="T27" fmla="*/ 2 h 201"/>
                <a:gd name="T28" fmla="*/ 3 w 164"/>
                <a:gd name="T29" fmla="*/ 1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35" name="Freeform 360"/>
            <p:cNvSpPr>
              <a:spLocks/>
            </p:cNvSpPr>
            <p:nvPr/>
          </p:nvSpPr>
          <p:spPr bwMode="auto">
            <a:xfrm>
              <a:off x="2262" y="1913"/>
              <a:ext cx="26" cy="18"/>
            </a:xfrm>
            <a:custGeom>
              <a:avLst/>
              <a:gdLst>
                <a:gd name="T0" fmla="*/ 0 w 61"/>
                <a:gd name="T1" fmla="*/ 1 h 47"/>
                <a:gd name="T2" fmla="*/ 0 w 61"/>
                <a:gd name="T3" fmla="*/ 1 h 47"/>
                <a:gd name="T4" fmla="*/ 1 w 61"/>
                <a:gd name="T5" fmla="*/ 1 h 47"/>
                <a:gd name="T6" fmla="*/ 1 w 61"/>
                <a:gd name="T7" fmla="*/ 1 h 47"/>
                <a:gd name="T8" fmla="*/ 2 w 61"/>
                <a:gd name="T9" fmla="*/ 0 h 47"/>
                <a:gd name="T10" fmla="*/ 2 w 61"/>
                <a:gd name="T11" fmla="*/ 0 h 47"/>
                <a:gd name="T12" fmla="*/ 1 w 61"/>
                <a:gd name="T13" fmla="*/ 0 h 47"/>
                <a:gd name="T14" fmla="*/ 1 w 61"/>
                <a:gd name="T15" fmla="*/ 1 h 47"/>
                <a:gd name="T16" fmla="*/ 0 w 61"/>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36" name="Freeform 361"/>
            <p:cNvSpPr>
              <a:spLocks/>
            </p:cNvSpPr>
            <p:nvPr/>
          </p:nvSpPr>
          <p:spPr bwMode="auto">
            <a:xfrm>
              <a:off x="2281" y="1895"/>
              <a:ext cx="19" cy="24"/>
            </a:xfrm>
            <a:custGeom>
              <a:avLst/>
              <a:gdLst>
                <a:gd name="T0" fmla="*/ 0 w 46"/>
                <a:gd name="T1" fmla="*/ 0 h 63"/>
                <a:gd name="T2" fmla="*/ 0 w 46"/>
                <a:gd name="T3" fmla="*/ 1 h 63"/>
                <a:gd name="T4" fmla="*/ 1 w 46"/>
                <a:gd name="T5" fmla="*/ 1 h 63"/>
                <a:gd name="T6" fmla="*/ 1 w 46"/>
                <a:gd name="T7" fmla="*/ 1 h 63"/>
                <a:gd name="T8" fmla="*/ 1 w 46"/>
                <a:gd name="T9" fmla="*/ 1 h 63"/>
                <a:gd name="T10" fmla="*/ 1 w 46"/>
                <a:gd name="T11" fmla="*/ 1 h 63"/>
                <a:gd name="T12" fmla="*/ 1 w 46"/>
                <a:gd name="T13" fmla="*/ 1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37" name="Oval 362"/>
            <p:cNvSpPr>
              <a:spLocks noChangeArrowheads="1"/>
            </p:cNvSpPr>
            <p:nvPr/>
          </p:nvSpPr>
          <p:spPr bwMode="auto">
            <a:xfrm>
              <a:off x="2237" y="1774"/>
              <a:ext cx="5" cy="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38" name="Freeform 363"/>
            <p:cNvSpPr>
              <a:spLocks/>
            </p:cNvSpPr>
            <p:nvPr/>
          </p:nvSpPr>
          <p:spPr bwMode="auto">
            <a:xfrm>
              <a:off x="2333" y="1941"/>
              <a:ext cx="6" cy="13"/>
            </a:xfrm>
            <a:custGeom>
              <a:avLst/>
              <a:gdLst>
                <a:gd name="T0" fmla="*/ 0 w 17"/>
                <a:gd name="T1" fmla="*/ 0 h 32"/>
                <a:gd name="T2" fmla="*/ 0 w 17"/>
                <a:gd name="T3" fmla="*/ 1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16" y="0"/>
                  </a:lnTo>
                  <a:lnTo>
                    <a:pt x="0"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39" name="Freeform 364"/>
            <p:cNvSpPr>
              <a:spLocks/>
            </p:cNvSpPr>
            <p:nvPr/>
          </p:nvSpPr>
          <p:spPr bwMode="auto">
            <a:xfrm>
              <a:off x="2326" y="1930"/>
              <a:ext cx="13" cy="7"/>
            </a:xfrm>
            <a:custGeom>
              <a:avLst/>
              <a:gdLst>
                <a:gd name="T0" fmla="*/ 0 w 31"/>
                <a:gd name="T1" fmla="*/ 0 h 17"/>
                <a:gd name="T2" fmla="*/ 0 w 31"/>
                <a:gd name="T3" fmla="*/ 0 h 17"/>
                <a:gd name="T4" fmla="*/ 1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15" y="16"/>
                  </a:lnTo>
                  <a:lnTo>
                    <a:pt x="30" y="0"/>
                  </a:lnTo>
                  <a:lnTo>
                    <a:pt x="0" y="0"/>
                  </a:lnTo>
                </a:path>
              </a:pathLst>
            </a:custGeom>
            <a:solidFill>
              <a:srgbClr val="C0C0C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40" name="Freeform 365"/>
            <p:cNvSpPr>
              <a:spLocks/>
            </p:cNvSpPr>
            <p:nvPr/>
          </p:nvSpPr>
          <p:spPr bwMode="auto">
            <a:xfrm>
              <a:off x="2345" y="1953"/>
              <a:ext cx="8" cy="7"/>
            </a:xfrm>
            <a:custGeom>
              <a:avLst/>
              <a:gdLst>
                <a:gd name="T0" fmla="*/ 0 w 17"/>
                <a:gd name="T1" fmla="*/ 0 h 17"/>
                <a:gd name="T2" fmla="*/ 1 w 17"/>
                <a:gd name="T3" fmla="*/ 0 h 17"/>
                <a:gd name="T4" fmla="*/ 1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FFFF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41" name="Freeform 366"/>
            <p:cNvSpPr>
              <a:spLocks/>
            </p:cNvSpPr>
            <p:nvPr/>
          </p:nvSpPr>
          <p:spPr bwMode="auto">
            <a:xfrm>
              <a:off x="2351" y="1941"/>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FFFF00"/>
            </a:solidFill>
            <a:ln w="1270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42" name="Line 367"/>
            <p:cNvSpPr>
              <a:spLocks noChangeShapeType="1"/>
            </p:cNvSpPr>
            <p:nvPr/>
          </p:nvSpPr>
          <p:spPr bwMode="auto">
            <a:xfrm>
              <a:off x="2357" y="1959"/>
              <a:ext cx="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nchor="ct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43" name="Oval 368"/>
            <p:cNvSpPr>
              <a:spLocks noChangeArrowheads="1"/>
            </p:cNvSpPr>
            <p:nvPr/>
          </p:nvSpPr>
          <p:spPr bwMode="auto">
            <a:xfrm>
              <a:off x="2371" y="1878"/>
              <a:ext cx="6" cy="6"/>
            </a:xfrm>
            <a:prstGeom prst="ellipse">
              <a:avLst/>
            </a:pr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44" name="Oval 369"/>
            <p:cNvSpPr>
              <a:spLocks noChangeArrowheads="1"/>
            </p:cNvSpPr>
            <p:nvPr/>
          </p:nvSpPr>
          <p:spPr bwMode="auto">
            <a:xfrm>
              <a:off x="2448" y="1953"/>
              <a:ext cx="0" cy="6"/>
            </a:xfrm>
            <a:prstGeom prst="ellipse">
              <a:avLst/>
            </a:pr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45" name="Oval 370"/>
            <p:cNvSpPr>
              <a:spLocks noChangeArrowheads="1"/>
            </p:cNvSpPr>
            <p:nvPr/>
          </p:nvSpPr>
          <p:spPr bwMode="auto">
            <a:xfrm>
              <a:off x="2377" y="1809"/>
              <a:ext cx="0" cy="5"/>
            </a:xfrm>
            <a:prstGeom prst="ellipse">
              <a:avLst/>
            </a:pr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46" name="Oval 371"/>
            <p:cNvSpPr>
              <a:spLocks noChangeArrowheads="1"/>
            </p:cNvSpPr>
            <p:nvPr/>
          </p:nvSpPr>
          <p:spPr bwMode="auto">
            <a:xfrm>
              <a:off x="2403" y="1925"/>
              <a:ext cx="6" cy="5"/>
            </a:xfrm>
            <a:prstGeom prst="ellipse">
              <a:avLst/>
            </a:pr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47" name="Oval 372"/>
            <p:cNvSpPr>
              <a:spLocks noChangeArrowheads="1"/>
            </p:cNvSpPr>
            <p:nvPr/>
          </p:nvSpPr>
          <p:spPr bwMode="auto">
            <a:xfrm>
              <a:off x="2448" y="1931"/>
              <a:ext cx="0" cy="4"/>
            </a:xfrm>
            <a:prstGeom prst="ellipse">
              <a:avLst/>
            </a:pr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48" name="Oval 373"/>
            <p:cNvSpPr>
              <a:spLocks noChangeArrowheads="1"/>
            </p:cNvSpPr>
            <p:nvPr/>
          </p:nvSpPr>
          <p:spPr bwMode="auto">
            <a:xfrm>
              <a:off x="2448" y="1971"/>
              <a:ext cx="6" cy="6"/>
            </a:xfrm>
            <a:prstGeom prst="ellipse">
              <a:avLst/>
            </a:pr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49" name="Oval 374"/>
            <p:cNvSpPr>
              <a:spLocks noChangeArrowheads="1"/>
            </p:cNvSpPr>
            <p:nvPr/>
          </p:nvSpPr>
          <p:spPr bwMode="auto">
            <a:xfrm>
              <a:off x="2448" y="1988"/>
              <a:ext cx="6" cy="6"/>
            </a:xfrm>
            <a:prstGeom prst="ellipse">
              <a:avLst/>
            </a:pr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750" name="Oval 375"/>
            <p:cNvSpPr>
              <a:spLocks noChangeArrowheads="1"/>
            </p:cNvSpPr>
            <p:nvPr/>
          </p:nvSpPr>
          <p:spPr bwMode="auto">
            <a:xfrm>
              <a:off x="2403" y="1861"/>
              <a:ext cx="0" cy="5"/>
            </a:xfrm>
            <a:prstGeom prst="ellipse">
              <a:avLst/>
            </a:prstGeom>
            <a:solidFill>
              <a:srgbClr val="C0C0C0"/>
            </a:solidFill>
            <a:ln w="1270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grpSp>
      <p:grpSp>
        <p:nvGrpSpPr>
          <p:cNvPr id="751" name="Group 376"/>
          <p:cNvGrpSpPr>
            <a:grpSpLocks/>
          </p:cNvGrpSpPr>
          <p:nvPr/>
        </p:nvGrpSpPr>
        <p:grpSpPr bwMode="auto">
          <a:xfrm>
            <a:off x="3653898" y="980731"/>
            <a:ext cx="4212468" cy="3352263"/>
            <a:chOff x="5932" y="935"/>
            <a:chExt cx="2454" cy="1357"/>
          </a:xfrm>
        </p:grpSpPr>
        <p:sp>
          <p:nvSpPr>
            <p:cNvPr id="752" name="Text Box 377"/>
            <p:cNvSpPr txBox="1">
              <a:spLocks noChangeArrowheads="1"/>
            </p:cNvSpPr>
            <p:nvPr/>
          </p:nvSpPr>
          <p:spPr bwMode="auto">
            <a:xfrm>
              <a:off x="6957" y="2080"/>
              <a:ext cx="483" cy="212"/>
            </a:xfrm>
            <a:prstGeom prst="rect">
              <a:avLst/>
            </a:prstGeom>
            <a:solidFill>
              <a:srgbClr val="000000"/>
            </a:solidFill>
            <a:ln w="12700" cap="rnd"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685713">
                <a:defRPr/>
              </a:pPr>
              <a:r>
                <a:rPr lang="en-GB" sz="1350" b="1" kern="0" dirty="0">
                  <a:solidFill>
                    <a:prstClr val="white"/>
                  </a:solidFill>
                  <a:ea typeface="+mn-ea"/>
                  <a:sym typeface="Arial"/>
                  <a:rtl val="0"/>
                </a:rPr>
                <a:t>2014</a:t>
              </a:r>
            </a:p>
          </p:txBody>
        </p:sp>
        <p:sp>
          <p:nvSpPr>
            <p:cNvPr id="753" name="Freeform 378"/>
            <p:cNvSpPr>
              <a:spLocks/>
            </p:cNvSpPr>
            <p:nvPr/>
          </p:nvSpPr>
          <p:spPr bwMode="auto">
            <a:xfrm>
              <a:off x="5932" y="1092"/>
              <a:ext cx="8" cy="6"/>
            </a:xfrm>
            <a:custGeom>
              <a:avLst/>
              <a:gdLst>
                <a:gd name="T0" fmla="*/ 1 w 18"/>
                <a:gd name="T1" fmla="*/ 0 h 17"/>
                <a:gd name="T2" fmla="*/ 1 w 18"/>
                <a:gd name="T3" fmla="*/ 0 h 17"/>
                <a:gd name="T4" fmla="*/ 0 w 18"/>
                <a:gd name="T5" fmla="*/ 0 h 17"/>
                <a:gd name="T6" fmla="*/ 1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17" y="16"/>
                  </a:lnTo>
                  <a:lnTo>
                    <a:pt x="0" y="16"/>
                  </a:lnTo>
                  <a:lnTo>
                    <a:pt x="17"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54" name="Freeform 379"/>
            <p:cNvSpPr>
              <a:spLocks/>
            </p:cNvSpPr>
            <p:nvPr/>
          </p:nvSpPr>
          <p:spPr bwMode="auto">
            <a:xfrm>
              <a:off x="6124" y="1144"/>
              <a:ext cx="13" cy="18"/>
            </a:xfrm>
            <a:custGeom>
              <a:avLst/>
              <a:gdLst>
                <a:gd name="T0" fmla="*/ 0 w 31"/>
                <a:gd name="T1" fmla="*/ 0 h 47"/>
                <a:gd name="T2" fmla="*/ 0 w 31"/>
                <a:gd name="T3" fmla="*/ 1 h 47"/>
                <a:gd name="T4" fmla="*/ 1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0" y="15"/>
                  </a:moveTo>
                  <a:lnTo>
                    <a:pt x="15" y="46"/>
                  </a:lnTo>
                  <a:lnTo>
                    <a:pt x="30" y="46"/>
                  </a:lnTo>
                  <a:lnTo>
                    <a:pt x="30" y="0"/>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55" name="Freeform 380"/>
            <p:cNvSpPr>
              <a:spLocks/>
            </p:cNvSpPr>
            <p:nvPr/>
          </p:nvSpPr>
          <p:spPr bwMode="auto">
            <a:xfrm>
              <a:off x="6124" y="1174"/>
              <a:ext cx="8" cy="12"/>
            </a:xfrm>
            <a:custGeom>
              <a:avLst/>
              <a:gdLst>
                <a:gd name="T0" fmla="*/ 1 w 17"/>
                <a:gd name="T1" fmla="*/ 0 h 32"/>
                <a:gd name="T2" fmla="*/ 0 w 17"/>
                <a:gd name="T3" fmla="*/ 0 h 32"/>
                <a:gd name="T4" fmla="*/ 1 w 17"/>
                <a:gd name="T5" fmla="*/ 1 h 32"/>
                <a:gd name="T6" fmla="*/ 1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16" y="0"/>
                  </a:moveTo>
                  <a:lnTo>
                    <a:pt x="0" y="16"/>
                  </a:lnTo>
                  <a:lnTo>
                    <a:pt x="16" y="31"/>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56" name="Freeform 381"/>
            <p:cNvSpPr>
              <a:spLocks/>
            </p:cNvSpPr>
            <p:nvPr/>
          </p:nvSpPr>
          <p:spPr bwMode="auto">
            <a:xfrm>
              <a:off x="6124" y="1190"/>
              <a:ext cx="8" cy="13"/>
            </a:xfrm>
            <a:custGeom>
              <a:avLst/>
              <a:gdLst>
                <a:gd name="T0" fmla="*/ 0 w 17"/>
                <a:gd name="T1" fmla="*/ 0 h 32"/>
                <a:gd name="T2" fmla="*/ 1 w 17"/>
                <a:gd name="T3" fmla="*/ 0 h 32"/>
                <a:gd name="T4" fmla="*/ 1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0"/>
                  </a:lnTo>
                  <a:lnTo>
                    <a:pt x="16"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57" name="Freeform 382"/>
            <p:cNvSpPr>
              <a:spLocks/>
            </p:cNvSpPr>
            <p:nvPr/>
          </p:nvSpPr>
          <p:spPr bwMode="auto">
            <a:xfrm>
              <a:off x="6503" y="1806"/>
              <a:ext cx="95" cy="107"/>
            </a:xfrm>
            <a:custGeom>
              <a:avLst/>
              <a:gdLst>
                <a:gd name="T0" fmla="*/ 3 w 224"/>
                <a:gd name="T1" fmla="*/ 0 h 279"/>
                <a:gd name="T2" fmla="*/ 2 w 224"/>
                <a:gd name="T3" fmla="*/ 0 h 279"/>
                <a:gd name="T4" fmla="*/ 1 w 224"/>
                <a:gd name="T5" fmla="*/ 0 h 279"/>
                <a:gd name="T6" fmla="*/ 1 w 224"/>
                <a:gd name="T7" fmla="*/ 1 h 279"/>
                <a:gd name="T8" fmla="*/ 0 w 224"/>
                <a:gd name="T9" fmla="*/ 0 h 279"/>
                <a:gd name="T10" fmla="*/ 0 w 224"/>
                <a:gd name="T11" fmla="*/ 0 h 279"/>
                <a:gd name="T12" fmla="*/ 0 w 224"/>
                <a:gd name="T13" fmla="*/ 1 h 279"/>
                <a:gd name="T14" fmla="*/ 0 w 224"/>
                <a:gd name="T15" fmla="*/ 2 h 279"/>
                <a:gd name="T16" fmla="*/ 0 w 224"/>
                <a:gd name="T17" fmla="*/ 2 h 279"/>
                <a:gd name="T18" fmla="*/ 0 w 224"/>
                <a:gd name="T19" fmla="*/ 2 h 279"/>
                <a:gd name="T20" fmla="*/ 0 w 224"/>
                <a:gd name="T21" fmla="*/ 3 h 279"/>
                <a:gd name="T22" fmla="*/ 1 w 224"/>
                <a:gd name="T23" fmla="*/ 3 h 279"/>
                <a:gd name="T24" fmla="*/ 1 w 224"/>
                <a:gd name="T25" fmla="*/ 3 h 279"/>
                <a:gd name="T26" fmla="*/ 0 w 224"/>
                <a:gd name="T27" fmla="*/ 3 h 279"/>
                <a:gd name="T28" fmla="*/ 1 w 224"/>
                <a:gd name="T29" fmla="*/ 5 h 279"/>
                <a:gd name="T30" fmla="*/ 2 w 224"/>
                <a:gd name="T31" fmla="*/ 6 h 279"/>
                <a:gd name="T32" fmla="*/ 2 w 224"/>
                <a:gd name="T33" fmla="*/ 6 h 279"/>
                <a:gd name="T34" fmla="*/ 3 w 224"/>
                <a:gd name="T35" fmla="*/ 5 h 279"/>
                <a:gd name="T36" fmla="*/ 3 w 224"/>
                <a:gd name="T37" fmla="*/ 5 h 279"/>
                <a:gd name="T38" fmla="*/ 3 w 224"/>
                <a:gd name="T39" fmla="*/ 5 h 279"/>
                <a:gd name="T40" fmla="*/ 3 w 224"/>
                <a:gd name="T41" fmla="*/ 6 h 279"/>
                <a:gd name="T42" fmla="*/ 4 w 224"/>
                <a:gd name="T43" fmla="*/ 5 h 279"/>
                <a:gd name="T44" fmla="*/ 5 w 224"/>
                <a:gd name="T45" fmla="*/ 5 h 279"/>
                <a:gd name="T46" fmla="*/ 7 w 224"/>
                <a:gd name="T47" fmla="*/ 4 h 279"/>
                <a:gd name="T48" fmla="*/ 7 w 224"/>
                <a:gd name="T49" fmla="*/ 5 h 279"/>
                <a:gd name="T50" fmla="*/ 7 w 224"/>
                <a:gd name="T51" fmla="*/ 3 h 279"/>
                <a:gd name="T52" fmla="*/ 6 w 224"/>
                <a:gd name="T53" fmla="*/ 3 h 279"/>
                <a:gd name="T54" fmla="*/ 6 w 224"/>
                <a:gd name="T55" fmla="*/ 3 h 279"/>
                <a:gd name="T56" fmla="*/ 5 w 224"/>
                <a:gd name="T57" fmla="*/ 2 h 279"/>
                <a:gd name="T58" fmla="*/ 4 w 224"/>
                <a:gd name="T59" fmla="*/ 1 h 279"/>
                <a:gd name="T60" fmla="*/ 3 w 224"/>
                <a:gd name="T61" fmla="*/ 1 h 279"/>
                <a:gd name="T62" fmla="*/ 3 w 224"/>
                <a:gd name="T63" fmla="*/ 1 h 279"/>
                <a:gd name="T64" fmla="*/ 3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58" name="Freeform 383"/>
            <p:cNvSpPr>
              <a:spLocks/>
            </p:cNvSpPr>
            <p:nvPr/>
          </p:nvSpPr>
          <p:spPr bwMode="auto">
            <a:xfrm>
              <a:off x="6407" y="1731"/>
              <a:ext cx="108" cy="140"/>
            </a:xfrm>
            <a:custGeom>
              <a:avLst/>
              <a:gdLst>
                <a:gd name="T0" fmla="*/ 4 w 253"/>
                <a:gd name="T1" fmla="*/ 0 h 370"/>
                <a:gd name="T2" fmla="*/ 4 w 253"/>
                <a:gd name="T3" fmla="*/ 0 h 370"/>
                <a:gd name="T4" fmla="*/ 4 w 253"/>
                <a:gd name="T5" fmla="*/ 1 h 370"/>
                <a:gd name="T6" fmla="*/ 2 w 253"/>
                <a:gd name="T7" fmla="*/ 2 h 370"/>
                <a:gd name="T8" fmla="*/ 1 w 253"/>
                <a:gd name="T9" fmla="*/ 2 h 370"/>
                <a:gd name="T10" fmla="*/ 1 w 253"/>
                <a:gd name="T11" fmla="*/ 2 h 370"/>
                <a:gd name="T12" fmla="*/ 0 w 253"/>
                <a:gd name="T13" fmla="*/ 2 h 370"/>
                <a:gd name="T14" fmla="*/ 0 w 253"/>
                <a:gd name="T15" fmla="*/ 1 h 370"/>
                <a:gd name="T16" fmla="*/ 0 w 253"/>
                <a:gd name="T17" fmla="*/ 2 h 370"/>
                <a:gd name="T18" fmla="*/ 0 w 253"/>
                <a:gd name="T19" fmla="*/ 3 h 370"/>
                <a:gd name="T20" fmla="*/ 1 w 253"/>
                <a:gd name="T21" fmla="*/ 3 h 370"/>
                <a:gd name="T22" fmla="*/ 2 w 253"/>
                <a:gd name="T23" fmla="*/ 4 h 370"/>
                <a:gd name="T24" fmla="*/ 3 w 253"/>
                <a:gd name="T25" fmla="*/ 6 h 370"/>
                <a:gd name="T26" fmla="*/ 5 w 253"/>
                <a:gd name="T27" fmla="*/ 7 h 370"/>
                <a:gd name="T28" fmla="*/ 6 w 253"/>
                <a:gd name="T29" fmla="*/ 7 h 370"/>
                <a:gd name="T30" fmla="*/ 6 w 253"/>
                <a:gd name="T31" fmla="*/ 7 h 370"/>
                <a:gd name="T32" fmla="*/ 6 w 253"/>
                <a:gd name="T33" fmla="*/ 8 h 370"/>
                <a:gd name="T34" fmla="*/ 7 w 253"/>
                <a:gd name="T35" fmla="*/ 8 h 370"/>
                <a:gd name="T36" fmla="*/ 8 w 253"/>
                <a:gd name="T37" fmla="*/ 7 h 370"/>
                <a:gd name="T38" fmla="*/ 8 w 253"/>
                <a:gd name="T39" fmla="*/ 7 h 370"/>
                <a:gd name="T40" fmla="*/ 8 w 253"/>
                <a:gd name="T41" fmla="*/ 7 h 370"/>
                <a:gd name="T42" fmla="*/ 9 w 253"/>
                <a:gd name="T43" fmla="*/ 7 h 370"/>
                <a:gd name="T44" fmla="*/ 8 w 253"/>
                <a:gd name="T45" fmla="*/ 7 h 370"/>
                <a:gd name="T46" fmla="*/ 8 w 253"/>
                <a:gd name="T47" fmla="*/ 6 h 370"/>
                <a:gd name="T48" fmla="*/ 8 w 253"/>
                <a:gd name="T49" fmla="*/ 6 h 370"/>
                <a:gd name="T50" fmla="*/ 8 w 253"/>
                <a:gd name="T51" fmla="*/ 6 h 370"/>
                <a:gd name="T52" fmla="*/ 8 w 253"/>
                <a:gd name="T53" fmla="*/ 6 h 370"/>
                <a:gd name="T54" fmla="*/ 8 w 253"/>
                <a:gd name="T55" fmla="*/ 5 h 370"/>
                <a:gd name="T56" fmla="*/ 8 w 253"/>
                <a:gd name="T57" fmla="*/ 5 h 370"/>
                <a:gd name="T58" fmla="*/ 6 w 253"/>
                <a:gd name="T59" fmla="*/ 5 h 370"/>
                <a:gd name="T60" fmla="*/ 6 w 253"/>
                <a:gd name="T61" fmla="*/ 4 h 370"/>
                <a:gd name="T62" fmla="*/ 6 w 253"/>
                <a:gd name="T63" fmla="*/ 4 h 370"/>
                <a:gd name="T64" fmla="*/ 5 w 253"/>
                <a:gd name="T65" fmla="*/ 3 h 370"/>
                <a:gd name="T66" fmla="*/ 5 w 253"/>
                <a:gd name="T67" fmla="*/ 3 h 370"/>
                <a:gd name="T68" fmla="*/ 6 w 253"/>
                <a:gd name="T69" fmla="*/ 2 h 370"/>
                <a:gd name="T70" fmla="*/ 6 w 253"/>
                <a:gd name="T71" fmla="*/ 2 h 370"/>
                <a:gd name="T72" fmla="*/ 8 w 253"/>
                <a:gd name="T73" fmla="*/ 2 h 370"/>
                <a:gd name="T74" fmla="*/ 7 w 253"/>
                <a:gd name="T75" fmla="*/ 1 h 370"/>
                <a:gd name="T76" fmla="*/ 6 w 253"/>
                <a:gd name="T77" fmla="*/ 1 h 370"/>
                <a:gd name="T78" fmla="*/ 6 w 253"/>
                <a:gd name="T79" fmla="*/ 1 h 370"/>
                <a:gd name="T80" fmla="*/ 5 w 253"/>
                <a:gd name="T81" fmla="*/ 1 h 370"/>
                <a:gd name="T82" fmla="*/ 4 w 253"/>
                <a:gd name="T83" fmla="*/ 0 h 370"/>
                <a:gd name="T84" fmla="*/ 4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59" name="Freeform 384"/>
            <p:cNvSpPr>
              <a:spLocks/>
            </p:cNvSpPr>
            <p:nvPr/>
          </p:nvSpPr>
          <p:spPr bwMode="auto">
            <a:xfrm>
              <a:off x="6412" y="1720"/>
              <a:ext cx="52" cy="46"/>
            </a:xfrm>
            <a:custGeom>
              <a:avLst/>
              <a:gdLst>
                <a:gd name="T0" fmla="*/ 0 w 120"/>
                <a:gd name="T1" fmla="*/ 0 h 124"/>
                <a:gd name="T2" fmla="*/ 0 w 120"/>
                <a:gd name="T3" fmla="*/ 1 h 124"/>
                <a:gd name="T4" fmla="*/ 0 w 120"/>
                <a:gd name="T5" fmla="*/ 1 h 124"/>
                <a:gd name="T6" fmla="*/ 0 w 120"/>
                <a:gd name="T7" fmla="*/ 1 h 124"/>
                <a:gd name="T8" fmla="*/ 0 w 120"/>
                <a:gd name="T9" fmla="*/ 2 h 124"/>
                <a:gd name="T10" fmla="*/ 0 w 120"/>
                <a:gd name="T11" fmla="*/ 2 h 124"/>
                <a:gd name="T12" fmla="*/ 0 w 120"/>
                <a:gd name="T13" fmla="*/ 2 h 124"/>
                <a:gd name="T14" fmla="*/ 0 w 120"/>
                <a:gd name="T15" fmla="*/ 2 h 124"/>
                <a:gd name="T16" fmla="*/ 1 w 120"/>
                <a:gd name="T17" fmla="*/ 2 h 124"/>
                <a:gd name="T18" fmla="*/ 2 w 120"/>
                <a:gd name="T19" fmla="*/ 2 h 124"/>
                <a:gd name="T20" fmla="*/ 4 w 120"/>
                <a:gd name="T21" fmla="*/ 1 h 124"/>
                <a:gd name="T22" fmla="*/ 4 w 120"/>
                <a:gd name="T23" fmla="*/ 1 h 124"/>
                <a:gd name="T24" fmla="*/ 4 w 120"/>
                <a:gd name="T25" fmla="*/ 0 h 124"/>
                <a:gd name="T26" fmla="*/ 3 w 120"/>
                <a:gd name="T27" fmla="*/ 0 h 124"/>
                <a:gd name="T28" fmla="*/ 1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60" name="Freeform 385"/>
            <p:cNvSpPr>
              <a:spLocks/>
            </p:cNvSpPr>
            <p:nvPr/>
          </p:nvSpPr>
          <p:spPr bwMode="auto">
            <a:xfrm>
              <a:off x="6137" y="1278"/>
              <a:ext cx="423" cy="245"/>
            </a:xfrm>
            <a:custGeom>
              <a:avLst/>
              <a:gdLst>
                <a:gd name="T0" fmla="*/ 3 w 985"/>
                <a:gd name="T1" fmla="*/ 9 h 647"/>
                <a:gd name="T2" fmla="*/ 8 w 985"/>
                <a:gd name="T3" fmla="*/ 10 h 647"/>
                <a:gd name="T4" fmla="*/ 9 w 985"/>
                <a:gd name="T5" fmla="*/ 9 h 647"/>
                <a:gd name="T6" fmla="*/ 10 w 985"/>
                <a:gd name="T7" fmla="*/ 11 h 647"/>
                <a:gd name="T8" fmla="*/ 12 w 985"/>
                <a:gd name="T9" fmla="*/ 11 h 647"/>
                <a:gd name="T10" fmla="*/ 12 w 985"/>
                <a:gd name="T11" fmla="*/ 12 h 647"/>
                <a:gd name="T12" fmla="*/ 13 w 985"/>
                <a:gd name="T13" fmla="*/ 12 h 647"/>
                <a:gd name="T14" fmla="*/ 15 w 985"/>
                <a:gd name="T15" fmla="*/ 11 h 647"/>
                <a:gd name="T16" fmla="*/ 17 w 985"/>
                <a:gd name="T17" fmla="*/ 11 h 647"/>
                <a:gd name="T18" fmla="*/ 18 w 985"/>
                <a:gd name="T19" fmla="*/ 11 h 647"/>
                <a:gd name="T20" fmla="*/ 18 w 985"/>
                <a:gd name="T21" fmla="*/ 11 h 647"/>
                <a:gd name="T22" fmla="*/ 19 w 985"/>
                <a:gd name="T23" fmla="*/ 11 h 647"/>
                <a:gd name="T24" fmla="*/ 21 w 985"/>
                <a:gd name="T25" fmla="*/ 11 h 647"/>
                <a:gd name="T26" fmla="*/ 22 w 985"/>
                <a:gd name="T27" fmla="*/ 12 h 647"/>
                <a:gd name="T28" fmla="*/ 23 w 985"/>
                <a:gd name="T29" fmla="*/ 13 h 647"/>
                <a:gd name="T30" fmla="*/ 24 w 985"/>
                <a:gd name="T31" fmla="*/ 13 h 647"/>
                <a:gd name="T32" fmla="*/ 23 w 985"/>
                <a:gd name="T33" fmla="*/ 12 h 647"/>
                <a:gd name="T34" fmla="*/ 24 w 985"/>
                <a:gd name="T35" fmla="*/ 11 h 647"/>
                <a:gd name="T36" fmla="*/ 25 w 985"/>
                <a:gd name="T37" fmla="*/ 10 h 647"/>
                <a:gd name="T38" fmla="*/ 26 w 985"/>
                <a:gd name="T39" fmla="*/ 9 h 647"/>
                <a:gd name="T40" fmla="*/ 27 w 985"/>
                <a:gd name="T41" fmla="*/ 8 h 647"/>
                <a:gd name="T42" fmla="*/ 27 w 985"/>
                <a:gd name="T43" fmla="*/ 8 h 647"/>
                <a:gd name="T44" fmla="*/ 27 w 985"/>
                <a:gd name="T45" fmla="*/ 8 h 647"/>
                <a:gd name="T46" fmla="*/ 28 w 985"/>
                <a:gd name="T47" fmla="*/ 7 h 647"/>
                <a:gd name="T48" fmla="*/ 28 w 985"/>
                <a:gd name="T49" fmla="*/ 7 h 647"/>
                <a:gd name="T50" fmla="*/ 29 w 985"/>
                <a:gd name="T51" fmla="*/ 6 h 647"/>
                <a:gd name="T52" fmla="*/ 30 w 985"/>
                <a:gd name="T53" fmla="*/ 6 h 647"/>
                <a:gd name="T54" fmla="*/ 31 w 985"/>
                <a:gd name="T55" fmla="*/ 6 h 647"/>
                <a:gd name="T56" fmla="*/ 32 w 985"/>
                <a:gd name="T57" fmla="*/ 5 h 647"/>
                <a:gd name="T58" fmla="*/ 33 w 985"/>
                <a:gd name="T59" fmla="*/ 4 h 647"/>
                <a:gd name="T60" fmla="*/ 33 w 985"/>
                <a:gd name="T61" fmla="*/ 3 h 647"/>
                <a:gd name="T62" fmla="*/ 32 w 985"/>
                <a:gd name="T63" fmla="*/ 4 h 647"/>
                <a:gd name="T64" fmla="*/ 30 w 985"/>
                <a:gd name="T65" fmla="*/ 5 h 647"/>
                <a:gd name="T66" fmla="*/ 29 w 985"/>
                <a:gd name="T67" fmla="*/ 5 h 647"/>
                <a:gd name="T68" fmla="*/ 27 w 985"/>
                <a:gd name="T69" fmla="*/ 5 h 647"/>
                <a:gd name="T70" fmla="*/ 26 w 985"/>
                <a:gd name="T71" fmla="*/ 5 h 647"/>
                <a:gd name="T72" fmla="*/ 26 w 985"/>
                <a:gd name="T73" fmla="*/ 6 h 647"/>
                <a:gd name="T74" fmla="*/ 24 w 985"/>
                <a:gd name="T75" fmla="*/ 6 h 647"/>
                <a:gd name="T76" fmla="*/ 24 w 985"/>
                <a:gd name="T77" fmla="*/ 5 h 647"/>
                <a:gd name="T78" fmla="*/ 24 w 985"/>
                <a:gd name="T79" fmla="*/ 5 h 647"/>
                <a:gd name="T80" fmla="*/ 24 w 985"/>
                <a:gd name="T81" fmla="*/ 4 h 647"/>
                <a:gd name="T82" fmla="*/ 23 w 985"/>
                <a:gd name="T83" fmla="*/ 4 h 647"/>
                <a:gd name="T84" fmla="*/ 22 w 985"/>
                <a:gd name="T85" fmla="*/ 5 h 647"/>
                <a:gd name="T86" fmla="*/ 21 w 985"/>
                <a:gd name="T87" fmla="*/ 5 h 647"/>
                <a:gd name="T88" fmla="*/ 22 w 985"/>
                <a:gd name="T89" fmla="*/ 4 h 647"/>
                <a:gd name="T90" fmla="*/ 23 w 985"/>
                <a:gd name="T91" fmla="*/ 3 h 647"/>
                <a:gd name="T92" fmla="*/ 24 w 985"/>
                <a:gd name="T93" fmla="*/ 3 h 647"/>
                <a:gd name="T94" fmla="*/ 21 w 985"/>
                <a:gd name="T95" fmla="*/ 3 h 647"/>
                <a:gd name="T96" fmla="*/ 21 w 985"/>
                <a:gd name="T97" fmla="*/ 2 h 647"/>
                <a:gd name="T98" fmla="*/ 17 w 985"/>
                <a:gd name="T99" fmla="*/ 2 h 647"/>
                <a:gd name="T100" fmla="*/ 8 w 985"/>
                <a:gd name="T101" fmla="*/ 1 h 647"/>
                <a:gd name="T102" fmla="*/ 3 w 985"/>
                <a:gd name="T103" fmla="*/ 1 h 647"/>
                <a:gd name="T104" fmla="*/ 3 w 985"/>
                <a:gd name="T105" fmla="*/ 1 h 647"/>
                <a:gd name="T106" fmla="*/ 2 w 985"/>
                <a:gd name="T107" fmla="*/ 2 h 647"/>
                <a:gd name="T108" fmla="*/ 0 w 985"/>
                <a:gd name="T109" fmla="*/ 5 h 647"/>
                <a:gd name="T110" fmla="*/ 0 w 985"/>
                <a:gd name="T111" fmla="*/ 7 h 647"/>
                <a:gd name="T112" fmla="*/ 2 w 985"/>
                <a:gd name="T113" fmla="*/ 8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61" name="Freeform 386"/>
            <p:cNvSpPr>
              <a:spLocks/>
            </p:cNvSpPr>
            <p:nvPr/>
          </p:nvSpPr>
          <p:spPr bwMode="auto">
            <a:xfrm>
              <a:off x="5957" y="970"/>
              <a:ext cx="270" cy="227"/>
            </a:xfrm>
            <a:custGeom>
              <a:avLst/>
              <a:gdLst>
                <a:gd name="T0" fmla="*/ 17 w 627"/>
                <a:gd name="T1" fmla="*/ 12 h 600"/>
                <a:gd name="T2" fmla="*/ 17 w 627"/>
                <a:gd name="T3" fmla="*/ 12 h 600"/>
                <a:gd name="T4" fmla="*/ 17 w 627"/>
                <a:gd name="T5" fmla="*/ 11 h 600"/>
                <a:gd name="T6" fmla="*/ 17 w 627"/>
                <a:gd name="T7" fmla="*/ 10 h 600"/>
                <a:gd name="T8" fmla="*/ 16 w 627"/>
                <a:gd name="T9" fmla="*/ 9 h 600"/>
                <a:gd name="T10" fmla="*/ 16 w 627"/>
                <a:gd name="T11" fmla="*/ 9 h 600"/>
                <a:gd name="T12" fmla="*/ 15 w 627"/>
                <a:gd name="T13" fmla="*/ 8 h 600"/>
                <a:gd name="T14" fmla="*/ 15 w 627"/>
                <a:gd name="T15" fmla="*/ 8 h 600"/>
                <a:gd name="T16" fmla="*/ 15 w 627"/>
                <a:gd name="T17" fmla="*/ 8 h 600"/>
                <a:gd name="T18" fmla="*/ 22 w 627"/>
                <a:gd name="T19" fmla="*/ 2 h 600"/>
                <a:gd name="T20" fmla="*/ 20 w 627"/>
                <a:gd name="T21" fmla="*/ 1 h 600"/>
                <a:gd name="T22" fmla="*/ 19 w 627"/>
                <a:gd name="T23" fmla="*/ 1 h 600"/>
                <a:gd name="T24" fmla="*/ 17 w 627"/>
                <a:gd name="T25" fmla="*/ 1 h 600"/>
                <a:gd name="T26" fmla="*/ 16 w 627"/>
                <a:gd name="T27" fmla="*/ 1 h 600"/>
                <a:gd name="T28" fmla="*/ 16 w 627"/>
                <a:gd name="T29" fmla="*/ 1 h 600"/>
                <a:gd name="T30" fmla="*/ 14 w 627"/>
                <a:gd name="T31" fmla="*/ 0 h 600"/>
                <a:gd name="T32" fmla="*/ 13 w 627"/>
                <a:gd name="T33" fmla="*/ 0 h 600"/>
                <a:gd name="T34" fmla="*/ 13 w 627"/>
                <a:gd name="T35" fmla="*/ 2 h 600"/>
                <a:gd name="T36" fmla="*/ 12 w 627"/>
                <a:gd name="T37" fmla="*/ 2 h 600"/>
                <a:gd name="T38" fmla="*/ 12 w 627"/>
                <a:gd name="T39" fmla="*/ 2 h 600"/>
                <a:gd name="T40" fmla="*/ 11 w 627"/>
                <a:gd name="T41" fmla="*/ 1 h 600"/>
                <a:gd name="T42" fmla="*/ 9 w 627"/>
                <a:gd name="T43" fmla="*/ 2 h 600"/>
                <a:gd name="T44" fmla="*/ 10 w 627"/>
                <a:gd name="T45" fmla="*/ 2 h 600"/>
                <a:gd name="T46" fmla="*/ 11 w 627"/>
                <a:gd name="T47" fmla="*/ 3 h 600"/>
                <a:gd name="T48" fmla="*/ 9 w 627"/>
                <a:gd name="T49" fmla="*/ 3 h 600"/>
                <a:gd name="T50" fmla="*/ 7 w 627"/>
                <a:gd name="T51" fmla="*/ 3 h 600"/>
                <a:gd name="T52" fmla="*/ 5 w 627"/>
                <a:gd name="T53" fmla="*/ 3 h 600"/>
                <a:gd name="T54" fmla="*/ 5 w 627"/>
                <a:gd name="T55" fmla="*/ 5 h 600"/>
                <a:gd name="T56" fmla="*/ 6 w 627"/>
                <a:gd name="T57" fmla="*/ 5 h 600"/>
                <a:gd name="T58" fmla="*/ 4 w 627"/>
                <a:gd name="T59" fmla="*/ 5 h 600"/>
                <a:gd name="T60" fmla="*/ 3 w 627"/>
                <a:gd name="T61" fmla="*/ 6 h 600"/>
                <a:gd name="T62" fmla="*/ 0 w 627"/>
                <a:gd name="T63" fmla="*/ 6 h 600"/>
                <a:gd name="T64" fmla="*/ 1 w 627"/>
                <a:gd name="T65" fmla="*/ 6 h 600"/>
                <a:gd name="T66" fmla="*/ 4 w 627"/>
                <a:gd name="T67" fmla="*/ 6 h 600"/>
                <a:gd name="T68" fmla="*/ 8 w 627"/>
                <a:gd name="T69" fmla="*/ 6 h 600"/>
                <a:gd name="T70" fmla="*/ 8 w 627"/>
                <a:gd name="T71" fmla="*/ 5 h 600"/>
                <a:gd name="T72" fmla="*/ 11 w 627"/>
                <a:gd name="T73" fmla="*/ 5 h 600"/>
                <a:gd name="T74" fmla="*/ 11 w 627"/>
                <a:gd name="T75" fmla="*/ 6 h 600"/>
                <a:gd name="T76" fmla="*/ 9 w 627"/>
                <a:gd name="T77" fmla="*/ 6 h 600"/>
                <a:gd name="T78" fmla="*/ 9 w 627"/>
                <a:gd name="T79" fmla="*/ 6 h 600"/>
                <a:gd name="T80" fmla="*/ 11 w 627"/>
                <a:gd name="T81" fmla="*/ 6 h 600"/>
                <a:gd name="T82" fmla="*/ 12 w 627"/>
                <a:gd name="T83" fmla="*/ 6 h 600"/>
                <a:gd name="T84" fmla="*/ 13 w 627"/>
                <a:gd name="T85" fmla="*/ 8 h 600"/>
                <a:gd name="T86" fmla="*/ 14 w 627"/>
                <a:gd name="T87" fmla="*/ 8 h 600"/>
                <a:gd name="T88" fmla="*/ 15 w 627"/>
                <a:gd name="T89" fmla="*/ 9 h 600"/>
                <a:gd name="T90" fmla="*/ 16 w 627"/>
                <a:gd name="T91" fmla="*/ 12 h 600"/>
                <a:gd name="T92" fmla="*/ 17 w 627"/>
                <a:gd name="T93" fmla="*/ 12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62" name="Freeform 387"/>
            <p:cNvSpPr>
              <a:spLocks/>
            </p:cNvSpPr>
            <p:nvPr/>
          </p:nvSpPr>
          <p:spPr bwMode="auto">
            <a:xfrm>
              <a:off x="6259" y="1080"/>
              <a:ext cx="39" cy="24"/>
            </a:xfrm>
            <a:custGeom>
              <a:avLst/>
              <a:gdLst>
                <a:gd name="T0" fmla="*/ 0 w 90"/>
                <a:gd name="T1" fmla="*/ 0 h 62"/>
                <a:gd name="T2" fmla="*/ 3 w 90"/>
                <a:gd name="T3" fmla="*/ 0 h 62"/>
                <a:gd name="T4" fmla="*/ 3 w 90"/>
                <a:gd name="T5" fmla="*/ 0 h 62"/>
                <a:gd name="T6" fmla="*/ 3 w 90"/>
                <a:gd name="T7" fmla="*/ 1 h 62"/>
                <a:gd name="T8" fmla="*/ 3 w 90"/>
                <a:gd name="T9" fmla="*/ 1 h 62"/>
                <a:gd name="T10" fmla="*/ 2 w 90"/>
                <a:gd name="T11" fmla="*/ 1 h 62"/>
                <a:gd name="T12" fmla="*/ 2 w 90"/>
                <a:gd name="T13" fmla="*/ 1 h 62"/>
                <a:gd name="T14" fmla="*/ 1 w 90"/>
                <a:gd name="T15" fmla="*/ 1 h 62"/>
                <a:gd name="T16" fmla="*/ 0 w 90"/>
                <a:gd name="T17" fmla="*/ 1 h 62"/>
                <a:gd name="T18" fmla="*/ 0 w 90"/>
                <a:gd name="T19" fmla="*/ 1 h 62"/>
                <a:gd name="T20" fmla="*/ 1 w 90"/>
                <a:gd name="T21" fmla="*/ 1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63" name="Freeform 388"/>
            <p:cNvSpPr>
              <a:spLocks/>
            </p:cNvSpPr>
            <p:nvPr/>
          </p:nvSpPr>
          <p:spPr bwMode="auto">
            <a:xfrm>
              <a:off x="6271" y="1127"/>
              <a:ext cx="33" cy="24"/>
            </a:xfrm>
            <a:custGeom>
              <a:avLst/>
              <a:gdLst>
                <a:gd name="T0" fmla="*/ 1 w 77"/>
                <a:gd name="T1" fmla="*/ 0 h 63"/>
                <a:gd name="T2" fmla="*/ 2 w 77"/>
                <a:gd name="T3" fmla="*/ 0 h 63"/>
                <a:gd name="T4" fmla="*/ 2 w 77"/>
                <a:gd name="T5" fmla="*/ 1 h 63"/>
                <a:gd name="T6" fmla="*/ 2 w 77"/>
                <a:gd name="T7" fmla="*/ 0 h 63"/>
                <a:gd name="T8" fmla="*/ 3 w 77"/>
                <a:gd name="T9" fmla="*/ 1 h 63"/>
                <a:gd name="T10" fmla="*/ 2 w 77"/>
                <a:gd name="T11" fmla="*/ 1 h 63"/>
                <a:gd name="T12" fmla="*/ 1 w 77"/>
                <a:gd name="T13" fmla="*/ 1 h 63"/>
                <a:gd name="T14" fmla="*/ 0 w 77"/>
                <a:gd name="T15" fmla="*/ 1 h 63"/>
                <a:gd name="T16" fmla="*/ 0 w 77"/>
                <a:gd name="T17" fmla="*/ 1 h 63"/>
                <a:gd name="T18" fmla="*/ 1 w 77"/>
                <a:gd name="T19" fmla="*/ 1 h 63"/>
                <a:gd name="T20" fmla="*/ 1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64" name="Freeform 389"/>
            <p:cNvSpPr>
              <a:spLocks/>
            </p:cNvSpPr>
            <p:nvPr/>
          </p:nvSpPr>
          <p:spPr bwMode="auto">
            <a:xfrm>
              <a:off x="6316" y="1254"/>
              <a:ext cx="7" cy="19"/>
            </a:xfrm>
            <a:custGeom>
              <a:avLst/>
              <a:gdLst>
                <a:gd name="T0" fmla="*/ 0 w 17"/>
                <a:gd name="T1" fmla="*/ 0 h 47"/>
                <a:gd name="T2" fmla="*/ 0 w 17"/>
                <a:gd name="T3" fmla="*/ 0 h 47"/>
                <a:gd name="T4" fmla="*/ 0 w 17"/>
                <a:gd name="T5" fmla="*/ 1 h 47"/>
                <a:gd name="T6" fmla="*/ 0 w 1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7">
                  <a:moveTo>
                    <a:pt x="0" y="0"/>
                  </a:moveTo>
                  <a:lnTo>
                    <a:pt x="16" y="0"/>
                  </a:lnTo>
                  <a:lnTo>
                    <a:pt x="16" y="4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65" name="Freeform 390"/>
            <p:cNvSpPr>
              <a:spLocks/>
            </p:cNvSpPr>
            <p:nvPr/>
          </p:nvSpPr>
          <p:spPr bwMode="auto">
            <a:xfrm>
              <a:off x="6373" y="1644"/>
              <a:ext cx="27" cy="24"/>
            </a:xfrm>
            <a:custGeom>
              <a:avLst/>
              <a:gdLst>
                <a:gd name="T0" fmla="*/ 2 w 61"/>
                <a:gd name="T1" fmla="*/ 1 h 62"/>
                <a:gd name="T2" fmla="*/ 2 w 61"/>
                <a:gd name="T3" fmla="*/ 0 h 62"/>
                <a:gd name="T4" fmla="*/ 0 w 61"/>
                <a:gd name="T5" fmla="*/ 0 h 62"/>
                <a:gd name="T6" fmla="*/ 0 w 61"/>
                <a:gd name="T7" fmla="*/ 0 h 62"/>
                <a:gd name="T8" fmla="*/ 0 w 61"/>
                <a:gd name="T9" fmla="*/ 0 h 62"/>
                <a:gd name="T10" fmla="*/ 0 w 61"/>
                <a:gd name="T11" fmla="*/ 1 h 62"/>
                <a:gd name="T12" fmla="*/ 1 w 61"/>
                <a:gd name="T13" fmla="*/ 1 h 62"/>
                <a:gd name="T14" fmla="*/ 1 w 61"/>
                <a:gd name="T15" fmla="*/ 1 h 62"/>
                <a:gd name="T16" fmla="*/ 2 w 61"/>
                <a:gd name="T17" fmla="*/ 1 h 62"/>
                <a:gd name="T18" fmla="*/ 2 w 61"/>
                <a:gd name="T19" fmla="*/ 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66" name="Freeform 391"/>
            <p:cNvSpPr>
              <a:spLocks/>
            </p:cNvSpPr>
            <p:nvPr/>
          </p:nvSpPr>
          <p:spPr bwMode="auto">
            <a:xfrm>
              <a:off x="6361" y="1615"/>
              <a:ext cx="33" cy="30"/>
            </a:xfrm>
            <a:custGeom>
              <a:avLst/>
              <a:gdLst>
                <a:gd name="T0" fmla="*/ 1 w 76"/>
                <a:gd name="T1" fmla="*/ 2 h 78"/>
                <a:gd name="T2" fmla="*/ 2 w 76"/>
                <a:gd name="T3" fmla="*/ 2 h 78"/>
                <a:gd name="T4" fmla="*/ 3 w 76"/>
                <a:gd name="T5" fmla="*/ 2 h 78"/>
                <a:gd name="T6" fmla="*/ 3 w 76"/>
                <a:gd name="T7" fmla="*/ 0 h 78"/>
                <a:gd name="T8" fmla="*/ 1 w 76"/>
                <a:gd name="T9" fmla="*/ 0 h 78"/>
                <a:gd name="T10" fmla="*/ 0 w 76"/>
                <a:gd name="T11" fmla="*/ 1 h 78"/>
                <a:gd name="T12" fmla="*/ 0 w 76"/>
                <a:gd name="T13" fmla="*/ 1 h 78"/>
                <a:gd name="T14" fmla="*/ 1 w 76"/>
                <a:gd name="T15" fmla="*/ 2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67" name="Freeform 392"/>
            <p:cNvSpPr>
              <a:spLocks/>
            </p:cNvSpPr>
            <p:nvPr/>
          </p:nvSpPr>
          <p:spPr bwMode="auto">
            <a:xfrm>
              <a:off x="6348" y="1603"/>
              <a:ext cx="46" cy="24"/>
            </a:xfrm>
            <a:custGeom>
              <a:avLst/>
              <a:gdLst>
                <a:gd name="T0" fmla="*/ 4 w 106"/>
                <a:gd name="T1" fmla="*/ 1 h 63"/>
                <a:gd name="T2" fmla="*/ 3 w 106"/>
                <a:gd name="T3" fmla="*/ 0 h 63"/>
                <a:gd name="T4" fmla="*/ 1 w 106"/>
                <a:gd name="T5" fmla="*/ 0 h 63"/>
                <a:gd name="T6" fmla="*/ 0 w 106"/>
                <a:gd name="T7" fmla="*/ 1 h 63"/>
                <a:gd name="T8" fmla="*/ 1 w 106"/>
                <a:gd name="T9" fmla="*/ 1 h 63"/>
                <a:gd name="T10" fmla="*/ 1 w 106"/>
                <a:gd name="T11" fmla="*/ 1 h 63"/>
                <a:gd name="T12" fmla="*/ 2 w 106"/>
                <a:gd name="T13" fmla="*/ 1 h 63"/>
                <a:gd name="T14" fmla="*/ 2 w 106"/>
                <a:gd name="T15" fmla="*/ 1 h 63"/>
                <a:gd name="T16" fmla="*/ 4 w 106"/>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68" name="Freeform 393"/>
            <p:cNvSpPr>
              <a:spLocks/>
            </p:cNvSpPr>
            <p:nvPr/>
          </p:nvSpPr>
          <p:spPr bwMode="auto">
            <a:xfrm>
              <a:off x="6342" y="1615"/>
              <a:ext cx="19" cy="12"/>
            </a:xfrm>
            <a:custGeom>
              <a:avLst/>
              <a:gdLst>
                <a:gd name="T0" fmla="*/ 1 w 46"/>
                <a:gd name="T1" fmla="*/ 1 h 32"/>
                <a:gd name="T2" fmla="*/ 1 w 46"/>
                <a:gd name="T3" fmla="*/ 0 h 32"/>
                <a:gd name="T4" fmla="*/ 0 w 46"/>
                <a:gd name="T5" fmla="*/ 0 h 32"/>
                <a:gd name="T6" fmla="*/ 0 w 46"/>
                <a:gd name="T7" fmla="*/ 0 h 32"/>
                <a:gd name="T8" fmla="*/ 1 w 46"/>
                <a:gd name="T9" fmla="*/ 1 h 32"/>
                <a:gd name="T10" fmla="*/ 1 w 46"/>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31"/>
                  </a:moveTo>
                  <a:lnTo>
                    <a:pt x="45" y="16"/>
                  </a:lnTo>
                  <a:lnTo>
                    <a:pt x="15" y="0"/>
                  </a:lnTo>
                  <a:lnTo>
                    <a:pt x="0" y="16"/>
                  </a:lnTo>
                  <a:lnTo>
                    <a:pt x="30" y="31"/>
                  </a:lnTo>
                  <a:lnTo>
                    <a:pt x="45"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69" name="Freeform 394"/>
            <p:cNvSpPr>
              <a:spLocks/>
            </p:cNvSpPr>
            <p:nvPr/>
          </p:nvSpPr>
          <p:spPr bwMode="auto">
            <a:xfrm>
              <a:off x="6329" y="1586"/>
              <a:ext cx="32" cy="35"/>
            </a:xfrm>
            <a:custGeom>
              <a:avLst/>
              <a:gdLst>
                <a:gd name="T0" fmla="*/ 1 w 75"/>
                <a:gd name="T1" fmla="*/ 2 h 93"/>
                <a:gd name="T2" fmla="*/ 1 w 75"/>
                <a:gd name="T3" fmla="*/ 2 h 93"/>
                <a:gd name="T4" fmla="*/ 3 w 75"/>
                <a:gd name="T5" fmla="*/ 1 h 93"/>
                <a:gd name="T6" fmla="*/ 3 w 75"/>
                <a:gd name="T7" fmla="*/ 1 h 93"/>
                <a:gd name="T8" fmla="*/ 2 w 75"/>
                <a:gd name="T9" fmla="*/ 1 h 93"/>
                <a:gd name="T10" fmla="*/ 2 w 75"/>
                <a:gd name="T11" fmla="*/ 0 h 93"/>
                <a:gd name="T12" fmla="*/ 1 w 75"/>
                <a:gd name="T13" fmla="*/ 0 h 93"/>
                <a:gd name="T14" fmla="*/ 0 w 75"/>
                <a:gd name="T15" fmla="*/ 0 h 93"/>
                <a:gd name="T16" fmla="*/ 1 w 75"/>
                <a:gd name="T17" fmla="*/ 1 h 93"/>
                <a:gd name="T18" fmla="*/ 0 w 75"/>
                <a:gd name="T19" fmla="*/ 1 h 93"/>
                <a:gd name="T20" fmla="*/ 0 w 75"/>
                <a:gd name="T21" fmla="*/ 1 h 93"/>
                <a:gd name="T22" fmla="*/ 0 w 75"/>
                <a:gd name="T23" fmla="*/ 2 h 93"/>
                <a:gd name="T24" fmla="*/ 1 w 75"/>
                <a:gd name="T25" fmla="*/ 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70" name="Freeform 395"/>
            <p:cNvSpPr>
              <a:spLocks/>
            </p:cNvSpPr>
            <p:nvPr/>
          </p:nvSpPr>
          <p:spPr bwMode="auto">
            <a:xfrm>
              <a:off x="6355" y="1586"/>
              <a:ext cx="7" cy="12"/>
            </a:xfrm>
            <a:custGeom>
              <a:avLst/>
              <a:gdLst>
                <a:gd name="T0" fmla="*/ 0 w 17"/>
                <a:gd name="T1" fmla="*/ 0 h 32"/>
                <a:gd name="T2" fmla="*/ 0 w 17"/>
                <a:gd name="T3" fmla="*/ 1 h 32"/>
                <a:gd name="T4" fmla="*/ 0 w 17"/>
                <a:gd name="T5" fmla="*/ 1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71" name="Freeform 396"/>
            <p:cNvSpPr>
              <a:spLocks/>
            </p:cNvSpPr>
            <p:nvPr/>
          </p:nvSpPr>
          <p:spPr bwMode="auto">
            <a:xfrm>
              <a:off x="6162" y="1441"/>
              <a:ext cx="212" cy="175"/>
            </a:xfrm>
            <a:custGeom>
              <a:avLst/>
              <a:gdLst>
                <a:gd name="T0" fmla="*/ 13 w 492"/>
                <a:gd name="T1" fmla="*/ 9 h 462"/>
                <a:gd name="T2" fmla="*/ 13 w 492"/>
                <a:gd name="T3" fmla="*/ 9 h 462"/>
                <a:gd name="T4" fmla="*/ 14 w 492"/>
                <a:gd name="T5" fmla="*/ 8 h 462"/>
                <a:gd name="T6" fmla="*/ 15 w 492"/>
                <a:gd name="T7" fmla="*/ 8 h 462"/>
                <a:gd name="T8" fmla="*/ 14 w 492"/>
                <a:gd name="T9" fmla="*/ 8 h 462"/>
                <a:gd name="T10" fmla="*/ 15 w 492"/>
                <a:gd name="T11" fmla="*/ 8 h 462"/>
                <a:gd name="T12" fmla="*/ 16 w 492"/>
                <a:gd name="T13" fmla="*/ 8 h 462"/>
                <a:gd name="T14" fmla="*/ 16 w 492"/>
                <a:gd name="T15" fmla="*/ 8 h 462"/>
                <a:gd name="T16" fmla="*/ 16 w 492"/>
                <a:gd name="T17" fmla="*/ 7 h 462"/>
                <a:gd name="T18" fmla="*/ 17 w 492"/>
                <a:gd name="T19" fmla="*/ 6 h 462"/>
                <a:gd name="T20" fmla="*/ 15 w 492"/>
                <a:gd name="T21" fmla="*/ 6 h 462"/>
                <a:gd name="T22" fmla="*/ 14 w 492"/>
                <a:gd name="T23" fmla="*/ 8 h 462"/>
                <a:gd name="T24" fmla="*/ 13 w 492"/>
                <a:gd name="T25" fmla="*/ 8 h 462"/>
                <a:gd name="T26" fmla="*/ 12 w 492"/>
                <a:gd name="T27" fmla="*/ 8 h 462"/>
                <a:gd name="T28" fmla="*/ 11 w 492"/>
                <a:gd name="T29" fmla="*/ 7 h 462"/>
                <a:gd name="T30" fmla="*/ 11 w 492"/>
                <a:gd name="T31" fmla="*/ 6 h 462"/>
                <a:gd name="T32" fmla="*/ 10 w 492"/>
                <a:gd name="T33" fmla="*/ 6 h 462"/>
                <a:gd name="T34" fmla="*/ 10 w 492"/>
                <a:gd name="T35" fmla="*/ 5 h 462"/>
                <a:gd name="T36" fmla="*/ 11 w 492"/>
                <a:gd name="T37" fmla="*/ 4 h 462"/>
                <a:gd name="T38" fmla="*/ 11 w 492"/>
                <a:gd name="T39" fmla="*/ 4 h 462"/>
                <a:gd name="T40" fmla="*/ 10 w 492"/>
                <a:gd name="T41" fmla="*/ 4 h 462"/>
                <a:gd name="T42" fmla="*/ 10 w 492"/>
                <a:gd name="T43" fmla="*/ 3 h 462"/>
                <a:gd name="T44" fmla="*/ 10 w 492"/>
                <a:gd name="T45" fmla="*/ 3 h 462"/>
                <a:gd name="T46" fmla="*/ 9 w 492"/>
                <a:gd name="T47" fmla="*/ 2 h 462"/>
                <a:gd name="T48" fmla="*/ 8 w 492"/>
                <a:gd name="T49" fmla="*/ 2 h 462"/>
                <a:gd name="T50" fmla="*/ 8 w 492"/>
                <a:gd name="T51" fmla="*/ 2 h 462"/>
                <a:gd name="T52" fmla="*/ 7 w 492"/>
                <a:gd name="T53" fmla="*/ 1 h 462"/>
                <a:gd name="T54" fmla="*/ 6 w 492"/>
                <a:gd name="T55" fmla="*/ 1 h 462"/>
                <a:gd name="T56" fmla="*/ 6 w 492"/>
                <a:gd name="T57" fmla="*/ 1 h 462"/>
                <a:gd name="T58" fmla="*/ 4 w 492"/>
                <a:gd name="T59" fmla="*/ 1 h 462"/>
                <a:gd name="T60" fmla="*/ 1 w 492"/>
                <a:gd name="T61" fmla="*/ 0 h 462"/>
                <a:gd name="T62" fmla="*/ 0 w 492"/>
                <a:gd name="T63" fmla="*/ 0 h 462"/>
                <a:gd name="T64" fmla="*/ 0 w 492"/>
                <a:gd name="T65" fmla="*/ 2 h 462"/>
                <a:gd name="T66" fmla="*/ 1 w 492"/>
                <a:gd name="T67" fmla="*/ 2 h 462"/>
                <a:gd name="T68" fmla="*/ 1 w 492"/>
                <a:gd name="T69" fmla="*/ 3 h 462"/>
                <a:gd name="T70" fmla="*/ 1 w 492"/>
                <a:gd name="T71" fmla="*/ 3 h 462"/>
                <a:gd name="T72" fmla="*/ 1 w 492"/>
                <a:gd name="T73" fmla="*/ 3 h 462"/>
                <a:gd name="T74" fmla="*/ 2 w 492"/>
                <a:gd name="T75" fmla="*/ 3 h 462"/>
                <a:gd name="T76" fmla="*/ 2 w 492"/>
                <a:gd name="T77" fmla="*/ 4 h 462"/>
                <a:gd name="T78" fmla="*/ 3 w 492"/>
                <a:gd name="T79" fmla="*/ 5 h 462"/>
                <a:gd name="T80" fmla="*/ 3 w 492"/>
                <a:gd name="T81" fmla="*/ 5 h 462"/>
                <a:gd name="T82" fmla="*/ 3 w 492"/>
                <a:gd name="T83" fmla="*/ 5 h 462"/>
                <a:gd name="T84" fmla="*/ 3 w 492"/>
                <a:gd name="T85" fmla="*/ 2 h 462"/>
                <a:gd name="T86" fmla="*/ 1 w 492"/>
                <a:gd name="T87" fmla="*/ 2 h 462"/>
                <a:gd name="T88" fmla="*/ 1 w 492"/>
                <a:gd name="T89" fmla="*/ 1 h 462"/>
                <a:gd name="T90" fmla="*/ 3 w 492"/>
                <a:gd name="T91" fmla="*/ 1 h 462"/>
                <a:gd name="T92" fmla="*/ 3 w 492"/>
                <a:gd name="T93" fmla="*/ 3 h 462"/>
                <a:gd name="T94" fmla="*/ 3 w 492"/>
                <a:gd name="T95" fmla="*/ 3 h 462"/>
                <a:gd name="T96" fmla="*/ 3 w 492"/>
                <a:gd name="T97" fmla="*/ 3 h 462"/>
                <a:gd name="T98" fmla="*/ 5 w 492"/>
                <a:gd name="T99" fmla="*/ 5 h 462"/>
                <a:gd name="T100" fmla="*/ 5 w 492"/>
                <a:gd name="T101" fmla="*/ 5 h 462"/>
                <a:gd name="T102" fmla="*/ 6 w 492"/>
                <a:gd name="T103" fmla="*/ 6 h 462"/>
                <a:gd name="T104" fmla="*/ 6 w 492"/>
                <a:gd name="T105" fmla="*/ 6 h 462"/>
                <a:gd name="T106" fmla="*/ 7 w 492"/>
                <a:gd name="T107" fmla="*/ 7 h 462"/>
                <a:gd name="T108" fmla="*/ 8 w 492"/>
                <a:gd name="T109" fmla="*/ 8 h 462"/>
                <a:gd name="T110" fmla="*/ 11 w 492"/>
                <a:gd name="T111" fmla="*/ 9 h 462"/>
                <a:gd name="T112" fmla="*/ 12 w 492"/>
                <a:gd name="T113" fmla="*/ 9 h 462"/>
                <a:gd name="T114" fmla="*/ 12 w 492"/>
                <a:gd name="T115" fmla="*/ 9 h 462"/>
                <a:gd name="T116" fmla="*/ 13 w 492"/>
                <a:gd name="T117" fmla="*/ 9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72" name="Freeform 397"/>
            <p:cNvSpPr>
              <a:spLocks/>
            </p:cNvSpPr>
            <p:nvPr/>
          </p:nvSpPr>
          <p:spPr bwMode="auto">
            <a:xfrm>
              <a:off x="6392" y="1545"/>
              <a:ext cx="78" cy="29"/>
            </a:xfrm>
            <a:custGeom>
              <a:avLst/>
              <a:gdLst>
                <a:gd name="T0" fmla="*/ 0 w 180"/>
                <a:gd name="T1" fmla="*/ 0 h 78"/>
                <a:gd name="T2" fmla="*/ 0 w 180"/>
                <a:gd name="T3" fmla="*/ 0 h 78"/>
                <a:gd name="T4" fmla="*/ 0 w 180"/>
                <a:gd name="T5" fmla="*/ 0 h 78"/>
                <a:gd name="T6" fmla="*/ 2 w 180"/>
                <a:gd name="T7" fmla="*/ 0 h 78"/>
                <a:gd name="T8" fmla="*/ 3 w 180"/>
                <a:gd name="T9" fmla="*/ 0 h 78"/>
                <a:gd name="T10" fmla="*/ 3 w 180"/>
                <a:gd name="T11" fmla="*/ 0 h 78"/>
                <a:gd name="T12" fmla="*/ 4 w 180"/>
                <a:gd name="T13" fmla="*/ 1 h 78"/>
                <a:gd name="T14" fmla="*/ 4 w 180"/>
                <a:gd name="T15" fmla="*/ 1 h 78"/>
                <a:gd name="T16" fmla="*/ 4 w 180"/>
                <a:gd name="T17" fmla="*/ 1 h 78"/>
                <a:gd name="T18" fmla="*/ 7 w 180"/>
                <a:gd name="T19" fmla="*/ 1 h 78"/>
                <a:gd name="T20" fmla="*/ 7 w 180"/>
                <a:gd name="T21" fmla="*/ 1 h 78"/>
                <a:gd name="T22" fmla="*/ 6 w 180"/>
                <a:gd name="T23" fmla="*/ 1 h 78"/>
                <a:gd name="T24" fmla="*/ 5 w 180"/>
                <a:gd name="T25" fmla="*/ 1 h 78"/>
                <a:gd name="T26" fmla="*/ 5 w 180"/>
                <a:gd name="T27" fmla="*/ 1 h 78"/>
                <a:gd name="T28" fmla="*/ 5 w 180"/>
                <a:gd name="T29" fmla="*/ 1 h 78"/>
                <a:gd name="T30" fmla="*/ 4 w 180"/>
                <a:gd name="T31" fmla="*/ 0 h 78"/>
                <a:gd name="T32" fmla="*/ 3 w 180"/>
                <a:gd name="T33" fmla="*/ 0 h 78"/>
                <a:gd name="T34" fmla="*/ 2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73" name="Freeform 398"/>
            <p:cNvSpPr>
              <a:spLocks/>
            </p:cNvSpPr>
            <p:nvPr/>
          </p:nvSpPr>
          <p:spPr bwMode="auto">
            <a:xfrm>
              <a:off x="6400" y="1557"/>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74" name="Freeform 399"/>
            <p:cNvSpPr>
              <a:spLocks/>
            </p:cNvSpPr>
            <p:nvPr/>
          </p:nvSpPr>
          <p:spPr bwMode="auto">
            <a:xfrm>
              <a:off x="6438" y="1586"/>
              <a:ext cx="13" cy="6"/>
            </a:xfrm>
            <a:custGeom>
              <a:avLst/>
              <a:gdLst>
                <a:gd name="T0" fmla="*/ 0 w 30"/>
                <a:gd name="T1" fmla="*/ 0 h 17"/>
                <a:gd name="T2" fmla="*/ 0 w 30"/>
                <a:gd name="T3" fmla="*/ 0 h 17"/>
                <a:gd name="T4" fmla="*/ 1 w 30"/>
                <a:gd name="T5" fmla="*/ 0 h 17"/>
                <a:gd name="T6" fmla="*/ 1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7">
                  <a:moveTo>
                    <a:pt x="0" y="16"/>
                  </a:moveTo>
                  <a:lnTo>
                    <a:pt x="15" y="16"/>
                  </a:lnTo>
                  <a:lnTo>
                    <a:pt x="29" y="16"/>
                  </a:lnTo>
                  <a:lnTo>
                    <a:pt x="29" y="0"/>
                  </a:lnTo>
                  <a:lnTo>
                    <a:pt x="0"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75" name="Freeform 400"/>
            <p:cNvSpPr>
              <a:spLocks/>
            </p:cNvSpPr>
            <p:nvPr/>
          </p:nvSpPr>
          <p:spPr bwMode="auto">
            <a:xfrm>
              <a:off x="6464" y="1574"/>
              <a:ext cx="26" cy="24"/>
            </a:xfrm>
            <a:custGeom>
              <a:avLst/>
              <a:gdLst>
                <a:gd name="T0" fmla="*/ 2 w 61"/>
                <a:gd name="T1" fmla="*/ 1 h 63"/>
                <a:gd name="T2" fmla="*/ 2 w 61"/>
                <a:gd name="T3" fmla="*/ 1 h 63"/>
                <a:gd name="T4" fmla="*/ 2 w 61"/>
                <a:gd name="T5" fmla="*/ 0 h 63"/>
                <a:gd name="T6" fmla="*/ 1 w 61"/>
                <a:gd name="T7" fmla="*/ 0 h 63"/>
                <a:gd name="T8" fmla="*/ 1 w 61"/>
                <a:gd name="T9" fmla="*/ 0 h 63"/>
                <a:gd name="T10" fmla="*/ 1 w 61"/>
                <a:gd name="T11" fmla="*/ 0 h 63"/>
                <a:gd name="T12" fmla="*/ 1 w 61"/>
                <a:gd name="T13" fmla="*/ 1 h 63"/>
                <a:gd name="T14" fmla="*/ 0 w 61"/>
                <a:gd name="T15" fmla="*/ 1 h 63"/>
                <a:gd name="T16" fmla="*/ 0 w 61"/>
                <a:gd name="T17" fmla="*/ 1 h 63"/>
                <a:gd name="T18" fmla="*/ 1 w 61"/>
                <a:gd name="T19" fmla="*/ 1 h 63"/>
                <a:gd name="T20" fmla="*/ 2 w 61"/>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76" name="Freeform 401"/>
            <p:cNvSpPr>
              <a:spLocks/>
            </p:cNvSpPr>
            <p:nvPr/>
          </p:nvSpPr>
          <p:spPr bwMode="auto">
            <a:xfrm>
              <a:off x="6438" y="1533"/>
              <a:ext cx="8" cy="7"/>
            </a:xfrm>
            <a:custGeom>
              <a:avLst/>
              <a:gdLst>
                <a:gd name="T0" fmla="*/ 0 w 17"/>
                <a:gd name="T1" fmla="*/ 0 h 17"/>
                <a:gd name="T2" fmla="*/ 0 w 17"/>
                <a:gd name="T3" fmla="*/ 0 h 17"/>
                <a:gd name="T4" fmla="*/ 1 w 17"/>
                <a:gd name="T5" fmla="*/ 0 h 17"/>
                <a:gd name="T6" fmla="*/ 1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77" name="Line 402"/>
            <p:cNvSpPr>
              <a:spLocks noChangeShapeType="1"/>
            </p:cNvSpPr>
            <p:nvPr/>
          </p:nvSpPr>
          <p:spPr bwMode="auto">
            <a:xfrm>
              <a:off x="6477" y="1563"/>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78" name="Freeform 403"/>
            <p:cNvSpPr>
              <a:spLocks/>
            </p:cNvSpPr>
            <p:nvPr/>
          </p:nvSpPr>
          <p:spPr bwMode="auto">
            <a:xfrm>
              <a:off x="6137" y="1005"/>
              <a:ext cx="513" cy="372"/>
            </a:xfrm>
            <a:custGeom>
              <a:avLst/>
              <a:gdLst>
                <a:gd name="T0" fmla="*/ 26 w 1193"/>
                <a:gd name="T1" fmla="*/ 20 h 985"/>
                <a:gd name="T2" fmla="*/ 24 w 1193"/>
                <a:gd name="T3" fmla="*/ 20 h 985"/>
                <a:gd name="T4" fmla="*/ 25 w 1193"/>
                <a:gd name="T5" fmla="*/ 19 h 985"/>
                <a:gd name="T6" fmla="*/ 26 w 1193"/>
                <a:gd name="T7" fmla="*/ 19 h 985"/>
                <a:gd name="T8" fmla="*/ 24 w 1193"/>
                <a:gd name="T9" fmla="*/ 18 h 985"/>
                <a:gd name="T10" fmla="*/ 24 w 1193"/>
                <a:gd name="T11" fmla="*/ 16 h 985"/>
                <a:gd name="T12" fmla="*/ 21 w 1193"/>
                <a:gd name="T13" fmla="*/ 17 h 985"/>
                <a:gd name="T14" fmla="*/ 12 w 1193"/>
                <a:gd name="T15" fmla="*/ 15 h 985"/>
                <a:gd name="T16" fmla="*/ 3 w 1193"/>
                <a:gd name="T17" fmla="*/ 14 h 985"/>
                <a:gd name="T18" fmla="*/ 2 w 1193"/>
                <a:gd name="T19" fmla="*/ 11 h 985"/>
                <a:gd name="T20" fmla="*/ 3 w 1193"/>
                <a:gd name="T21" fmla="*/ 9 h 985"/>
                <a:gd name="T22" fmla="*/ 1 w 1193"/>
                <a:gd name="T23" fmla="*/ 8 h 985"/>
                <a:gd name="T24" fmla="*/ 0 w 1193"/>
                <a:gd name="T25" fmla="*/ 6 h 985"/>
                <a:gd name="T26" fmla="*/ 12 w 1193"/>
                <a:gd name="T27" fmla="*/ 1 h 985"/>
                <a:gd name="T28" fmla="*/ 14 w 1193"/>
                <a:gd name="T29" fmla="*/ 1 h 985"/>
                <a:gd name="T30" fmla="*/ 15 w 1193"/>
                <a:gd name="T31" fmla="*/ 2 h 985"/>
                <a:gd name="T32" fmla="*/ 19 w 1193"/>
                <a:gd name="T33" fmla="*/ 4 h 985"/>
                <a:gd name="T34" fmla="*/ 22 w 1193"/>
                <a:gd name="T35" fmla="*/ 4 h 985"/>
                <a:gd name="T36" fmla="*/ 22 w 1193"/>
                <a:gd name="T37" fmla="*/ 4 h 985"/>
                <a:gd name="T38" fmla="*/ 24 w 1193"/>
                <a:gd name="T39" fmla="*/ 5 h 985"/>
                <a:gd name="T40" fmla="*/ 26 w 1193"/>
                <a:gd name="T41" fmla="*/ 6 h 985"/>
                <a:gd name="T42" fmla="*/ 27 w 1193"/>
                <a:gd name="T43" fmla="*/ 3 h 985"/>
                <a:gd name="T44" fmla="*/ 29 w 1193"/>
                <a:gd name="T45" fmla="*/ 3 h 985"/>
                <a:gd name="T46" fmla="*/ 29 w 1193"/>
                <a:gd name="T47" fmla="*/ 5 h 985"/>
                <a:gd name="T48" fmla="*/ 29 w 1193"/>
                <a:gd name="T49" fmla="*/ 6 h 985"/>
                <a:gd name="T50" fmla="*/ 32 w 1193"/>
                <a:gd name="T51" fmla="*/ 5 h 985"/>
                <a:gd name="T52" fmla="*/ 31 w 1193"/>
                <a:gd name="T53" fmla="*/ 6 h 985"/>
                <a:gd name="T54" fmla="*/ 28 w 1193"/>
                <a:gd name="T55" fmla="*/ 7 h 985"/>
                <a:gd name="T56" fmla="*/ 26 w 1193"/>
                <a:gd name="T57" fmla="*/ 8 h 985"/>
                <a:gd name="T58" fmla="*/ 23 w 1193"/>
                <a:gd name="T59" fmla="*/ 9 h 985"/>
                <a:gd name="T60" fmla="*/ 23 w 1193"/>
                <a:gd name="T61" fmla="*/ 12 h 985"/>
                <a:gd name="T62" fmla="*/ 26 w 1193"/>
                <a:gd name="T63" fmla="*/ 13 h 985"/>
                <a:gd name="T64" fmla="*/ 27 w 1193"/>
                <a:gd name="T65" fmla="*/ 14 h 985"/>
                <a:gd name="T66" fmla="*/ 28 w 1193"/>
                <a:gd name="T67" fmla="*/ 15 h 985"/>
                <a:gd name="T68" fmla="*/ 29 w 1193"/>
                <a:gd name="T69" fmla="*/ 14 h 985"/>
                <a:gd name="T70" fmla="*/ 31 w 1193"/>
                <a:gd name="T71" fmla="*/ 12 h 985"/>
                <a:gd name="T72" fmla="*/ 31 w 1193"/>
                <a:gd name="T73" fmla="*/ 11 h 985"/>
                <a:gd name="T74" fmla="*/ 34 w 1193"/>
                <a:gd name="T75" fmla="*/ 10 h 985"/>
                <a:gd name="T76" fmla="*/ 34 w 1193"/>
                <a:gd name="T77" fmla="*/ 12 h 985"/>
                <a:gd name="T78" fmla="*/ 38 w 1193"/>
                <a:gd name="T79" fmla="*/ 13 h 985"/>
                <a:gd name="T80" fmla="*/ 40 w 1193"/>
                <a:gd name="T81" fmla="*/ 15 h 985"/>
                <a:gd name="T82" fmla="*/ 40 w 1193"/>
                <a:gd name="T83" fmla="*/ 16 h 985"/>
                <a:gd name="T84" fmla="*/ 38 w 1193"/>
                <a:gd name="T85" fmla="*/ 17 h 985"/>
                <a:gd name="T86" fmla="*/ 37 w 1193"/>
                <a:gd name="T87" fmla="*/ 17 h 985"/>
                <a:gd name="T88" fmla="*/ 34 w 1193"/>
                <a:gd name="T89" fmla="*/ 17 h 985"/>
                <a:gd name="T90" fmla="*/ 31 w 1193"/>
                <a:gd name="T91" fmla="*/ 18 h 985"/>
                <a:gd name="T92" fmla="*/ 34 w 1193"/>
                <a:gd name="T93" fmla="*/ 17 h 985"/>
                <a:gd name="T94" fmla="*/ 34 w 1193"/>
                <a:gd name="T95" fmla="*/ 17 h 985"/>
                <a:gd name="T96" fmla="*/ 34 w 1193"/>
                <a:gd name="T97" fmla="*/ 18 h 985"/>
                <a:gd name="T98" fmla="*/ 34 w 1193"/>
                <a:gd name="T99" fmla="*/ 19 h 985"/>
                <a:gd name="T100" fmla="*/ 34 w 1193"/>
                <a:gd name="T101" fmla="*/ 19 h 985"/>
                <a:gd name="T102" fmla="*/ 34 w 1193"/>
                <a:gd name="T103" fmla="*/ 19 h 985"/>
                <a:gd name="T104" fmla="*/ 33 w 1193"/>
                <a:gd name="T105" fmla="*/ 19 h 985"/>
                <a:gd name="T106" fmla="*/ 32 w 1193"/>
                <a:gd name="T107" fmla="*/ 18 h 985"/>
                <a:gd name="T108" fmla="*/ 30 w 1193"/>
                <a:gd name="T109" fmla="*/ 19 h 985"/>
                <a:gd name="T110" fmla="*/ 28 w 1193"/>
                <a:gd name="T111" fmla="*/ 19 h 985"/>
                <a:gd name="T112" fmla="*/ 26 w 1193"/>
                <a:gd name="T113" fmla="*/ 19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79" name="Freeform 404"/>
            <p:cNvSpPr>
              <a:spLocks/>
            </p:cNvSpPr>
            <p:nvPr/>
          </p:nvSpPr>
          <p:spPr bwMode="auto">
            <a:xfrm>
              <a:off x="6137" y="1005"/>
              <a:ext cx="519" cy="378"/>
            </a:xfrm>
            <a:custGeom>
              <a:avLst/>
              <a:gdLst>
                <a:gd name="T0" fmla="*/ 26 w 1208"/>
                <a:gd name="T1" fmla="*/ 20 h 1000"/>
                <a:gd name="T2" fmla="*/ 24 w 1208"/>
                <a:gd name="T3" fmla="*/ 20 h 1000"/>
                <a:gd name="T4" fmla="*/ 25 w 1208"/>
                <a:gd name="T5" fmla="*/ 19 h 1000"/>
                <a:gd name="T6" fmla="*/ 26 w 1208"/>
                <a:gd name="T7" fmla="*/ 19 h 1000"/>
                <a:gd name="T8" fmla="*/ 24 w 1208"/>
                <a:gd name="T9" fmla="*/ 18 h 1000"/>
                <a:gd name="T10" fmla="*/ 24 w 1208"/>
                <a:gd name="T11" fmla="*/ 17 h 1000"/>
                <a:gd name="T12" fmla="*/ 21 w 1208"/>
                <a:gd name="T13" fmla="*/ 17 h 1000"/>
                <a:gd name="T14" fmla="*/ 13 w 1208"/>
                <a:gd name="T15" fmla="*/ 16 h 1000"/>
                <a:gd name="T16" fmla="*/ 3 w 1208"/>
                <a:gd name="T17" fmla="*/ 14 h 1000"/>
                <a:gd name="T18" fmla="*/ 2 w 1208"/>
                <a:gd name="T19" fmla="*/ 11 h 1000"/>
                <a:gd name="T20" fmla="*/ 3 w 1208"/>
                <a:gd name="T21" fmla="*/ 9 h 1000"/>
                <a:gd name="T22" fmla="*/ 1 w 1208"/>
                <a:gd name="T23" fmla="*/ 8 h 1000"/>
                <a:gd name="T24" fmla="*/ 0 w 1208"/>
                <a:gd name="T25" fmla="*/ 6 h 1000"/>
                <a:gd name="T26" fmla="*/ 12 w 1208"/>
                <a:gd name="T27" fmla="*/ 1 h 1000"/>
                <a:gd name="T28" fmla="*/ 14 w 1208"/>
                <a:gd name="T29" fmla="*/ 1 h 1000"/>
                <a:gd name="T30" fmla="*/ 16 w 1208"/>
                <a:gd name="T31" fmla="*/ 2 h 1000"/>
                <a:gd name="T32" fmla="*/ 19 w 1208"/>
                <a:gd name="T33" fmla="*/ 4 h 1000"/>
                <a:gd name="T34" fmla="*/ 22 w 1208"/>
                <a:gd name="T35" fmla="*/ 4 h 1000"/>
                <a:gd name="T36" fmla="*/ 22 w 1208"/>
                <a:gd name="T37" fmla="*/ 4 h 1000"/>
                <a:gd name="T38" fmla="*/ 24 w 1208"/>
                <a:gd name="T39" fmla="*/ 5 h 1000"/>
                <a:gd name="T40" fmla="*/ 26 w 1208"/>
                <a:gd name="T41" fmla="*/ 6 h 1000"/>
                <a:gd name="T42" fmla="*/ 27 w 1208"/>
                <a:gd name="T43" fmla="*/ 3 h 1000"/>
                <a:gd name="T44" fmla="*/ 29 w 1208"/>
                <a:gd name="T45" fmla="*/ 3 h 1000"/>
                <a:gd name="T46" fmla="*/ 29 w 1208"/>
                <a:gd name="T47" fmla="*/ 5 h 1000"/>
                <a:gd name="T48" fmla="*/ 29 w 1208"/>
                <a:gd name="T49" fmla="*/ 6 h 1000"/>
                <a:gd name="T50" fmla="*/ 32 w 1208"/>
                <a:gd name="T51" fmla="*/ 5 h 1000"/>
                <a:gd name="T52" fmla="*/ 31 w 1208"/>
                <a:gd name="T53" fmla="*/ 6 h 1000"/>
                <a:gd name="T54" fmla="*/ 28 w 1208"/>
                <a:gd name="T55" fmla="*/ 7 h 1000"/>
                <a:gd name="T56" fmla="*/ 26 w 1208"/>
                <a:gd name="T57" fmla="*/ 8 h 1000"/>
                <a:gd name="T58" fmla="*/ 23 w 1208"/>
                <a:gd name="T59" fmla="*/ 10 h 1000"/>
                <a:gd name="T60" fmla="*/ 23 w 1208"/>
                <a:gd name="T61" fmla="*/ 12 h 1000"/>
                <a:gd name="T62" fmla="*/ 26 w 1208"/>
                <a:gd name="T63" fmla="*/ 13 h 1000"/>
                <a:gd name="T64" fmla="*/ 27 w 1208"/>
                <a:gd name="T65" fmla="*/ 14 h 1000"/>
                <a:gd name="T66" fmla="*/ 28 w 1208"/>
                <a:gd name="T67" fmla="*/ 16 h 1000"/>
                <a:gd name="T68" fmla="*/ 29 w 1208"/>
                <a:gd name="T69" fmla="*/ 14 h 1000"/>
                <a:gd name="T70" fmla="*/ 31 w 1208"/>
                <a:gd name="T71" fmla="*/ 12 h 1000"/>
                <a:gd name="T72" fmla="*/ 31 w 1208"/>
                <a:gd name="T73" fmla="*/ 12 h 1000"/>
                <a:gd name="T74" fmla="*/ 34 w 1208"/>
                <a:gd name="T75" fmla="*/ 10 h 1000"/>
                <a:gd name="T76" fmla="*/ 35 w 1208"/>
                <a:gd name="T77" fmla="*/ 12 h 1000"/>
                <a:gd name="T78" fmla="*/ 39 w 1208"/>
                <a:gd name="T79" fmla="*/ 14 h 1000"/>
                <a:gd name="T80" fmla="*/ 40 w 1208"/>
                <a:gd name="T81" fmla="*/ 15 h 1000"/>
                <a:gd name="T82" fmla="*/ 41 w 1208"/>
                <a:gd name="T83" fmla="*/ 16 h 1000"/>
                <a:gd name="T84" fmla="*/ 39 w 1208"/>
                <a:gd name="T85" fmla="*/ 17 h 1000"/>
                <a:gd name="T86" fmla="*/ 34 w 1208"/>
                <a:gd name="T87" fmla="*/ 17 h 1000"/>
                <a:gd name="T88" fmla="*/ 31 w 1208"/>
                <a:gd name="T89" fmla="*/ 19 h 1000"/>
                <a:gd name="T90" fmla="*/ 34 w 1208"/>
                <a:gd name="T91" fmla="*/ 17 h 1000"/>
                <a:gd name="T92" fmla="*/ 35 w 1208"/>
                <a:gd name="T93" fmla="*/ 18 h 1000"/>
                <a:gd name="T94" fmla="*/ 35 w 1208"/>
                <a:gd name="T95" fmla="*/ 18 h 1000"/>
                <a:gd name="T96" fmla="*/ 35 w 1208"/>
                <a:gd name="T97" fmla="*/ 19 h 1000"/>
                <a:gd name="T98" fmla="*/ 35 w 1208"/>
                <a:gd name="T99" fmla="*/ 20 h 1000"/>
                <a:gd name="T100" fmla="*/ 35 w 1208"/>
                <a:gd name="T101" fmla="*/ 19 h 1000"/>
                <a:gd name="T102" fmla="*/ 33 w 1208"/>
                <a:gd name="T103" fmla="*/ 19 h 1000"/>
                <a:gd name="T104" fmla="*/ 33 w 1208"/>
                <a:gd name="T105" fmla="*/ 19 h 1000"/>
                <a:gd name="T106" fmla="*/ 31 w 1208"/>
                <a:gd name="T107" fmla="*/ 19 h 1000"/>
                <a:gd name="T108" fmla="*/ 28 w 1208"/>
                <a:gd name="T109" fmla="*/ 19 h 1000"/>
                <a:gd name="T110" fmla="*/ 26 w 1208"/>
                <a:gd name="T111" fmla="*/ 19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80" name="Line 405"/>
            <p:cNvSpPr>
              <a:spLocks noChangeShapeType="1"/>
            </p:cNvSpPr>
            <p:nvPr/>
          </p:nvSpPr>
          <p:spPr bwMode="auto">
            <a:xfrm flipH="1">
              <a:off x="6604" y="1325"/>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81" name="Freeform 406"/>
            <p:cNvSpPr>
              <a:spLocks/>
            </p:cNvSpPr>
            <p:nvPr/>
          </p:nvSpPr>
          <p:spPr bwMode="auto">
            <a:xfrm>
              <a:off x="6529" y="1051"/>
              <a:ext cx="140" cy="152"/>
            </a:xfrm>
            <a:custGeom>
              <a:avLst/>
              <a:gdLst>
                <a:gd name="T0" fmla="*/ 7 w 328"/>
                <a:gd name="T1" fmla="*/ 1 h 401"/>
                <a:gd name="T2" fmla="*/ 7 w 328"/>
                <a:gd name="T3" fmla="*/ 2 h 401"/>
                <a:gd name="T4" fmla="*/ 9 w 328"/>
                <a:gd name="T5" fmla="*/ 3 h 401"/>
                <a:gd name="T6" fmla="*/ 9 w 328"/>
                <a:gd name="T7" fmla="*/ 3 h 401"/>
                <a:gd name="T8" fmla="*/ 9 w 328"/>
                <a:gd name="T9" fmla="*/ 4 h 401"/>
                <a:gd name="T10" fmla="*/ 10 w 328"/>
                <a:gd name="T11" fmla="*/ 5 h 401"/>
                <a:gd name="T12" fmla="*/ 11 w 328"/>
                <a:gd name="T13" fmla="*/ 6 h 401"/>
                <a:gd name="T14" fmla="*/ 9 w 328"/>
                <a:gd name="T15" fmla="*/ 6 h 401"/>
                <a:gd name="T16" fmla="*/ 9 w 328"/>
                <a:gd name="T17" fmla="*/ 6 h 401"/>
                <a:gd name="T18" fmla="*/ 8 w 328"/>
                <a:gd name="T19" fmla="*/ 5 h 401"/>
                <a:gd name="T20" fmla="*/ 8 w 328"/>
                <a:gd name="T21" fmla="*/ 6 h 401"/>
                <a:gd name="T22" fmla="*/ 8 w 328"/>
                <a:gd name="T23" fmla="*/ 7 h 401"/>
                <a:gd name="T24" fmla="*/ 8 w 328"/>
                <a:gd name="T25" fmla="*/ 8 h 401"/>
                <a:gd name="T26" fmla="*/ 6 w 328"/>
                <a:gd name="T27" fmla="*/ 7 h 401"/>
                <a:gd name="T28" fmla="*/ 7 w 328"/>
                <a:gd name="T29" fmla="*/ 8 h 401"/>
                <a:gd name="T30" fmla="*/ 6 w 328"/>
                <a:gd name="T31" fmla="*/ 8 h 401"/>
                <a:gd name="T32" fmla="*/ 4 w 328"/>
                <a:gd name="T33" fmla="*/ 7 h 401"/>
                <a:gd name="T34" fmla="*/ 4 w 328"/>
                <a:gd name="T35" fmla="*/ 6 h 401"/>
                <a:gd name="T36" fmla="*/ 3 w 328"/>
                <a:gd name="T37" fmla="*/ 6 h 401"/>
                <a:gd name="T38" fmla="*/ 3 w 328"/>
                <a:gd name="T39" fmla="*/ 6 h 401"/>
                <a:gd name="T40" fmla="*/ 2 w 328"/>
                <a:gd name="T41" fmla="*/ 6 h 401"/>
                <a:gd name="T42" fmla="*/ 2 w 328"/>
                <a:gd name="T43" fmla="*/ 6 h 401"/>
                <a:gd name="T44" fmla="*/ 3 w 328"/>
                <a:gd name="T45" fmla="*/ 5 h 401"/>
                <a:gd name="T46" fmla="*/ 3 w 328"/>
                <a:gd name="T47" fmla="*/ 5 h 401"/>
                <a:gd name="T48" fmla="*/ 4 w 328"/>
                <a:gd name="T49" fmla="*/ 5 h 401"/>
                <a:gd name="T50" fmla="*/ 6 w 328"/>
                <a:gd name="T51" fmla="*/ 4 h 401"/>
                <a:gd name="T52" fmla="*/ 6 w 328"/>
                <a:gd name="T53" fmla="*/ 4 h 401"/>
                <a:gd name="T54" fmla="*/ 3 w 328"/>
                <a:gd name="T55" fmla="*/ 2 h 401"/>
                <a:gd name="T56" fmla="*/ 3 w 328"/>
                <a:gd name="T57" fmla="*/ 3 h 401"/>
                <a:gd name="T58" fmla="*/ 3 w 328"/>
                <a:gd name="T59" fmla="*/ 2 h 401"/>
                <a:gd name="T60" fmla="*/ 1 w 328"/>
                <a:gd name="T61" fmla="*/ 2 h 401"/>
                <a:gd name="T62" fmla="*/ 0 w 328"/>
                <a:gd name="T63" fmla="*/ 2 h 401"/>
                <a:gd name="T64" fmla="*/ 0 w 328"/>
                <a:gd name="T65" fmla="*/ 0 h 401"/>
                <a:gd name="T66" fmla="*/ 2 w 328"/>
                <a:gd name="T67" fmla="*/ 0 h 401"/>
                <a:gd name="T68" fmla="*/ 3 w 328"/>
                <a:gd name="T69" fmla="*/ 1 h 401"/>
                <a:gd name="T70" fmla="*/ 3 w 328"/>
                <a:gd name="T71" fmla="*/ 0 h 401"/>
                <a:gd name="T72" fmla="*/ 5 w 328"/>
                <a:gd name="T73" fmla="*/ 0 h 401"/>
                <a:gd name="T74" fmla="*/ 7 w 328"/>
                <a:gd name="T75" fmla="*/ 1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82" name="Freeform 407"/>
            <p:cNvSpPr>
              <a:spLocks/>
            </p:cNvSpPr>
            <p:nvPr/>
          </p:nvSpPr>
          <p:spPr bwMode="auto">
            <a:xfrm>
              <a:off x="6617" y="953"/>
              <a:ext cx="136" cy="76"/>
            </a:xfrm>
            <a:custGeom>
              <a:avLst/>
              <a:gdLst>
                <a:gd name="T0" fmla="*/ 1 w 315"/>
                <a:gd name="T1" fmla="*/ 3 h 200"/>
                <a:gd name="T2" fmla="*/ 0 w 315"/>
                <a:gd name="T3" fmla="*/ 3 h 200"/>
                <a:gd name="T4" fmla="*/ 0 w 315"/>
                <a:gd name="T5" fmla="*/ 4 h 200"/>
                <a:gd name="T6" fmla="*/ 1 w 315"/>
                <a:gd name="T7" fmla="*/ 4 h 200"/>
                <a:gd name="T8" fmla="*/ 2 w 315"/>
                <a:gd name="T9" fmla="*/ 4 h 200"/>
                <a:gd name="T10" fmla="*/ 3 w 315"/>
                <a:gd name="T11" fmla="*/ 3 h 200"/>
                <a:gd name="T12" fmla="*/ 5 w 315"/>
                <a:gd name="T13" fmla="*/ 3 h 200"/>
                <a:gd name="T14" fmla="*/ 5 w 315"/>
                <a:gd name="T15" fmla="*/ 3 h 200"/>
                <a:gd name="T16" fmla="*/ 6 w 315"/>
                <a:gd name="T17" fmla="*/ 2 h 200"/>
                <a:gd name="T18" fmla="*/ 6 w 315"/>
                <a:gd name="T19" fmla="*/ 3 h 200"/>
                <a:gd name="T20" fmla="*/ 10 w 315"/>
                <a:gd name="T21" fmla="*/ 2 h 200"/>
                <a:gd name="T22" fmla="*/ 11 w 315"/>
                <a:gd name="T23" fmla="*/ 0 h 200"/>
                <a:gd name="T24" fmla="*/ 3 w 315"/>
                <a:gd name="T25" fmla="*/ 0 h 200"/>
                <a:gd name="T26" fmla="*/ 3 w 315"/>
                <a:gd name="T27" fmla="*/ 1 h 200"/>
                <a:gd name="T28" fmla="*/ 3 w 315"/>
                <a:gd name="T29" fmla="*/ 1 h 200"/>
                <a:gd name="T30" fmla="*/ 5 w 315"/>
                <a:gd name="T31" fmla="*/ 1 h 200"/>
                <a:gd name="T32" fmla="*/ 5 w 315"/>
                <a:gd name="T33" fmla="*/ 2 h 200"/>
                <a:gd name="T34" fmla="*/ 3 w 315"/>
                <a:gd name="T35" fmla="*/ 2 h 200"/>
                <a:gd name="T36" fmla="*/ 2 w 315"/>
                <a:gd name="T37" fmla="*/ 1 h 200"/>
                <a:gd name="T38" fmla="*/ 1 w 315"/>
                <a:gd name="T39" fmla="*/ 2 h 200"/>
                <a:gd name="T40" fmla="*/ 2 w 315"/>
                <a:gd name="T41" fmla="*/ 3 h 200"/>
                <a:gd name="T42" fmla="*/ 1 w 315"/>
                <a:gd name="T43" fmla="*/ 3 h 200"/>
                <a:gd name="T44" fmla="*/ 1 w 315"/>
                <a:gd name="T45" fmla="*/ 3 h 200"/>
                <a:gd name="T46" fmla="*/ 1 w 315"/>
                <a:gd name="T47" fmla="*/ 3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83" name="Freeform 408"/>
            <p:cNvSpPr>
              <a:spLocks/>
            </p:cNvSpPr>
            <p:nvPr/>
          </p:nvSpPr>
          <p:spPr bwMode="auto">
            <a:xfrm>
              <a:off x="6373" y="1011"/>
              <a:ext cx="71" cy="65"/>
            </a:xfrm>
            <a:custGeom>
              <a:avLst/>
              <a:gdLst>
                <a:gd name="T0" fmla="*/ 1 w 165"/>
                <a:gd name="T1" fmla="*/ 0 h 171"/>
                <a:gd name="T2" fmla="*/ 3 w 165"/>
                <a:gd name="T3" fmla="*/ 0 h 171"/>
                <a:gd name="T4" fmla="*/ 3 w 165"/>
                <a:gd name="T5" fmla="*/ 0 h 171"/>
                <a:gd name="T6" fmla="*/ 3 w 165"/>
                <a:gd name="T7" fmla="*/ 0 h 171"/>
                <a:gd name="T8" fmla="*/ 5 w 165"/>
                <a:gd name="T9" fmla="*/ 1 h 171"/>
                <a:gd name="T10" fmla="*/ 6 w 165"/>
                <a:gd name="T11" fmla="*/ 1 h 171"/>
                <a:gd name="T12" fmla="*/ 6 w 165"/>
                <a:gd name="T13" fmla="*/ 1 h 171"/>
                <a:gd name="T14" fmla="*/ 6 w 165"/>
                <a:gd name="T15" fmla="*/ 3 h 171"/>
                <a:gd name="T16" fmla="*/ 3 w 165"/>
                <a:gd name="T17" fmla="*/ 4 h 171"/>
                <a:gd name="T18" fmla="*/ 2 w 165"/>
                <a:gd name="T19" fmla="*/ 3 h 171"/>
                <a:gd name="T20" fmla="*/ 0 w 165"/>
                <a:gd name="T21" fmla="*/ 2 h 171"/>
                <a:gd name="T22" fmla="*/ 0 w 165"/>
                <a:gd name="T23" fmla="*/ 2 h 171"/>
                <a:gd name="T24" fmla="*/ 2 w 165"/>
                <a:gd name="T25" fmla="*/ 2 h 171"/>
                <a:gd name="T26" fmla="*/ 2 w 165"/>
                <a:gd name="T27" fmla="*/ 1 h 171"/>
                <a:gd name="T28" fmla="*/ 1 w 165"/>
                <a:gd name="T29" fmla="*/ 1 h 171"/>
                <a:gd name="T30" fmla="*/ 1 w 165"/>
                <a:gd name="T31" fmla="*/ 1 h 171"/>
                <a:gd name="T32" fmla="*/ 1 w 165"/>
                <a:gd name="T33" fmla="*/ 1 h 171"/>
                <a:gd name="T34" fmla="*/ 1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84" name="Freeform 409"/>
            <p:cNvSpPr>
              <a:spLocks/>
            </p:cNvSpPr>
            <p:nvPr/>
          </p:nvSpPr>
          <p:spPr bwMode="auto">
            <a:xfrm>
              <a:off x="6560" y="1005"/>
              <a:ext cx="90" cy="52"/>
            </a:xfrm>
            <a:custGeom>
              <a:avLst/>
              <a:gdLst>
                <a:gd name="T0" fmla="*/ 0 w 209"/>
                <a:gd name="T1" fmla="*/ 0 h 139"/>
                <a:gd name="T2" fmla="*/ 0 w 209"/>
                <a:gd name="T3" fmla="*/ 0 h 139"/>
                <a:gd name="T4" fmla="*/ 1 w 209"/>
                <a:gd name="T5" fmla="*/ 1 h 139"/>
                <a:gd name="T6" fmla="*/ 1 w 209"/>
                <a:gd name="T7" fmla="*/ 1 h 139"/>
                <a:gd name="T8" fmla="*/ 4 w 209"/>
                <a:gd name="T9" fmla="*/ 2 h 139"/>
                <a:gd name="T10" fmla="*/ 5 w 209"/>
                <a:gd name="T11" fmla="*/ 2 h 139"/>
                <a:gd name="T12" fmla="*/ 7 w 209"/>
                <a:gd name="T13" fmla="*/ 3 h 139"/>
                <a:gd name="T14" fmla="*/ 7 w 209"/>
                <a:gd name="T15" fmla="*/ 2 h 139"/>
                <a:gd name="T16" fmla="*/ 5 w 209"/>
                <a:gd name="T17" fmla="*/ 1 h 139"/>
                <a:gd name="T18" fmla="*/ 5 w 209"/>
                <a:gd name="T19" fmla="*/ 1 h 139"/>
                <a:gd name="T20" fmla="*/ 1 w 209"/>
                <a:gd name="T21" fmla="*/ 0 h 139"/>
                <a:gd name="T22" fmla="*/ 1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85" name="Freeform 410"/>
            <p:cNvSpPr>
              <a:spLocks/>
            </p:cNvSpPr>
            <p:nvPr/>
          </p:nvSpPr>
          <p:spPr bwMode="auto">
            <a:xfrm>
              <a:off x="6329" y="993"/>
              <a:ext cx="52" cy="36"/>
            </a:xfrm>
            <a:custGeom>
              <a:avLst/>
              <a:gdLst>
                <a:gd name="T0" fmla="*/ 0 w 121"/>
                <a:gd name="T1" fmla="*/ 2 h 93"/>
                <a:gd name="T2" fmla="*/ 1 w 121"/>
                <a:gd name="T3" fmla="*/ 2 h 93"/>
                <a:gd name="T4" fmla="*/ 3 w 121"/>
                <a:gd name="T5" fmla="*/ 1 h 93"/>
                <a:gd name="T6" fmla="*/ 4 w 121"/>
                <a:gd name="T7" fmla="*/ 1 h 93"/>
                <a:gd name="T8" fmla="*/ 3 w 121"/>
                <a:gd name="T9" fmla="*/ 0 h 93"/>
                <a:gd name="T10" fmla="*/ 2 w 121"/>
                <a:gd name="T11" fmla="*/ 0 h 93"/>
                <a:gd name="T12" fmla="*/ 0 w 121"/>
                <a:gd name="T13" fmla="*/ 1 h 93"/>
                <a:gd name="T14" fmla="*/ 0 w 121"/>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86" name="Freeform 411"/>
            <p:cNvSpPr>
              <a:spLocks/>
            </p:cNvSpPr>
            <p:nvPr/>
          </p:nvSpPr>
          <p:spPr bwMode="auto">
            <a:xfrm>
              <a:off x="6419" y="976"/>
              <a:ext cx="64" cy="35"/>
            </a:xfrm>
            <a:custGeom>
              <a:avLst/>
              <a:gdLst>
                <a:gd name="T0" fmla="*/ 1 w 150"/>
                <a:gd name="T1" fmla="*/ 0 h 93"/>
                <a:gd name="T2" fmla="*/ 3 w 150"/>
                <a:gd name="T3" fmla="*/ 1 h 93"/>
                <a:gd name="T4" fmla="*/ 4 w 150"/>
                <a:gd name="T5" fmla="*/ 0 h 93"/>
                <a:gd name="T6" fmla="*/ 4 w 150"/>
                <a:gd name="T7" fmla="*/ 1 h 93"/>
                <a:gd name="T8" fmla="*/ 5 w 150"/>
                <a:gd name="T9" fmla="*/ 1 h 93"/>
                <a:gd name="T10" fmla="*/ 5 w 150"/>
                <a:gd name="T11" fmla="*/ 1 h 93"/>
                <a:gd name="T12" fmla="*/ 3 w 150"/>
                <a:gd name="T13" fmla="*/ 1 h 93"/>
                <a:gd name="T14" fmla="*/ 1 w 150"/>
                <a:gd name="T15" fmla="*/ 2 h 93"/>
                <a:gd name="T16" fmla="*/ 0 w 150"/>
                <a:gd name="T17" fmla="*/ 1 h 93"/>
                <a:gd name="T18" fmla="*/ 1 w 150"/>
                <a:gd name="T19" fmla="*/ 1 h 93"/>
                <a:gd name="T20" fmla="*/ 0 w 150"/>
                <a:gd name="T21" fmla="*/ 1 h 93"/>
                <a:gd name="T22" fmla="*/ 1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87" name="Freeform 412"/>
            <p:cNvSpPr>
              <a:spLocks/>
            </p:cNvSpPr>
            <p:nvPr/>
          </p:nvSpPr>
          <p:spPr bwMode="auto">
            <a:xfrm>
              <a:off x="6617" y="1312"/>
              <a:ext cx="52" cy="48"/>
            </a:xfrm>
            <a:custGeom>
              <a:avLst/>
              <a:gdLst>
                <a:gd name="T0" fmla="*/ 3 w 120"/>
                <a:gd name="T1" fmla="*/ 0 h 125"/>
                <a:gd name="T2" fmla="*/ 3 w 120"/>
                <a:gd name="T3" fmla="*/ 0 h 125"/>
                <a:gd name="T4" fmla="*/ 2 w 120"/>
                <a:gd name="T5" fmla="*/ 1 h 125"/>
                <a:gd name="T6" fmla="*/ 3 w 120"/>
                <a:gd name="T7" fmla="*/ 1 h 125"/>
                <a:gd name="T8" fmla="*/ 4 w 120"/>
                <a:gd name="T9" fmla="*/ 1 h 125"/>
                <a:gd name="T10" fmla="*/ 4 w 120"/>
                <a:gd name="T11" fmla="*/ 2 h 125"/>
                <a:gd name="T12" fmla="*/ 4 w 120"/>
                <a:gd name="T13" fmla="*/ 2 h 125"/>
                <a:gd name="T14" fmla="*/ 4 w 120"/>
                <a:gd name="T15" fmla="*/ 3 h 125"/>
                <a:gd name="T16" fmla="*/ 3 w 120"/>
                <a:gd name="T17" fmla="*/ 2 h 125"/>
                <a:gd name="T18" fmla="*/ 3 w 120"/>
                <a:gd name="T19" fmla="*/ 2 h 125"/>
                <a:gd name="T20" fmla="*/ 2 w 120"/>
                <a:gd name="T21" fmla="*/ 3 h 125"/>
                <a:gd name="T22" fmla="*/ 3 w 120"/>
                <a:gd name="T23" fmla="*/ 2 h 125"/>
                <a:gd name="T24" fmla="*/ 2 w 120"/>
                <a:gd name="T25" fmla="*/ 2 h 125"/>
                <a:gd name="T26" fmla="*/ 2 w 120"/>
                <a:gd name="T27" fmla="*/ 2 h 125"/>
                <a:gd name="T28" fmla="*/ 0 w 120"/>
                <a:gd name="T29" fmla="*/ 2 h 125"/>
                <a:gd name="T30" fmla="*/ 0 w 120"/>
                <a:gd name="T31" fmla="*/ 2 h 125"/>
                <a:gd name="T32" fmla="*/ 2 w 120"/>
                <a:gd name="T33" fmla="*/ 1 h 125"/>
                <a:gd name="T34" fmla="*/ 3 w 120"/>
                <a:gd name="T35" fmla="*/ 0 h 125"/>
                <a:gd name="T36" fmla="*/ 3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88" name="Freeform 413"/>
            <p:cNvSpPr>
              <a:spLocks/>
            </p:cNvSpPr>
            <p:nvPr/>
          </p:nvSpPr>
          <p:spPr bwMode="auto">
            <a:xfrm>
              <a:off x="6592" y="964"/>
              <a:ext cx="31" cy="47"/>
            </a:xfrm>
            <a:custGeom>
              <a:avLst/>
              <a:gdLst>
                <a:gd name="T0" fmla="*/ 1 w 75"/>
                <a:gd name="T1" fmla="*/ 0 h 123"/>
                <a:gd name="T2" fmla="*/ 2 w 75"/>
                <a:gd name="T3" fmla="*/ 2 h 123"/>
                <a:gd name="T4" fmla="*/ 2 w 75"/>
                <a:gd name="T5" fmla="*/ 3 h 123"/>
                <a:gd name="T6" fmla="*/ 0 w 75"/>
                <a:gd name="T7" fmla="*/ 2 h 123"/>
                <a:gd name="T8" fmla="*/ 0 w 75"/>
                <a:gd name="T9" fmla="*/ 1 h 123"/>
                <a:gd name="T10" fmla="*/ 1 w 75"/>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3">
                  <a:moveTo>
                    <a:pt x="30" y="0"/>
                  </a:moveTo>
                  <a:lnTo>
                    <a:pt x="74" y="76"/>
                  </a:lnTo>
                  <a:lnTo>
                    <a:pt x="59" y="122"/>
                  </a:lnTo>
                  <a:lnTo>
                    <a:pt x="0" y="107"/>
                  </a:lnTo>
                  <a:lnTo>
                    <a:pt x="15" y="46"/>
                  </a:lnTo>
                  <a:lnTo>
                    <a:pt x="3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89" name="Freeform 414"/>
            <p:cNvSpPr>
              <a:spLocks/>
            </p:cNvSpPr>
            <p:nvPr/>
          </p:nvSpPr>
          <p:spPr bwMode="auto">
            <a:xfrm>
              <a:off x="6508" y="1027"/>
              <a:ext cx="40" cy="30"/>
            </a:xfrm>
            <a:custGeom>
              <a:avLst/>
              <a:gdLst>
                <a:gd name="T0" fmla="*/ 0 w 90"/>
                <a:gd name="T1" fmla="*/ 1 h 78"/>
                <a:gd name="T2" fmla="*/ 0 w 90"/>
                <a:gd name="T3" fmla="*/ 0 h 78"/>
                <a:gd name="T4" fmla="*/ 4 w 90"/>
                <a:gd name="T5" fmla="*/ 0 h 78"/>
                <a:gd name="T6" fmla="*/ 3 w 90"/>
                <a:gd name="T7" fmla="*/ 1 h 78"/>
                <a:gd name="T8" fmla="*/ 1 w 90"/>
                <a:gd name="T9" fmla="*/ 1 h 78"/>
                <a:gd name="T10" fmla="*/ 0 w 90"/>
                <a:gd name="T11" fmla="*/ 2 h 78"/>
                <a:gd name="T12" fmla="*/ 0 w 90"/>
                <a:gd name="T13" fmla="*/ 1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78">
                  <a:moveTo>
                    <a:pt x="0" y="46"/>
                  </a:moveTo>
                  <a:lnTo>
                    <a:pt x="15" y="0"/>
                  </a:lnTo>
                  <a:lnTo>
                    <a:pt x="89" y="0"/>
                  </a:lnTo>
                  <a:lnTo>
                    <a:pt x="74" y="46"/>
                  </a:lnTo>
                  <a:lnTo>
                    <a:pt x="30" y="46"/>
                  </a:lnTo>
                  <a:lnTo>
                    <a:pt x="15" y="77"/>
                  </a:lnTo>
                  <a:lnTo>
                    <a:pt x="0"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90" name="Freeform 415"/>
            <p:cNvSpPr>
              <a:spLocks/>
            </p:cNvSpPr>
            <p:nvPr/>
          </p:nvSpPr>
          <p:spPr bwMode="auto">
            <a:xfrm>
              <a:off x="6392" y="964"/>
              <a:ext cx="41" cy="24"/>
            </a:xfrm>
            <a:custGeom>
              <a:avLst/>
              <a:gdLst>
                <a:gd name="T0" fmla="*/ 0 w 91"/>
                <a:gd name="T1" fmla="*/ 1 h 62"/>
                <a:gd name="T2" fmla="*/ 0 w 91"/>
                <a:gd name="T3" fmla="*/ 1 h 62"/>
                <a:gd name="T4" fmla="*/ 4 w 91"/>
                <a:gd name="T5" fmla="*/ 1 h 62"/>
                <a:gd name="T6" fmla="*/ 4 w 91"/>
                <a:gd name="T7" fmla="*/ 0 h 62"/>
                <a:gd name="T8" fmla="*/ 1 w 91"/>
                <a:gd name="T9" fmla="*/ 0 h 62"/>
                <a:gd name="T10" fmla="*/ 0 w 91"/>
                <a:gd name="T11" fmla="*/ 1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2">
                  <a:moveTo>
                    <a:pt x="0" y="31"/>
                  </a:moveTo>
                  <a:lnTo>
                    <a:pt x="15" y="61"/>
                  </a:lnTo>
                  <a:lnTo>
                    <a:pt x="90" y="31"/>
                  </a:lnTo>
                  <a:lnTo>
                    <a:pt x="90" y="0"/>
                  </a:lnTo>
                  <a:lnTo>
                    <a:pt x="30" y="0"/>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91" name="Freeform 416"/>
            <p:cNvSpPr>
              <a:spLocks/>
            </p:cNvSpPr>
            <p:nvPr/>
          </p:nvSpPr>
          <p:spPr bwMode="auto">
            <a:xfrm>
              <a:off x="6496" y="987"/>
              <a:ext cx="38" cy="30"/>
            </a:xfrm>
            <a:custGeom>
              <a:avLst/>
              <a:gdLst>
                <a:gd name="T0" fmla="*/ 0 w 91"/>
                <a:gd name="T1" fmla="*/ 0 h 78"/>
                <a:gd name="T2" fmla="*/ 0 w 91"/>
                <a:gd name="T3" fmla="*/ 1 h 78"/>
                <a:gd name="T4" fmla="*/ 1 w 91"/>
                <a:gd name="T5" fmla="*/ 2 h 78"/>
                <a:gd name="T6" fmla="*/ 3 w 91"/>
                <a:gd name="T7" fmla="*/ 1 h 78"/>
                <a:gd name="T8" fmla="*/ 2 w 91"/>
                <a:gd name="T9" fmla="*/ 0 h 78"/>
                <a:gd name="T10" fmla="*/ 1 w 91"/>
                <a:gd name="T11" fmla="*/ 1 h 78"/>
                <a:gd name="T12" fmla="*/ 0 w 91"/>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8">
                  <a:moveTo>
                    <a:pt x="0" y="0"/>
                  </a:moveTo>
                  <a:lnTo>
                    <a:pt x="0" y="46"/>
                  </a:lnTo>
                  <a:lnTo>
                    <a:pt x="45" y="77"/>
                  </a:lnTo>
                  <a:lnTo>
                    <a:pt x="90" y="31"/>
                  </a:lnTo>
                  <a:lnTo>
                    <a:pt x="75" y="0"/>
                  </a:lnTo>
                  <a:lnTo>
                    <a:pt x="45"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92" name="Freeform 417"/>
            <p:cNvSpPr>
              <a:spLocks/>
            </p:cNvSpPr>
            <p:nvPr/>
          </p:nvSpPr>
          <p:spPr bwMode="auto">
            <a:xfrm>
              <a:off x="6496" y="1139"/>
              <a:ext cx="38" cy="29"/>
            </a:xfrm>
            <a:custGeom>
              <a:avLst/>
              <a:gdLst>
                <a:gd name="T0" fmla="*/ 1 w 91"/>
                <a:gd name="T1" fmla="*/ 0 h 78"/>
                <a:gd name="T2" fmla="*/ 2 w 91"/>
                <a:gd name="T3" fmla="*/ 0 h 78"/>
                <a:gd name="T4" fmla="*/ 2 w 91"/>
                <a:gd name="T5" fmla="*/ 1 h 78"/>
                <a:gd name="T6" fmla="*/ 2 w 91"/>
                <a:gd name="T7" fmla="*/ 1 h 78"/>
                <a:gd name="T8" fmla="*/ 3 w 91"/>
                <a:gd name="T9" fmla="*/ 1 h 78"/>
                <a:gd name="T10" fmla="*/ 2 w 91"/>
                <a:gd name="T11" fmla="*/ 1 h 78"/>
                <a:gd name="T12" fmla="*/ 2 w 91"/>
                <a:gd name="T13" fmla="*/ 1 h 78"/>
                <a:gd name="T14" fmla="*/ 2 w 91"/>
                <a:gd name="T15" fmla="*/ 1 h 78"/>
                <a:gd name="T16" fmla="*/ 1 w 91"/>
                <a:gd name="T17" fmla="*/ 1 h 78"/>
                <a:gd name="T18" fmla="*/ 1 w 91"/>
                <a:gd name="T19" fmla="*/ 1 h 78"/>
                <a:gd name="T20" fmla="*/ 0 w 91"/>
                <a:gd name="T21" fmla="*/ 1 h 78"/>
                <a:gd name="T22" fmla="*/ 0 w 91"/>
                <a:gd name="T23" fmla="*/ 1 h 78"/>
                <a:gd name="T24" fmla="*/ 1 w 91"/>
                <a:gd name="T25" fmla="*/ 1 h 78"/>
                <a:gd name="T26" fmla="*/ 1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93" name="Freeform 418"/>
            <p:cNvSpPr>
              <a:spLocks/>
            </p:cNvSpPr>
            <p:nvPr/>
          </p:nvSpPr>
          <p:spPr bwMode="auto">
            <a:xfrm>
              <a:off x="6470" y="1023"/>
              <a:ext cx="20" cy="34"/>
            </a:xfrm>
            <a:custGeom>
              <a:avLst/>
              <a:gdLst>
                <a:gd name="T0" fmla="*/ 0 w 46"/>
                <a:gd name="T1" fmla="*/ 0 h 93"/>
                <a:gd name="T2" fmla="*/ 2 w 46"/>
                <a:gd name="T3" fmla="*/ 0 h 93"/>
                <a:gd name="T4" fmla="*/ 2 w 46"/>
                <a:gd name="T5" fmla="*/ 1 h 93"/>
                <a:gd name="T6" fmla="*/ 0 w 46"/>
                <a:gd name="T7" fmla="*/ 1 h 93"/>
                <a:gd name="T8" fmla="*/ 0 w 4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93">
                  <a:moveTo>
                    <a:pt x="0" y="31"/>
                  </a:moveTo>
                  <a:lnTo>
                    <a:pt x="45" y="0"/>
                  </a:lnTo>
                  <a:lnTo>
                    <a:pt x="45" y="61"/>
                  </a:lnTo>
                  <a:lnTo>
                    <a:pt x="0" y="92"/>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94" name="Freeform 419"/>
            <p:cNvSpPr>
              <a:spLocks/>
            </p:cNvSpPr>
            <p:nvPr/>
          </p:nvSpPr>
          <p:spPr bwMode="auto">
            <a:xfrm>
              <a:off x="6451" y="953"/>
              <a:ext cx="19" cy="11"/>
            </a:xfrm>
            <a:custGeom>
              <a:avLst/>
              <a:gdLst>
                <a:gd name="T0" fmla="*/ 0 w 46"/>
                <a:gd name="T1" fmla="*/ 0 h 32"/>
                <a:gd name="T2" fmla="*/ 0 w 46"/>
                <a:gd name="T3" fmla="*/ 0 h 32"/>
                <a:gd name="T4" fmla="*/ 1 w 46"/>
                <a:gd name="T5" fmla="*/ 0 h 32"/>
                <a:gd name="T6" fmla="*/ 1 w 46"/>
                <a:gd name="T7" fmla="*/ 0 h 32"/>
                <a:gd name="T8" fmla="*/ 1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0" y="16"/>
                  </a:moveTo>
                  <a:lnTo>
                    <a:pt x="0" y="31"/>
                  </a:lnTo>
                  <a:lnTo>
                    <a:pt x="45" y="31"/>
                  </a:lnTo>
                  <a:lnTo>
                    <a:pt x="45" y="0"/>
                  </a:lnTo>
                  <a:lnTo>
                    <a:pt x="30" y="16"/>
                  </a:lnTo>
                  <a:lnTo>
                    <a:pt x="15" y="16"/>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95" name="Freeform 420"/>
            <p:cNvSpPr>
              <a:spLocks/>
            </p:cNvSpPr>
            <p:nvPr/>
          </p:nvSpPr>
          <p:spPr bwMode="auto">
            <a:xfrm>
              <a:off x="6156" y="1254"/>
              <a:ext cx="20" cy="24"/>
            </a:xfrm>
            <a:custGeom>
              <a:avLst/>
              <a:gdLst>
                <a:gd name="T0" fmla="*/ 0 w 45"/>
                <a:gd name="T1" fmla="*/ 0 h 62"/>
                <a:gd name="T2" fmla="*/ 1 w 45"/>
                <a:gd name="T3" fmla="*/ 1 h 62"/>
                <a:gd name="T4" fmla="*/ 2 w 45"/>
                <a:gd name="T5" fmla="*/ 1 h 62"/>
                <a:gd name="T6" fmla="*/ 1 w 45"/>
                <a:gd name="T7" fmla="*/ 1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2">
                  <a:moveTo>
                    <a:pt x="0" y="0"/>
                  </a:moveTo>
                  <a:lnTo>
                    <a:pt x="29" y="31"/>
                  </a:lnTo>
                  <a:lnTo>
                    <a:pt x="44" y="61"/>
                  </a:lnTo>
                  <a:lnTo>
                    <a:pt x="29" y="61"/>
                  </a:lnTo>
                  <a:lnTo>
                    <a:pt x="0"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96" name="Freeform 421"/>
            <p:cNvSpPr>
              <a:spLocks/>
            </p:cNvSpPr>
            <p:nvPr/>
          </p:nvSpPr>
          <p:spPr bwMode="auto">
            <a:xfrm>
              <a:off x="6496" y="953"/>
              <a:ext cx="13" cy="23"/>
            </a:xfrm>
            <a:custGeom>
              <a:avLst/>
              <a:gdLst>
                <a:gd name="T0" fmla="*/ 0 w 32"/>
                <a:gd name="T1" fmla="*/ 0 h 62"/>
                <a:gd name="T2" fmla="*/ 0 w 32"/>
                <a:gd name="T3" fmla="*/ 1 h 62"/>
                <a:gd name="T4" fmla="*/ 1 w 32"/>
                <a:gd name="T5" fmla="*/ 0 h 62"/>
                <a:gd name="T6" fmla="*/ 1 w 32"/>
                <a:gd name="T7" fmla="*/ 0 h 62"/>
                <a:gd name="T8" fmla="*/ 0 w 3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2">
                  <a:moveTo>
                    <a:pt x="0" y="15"/>
                  </a:moveTo>
                  <a:lnTo>
                    <a:pt x="16" y="61"/>
                  </a:lnTo>
                  <a:lnTo>
                    <a:pt x="31" y="31"/>
                  </a:lnTo>
                  <a:lnTo>
                    <a:pt x="31" y="0"/>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97" name="Freeform 422"/>
            <p:cNvSpPr>
              <a:spLocks/>
            </p:cNvSpPr>
            <p:nvPr/>
          </p:nvSpPr>
          <p:spPr bwMode="auto">
            <a:xfrm>
              <a:off x="6508" y="1174"/>
              <a:ext cx="13" cy="12"/>
            </a:xfrm>
            <a:custGeom>
              <a:avLst/>
              <a:gdLst>
                <a:gd name="T0" fmla="*/ 1 w 30"/>
                <a:gd name="T1" fmla="*/ 0 h 32"/>
                <a:gd name="T2" fmla="*/ 0 w 30"/>
                <a:gd name="T3" fmla="*/ 1 h 32"/>
                <a:gd name="T4" fmla="*/ 0 w 30"/>
                <a:gd name="T5" fmla="*/ 0 h 32"/>
                <a:gd name="T6" fmla="*/ 0 w 30"/>
                <a:gd name="T7" fmla="*/ 0 h 32"/>
                <a:gd name="T8" fmla="*/ 1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29" y="0"/>
                  </a:moveTo>
                  <a:lnTo>
                    <a:pt x="0" y="31"/>
                  </a:lnTo>
                  <a:lnTo>
                    <a:pt x="0" y="16"/>
                  </a:lnTo>
                  <a:lnTo>
                    <a:pt x="15" y="0"/>
                  </a:lnTo>
                  <a:lnTo>
                    <a:pt x="2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98" name="Freeform 423"/>
            <p:cNvSpPr>
              <a:spLocks/>
            </p:cNvSpPr>
            <p:nvPr/>
          </p:nvSpPr>
          <p:spPr bwMode="auto">
            <a:xfrm>
              <a:off x="6605" y="1347"/>
              <a:ext cx="7" cy="13"/>
            </a:xfrm>
            <a:custGeom>
              <a:avLst/>
              <a:gdLst>
                <a:gd name="T0" fmla="*/ 0 w 17"/>
                <a:gd name="T1" fmla="*/ 0 h 32"/>
                <a:gd name="T2" fmla="*/ 0 w 17"/>
                <a:gd name="T3" fmla="*/ 0 h 32"/>
                <a:gd name="T4" fmla="*/ 0 w 17"/>
                <a:gd name="T5" fmla="*/ 1 h 32"/>
                <a:gd name="T6" fmla="*/ 0 w 17"/>
                <a:gd name="T7" fmla="*/ 1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16" y="16"/>
                  </a:lnTo>
                  <a:lnTo>
                    <a:pt x="16" y="31"/>
                  </a:lnTo>
                  <a:lnTo>
                    <a:pt x="0"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799" name="Freeform 424"/>
            <p:cNvSpPr>
              <a:spLocks/>
            </p:cNvSpPr>
            <p:nvPr/>
          </p:nvSpPr>
          <p:spPr bwMode="auto">
            <a:xfrm>
              <a:off x="6605" y="1127"/>
              <a:ext cx="13" cy="17"/>
            </a:xfrm>
            <a:custGeom>
              <a:avLst/>
              <a:gdLst>
                <a:gd name="T0" fmla="*/ 0 w 31"/>
                <a:gd name="T1" fmla="*/ 0 h 47"/>
                <a:gd name="T2" fmla="*/ 0 w 31"/>
                <a:gd name="T3" fmla="*/ 0 h 47"/>
                <a:gd name="T4" fmla="*/ 0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15" y="0"/>
                  </a:moveTo>
                  <a:lnTo>
                    <a:pt x="0" y="31"/>
                  </a:lnTo>
                  <a:lnTo>
                    <a:pt x="0" y="46"/>
                  </a:lnTo>
                  <a:lnTo>
                    <a:pt x="30" y="31"/>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00" name="Freeform 425"/>
            <p:cNvSpPr>
              <a:spLocks/>
            </p:cNvSpPr>
            <p:nvPr/>
          </p:nvSpPr>
          <p:spPr bwMode="auto">
            <a:xfrm>
              <a:off x="6592" y="1684"/>
              <a:ext cx="31" cy="30"/>
            </a:xfrm>
            <a:custGeom>
              <a:avLst/>
              <a:gdLst>
                <a:gd name="T0" fmla="*/ 0 w 75"/>
                <a:gd name="T1" fmla="*/ 0 h 78"/>
                <a:gd name="T2" fmla="*/ 0 w 75"/>
                <a:gd name="T3" fmla="*/ 0 h 78"/>
                <a:gd name="T4" fmla="*/ 0 w 75"/>
                <a:gd name="T5" fmla="*/ 1 h 78"/>
                <a:gd name="T6" fmla="*/ 0 w 75"/>
                <a:gd name="T7" fmla="*/ 1 h 78"/>
                <a:gd name="T8" fmla="*/ 1 w 75"/>
                <a:gd name="T9" fmla="*/ 2 h 78"/>
                <a:gd name="T10" fmla="*/ 1 w 75"/>
                <a:gd name="T11" fmla="*/ 1 h 78"/>
                <a:gd name="T12" fmla="*/ 2 w 75"/>
                <a:gd name="T13" fmla="*/ 2 h 78"/>
                <a:gd name="T14" fmla="*/ 2 w 75"/>
                <a:gd name="T15" fmla="*/ 1 h 78"/>
                <a:gd name="T16" fmla="*/ 2 w 75"/>
                <a:gd name="T17" fmla="*/ 1 h 78"/>
                <a:gd name="T18" fmla="*/ 2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01" name="Freeform 426"/>
            <p:cNvSpPr>
              <a:spLocks/>
            </p:cNvSpPr>
            <p:nvPr/>
          </p:nvSpPr>
          <p:spPr bwMode="auto">
            <a:xfrm>
              <a:off x="6425" y="1633"/>
              <a:ext cx="96" cy="128"/>
            </a:xfrm>
            <a:custGeom>
              <a:avLst/>
              <a:gdLst>
                <a:gd name="T0" fmla="*/ 0 w 224"/>
                <a:gd name="T1" fmla="*/ 4 h 339"/>
                <a:gd name="T2" fmla="*/ 0 w 224"/>
                <a:gd name="T3" fmla="*/ 5 h 339"/>
                <a:gd name="T4" fmla="*/ 2 w 224"/>
                <a:gd name="T5" fmla="*/ 5 h 339"/>
                <a:gd name="T6" fmla="*/ 3 w 224"/>
                <a:gd name="T7" fmla="*/ 5 h 339"/>
                <a:gd name="T8" fmla="*/ 3 w 224"/>
                <a:gd name="T9" fmla="*/ 5 h 339"/>
                <a:gd name="T10" fmla="*/ 3 w 224"/>
                <a:gd name="T11" fmla="*/ 6 h 339"/>
                <a:gd name="T12" fmla="*/ 4 w 224"/>
                <a:gd name="T13" fmla="*/ 6 h 339"/>
                <a:gd name="T14" fmla="*/ 4 w 224"/>
                <a:gd name="T15" fmla="*/ 6 h 339"/>
                <a:gd name="T16" fmla="*/ 6 w 224"/>
                <a:gd name="T17" fmla="*/ 6 h 339"/>
                <a:gd name="T18" fmla="*/ 6 w 224"/>
                <a:gd name="T19" fmla="*/ 7 h 339"/>
                <a:gd name="T20" fmla="*/ 6 w 224"/>
                <a:gd name="T21" fmla="*/ 6 h 339"/>
                <a:gd name="T22" fmla="*/ 6 w 224"/>
                <a:gd name="T23" fmla="*/ 6 h 339"/>
                <a:gd name="T24" fmla="*/ 6 w 224"/>
                <a:gd name="T25" fmla="*/ 5 h 339"/>
                <a:gd name="T26" fmla="*/ 6 w 224"/>
                <a:gd name="T27" fmla="*/ 5 h 339"/>
                <a:gd name="T28" fmla="*/ 6 w 224"/>
                <a:gd name="T29" fmla="*/ 5 h 339"/>
                <a:gd name="T30" fmla="*/ 6 w 224"/>
                <a:gd name="T31" fmla="*/ 5 h 339"/>
                <a:gd name="T32" fmla="*/ 6 w 224"/>
                <a:gd name="T33" fmla="*/ 5 h 339"/>
                <a:gd name="T34" fmla="*/ 6 w 224"/>
                <a:gd name="T35" fmla="*/ 5 h 339"/>
                <a:gd name="T36" fmla="*/ 7 w 224"/>
                <a:gd name="T37" fmla="*/ 5 h 339"/>
                <a:gd name="T38" fmla="*/ 8 w 224"/>
                <a:gd name="T39" fmla="*/ 5 h 339"/>
                <a:gd name="T40" fmla="*/ 7 w 224"/>
                <a:gd name="T41" fmla="*/ 4 h 339"/>
                <a:gd name="T42" fmla="*/ 7 w 224"/>
                <a:gd name="T43" fmla="*/ 3 h 339"/>
                <a:gd name="T44" fmla="*/ 6 w 224"/>
                <a:gd name="T45" fmla="*/ 3 h 339"/>
                <a:gd name="T46" fmla="*/ 4 w 224"/>
                <a:gd name="T47" fmla="*/ 2 h 339"/>
                <a:gd name="T48" fmla="*/ 4 w 224"/>
                <a:gd name="T49" fmla="*/ 2 h 339"/>
                <a:gd name="T50" fmla="*/ 3 w 224"/>
                <a:gd name="T51" fmla="*/ 2 h 339"/>
                <a:gd name="T52" fmla="*/ 4 w 224"/>
                <a:gd name="T53" fmla="*/ 1 h 339"/>
                <a:gd name="T54" fmla="*/ 5 w 224"/>
                <a:gd name="T55" fmla="*/ 0 h 339"/>
                <a:gd name="T56" fmla="*/ 5 w 224"/>
                <a:gd name="T57" fmla="*/ 0 h 339"/>
                <a:gd name="T58" fmla="*/ 4 w 224"/>
                <a:gd name="T59" fmla="*/ 0 h 339"/>
                <a:gd name="T60" fmla="*/ 4 w 224"/>
                <a:gd name="T61" fmla="*/ 0 h 339"/>
                <a:gd name="T62" fmla="*/ 3 w 224"/>
                <a:gd name="T63" fmla="*/ 1 h 339"/>
                <a:gd name="T64" fmla="*/ 3 w 224"/>
                <a:gd name="T65" fmla="*/ 1 h 339"/>
                <a:gd name="T66" fmla="*/ 1 w 224"/>
                <a:gd name="T67" fmla="*/ 2 h 339"/>
                <a:gd name="T68" fmla="*/ 1 w 224"/>
                <a:gd name="T69" fmla="*/ 2 h 339"/>
                <a:gd name="T70" fmla="*/ 1 w 224"/>
                <a:gd name="T71" fmla="*/ 2 h 339"/>
                <a:gd name="T72" fmla="*/ 1 w 224"/>
                <a:gd name="T73" fmla="*/ 2 h 339"/>
                <a:gd name="T74" fmla="*/ 1 w 224"/>
                <a:gd name="T75" fmla="*/ 4 h 339"/>
                <a:gd name="T76" fmla="*/ 0 w 224"/>
                <a:gd name="T77" fmla="*/ 4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02" name="Freeform 427"/>
            <p:cNvSpPr>
              <a:spLocks/>
            </p:cNvSpPr>
            <p:nvPr/>
          </p:nvSpPr>
          <p:spPr bwMode="auto">
            <a:xfrm>
              <a:off x="6470" y="1633"/>
              <a:ext cx="109" cy="87"/>
            </a:xfrm>
            <a:custGeom>
              <a:avLst/>
              <a:gdLst>
                <a:gd name="T0" fmla="*/ 7 w 255"/>
                <a:gd name="T1" fmla="*/ 1 h 231"/>
                <a:gd name="T2" fmla="*/ 6 w 255"/>
                <a:gd name="T3" fmla="*/ 1 h 231"/>
                <a:gd name="T4" fmla="*/ 6 w 255"/>
                <a:gd name="T5" fmla="*/ 1 h 231"/>
                <a:gd name="T6" fmla="*/ 4 w 255"/>
                <a:gd name="T7" fmla="*/ 1 h 231"/>
                <a:gd name="T8" fmla="*/ 3 w 255"/>
                <a:gd name="T9" fmla="*/ 1 h 231"/>
                <a:gd name="T10" fmla="*/ 3 w 255"/>
                <a:gd name="T11" fmla="*/ 0 h 231"/>
                <a:gd name="T12" fmla="*/ 3 w 255"/>
                <a:gd name="T13" fmla="*/ 0 h 231"/>
                <a:gd name="T14" fmla="*/ 3 w 255"/>
                <a:gd name="T15" fmla="*/ 0 h 231"/>
                <a:gd name="T16" fmla="*/ 1 w 255"/>
                <a:gd name="T17" fmla="*/ 1 h 231"/>
                <a:gd name="T18" fmla="*/ 1 w 255"/>
                <a:gd name="T19" fmla="*/ 1 h 231"/>
                <a:gd name="T20" fmla="*/ 1 w 255"/>
                <a:gd name="T21" fmla="*/ 2 h 231"/>
                <a:gd name="T22" fmla="*/ 1 w 255"/>
                <a:gd name="T23" fmla="*/ 1 h 231"/>
                <a:gd name="T24" fmla="*/ 1 w 255"/>
                <a:gd name="T25" fmla="*/ 1 h 231"/>
                <a:gd name="T26" fmla="*/ 1 w 255"/>
                <a:gd name="T27" fmla="*/ 1 h 231"/>
                <a:gd name="T28" fmla="*/ 1 w 255"/>
                <a:gd name="T29" fmla="*/ 0 h 231"/>
                <a:gd name="T30" fmla="*/ 0 w 255"/>
                <a:gd name="T31" fmla="*/ 1 h 231"/>
                <a:gd name="T32" fmla="*/ 0 w 255"/>
                <a:gd name="T33" fmla="*/ 2 h 231"/>
                <a:gd name="T34" fmla="*/ 0 w 255"/>
                <a:gd name="T35" fmla="*/ 2 h 231"/>
                <a:gd name="T36" fmla="*/ 0 w 255"/>
                <a:gd name="T37" fmla="*/ 2 h 231"/>
                <a:gd name="T38" fmla="*/ 3 w 255"/>
                <a:gd name="T39" fmla="*/ 3 h 231"/>
                <a:gd name="T40" fmla="*/ 3 w 255"/>
                <a:gd name="T41" fmla="*/ 3 h 231"/>
                <a:gd name="T42" fmla="*/ 3 w 255"/>
                <a:gd name="T43" fmla="*/ 4 h 231"/>
                <a:gd name="T44" fmla="*/ 4 w 255"/>
                <a:gd name="T45" fmla="*/ 5 h 231"/>
                <a:gd name="T46" fmla="*/ 4 w 255"/>
                <a:gd name="T47" fmla="*/ 5 h 231"/>
                <a:gd name="T48" fmla="*/ 6 w 255"/>
                <a:gd name="T49" fmla="*/ 5 h 231"/>
                <a:gd name="T50" fmla="*/ 6 w 255"/>
                <a:gd name="T51" fmla="*/ 4 h 231"/>
                <a:gd name="T52" fmla="*/ 5 w 255"/>
                <a:gd name="T53" fmla="*/ 4 h 231"/>
                <a:gd name="T54" fmla="*/ 6 w 255"/>
                <a:gd name="T55" fmla="*/ 3 h 231"/>
                <a:gd name="T56" fmla="*/ 6 w 255"/>
                <a:gd name="T57" fmla="*/ 4 h 231"/>
                <a:gd name="T58" fmla="*/ 8 w 255"/>
                <a:gd name="T59" fmla="*/ 3 h 231"/>
                <a:gd name="T60" fmla="*/ 8 w 255"/>
                <a:gd name="T61" fmla="*/ 3 h 231"/>
                <a:gd name="T62" fmla="*/ 8 w 255"/>
                <a:gd name="T63" fmla="*/ 3 h 231"/>
                <a:gd name="T64" fmla="*/ 8 w 255"/>
                <a:gd name="T65" fmla="*/ 2 h 231"/>
                <a:gd name="T66" fmla="*/ 8 w 255"/>
                <a:gd name="T67" fmla="*/ 2 h 231"/>
                <a:gd name="T68" fmla="*/ 9 w 255"/>
                <a:gd name="T69" fmla="*/ 2 h 231"/>
                <a:gd name="T70" fmla="*/ 7 w 255"/>
                <a:gd name="T71" fmla="*/ 1 h 231"/>
                <a:gd name="T72" fmla="*/ 6 w 255"/>
                <a:gd name="T73" fmla="*/ 1 h 231"/>
                <a:gd name="T74" fmla="*/ 7 w 255"/>
                <a:gd name="T75" fmla="*/ 1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03" name="Freeform 428"/>
            <p:cNvSpPr>
              <a:spLocks/>
            </p:cNvSpPr>
            <p:nvPr/>
          </p:nvSpPr>
          <p:spPr bwMode="auto">
            <a:xfrm>
              <a:off x="6566" y="1668"/>
              <a:ext cx="39" cy="52"/>
            </a:xfrm>
            <a:custGeom>
              <a:avLst/>
              <a:gdLst>
                <a:gd name="T0" fmla="*/ 1 w 91"/>
                <a:gd name="T1" fmla="*/ 0 h 139"/>
                <a:gd name="T2" fmla="*/ 1 w 91"/>
                <a:gd name="T3" fmla="*/ 0 h 139"/>
                <a:gd name="T4" fmla="*/ 1 w 91"/>
                <a:gd name="T5" fmla="*/ 0 h 139"/>
                <a:gd name="T6" fmla="*/ 0 w 91"/>
                <a:gd name="T7" fmla="*/ 0 h 139"/>
                <a:gd name="T8" fmla="*/ 0 w 91"/>
                <a:gd name="T9" fmla="*/ 0 h 139"/>
                <a:gd name="T10" fmla="*/ 0 w 91"/>
                <a:gd name="T11" fmla="*/ 1 h 139"/>
                <a:gd name="T12" fmla="*/ 0 w 91"/>
                <a:gd name="T13" fmla="*/ 1 h 139"/>
                <a:gd name="T14" fmla="*/ 1 w 91"/>
                <a:gd name="T15" fmla="*/ 2 h 139"/>
                <a:gd name="T16" fmla="*/ 1 w 91"/>
                <a:gd name="T17" fmla="*/ 2 h 139"/>
                <a:gd name="T18" fmla="*/ 1 w 91"/>
                <a:gd name="T19" fmla="*/ 3 h 139"/>
                <a:gd name="T20" fmla="*/ 3 w 91"/>
                <a:gd name="T21" fmla="*/ 2 h 139"/>
                <a:gd name="T22" fmla="*/ 3 w 91"/>
                <a:gd name="T23" fmla="*/ 2 h 139"/>
                <a:gd name="T24" fmla="*/ 2 w 91"/>
                <a:gd name="T25" fmla="*/ 2 h 139"/>
                <a:gd name="T26" fmla="*/ 2 w 91"/>
                <a:gd name="T27" fmla="*/ 1 h 139"/>
                <a:gd name="T28" fmla="*/ 3 w 91"/>
                <a:gd name="T29" fmla="*/ 1 h 139"/>
                <a:gd name="T30" fmla="*/ 3 w 91"/>
                <a:gd name="T31" fmla="*/ 1 h 139"/>
                <a:gd name="T32" fmla="*/ 2 w 91"/>
                <a:gd name="T33" fmla="*/ 0 h 139"/>
                <a:gd name="T34" fmla="*/ 1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04" name="Freeform 429"/>
            <p:cNvSpPr>
              <a:spLocks/>
            </p:cNvSpPr>
            <p:nvPr/>
          </p:nvSpPr>
          <p:spPr bwMode="auto">
            <a:xfrm>
              <a:off x="6392" y="1656"/>
              <a:ext cx="52" cy="18"/>
            </a:xfrm>
            <a:custGeom>
              <a:avLst/>
              <a:gdLst>
                <a:gd name="T0" fmla="*/ 2 w 120"/>
                <a:gd name="T1" fmla="*/ 0 h 47"/>
                <a:gd name="T2" fmla="*/ 3 w 120"/>
                <a:gd name="T3" fmla="*/ 1 h 47"/>
                <a:gd name="T4" fmla="*/ 4 w 120"/>
                <a:gd name="T5" fmla="*/ 1 h 47"/>
                <a:gd name="T6" fmla="*/ 4 w 120"/>
                <a:gd name="T7" fmla="*/ 1 h 47"/>
                <a:gd name="T8" fmla="*/ 4 w 120"/>
                <a:gd name="T9" fmla="*/ 0 h 47"/>
                <a:gd name="T10" fmla="*/ 3 w 120"/>
                <a:gd name="T11" fmla="*/ 0 h 47"/>
                <a:gd name="T12" fmla="*/ 3 w 120"/>
                <a:gd name="T13" fmla="*/ 0 h 47"/>
                <a:gd name="T14" fmla="*/ 2 w 120"/>
                <a:gd name="T15" fmla="*/ 0 h 47"/>
                <a:gd name="T16" fmla="*/ 1 w 120"/>
                <a:gd name="T17" fmla="*/ 0 h 47"/>
                <a:gd name="T18" fmla="*/ 0 w 120"/>
                <a:gd name="T19" fmla="*/ 0 h 47"/>
                <a:gd name="T20" fmla="*/ 0 w 120"/>
                <a:gd name="T21" fmla="*/ 1 h 47"/>
                <a:gd name="T22" fmla="*/ 1 w 120"/>
                <a:gd name="T23" fmla="*/ 1 h 47"/>
                <a:gd name="T24" fmla="*/ 2 w 120"/>
                <a:gd name="T25" fmla="*/ 1 h 47"/>
                <a:gd name="T26" fmla="*/ 2 w 120"/>
                <a:gd name="T27" fmla="*/ 1 h 47"/>
                <a:gd name="T28" fmla="*/ 2 w 120"/>
                <a:gd name="T29" fmla="*/ 1 h 47"/>
                <a:gd name="T30" fmla="*/ 2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05" name="Line 430"/>
            <p:cNvSpPr>
              <a:spLocks noChangeShapeType="1"/>
            </p:cNvSpPr>
            <p:nvPr/>
          </p:nvSpPr>
          <p:spPr bwMode="auto">
            <a:xfrm>
              <a:off x="6566" y="1633"/>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06" name="Line 431"/>
            <p:cNvSpPr>
              <a:spLocks noChangeShapeType="1"/>
            </p:cNvSpPr>
            <p:nvPr/>
          </p:nvSpPr>
          <p:spPr bwMode="auto">
            <a:xfrm>
              <a:off x="6553" y="1603"/>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07" name="Line 432"/>
            <p:cNvSpPr>
              <a:spLocks noChangeShapeType="1"/>
            </p:cNvSpPr>
            <p:nvPr/>
          </p:nvSpPr>
          <p:spPr bwMode="auto">
            <a:xfrm>
              <a:off x="6553" y="1586"/>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08" name="Freeform 433"/>
            <p:cNvSpPr>
              <a:spLocks/>
            </p:cNvSpPr>
            <p:nvPr/>
          </p:nvSpPr>
          <p:spPr bwMode="auto">
            <a:xfrm>
              <a:off x="6490" y="1580"/>
              <a:ext cx="25" cy="18"/>
            </a:xfrm>
            <a:custGeom>
              <a:avLst/>
              <a:gdLst>
                <a:gd name="T0" fmla="*/ 0 w 60"/>
                <a:gd name="T1" fmla="*/ 0 h 47"/>
                <a:gd name="T2" fmla="*/ 0 w 60"/>
                <a:gd name="T3" fmla="*/ 0 h 47"/>
                <a:gd name="T4" fmla="*/ 0 w 60"/>
                <a:gd name="T5" fmla="*/ 1 h 47"/>
                <a:gd name="T6" fmla="*/ 0 w 60"/>
                <a:gd name="T7" fmla="*/ 1 h 47"/>
                <a:gd name="T8" fmla="*/ 1 w 60"/>
                <a:gd name="T9" fmla="*/ 1 h 47"/>
                <a:gd name="T10" fmla="*/ 2 w 60"/>
                <a:gd name="T11" fmla="*/ 0 h 47"/>
                <a:gd name="T12" fmla="*/ 1 w 60"/>
                <a:gd name="T13" fmla="*/ 0 h 47"/>
                <a:gd name="T14" fmla="*/ 1 w 60"/>
                <a:gd name="T15" fmla="*/ 0 h 47"/>
                <a:gd name="T16" fmla="*/ 1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09" name="Freeform 434"/>
            <p:cNvSpPr>
              <a:spLocks/>
            </p:cNvSpPr>
            <p:nvPr/>
          </p:nvSpPr>
          <p:spPr bwMode="auto">
            <a:xfrm>
              <a:off x="6566" y="1644"/>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10" name="Freeform 435"/>
            <p:cNvSpPr>
              <a:spLocks/>
            </p:cNvSpPr>
            <p:nvPr/>
          </p:nvSpPr>
          <p:spPr bwMode="auto">
            <a:xfrm>
              <a:off x="6521" y="1586"/>
              <a:ext cx="8" cy="6"/>
            </a:xfrm>
            <a:custGeom>
              <a:avLst/>
              <a:gdLst>
                <a:gd name="T0" fmla="*/ 1 w 17"/>
                <a:gd name="T1" fmla="*/ 0 h 17"/>
                <a:gd name="T2" fmla="*/ 0 w 17"/>
                <a:gd name="T3" fmla="*/ 0 h 17"/>
                <a:gd name="T4" fmla="*/ 0 w 17"/>
                <a:gd name="T5" fmla="*/ 0 h 17"/>
                <a:gd name="T6" fmla="*/ 1 w 17"/>
                <a:gd name="T7" fmla="*/ 0 h 17"/>
                <a:gd name="T8" fmla="*/ 1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11" name="Freeform 436"/>
            <p:cNvSpPr>
              <a:spLocks/>
            </p:cNvSpPr>
            <p:nvPr/>
          </p:nvSpPr>
          <p:spPr bwMode="auto">
            <a:xfrm>
              <a:off x="6566" y="1615"/>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12" name="Line 437"/>
            <p:cNvSpPr>
              <a:spLocks noChangeShapeType="1"/>
            </p:cNvSpPr>
            <p:nvPr/>
          </p:nvSpPr>
          <p:spPr bwMode="auto">
            <a:xfrm flipH="1">
              <a:off x="6560" y="1615"/>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13" name="Line 438"/>
            <p:cNvSpPr>
              <a:spLocks noChangeShapeType="1"/>
            </p:cNvSpPr>
            <p:nvPr/>
          </p:nvSpPr>
          <p:spPr bwMode="auto">
            <a:xfrm>
              <a:off x="6560" y="1610"/>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14" name="Freeform 439"/>
            <p:cNvSpPr>
              <a:spLocks/>
            </p:cNvSpPr>
            <p:nvPr/>
          </p:nvSpPr>
          <p:spPr bwMode="auto">
            <a:xfrm>
              <a:off x="6547" y="1592"/>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15" name="Line 440"/>
            <p:cNvSpPr>
              <a:spLocks noChangeShapeType="1"/>
            </p:cNvSpPr>
            <p:nvPr/>
          </p:nvSpPr>
          <p:spPr bwMode="auto">
            <a:xfrm>
              <a:off x="6534" y="1592"/>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16" name="Freeform 441"/>
            <p:cNvSpPr>
              <a:spLocks/>
            </p:cNvSpPr>
            <p:nvPr/>
          </p:nvSpPr>
          <p:spPr bwMode="auto">
            <a:xfrm>
              <a:off x="6553" y="1598"/>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17" name="Freeform 442"/>
            <p:cNvSpPr>
              <a:spLocks/>
            </p:cNvSpPr>
            <p:nvPr/>
          </p:nvSpPr>
          <p:spPr bwMode="auto">
            <a:xfrm>
              <a:off x="6623" y="2144"/>
              <a:ext cx="13" cy="12"/>
            </a:xfrm>
            <a:custGeom>
              <a:avLst/>
              <a:gdLst>
                <a:gd name="T0" fmla="*/ 0 w 31"/>
                <a:gd name="T1" fmla="*/ 0 h 32"/>
                <a:gd name="T2" fmla="*/ 0 w 31"/>
                <a:gd name="T3" fmla="*/ 1 h 32"/>
                <a:gd name="T4" fmla="*/ 0 w 31"/>
                <a:gd name="T5" fmla="*/ 1 h 32"/>
                <a:gd name="T6" fmla="*/ 0 w 31"/>
                <a:gd name="T7" fmla="*/ 0 h 32"/>
                <a:gd name="T8" fmla="*/ 1 w 31"/>
                <a:gd name="T9" fmla="*/ 0 h 32"/>
                <a:gd name="T10" fmla="*/ 0 w 3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2">
                  <a:moveTo>
                    <a:pt x="15" y="0"/>
                  </a:moveTo>
                  <a:lnTo>
                    <a:pt x="0" y="31"/>
                  </a:lnTo>
                  <a:lnTo>
                    <a:pt x="15" y="31"/>
                  </a:lnTo>
                  <a:lnTo>
                    <a:pt x="15" y="16"/>
                  </a:lnTo>
                  <a:lnTo>
                    <a:pt x="30" y="16"/>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18" name="Freeform 443"/>
            <p:cNvSpPr>
              <a:spLocks/>
            </p:cNvSpPr>
            <p:nvPr/>
          </p:nvSpPr>
          <p:spPr bwMode="auto">
            <a:xfrm>
              <a:off x="6617" y="2144"/>
              <a:ext cx="8" cy="6"/>
            </a:xfrm>
            <a:custGeom>
              <a:avLst/>
              <a:gdLst>
                <a:gd name="T0" fmla="*/ 1 w 18"/>
                <a:gd name="T1" fmla="*/ 0 h 17"/>
                <a:gd name="T2" fmla="*/ 0 w 18"/>
                <a:gd name="T3" fmla="*/ 0 h 17"/>
                <a:gd name="T4" fmla="*/ 0 w 18"/>
                <a:gd name="T5" fmla="*/ 0 h 17"/>
                <a:gd name="T6" fmla="*/ 1 w 18"/>
                <a:gd name="T7" fmla="*/ 0 h 17"/>
                <a:gd name="T8" fmla="*/ 1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0"/>
                  </a:moveTo>
                  <a:lnTo>
                    <a:pt x="0" y="0"/>
                  </a:lnTo>
                  <a:lnTo>
                    <a:pt x="0" y="16"/>
                  </a:lnTo>
                  <a:lnTo>
                    <a:pt x="17" y="16"/>
                  </a:lnTo>
                  <a:lnTo>
                    <a:pt x="17"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19" name="Freeform 444"/>
            <p:cNvSpPr>
              <a:spLocks/>
            </p:cNvSpPr>
            <p:nvPr/>
          </p:nvSpPr>
          <p:spPr bwMode="auto">
            <a:xfrm>
              <a:off x="6514" y="1894"/>
              <a:ext cx="122" cy="268"/>
            </a:xfrm>
            <a:custGeom>
              <a:avLst/>
              <a:gdLst>
                <a:gd name="T0" fmla="*/ 5 w 284"/>
                <a:gd name="T1" fmla="*/ 12 h 708"/>
                <a:gd name="T2" fmla="*/ 4 w 284"/>
                <a:gd name="T3" fmla="*/ 12 h 708"/>
                <a:gd name="T4" fmla="*/ 3 w 284"/>
                <a:gd name="T5" fmla="*/ 11 h 708"/>
                <a:gd name="T6" fmla="*/ 4 w 284"/>
                <a:gd name="T7" fmla="*/ 11 h 708"/>
                <a:gd name="T8" fmla="*/ 5 w 284"/>
                <a:gd name="T9" fmla="*/ 11 h 708"/>
                <a:gd name="T10" fmla="*/ 5 w 284"/>
                <a:gd name="T11" fmla="*/ 10 h 708"/>
                <a:gd name="T12" fmla="*/ 6 w 284"/>
                <a:gd name="T13" fmla="*/ 10 h 708"/>
                <a:gd name="T14" fmla="*/ 6 w 284"/>
                <a:gd name="T15" fmla="*/ 9 h 708"/>
                <a:gd name="T16" fmla="*/ 5 w 284"/>
                <a:gd name="T17" fmla="*/ 9 h 708"/>
                <a:gd name="T18" fmla="*/ 5 w 284"/>
                <a:gd name="T19" fmla="*/ 9 h 708"/>
                <a:gd name="T20" fmla="*/ 5 w 284"/>
                <a:gd name="T21" fmla="*/ 9 h 708"/>
                <a:gd name="T22" fmla="*/ 5 w 284"/>
                <a:gd name="T23" fmla="*/ 9 h 708"/>
                <a:gd name="T24" fmla="*/ 6 w 284"/>
                <a:gd name="T25" fmla="*/ 8 h 708"/>
                <a:gd name="T26" fmla="*/ 6 w 284"/>
                <a:gd name="T27" fmla="*/ 8 h 708"/>
                <a:gd name="T28" fmla="*/ 6 w 284"/>
                <a:gd name="T29" fmla="*/ 8 h 708"/>
                <a:gd name="T30" fmla="*/ 7 w 284"/>
                <a:gd name="T31" fmla="*/ 8 h 708"/>
                <a:gd name="T32" fmla="*/ 8 w 284"/>
                <a:gd name="T33" fmla="*/ 8 h 708"/>
                <a:gd name="T34" fmla="*/ 9 w 284"/>
                <a:gd name="T35" fmla="*/ 6 h 708"/>
                <a:gd name="T36" fmla="*/ 8 w 284"/>
                <a:gd name="T37" fmla="*/ 6 h 708"/>
                <a:gd name="T38" fmla="*/ 8 w 284"/>
                <a:gd name="T39" fmla="*/ 6 h 708"/>
                <a:gd name="T40" fmla="*/ 8 w 284"/>
                <a:gd name="T41" fmla="*/ 6 h 708"/>
                <a:gd name="T42" fmla="*/ 8 w 284"/>
                <a:gd name="T43" fmla="*/ 4 h 708"/>
                <a:gd name="T44" fmla="*/ 8 w 284"/>
                <a:gd name="T45" fmla="*/ 3 h 708"/>
                <a:gd name="T46" fmla="*/ 9 w 284"/>
                <a:gd name="T47" fmla="*/ 2 h 708"/>
                <a:gd name="T48" fmla="*/ 9 w 284"/>
                <a:gd name="T49" fmla="*/ 2 h 708"/>
                <a:gd name="T50" fmla="*/ 9 w 284"/>
                <a:gd name="T51" fmla="*/ 2 h 708"/>
                <a:gd name="T52" fmla="*/ 9 w 284"/>
                <a:gd name="T53" fmla="*/ 2 h 708"/>
                <a:gd name="T54" fmla="*/ 8 w 284"/>
                <a:gd name="T55" fmla="*/ 3 h 708"/>
                <a:gd name="T56" fmla="*/ 6 w 284"/>
                <a:gd name="T57" fmla="*/ 2 h 708"/>
                <a:gd name="T58" fmla="*/ 7 w 284"/>
                <a:gd name="T59" fmla="*/ 2 h 708"/>
                <a:gd name="T60" fmla="*/ 5 w 284"/>
                <a:gd name="T61" fmla="*/ 1 h 708"/>
                <a:gd name="T62" fmla="*/ 5 w 284"/>
                <a:gd name="T63" fmla="*/ 1 h 708"/>
                <a:gd name="T64" fmla="*/ 3 w 284"/>
                <a:gd name="T65" fmla="*/ 0 h 708"/>
                <a:gd name="T66" fmla="*/ 3 w 284"/>
                <a:gd name="T67" fmla="*/ 1 h 708"/>
                <a:gd name="T68" fmla="*/ 3 w 284"/>
                <a:gd name="T69" fmla="*/ 0 h 708"/>
                <a:gd name="T70" fmla="*/ 2 w 284"/>
                <a:gd name="T71" fmla="*/ 0 h 708"/>
                <a:gd name="T72" fmla="*/ 1 w 284"/>
                <a:gd name="T73" fmla="*/ 0 h 708"/>
                <a:gd name="T74" fmla="*/ 1 w 284"/>
                <a:gd name="T75" fmla="*/ 1 h 708"/>
                <a:gd name="T76" fmla="*/ 1 w 284"/>
                <a:gd name="T77" fmla="*/ 1 h 708"/>
                <a:gd name="T78" fmla="*/ 0 w 284"/>
                <a:gd name="T79" fmla="*/ 2 h 708"/>
                <a:gd name="T80" fmla="*/ 1 w 284"/>
                <a:gd name="T81" fmla="*/ 2 h 708"/>
                <a:gd name="T82" fmla="*/ 0 w 284"/>
                <a:gd name="T83" fmla="*/ 3 h 708"/>
                <a:gd name="T84" fmla="*/ 0 w 284"/>
                <a:gd name="T85" fmla="*/ 4 h 708"/>
                <a:gd name="T86" fmla="*/ 0 w 284"/>
                <a:gd name="T87" fmla="*/ 5 h 708"/>
                <a:gd name="T88" fmla="*/ 0 w 284"/>
                <a:gd name="T89" fmla="*/ 6 h 708"/>
                <a:gd name="T90" fmla="*/ 0 w 284"/>
                <a:gd name="T91" fmla="*/ 6 h 708"/>
                <a:gd name="T92" fmla="*/ 0 w 284"/>
                <a:gd name="T93" fmla="*/ 6 h 708"/>
                <a:gd name="T94" fmla="*/ 0 w 284"/>
                <a:gd name="T95" fmla="*/ 8 h 708"/>
                <a:gd name="T96" fmla="*/ 0 w 284"/>
                <a:gd name="T97" fmla="*/ 8 h 708"/>
                <a:gd name="T98" fmla="*/ 1 w 284"/>
                <a:gd name="T99" fmla="*/ 11 h 708"/>
                <a:gd name="T100" fmla="*/ 1 w 284"/>
                <a:gd name="T101" fmla="*/ 11 h 708"/>
                <a:gd name="T102" fmla="*/ 1 w 284"/>
                <a:gd name="T103" fmla="*/ 11 h 708"/>
                <a:gd name="T104" fmla="*/ 1 w 284"/>
                <a:gd name="T105" fmla="*/ 14 h 708"/>
                <a:gd name="T106" fmla="*/ 2 w 284"/>
                <a:gd name="T107" fmla="*/ 14 h 708"/>
                <a:gd name="T108" fmla="*/ 3 w 284"/>
                <a:gd name="T109" fmla="*/ 14 h 708"/>
                <a:gd name="T110" fmla="*/ 4 w 284"/>
                <a:gd name="T111" fmla="*/ 14 h 708"/>
                <a:gd name="T112" fmla="*/ 4 w 284"/>
                <a:gd name="T113" fmla="*/ 14 h 708"/>
                <a:gd name="T114" fmla="*/ 3 w 284"/>
                <a:gd name="T115" fmla="*/ 14 h 708"/>
                <a:gd name="T116" fmla="*/ 4 w 284"/>
                <a:gd name="T117" fmla="*/ 13 h 708"/>
                <a:gd name="T118" fmla="*/ 4 w 284"/>
                <a:gd name="T119" fmla="*/ 13 h 708"/>
                <a:gd name="T120" fmla="*/ 5 w 284"/>
                <a:gd name="T121" fmla="*/ 12 h 708"/>
                <a:gd name="T122" fmla="*/ 5 w 284"/>
                <a:gd name="T123" fmla="*/ 12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20" name="Freeform 445"/>
            <p:cNvSpPr>
              <a:spLocks/>
            </p:cNvSpPr>
            <p:nvPr/>
          </p:nvSpPr>
          <p:spPr bwMode="auto">
            <a:xfrm>
              <a:off x="6573" y="2173"/>
              <a:ext cx="25" cy="18"/>
            </a:xfrm>
            <a:custGeom>
              <a:avLst/>
              <a:gdLst>
                <a:gd name="T0" fmla="*/ 0 w 61"/>
                <a:gd name="T1" fmla="*/ 0 h 47"/>
                <a:gd name="T2" fmla="*/ 0 w 61"/>
                <a:gd name="T3" fmla="*/ 1 h 47"/>
                <a:gd name="T4" fmla="*/ 1 w 61"/>
                <a:gd name="T5" fmla="*/ 1 h 47"/>
                <a:gd name="T6" fmla="*/ 2 w 61"/>
                <a:gd name="T7" fmla="*/ 1 h 47"/>
                <a:gd name="T8" fmla="*/ 1 w 61"/>
                <a:gd name="T9" fmla="*/ 1 h 47"/>
                <a:gd name="T10" fmla="*/ 0 w 6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7">
                  <a:moveTo>
                    <a:pt x="0" y="0"/>
                  </a:moveTo>
                  <a:lnTo>
                    <a:pt x="0" y="46"/>
                  </a:lnTo>
                  <a:lnTo>
                    <a:pt x="30" y="46"/>
                  </a:lnTo>
                  <a:lnTo>
                    <a:pt x="60" y="31"/>
                  </a:lnTo>
                  <a:lnTo>
                    <a:pt x="30"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21" name="Freeform 446"/>
            <p:cNvSpPr>
              <a:spLocks/>
            </p:cNvSpPr>
            <p:nvPr/>
          </p:nvSpPr>
          <p:spPr bwMode="auto">
            <a:xfrm>
              <a:off x="6611" y="1958"/>
              <a:ext cx="33" cy="41"/>
            </a:xfrm>
            <a:custGeom>
              <a:avLst/>
              <a:gdLst>
                <a:gd name="T0" fmla="*/ 3 w 75"/>
                <a:gd name="T1" fmla="*/ 2 h 109"/>
                <a:gd name="T2" fmla="*/ 2 w 75"/>
                <a:gd name="T3" fmla="*/ 1 h 109"/>
                <a:gd name="T4" fmla="*/ 1 w 75"/>
                <a:gd name="T5" fmla="*/ 0 h 109"/>
                <a:gd name="T6" fmla="*/ 0 w 75"/>
                <a:gd name="T7" fmla="*/ 0 h 109"/>
                <a:gd name="T8" fmla="*/ 0 w 75"/>
                <a:gd name="T9" fmla="*/ 0 h 109"/>
                <a:gd name="T10" fmla="*/ 0 w 75"/>
                <a:gd name="T11" fmla="*/ 2 h 109"/>
                <a:gd name="T12" fmla="*/ 2 w 75"/>
                <a:gd name="T13" fmla="*/ 2 h 109"/>
                <a:gd name="T14" fmla="*/ 3 w 75"/>
                <a:gd name="T15" fmla="*/ 2 h 109"/>
                <a:gd name="T16" fmla="*/ 3 w 75"/>
                <a:gd name="T17" fmla="*/ 2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22" name="Freeform 447"/>
            <p:cNvSpPr>
              <a:spLocks/>
            </p:cNvSpPr>
            <p:nvPr/>
          </p:nvSpPr>
          <p:spPr bwMode="auto">
            <a:xfrm>
              <a:off x="6560" y="1876"/>
              <a:ext cx="71" cy="65"/>
            </a:xfrm>
            <a:custGeom>
              <a:avLst/>
              <a:gdLst>
                <a:gd name="T0" fmla="*/ 3 w 165"/>
                <a:gd name="T1" fmla="*/ 0 h 170"/>
                <a:gd name="T2" fmla="*/ 3 w 165"/>
                <a:gd name="T3" fmla="*/ 0 h 170"/>
                <a:gd name="T4" fmla="*/ 0 w 165"/>
                <a:gd name="T5" fmla="*/ 0 h 170"/>
                <a:gd name="T6" fmla="*/ 0 w 165"/>
                <a:gd name="T7" fmla="*/ 1 h 170"/>
                <a:gd name="T8" fmla="*/ 1 w 165"/>
                <a:gd name="T9" fmla="*/ 2 h 170"/>
                <a:gd name="T10" fmla="*/ 1 w 165"/>
                <a:gd name="T11" fmla="*/ 2 h 170"/>
                <a:gd name="T12" fmla="*/ 3 w 165"/>
                <a:gd name="T13" fmla="*/ 3 h 170"/>
                <a:gd name="T14" fmla="*/ 3 w 165"/>
                <a:gd name="T15" fmla="*/ 3 h 170"/>
                <a:gd name="T16" fmla="*/ 4 w 165"/>
                <a:gd name="T17" fmla="*/ 4 h 170"/>
                <a:gd name="T18" fmla="*/ 5 w 165"/>
                <a:gd name="T19" fmla="*/ 3 h 170"/>
                <a:gd name="T20" fmla="*/ 5 w 165"/>
                <a:gd name="T21" fmla="*/ 3 h 170"/>
                <a:gd name="T22" fmla="*/ 6 w 165"/>
                <a:gd name="T23" fmla="*/ 2 h 170"/>
                <a:gd name="T24" fmla="*/ 5 w 165"/>
                <a:gd name="T25" fmla="*/ 2 h 170"/>
                <a:gd name="T26" fmla="*/ 5 w 165"/>
                <a:gd name="T27" fmla="*/ 1 h 170"/>
                <a:gd name="T28" fmla="*/ 4 w 165"/>
                <a:gd name="T29" fmla="*/ 1 h 170"/>
                <a:gd name="T30" fmla="*/ 4 w 165"/>
                <a:gd name="T31" fmla="*/ 1 h 170"/>
                <a:gd name="T32" fmla="*/ 3 w 165"/>
                <a:gd name="T33" fmla="*/ 1 h 170"/>
                <a:gd name="T34" fmla="*/ 3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23" name="Freeform 448"/>
            <p:cNvSpPr>
              <a:spLocks/>
            </p:cNvSpPr>
            <p:nvPr/>
          </p:nvSpPr>
          <p:spPr bwMode="auto">
            <a:xfrm>
              <a:off x="6496" y="1865"/>
              <a:ext cx="70" cy="315"/>
            </a:xfrm>
            <a:custGeom>
              <a:avLst/>
              <a:gdLst>
                <a:gd name="T0" fmla="*/ 1 w 165"/>
                <a:gd name="T1" fmla="*/ 14 h 830"/>
                <a:gd name="T2" fmla="*/ 1 w 165"/>
                <a:gd name="T3" fmla="*/ 14 h 830"/>
                <a:gd name="T4" fmla="*/ 1 w 165"/>
                <a:gd name="T5" fmla="*/ 14 h 830"/>
                <a:gd name="T6" fmla="*/ 3 w 165"/>
                <a:gd name="T7" fmla="*/ 16 h 830"/>
                <a:gd name="T8" fmla="*/ 3 w 165"/>
                <a:gd name="T9" fmla="*/ 17 h 830"/>
                <a:gd name="T10" fmla="*/ 5 w 165"/>
                <a:gd name="T11" fmla="*/ 17 h 830"/>
                <a:gd name="T12" fmla="*/ 4 w 165"/>
                <a:gd name="T13" fmla="*/ 17 h 830"/>
                <a:gd name="T14" fmla="*/ 6 w 165"/>
                <a:gd name="T15" fmla="*/ 16 h 830"/>
                <a:gd name="T16" fmla="*/ 4 w 165"/>
                <a:gd name="T17" fmla="*/ 16 h 830"/>
                <a:gd name="T18" fmla="*/ 3 w 165"/>
                <a:gd name="T19" fmla="*/ 16 h 830"/>
                <a:gd name="T20" fmla="*/ 3 w 165"/>
                <a:gd name="T21" fmla="*/ 16 h 830"/>
                <a:gd name="T22" fmla="*/ 3 w 165"/>
                <a:gd name="T23" fmla="*/ 13 h 830"/>
                <a:gd name="T24" fmla="*/ 3 w 165"/>
                <a:gd name="T25" fmla="*/ 13 h 830"/>
                <a:gd name="T26" fmla="*/ 3 w 165"/>
                <a:gd name="T27" fmla="*/ 13 h 830"/>
                <a:gd name="T28" fmla="*/ 1 w 165"/>
                <a:gd name="T29" fmla="*/ 10 h 830"/>
                <a:gd name="T30" fmla="*/ 2 w 165"/>
                <a:gd name="T31" fmla="*/ 9 h 830"/>
                <a:gd name="T32" fmla="*/ 1 w 165"/>
                <a:gd name="T33" fmla="*/ 8 h 830"/>
                <a:gd name="T34" fmla="*/ 2 w 165"/>
                <a:gd name="T35" fmla="*/ 8 h 830"/>
                <a:gd name="T36" fmla="*/ 2 w 165"/>
                <a:gd name="T37" fmla="*/ 7 h 830"/>
                <a:gd name="T38" fmla="*/ 1 w 165"/>
                <a:gd name="T39" fmla="*/ 6 h 830"/>
                <a:gd name="T40" fmla="*/ 1 w 165"/>
                <a:gd name="T41" fmla="*/ 5 h 830"/>
                <a:gd name="T42" fmla="*/ 2 w 165"/>
                <a:gd name="T43" fmla="*/ 5 h 830"/>
                <a:gd name="T44" fmla="*/ 3 w 165"/>
                <a:gd name="T45" fmla="*/ 4 h 830"/>
                <a:gd name="T46" fmla="*/ 2 w 165"/>
                <a:gd name="T47" fmla="*/ 3 h 830"/>
                <a:gd name="T48" fmla="*/ 3 w 165"/>
                <a:gd name="T49" fmla="*/ 3 h 830"/>
                <a:gd name="T50" fmla="*/ 3 w 165"/>
                <a:gd name="T51" fmla="*/ 3 h 830"/>
                <a:gd name="T52" fmla="*/ 3 w 165"/>
                <a:gd name="T53" fmla="*/ 2 h 830"/>
                <a:gd name="T54" fmla="*/ 1 w 165"/>
                <a:gd name="T55" fmla="*/ 1 h 830"/>
                <a:gd name="T56" fmla="*/ 1 w 165"/>
                <a:gd name="T57" fmla="*/ 0 h 830"/>
                <a:gd name="T58" fmla="*/ 0 w 165"/>
                <a:gd name="T59" fmla="*/ 0 h 830"/>
                <a:gd name="T60" fmla="*/ 0 w 165"/>
                <a:gd name="T61" fmla="*/ 0 h 830"/>
                <a:gd name="T62" fmla="*/ 0 w 165"/>
                <a:gd name="T63" fmla="*/ 1 h 830"/>
                <a:gd name="T64" fmla="*/ 0 w 165"/>
                <a:gd name="T65" fmla="*/ 4 h 830"/>
                <a:gd name="T66" fmla="*/ 0 w 165"/>
                <a:gd name="T67" fmla="*/ 5 h 830"/>
                <a:gd name="T68" fmla="*/ 1 w 165"/>
                <a:gd name="T69" fmla="*/ 5 h 830"/>
                <a:gd name="T70" fmla="*/ 1 w 165"/>
                <a:gd name="T71" fmla="*/ 6 h 830"/>
                <a:gd name="T72" fmla="*/ 1 w 165"/>
                <a:gd name="T73" fmla="*/ 7 h 830"/>
                <a:gd name="T74" fmla="*/ 0 w 165"/>
                <a:gd name="T75" fmla="*/ 9 h 830"/>
                <a:gd name="T76" fmla="*/ 0 w 165"/>
                <a:gd name="T77" fmla="*/ 10 h 830"/>
                <a:gd name="T78" fmla="*/ 0 w 165"/>
                <a:gd name="T79" fmla="*/ 11 h 830"/>
                <a:gd name="T80" fmla="*/ 1 w 165"/>
                <a:gd name="T81" fmla="*/ 11 h 830"/>
                <a:gd name="T82" fmla="*/ 1 w 165"/>
                <a:gd name="T83" fmla="*/ 11 h 830"/>
                <a:gd name="T84" fmla="*/ 2 w 165"/>
                <a:gd name="T85" fmla="*/ 13 h 830"/>
                <a:gd name="T86" fmla="*/ 1 w 165"/>
                <a:gd name="T87" fmla="*/ 13 h 830"/>
                <a:gd name="T88" fmla="*/ 1 w 165"/>
                <a:gd name="T89" fmla="*/ 14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24" name="Freeform 449"/>
            <p:cNvSpPr>
              <a:spLocks/>
            </p:cNvSpPr>
            <p:nvPr/>
          </p:nvSpPr>
          <p:spPr bwMode="auto">
            <a:xfrm>
              <a:off x="6560" y="2168"/>
              <a:ext cx="13" cy="23"/>
            </a:xfrm>
            <a:custGeom>
              <a:avLst/>
              <a:gdLst>
                <a:gd name="T0" fmla="*/ 1 w 30"/>
                <a:gd name="T1" fmla="*/ 0 h 62"/>
                <a:gd name="T2" fmla="*/ 0 w 30"/>
                <a:gd name="T3" fmla="*/ 0 h 62"/>
                <a:gd name="T4" fmla="*/ 0 w 30"/>
                <a:gd name="T5" fmla="*/ 0 h 62"/>
                <a:gd name="T6" fmla="*/ 0 w 30"/>
                <a:gd name="T7" fmla="*/ 0 h 62"/>
                <a:gd name="T8" fmla="*/ 0 w 30"/>
                <a:gd name="T9" fmla="*/ 1 h 62"/>
                <a:gd name="T10" fmla="*/ 0 w 30"/>
                <a:gd name="T11" fmla="*/ 1 h 62"/>
                <a:gd name="T12" fmla="*/ 1 w 30"/>
                <a:gd name="T13" fmla="*/ 1 h 62"/>
                <a:gd name="T14" fmla="*/ 1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25" name="Freeform 450"/>
            <p:cNvSpPr>
              <a:spLocks/>
            </p:cNvSpPr>
            <p:nvPr/>
          </p:nvSpPr>
          <p:spPr bwMode="auto">
            <a:xfrm>
              <a:off x="6541" y="2184"/>
              <a:ext cx="19" cy="12"/>
            </a:xfrm>
            <a:custGeom>
              <a:avLst/>
              <a:gdLst>
                <a:gd name="T0" fmla="*/ 1 w 45"/>
                <a:gd name="T1" fmla="*/ 0 h 31"/>
                <a:gd name="T2" fmla="*/ 0 w 45"/>
                <a:gd name="T3" fmla="*/ 0 h 31"/>
                <a:gd name="T4" fmla="*/ 1 w 45"/>
                <a:gd name="T5" fmla="*/ 1 h 31"/>
                <a:gd name="T6" fmla="*/ 1 w 45"/>
                <a:gd name="T7" fmla="*/ 1 h 31"/>
                <a:gd name="T8" fmla="*/ 1 w 45"/>
                <a:gd name="T9" fmla="*/ 0 h 31"/>
                <a:gd name="T10" fmla="*/ 1 w 45"/>
                <a:gd name="T11" fmla="*/ 0 h 31"/>
                <a:gd name="T12" fmla="*/ 1 w 4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1">
                  <a:moveTo>
                    <a:pt x="29" y="0"/>
                  </a:moveTo>
                  <a:lnTo>
                    <a:pt x="0" y="0"/>
                  </a:lnTo>
                  <a:lnTo>
                    <a:pt x="29" y="30"/>
                  </a:lnTo>
                  <a:lnTo>
                    <a:pt x="44" y="30"/>
                  </a:lnTo>
                  <a:lnTo>
                    <a:pt x="44" y="15"/>
                  </a:lnTo>
                  <a:lnTo>
                    <a:pt x="44" y="0"/>
                  </a:lnTo>
                  <a:lnTo>
                    <a:pt x="2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26" name="Freeform 451"/>
            <p:cNvSpPr>
              <a:spLocks/>
            </p:cNvSpPr>
            <p:nvPr/>
          </p:nvSpPr>
          <p:spPr bwMode="auto">
            <a:xfrm>
              <a:off x="6508" y="2127"/>
              <a:ext cx="8" cy="12"/>
            </a:xfrm>
            <a:custGeom>
              <a:avLst/>
              <a:gdLst>
                <a:gd name="T0" fmla="*/ 0 w 17"/>
                <a:gd name="T1" fmla="*/ 0 h 32"/>
                <a:gd name="T2" fmla="*/ 0 w 17"/>
                <a:gd name="T3" fmla="*/ 1 h 32"/>
                <a:gd name="T4" fmla="*/ 1 w 17"/>
                <a:gd name="T5" fmla="*/ 1 h 32"/>
                <a:gd name="T6" fmla="*/ 1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27" name="Freeform 452"/>
            <p:cNvSpPr>
              <a:spLocks/>
            </p:cNvSpPr>
            <p:nvPr/>
          </p:nvSpPr>
          <p:spPr bwMode="auto">
            <a:xfrm>
              <a:off x="6508" y="2086"/>
              <a:ext cx="8" cy="12"/>
            </a:xfrm>
            <a:custGeom>
              <a:avLst/>
              <a:gdLst>
                <a:gd name="T0" fmla="*/ 0 w 17"/>
                <a:gd name="T1" fmla="*/ 0 h 32"/>
                <a:gd name="T2" fmla="*/ 1 w 17"/>
                <a:gd name="T3" fmla="*/ 1 h 32"/>
                <a:gd name="T4" fmla="*/ 0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0"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28" name="Freeform 453"/>
            <p:cNvSpPr>
              <a:spLocks/>
            </p:cNvSpPr>
            <p:nvPr/>
          </p:nvSpPr>
          <p:spPr bwMode="auto">
            <a:xfrm>
              <a:off x="6503" y="2069"/>
              <a:ext cx="7" cy="11"/>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0" y="0"/>
                  </a:moveTo>
                  <a:lnTo>
                    <a:pt x="0" y="30"/>
                  </a:lnTo>
                  <a:lnTo>
                    <a:pt x="16" y="30"/>
                  </a:lnTo>
                  <a:lnTo>
                    <a:pt x="16"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29" name="Freeform 454"/>
            <p:cNvSpPr>
              <a:spLocks/>
            </p:cNvSpPr>
            <p:nvPr/>
          </p:nvSpPr>
          <p:spPr bwMode="auto">
            <a:xfrm>
              <a:off x="6529" y="2168"/>
              <a:ext cx="6"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30" name="Freeform 455"/>
            <p:cNvSpPr>
              <a:spLocks/>
            </p:cNvSpPr>
            <p:nvPr/>
          </p:nvSpPr>
          <p:spPr bwMode="auto">
            <a:xfrm>
              <a:off x="6573" y="2196"/>
              <a:ext cx="6"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31" name="Freeform 456"/>
            <p:cNvSpPr>
              <a:spLocks/>
            </p:cNvSpPr>
            <p:nvPr/>
          </p:nvSpPr>
          <p:spPr bwMode="auto">
            <a:xfrm>
              <a:off x="6893" y="1179"/>
              <a:ext cx="64" cy="41"/>
            </a:xfrm>
            <a:custGeom>
              <a:avLst/>
              <a:gdLst>
                <a:gd name="T0" fmla="*/ 4 w 150"/>
                <a:gd name="T1" fmla="*/ 0 h 109"/>
                <a:gd name="T2" fmla="*/ 4 w 150"/>
                <a:gd name="T3" fmla="*/ 1 h 109"/>
                <a:gd name="T4" fmla="*/ 3 w 150"/>
                <a:gd name="T5" fmla="*/ 0 h 109"/>
                <a:gd name="T6" fmla="*/ 1 w 150"/>
                <a:gd name="T7" fmla="*/ 1 h 109"/>
                <a:gd name="T8" fmla="*/ 1 w 150"/>
                <a:gd name="T9" fmla="*/ 0 h 109"/>
                <a:gd name="T10" fmla="*/ 0 w 150"/>
                <a:gd name="T11" fmla="*/ 0 h 109"/>
                <a:gd name="T12" fmla="*/ 0 w 150"/>
                <a:gd name="T13" fmla="*/ 1 h 109"/>
                <a:gd name="T14" fmla="*/ 0 w 150"/>
                <a:gd name="T15" fmla="*/ 1 h 109"/>
                <a:gd name="T16" fmla="*/ 1 w 150"/>
                <a:gd name="T17" fmla="*/ 1 h 109"/>
                <a:gd name="T18" fmla="*/ 0 w 150"/>
                <a:gd name="T19" fmla="*/ 1 h 109"/>
                <a:gd name="T20" fmla="*/ 0 w 150"/>
                <a:gd name="T21" fmla="*/ 1 h 109"/>
                <a:gd name="T22" fmla="*/ 1 w 150"/>
                <a:gd name="T23" fmla="*/ 2 h 109"/>
                <a:gd name="T24" fmla="*/ 0 w 150"/>
                <a:gd name="T25" fmla="*/ 2 h 109"/>
                <a:gd name="T26" fmla="*/ 1 w 150"/>
                <a:gd name="T27" fmla="*/ 2 h 109"/>
                <a:gd name="T28" fmla="*/ 3 w 150"/>
                <a:gd name="T29" fmla="*/ 2 h 109"/>
                <a:gd name="T30" fmla="*/ 3 w 150"/>
                <a:gd name="T31" fmla="*/ 2 h 109"/>
                <a:gd name="T32" fmla="*/ 4 w 150"/>
                <a:gd name="T33" fmla="*/ 2 h 109"/>
                <a:gd name="T34" fmla="*/ 5 w 150"/>
                <a:gd name="T35" fmla="*/ 1 h 109"/>
                <a:gd name="T36" fmla="*/ 5 w 150"/>
                <a:gd name="T37" fmla="*/ 1 h 109"/>
                <a:gd name="T38" fmla="*/ 4 w 150"/>
                <a:gd name="T39" fmla="*/ 1 h 109"/>
                <a:gd name="T40" fmla="*/ 4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32" name="Freeform 457"/>
            <p:cNvSpPr>
              <a:spLocks/>
            </p:cNvSpPr>
            <p:nvPr/>
          </p:nvSpPr>
          <p:spPr bwMode="auto">
            <a:xfrm>
              <a:off x="6900" y="1610"/>
              <a:ext cx="51" cy="35"/>
            </a:xfrm>
            <a:custGeom>
              <a:avLst/>
              <a:gdLst>
                <a:gd name="T0" fmla="*/ 0 w 120"/>
                <a:gd name="T1" fmla="*/ 1 h 93"/>
                <a:gd name="T2" fmla="*/ 1 w 120"/>
                <a:gd name="T3" fmla="*/ 1 h 93"/>
                <a:gd name="T4" fmla="*/ 2 w 120"/>
                <a:gd name="T5" fmla="*/ 1 h 93"/>
                <a:gd name="T6" fmla="*/ 0 w 120"/>
                <a:gd name="T7" fmla="*/ 1 h 93"/>
                <a:gd name="T8" fmla="*/ 0 w 120"/>
                <a:gd name="T9" fmla="*/ 2 h 93"/>
                <a:gd name="T10" fmla="*/ 1 w 120"/>
                <a:gd name="T11" fmla="*/ 2 h 93"/>
                <a:gd name="T12" fmla="*/ 3 w 120"/>
                <a:gd name="T13" fmla="*/ 2 h 93"/>
                <a:gd name="T14" fmla="*/ 4 w 120"/>
                <a:gd name="T15" fmla="*/ 2 h 93"/>
                <a:gd name="T16" fmla="*/ 3 w 120"/>
                <a:gd name="T17" fmla="*/ 1 h 93"/>
                <a:gd name="T18" fmla="*/ 3 w 120"/>
                <a:gd name="T19" fmla="*/ 0 h 93"/>
                <a:gd name="T20" fmla="*/ 2 w 120"/>
                <a:gd name="T21" fmla="*/ 0 h 93"/>
                <a:gd name="T22" fmla="*/ 1 w 120"/>
                <a:gd name="T23" fmla="*/ 0 h 93"/>
                <a:gd name="T24" fmla="*/ 0 w 120"/>
                <a:gd name="T25" fmla="*/ 1 h 93"/>
                <a:gd name="T26" fmla="*/ 0 w 120"/>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33" name="Freeform 458"/>
            <p:cNvSpPr>
              <a:spLocks/>
            </p:cNvSpPr>
            <p:nvPr/>
          </p:nvSpPr>
          <p:spPr bwMode="auto">
            <a:xfrm>
              <a:off x="6951" y="1668"/>
              <a:ext cx="26" cy="34"/>
            </a:xfrm>
            <a:custGeom>
              <a:avLst/>
              <a:gdLst>
                <a:gd name="T0" fmla="*/ 2 w 61"/>
                <a:gd name="T1" fmla="*/ 1 h 93"/>
                <a:gd name="T2" fmla="*/ 2 w 61"/>
                <a:gd name="T3" fmla="*/ 1 h 93"/>
                <a:gd name="T4" fmla="*/ 2 w 61"/>
                <a:gd name="T5" fmla="*/ 0 h 93"/>
                <a:gd name="T6" fmla="*/ 1 w 61"/>
                <a:gd name="T7" fmla="*/ 0 h 93"/>
                <a:gd name="T8" fmla="*/ 1 w 61"/>
                <a:gd name="T9" fmla="*/ 0 h 93"/>
                <a:gd name="T10" fmla="*/ 0 w 61"/>
                <a:gd name="T11" fmla="*/ 0 h 93"/>
                <a:gd name="T12" fmla="*/ 0 w 61"/>
                <a:gd name="T13" fmla="*/ 1 h 93"/>
                <a:gd name="T14" fmla="*/ 2 w 61"/>
                <a:gd name="T15" fmla="*/ 1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93">
                  <a:moveTo>
                    <a:pt x="60" y="92"/>
                  </a:moveTo>
                  <a:lnTo>
                    <a:pt x="60" y="46"/>
                  </a:lnTo>
                  <a:lnTo>
                    <a:pt x="60" y="15"/>
                  </a:lnTo>
                  <a:lnTo>
                    <a:pt x="45" y="31"/>
                  </a:lnTo>
                  <a:lnTo>
                    <a:pt x="30" y="15"/>
                  </a:lnTo>
                  <a:lnTo>
                    <a:pt x="15" y="0"/>
                  </a:lnTo>
                  <a:lnTo>
                    <a:pt x="0" y="46"/>
                  </a:lnTo>
                  <a:lnTo>
                    <a:pt x="60" y="9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34" name="Freeform 459"/>
            <p:cNvSpPr>
              <a:spLocks/>
            </p:cNvSpPr>
            <p:nvPr/>
          </p:nvSpPr>
          <p:spPr bwMode="auto">
            <a:xfrm>
              <a:off x="6977" y="1650"/>
              <a:ext cx="39" cy="52"/>
            </a:xfrm>
            <a:custGeom>
              <a:avLst/>
              <a:gdLst>
                <a:gd name="T0" fmla="*/ 3 w 91"/>
                <a:gd name="T1" fmla="*/ 2 h 139"/>
                <a:gd name="T2" fmla="*/ 3 w 91"/>
                <a:gd name="T3" fmla="*/ 2 h 139"/>
                <a:gd name="T4" fmla="*/ 3 w 91"/>
                <a:gd name="T5" fmla="*/ 1 h 139"/>
                <a:gd name="T6" fmla="*/ 2 w 91"/>
                <a:gd name="T7" fmla="*/ 1 h 139"/>
                <a:gd name="T8" fmla="*/ 1 w 91"/>
                <a:gd name="T9" fmla="*/ 0 h 139"/>
                <a:gd name="T10" fmla="*/ 1 w 91"/>
                <a:gd name="T11" fmla="*/ 0 h 139"/>
                <a:gd name="T12" fmla="*/ 0 w 91"/>
                <a:gd name="T13" fmla="*/ 0 h 139"/>
                <a:gd name="T14" fmla="*/ 0 w 91"/>
                <a:gd name="T15" fmla="*/ 1 h 139"/>
                <a:gd name="T16" fmla="*/ 0 w 91"/>
                <a:gd name="T17" fmla="*/ 2 h 139"/>
                <a:gd name="T18" fmla="*/ 0 w 91"/>
                <a:gd name="T19" fmla="*/ 3 h 139"/>
                <a:gd name="T20" fmla="*/ 3 w 91"/>
                <a:gd name="T21" fmla="*/ 2 h 139"/>
                <a:gd name="T22" fmla="*/ 3 w 91"/>
                <a:gd name="T23" fmla="*/ 2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35" name="Freeform 460"/>
            <p:cNvSpPr>
              <a:spLocks/>
            </p:cNvSpPr>
            <p:nvPr/>
          </p:nvSpPr>
          <p:spPr bwMode="auto">
            <a:xfrm>
              <a:off x="6937" y="1662"/>
              <a:ext cx="20" cy="24"/>
            </a:xfrm>
            <a:custGeom>
              <a:avLst/>
              <a:gdLst>
                <a:gd name="T0" fmla="*/ 1 w 47"/>
                <a:gd name="T1" fmla="*/ 1 h 62"/>
                <a:gd name="T2" fmla="*/ 2 w 47"/>
                <a:gd name="T3" fmla="*/ 0 h 62"/>
                <a:gd name="T4" fmla="*/ 1 w 47"/>
                <a:gd name="T5" fmla="*/ 0 h 62"/>
                <a:gd name="T6" fmla="*/ 0 w 47"/>
                <a:gd name="T7" fmla="*/ 0 h 62"/>
                <a:gd name="T8" fmla="*/ 0 w 47"/>
                <a:gd name="T9" fmla="*/ 0 h 62"/>
                <a:gd name="T10" fmla="*/ 0 w 47"/>
                <a:gd name="T11" fmla="*/ 1 h 62"/>
                <a:gd name="T12" fmla="*/ 1 w 47"/>
                <a:gd name="T13" fmla="*/ 1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62">
                  <a:moveTo>
                    <a:pt x="30" y="61"/>
                  </a:moveTo>
                  <a:lnTo>
                    <a:pt x="46" y="15"/>
                  </a:lnTo>
                  <a:lnTo>
                    <a:pt x="30" y="0"/>
                  </a:lnTo>
                  <a:lnTo>
                    <a:pt x="0" y="0"/>
                  </a:lnTo>
                  <a:lnTo>
                    <a:pt x="0" y="15"/>
                  </a:lnTo>
                  <a:lnTo>
                    <a:pt x="0" y="46"/>
                  </a:lnTo>
                  <a:lnTo>
                    <a:pt x="30" y="6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36" name="Freeform 461"/>
            <p:cNvSpPr>
              <a:spLocks/>
            </p:cNvSpPr>
            <p:nvPr/>
          </p:nvSpPr>
          <p:spPr bwMode="auto">
            <a:xfrm>
              <a:off x="6918" y="1639"/>
              <a:ext cx="59" cy="41"/>
            </a:xfrm>
            <a:custGeom>
              <a:avLst/>
              <a:gdLst>
                <a:gd name="T0" fmla="*/ 2 w 136"/>
                <a:gd name="T1" fmla="*/ 2 h 109"/>
                <a:gd name="T2" fmla="*/ 2 w 136"/>
                <a:gd name="T3" fmla="*/ 1 h 109"/>
                <a:gd name="T4" fmla="*/ 3 w 136"/>
                <a:gd name="T5" fmla="*/ 1 h 109"/>
                <a:gd name="T6" fmla="*/ 3 w 136"/>
                <a:gd name="T7" fmla="*/ 2 h 109"/>
                <a:gd name="T8" fmla="*/ 4 w 136"/>
                <a:gd name="T9" fmla="*/ 2 h 109"/>
                <a:gd name="T10" fmla="*/ 4 w 136"/>
                <a:gd name="T11" fmla="*/ 2 h 109"/>
                <a:gd name="T12" fmla="*/ 5 w 136"/>
                <a:gd name="T13" fmla="*/ 2 h 109"/>
                <a:gd name="T14" fmla="*/ 5 w 136"/>
                <a:gd name="T15" fmla="*/ 1 h 109"/>
                <a:gd name="T16" fmla="*/ 4 w 136"/>
                <a:gd name="T17" fmla="*/ 0 h 109"/>
                <a:gd name="T18" fmla="*/ 3 w 136"/>
                <a:gd name="T19" fmla="*/ 0 h 109"/>
                <a:gd name="T20" fmla="*/ 1 w 136"/>
                <a:gd name="T21" fmla="*/ 0 h 109"/>
                <a:gd name="T22" fmla="*/ 1 w 136"/>
                <a:gd name="T23" fmla="*/ 0 h 109"/>
                <a:gd name="T24" fmla="*/ 0 w 136"/>
                <a:gd name="T25" fmla="*/ 1 h 109"/>
                <a:gd name="T26" fmla="*/ 2 w 136"/>
                <a:gd name="T27" fmla="*/ 2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37" name="Freeform 462"/>
            <p:cNvSpPr>
              <a:spLocks/>
            </p:cNvSpPr>
            <p:nvPr/>
          </p:nvSpPr>
          <p:spPr bwMode="auto">
            <a:xfrm>
              <a:off x="6905" y="1639"/>
              <a:ext cx="27" cy="11"/>
            </a:xfrm>
            <a:custGeom>
              <a:avLst/>
              <a:gdLst>
                <a:gd name="T0" fmla="*/ 1 w 61"/>
                <a:gd name="T1" fmla="*/ 0 h 32"/>
                <a:gd name="T2" fmla="*/ 2 w 61"/>
                <a:gd name="T3" fmla="*/ 0 h 32"/>
                <a:gd name="T4" fmla="*/ 2 w 61"/>
                <a:gd name="T5" fmla="*/ 0 h 32"/>
                <a:gd name="T6" fmla="*/ 1 w 61"/>
                <a:gd name="T7" fmla="*/ 0 h 32"/>
                <a:gd name="T8" fmla="*/ 0 w 61"/>
                <a:gd name="T9" fmla="*/ 0 h 32"/>
                <a:gd name="T10" fmla="*/ 0 w 61"/>
                <a:gd name="T11" fmla="*/ 0 h 32"/>
                <a:gd name="T12" fmla="*/ 1 w 6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2">
                  <a:moveTo>
                    <a:pt x="30" y="31"/>
                  </a:moveTo>
                  <a:lnTo>
                    <a:pt x="60" y="16"/>
                  </a:lnTo>
                  <a:lnTo>
                    <a:pt x="60" y="0"/>
                  </a:lnTo>
                  <a:lnTo>
                    <a:pt x="30" y="0"/>
                  </a:lnTo>
                  <a:lnTo>
                    <a:pt x="0" y="0"/>
                  </a:lnTo>
                  <a:lnTo>
                    <a:pt x="15" y="31"/>
                  </a:lnTo>
                  <a:lnTo>
                    <a:pt x="3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38" name="Freeform 463"/>
            <p:cNvSpPr>
              <a:spLocks/>
            </p:cNvSpPr>
            <p:nvPr/>
          </p:nvSpPr>
          <p:spPr bwMode="auto">
            <a:xfrm>
              <a:off x="6905" y="1627"/>
              <a:ext cx="21" cy="6"/>
            </a:xfrm>
            <a:custGeom>
              <a:avLst/>
              <a:gdLst>
                <a:gd name="T0" fmla="*/ 0 w 46"/>
                <a:gd name="T1" fmla="*/ 0 h 17"/>
                <a:gd name="T2" fmla="*/ 0 w 46"/>
                <a:gd name="T3" fmla="*/ 0 h 17"/>
                <a:gd name="T4" fmla="*/ 2 w 46"/>
                <a:gd name="T5" fmla="*/ 0 h 17"/>
                <a:gd name="T6" fmla="*/ 1 w 46"/>
                <a:gd name="T7" fmla="*/ 0 h 17"/>
                <a:gd name="T8" fmla="*/ 0 w 4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7">
                  <a:moveTo>
                    <a:pt x="0" y="0"/>
                  </a:moveTo>
                  <a:lnTo>
                    <a:pt x="0" y="16"/>
                  </a:lnTo>
                  <a:lnTo>
                    <a:pt x="45" y="16"/>
                  </a:lnTo>
                  <a:lnTo>
                    <a:pt x="30"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39" name="Freeform 464"/>
            <p:cNvSpPr>
              <a:spLocks/>
            </p:cNvSpPr>
            <p:nvPr/>
          </p:nvSpPr>
          <p:spPr bwMode="auto">
            <a:xfrm>
              <a:off x="6912" y="1527"/>
              <a:ext cx="91" cy="100"/>
            </a:xfrm>
            <a:custGeom>
              <a:avLst/>
              <a:gdLst>
                <a:gd name="T0" fmla="*/ 0 w 210"/>
                <a:gd name="T1" fmla="*/ 5 h 263"/>
                <a:gd name="T2" fmla="*/ 1 w 210"/>
                <a:gd name="T3" fmla="*/ 5 h 263"/>
                <a:gd name="T4" fmla="*/ 2 w 210"/>
                <a:gd name="T5" fmla="*/ 5 h 263"/>
                <a:gd name="T6" fmla="*/ 3 w 210"/>
                <a:gd name="T7" fmla="*/ 5 h 263"/>
                <a:gd name="T8" fmla="*/ 4 w 210"/>
                <a:gd name="T9" fmla="*/ 5 h 263"/>
                <a:gd name="T10" fmla="*/ 5 w 210"/>
                <a:gd name="T11" fmla="*/ 5 h 263"/>
                <a:gd name="T12" fmla="*/ 7 w 210"/>
                <a:gd name="T13" fmla="*/ 5 h 263"/>
                <a:gd name="T14" fmla="*/ 7 w 210"/>
                <a:gd name="T15" fmla="*/ 5 h 263"/>
                <a:gd name="T16" fmla="*/ 7 w 210"/>
                <a:gd name="T17" fmla="*/ 2 h 263"/>
                <a:gd name="T18" fmla="*/ 7 w 210"/>
                <a:gd name="T19" fmla="*/ 2 h 263"/>
                <a:gd name="T20" fmla="*/ 7 w 210"/>
                <a:gd name="T21" fmla="*/ 1 h 263"/>
                <a:gd name="T22" fmla="*/ 7 w 210"/>
                <a:gd name="T23" fmla="*/ 1 h 263"/>
                <a:gd name="T24" fmla="*/ 5 w 210"/>
                <a:gd name="T25" fmla="*/ 0 h 263"/>
                <a:gd name="T26" fmla="*/ 5 w 210"/>
                <a:gd name="T27" fmla="*/ 1 h 263"/>
                <a:gd name="T28" fmla="*/ 3 w 210"/>
                <a:gd name="T29" fmla="*/ 1 h 263"/>
                <a:gd name="T30" fmla="*/ 3 w 210"/>
                <a:gd name="T31" fmla="*/ 2 h 263"/>
                <a:gd name="T32" fmla="*/ 2 w 210"/>
                <a:gd name="T33" fmla="*/ 2 h 263"/>
                <a:gd name="T34" fmla="*/ 2 w 210"/>
                <a:gd name="T35" fmla="*/ 3 h 263"/>
                <a:gd name="T36" fmla="*/ 0 w 210"/>
                <a:gd name="T37" fmla="*/ 3 h 263"/>
                <a:gd name="T38" fmla="*/ 0 w 210"/>
                <a:gd name="T39" fmla="*/ 3 h 263"/>
                <a:gd name="T40" fmla="*/ 0 w 210"/>
                <a:gd name="T41" fmla="*/ 4 h 263"/>
                <a:gd name="T42" fmla="*/ 0 w 210"/>
                <a:gd name="T43" fmla="*/ 5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40" name="Freeform 465"/>
            <p:cNvSpPr>
              <a:spLocks/>
            </p:cNvSpPr>
            <p:nvPr/>
          </p:nvSpPr>
          <p:spPr bwMode="auto">
            <a:xfrm>
              <a:off x="6944" y="1545"/>
              <a:ext cx="129" cy="111"/>
            </a:xfrm>
            <a:custGeom>
              <a:avLst/>
              <a:gdLst>
                <a:gd name="T0" fmla="*/ 4 w 299"/>
                <a:gd name="T1" fmla="*/ 1 h 293"/>
                <a:gd name="T2" fmla="*/ 4 w 299"/>
                <a:gd name="T3" fmla="*/ 3 h 293"/>
                <a:gd name="T4" fmla="*/ 3 w 299"/>
                <a:gd name="T5" fmla="*/ 4 h 293"/>
                <a:gd name="T6" fmla="*/ 2 w 299"/>
                <a:gd name="T7" fmla="*/ 4 h 293"/>
                <a:gd name="T8" fmla="*/ 1 w 299"/>
                <a:gd name="T9" fmla="*/ 4 h 293"/>
                <a:gd name="T10" fmla="*/ 0 w 299"/>
                <a:gd name="T11" fmla="*/ 5 h 293"/>
                <a:gd name="T12" fmla="*/ 0 w 299"/>
                <a:gd name="T13" fmla="*/ 5 h 293"/>
                <a:gd name="T14" fmla="*/ 1 w 299"/>
                <a:gd name="T15" fmla="*/ 5 h 293"/>
                <a:gd name="T16" fmla="*/ 3 w 299"/>
                <a:gd name="T17" fmla="*/ 6 h 293"/>
                <a:gd name="T18" fmla="*/ 3 w 299"/>
                <a:gd name="T19" fmla="*/ 6 h 293"/>
                <a:gd name="T20" fmla="*/ 4 w 299"/>
                <a:gd name="T21" fmla="*/ 6 h 293"/>
                <a:gd name="T22" fmla="*/ 5 w 299"/>
                <a:gd name="T23" fmla="*/ 5 h 293"/>
                <a:gd name="T24" fmla="*/ 6 w 299"/>
                <a:gd name="T25" fmla="*/ 5 h 293"/>
                <a:gd name="T26" fmla="*/ 6 w 299"/>
                <a:gd name="T27" fmla="*/ 5 h 293"/>
                <a:gd name="T28" fmla="*/ 8 w 299"/>
                <a:gd name="T29" fmla="*/ 4 h 293"/>
                <a:gd name="T30" fmla="*/ 10 w 299"/>
                <a:gd name="T31" fmla="*/ 4 h 293"/>
                <a:gd name="T32" fmla="*/ 10 w 299"/>
                <a:gd name="T33" fmla="*/ 4 h 293"/>
                <a:gd name="T34" fmla="*/ 10 w 299"/>
                <a:gd name="T35" fmla="*/ 3 h 293"/>
                <a:gd name="T36" fmla="*/ 9 w 299"/>
                <a:gd name="T37" fmla="*/ 3 h 293"/>
                <a:gd name="T38" fmla="*/ 9 w 299"/>
                <a:gd name="T39" fmla="*/ 2 h 293"/>
                <a:gd name="T40" fmla="*/ 5 w 299"/>
                <a:gd name="T41" fmla="*/ 0 h 293"/>
                <a:gd name="T42" fmla="*/ 3 w 299"/>
                <a:gd name="T43" fmla="*/ 0 h 293"/>
                <a:gd name="T44" fmla="*/ 3 w 299"/>
                <a:gd name="T45" fmla="*/ 1 h 293"/>
                <a:gd name="T46" fmla="*/ 4 w 299"/>
                <a:gd name="T47" fmla="*/ 1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41" name="Freeform 466"/>
            <p:cNvSpPr>
              <a:spLocks/>
            </p:cNvSpPr>
            <p:nvPr/>
          </p:nvSpPr>
          <p:spPr bwMode="auto">
            <a:xfrm>
              <a:off x="6995" y="1621"/>
              <a:ext cx="58" cy="47"/>
            </a:xfrm>
            <a:custGeom>
              <a:avLst/>
              <a:gdLst>
                <a:gd name="T0" fmla="*/ 3 w 136"/>
                <a:gd name="T1" fmla="*/ 0 h 124"/>
                <a:gd name="T2" fmla="*/ 2 w 136"/>
                <a:gd name="T3" fmla="*/ 1 h 124"/>
                <a:gd name="T4" fmla="*/ 1 w 136"/>
                <a:gd name="T5" fmla="*/ 1 h 124"/>
                <a:gd name="T6" fmla="*/ 1 w 136"/>
                <a:gd name="T7" fmla="*/ 1 h 124"/>
                <a:gd name="T8" fmla="*/ 0 w 136"/>
                <a:gd name="T9" fmla="*/ 2 h 124"/>
                <a:gd name="T10" fmla="*/ 0 w 136"/>
                <a:gd name="T11" fmla="*/ 3 h 124"/>
                <a:gd name="T12" fmla="*/ 1 w 136"/>
                <a:gd name="T13" fmla="*/ 3 h 124"/>
                <a:gd name="T14" fmla="*/ 1 w 136"/>
                <a:gd name="T15" fmla="*/ 2 h 124"/>
                <a:gd name="T16" fmla="*/ 3 w 136"/>
                <a:gd name="T17" fmla="*/ 2 h 124"/>
                <a:gd name="T18" fmla="*/ 4 w 136"/>
                <a:gd name="T19" fmla="*/ 2 h 124"/>
                <a:gd name="T20" fmla="*/ 5 w 136"/>
                <a:gd name="T21" fmla="*/ 2 h 124"/>
                <a:gd name="T22" fmla="*/ 5 w 136"/>
                <a:gd name="T23" fmla="*/ 1 h 124"/>
                <a:gd name="T24" fmla="*/ 4 w 136"/>
                <a:gd name="T25" fmla="*/ 1 h 124"/>
                <a:gd name="T26" fmla="*/ 3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42" name="Freeform 467"/>
            <p:cNvSpPr>
              <a:spLocks/>
            </p:cNvSpPr>
            <p:nvPr/>
          </p:nvSpPr>
          <p:spPr bwMode="auto">
            <a:xfrm>
              <a:off x="6617" y="1690"/>
              <a:ext cx="27" cy="24"/>
            </a:xfrm>
            <a:custGeom>
              <a:avLst/>
              <a:gdLst>
                <a:gd name="T0" fmla="*/ 0 w 60"/>
                <a:gd name="T1" fmla="*/ 0 h 62"/>
                <a:gd name="T2" fmla="*/ 0 w 60"/>
                <a:gd name="T3" fmla="*/ 0 h 62"/>
                <a:gd name="T4" fmla="*/ 0 w 60"/>
                <a:gd name="T5" fmla="*/ 1 h 62"/>
                <a:gd name="T6" fmla="*/ 0 w 60"/>
                <a:gd name="T7" fmla="*/ 1 h 62"/>
                <a:gd name="T8" fmla="*/ 1 w 60"/>
                <a:gd name="T9" fmla="*/ 1 h 62"/>
                <a:gd name="T10" fmla="*/ 2 w 60"/>
                <a:gd name="T11" fmla="*/ 0 h 62"/>
                <a:gd name="T12" fmla="*/ 1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43" name="Freeform 468"/>
            <p:cNvSpPr>
              <a:spLocks/>
            </p:cNvSpPr>
            <p:nvPr/>
          </p:nvSpPr>
          <p:spPr bwMode="auto">
            <a:xfrm>
              <a:off x="6867" y="1621"/>
              <a:ext cx="8" cy="12"/>
            </a:xfrm>
            <a:custGeom>
              <a:avLst/>
              <a:gdLst>
                <a:gd name="T0" fmla="*/ 0 w 17"/>
                <a:gd name="T1" fmla="*/ 0 h 32"/>
                <a:gd name="T2" fmla="*/ 0 w 17"/>
                <a:gd name="T3" fmla="*/ 0 h 32"/>
                <a:gd name="T4" fmla="*/ 1 w 17"/>
                <a:gd name="T5" fmla="*/ 0 h 32"/>
                <a:gd name="T6" fmla="*/ 0 w 17"/>
                <a:gd name="T7" fmla="*/ 1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0"/>
                  </a:moveTo>
                  <a:lnTo>
                    <a:pt x="0" y="16"/>
                  </a:lnTo>
                  <a:lnTo>
                    <a:pt x="16" y="16"/>
                  </a:lnTo>
                  <a:lnTo>
                    <a:pt x="0" y="31"/>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44" name="Freeform 469"/>
            <p:cNvSpPr>
              <a:spLocks/>
            </p:cNvSpPr>
            <p:nvPr/>
          </p:nvSpPr>
          <p:spPr bwMode="auto">
            <a:xfrm>
              <a:off x="7264" y="1749"/>
              <a:ext cx="14" cy="12"/>
            </a:xfrm>
            <a:custGeom>
              <a:avLst/>
              <a:gdLst>
                <a:gd name="T0" fmla="*/ 0 w 32"/>
                <a:gd name="T1" fmla="*/ 0 h 32"/>
                <a:gd name="T2" fmla="*/ 0 w 32"/>
                <a:gd name="T3" fmla="*/ 1 h 32"/>
                <a:gd name="T4" fmla="*/ 0 w 32"/>
                <a:gd name="T5" fmla="*/ 1 h 32"/>
                <a:gd name="T6" fmla="*/ 1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16"/>
                  </a:moveTo>
                  <a:lnTo>
                    <a:pt x="0" y="31"/>
                  </a:lnTo>
                  <a:lnTo>
                    <a:pt x="16" y="31"/>
                  </a:lnTo>
                  <a:lnTo>
                    <a:pt x="31" y="16"/>
                  </a:lnTo>
                  <a:lnTo>
                    <a:pt x="16"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45" name="Freeform 470"/>
            <p:cNvSpPr>
              <a:spLocks/>
            </p:cNvSpPr>
            <p:nvPr/>
          </p:nvSpPr>
          <p:spPr bwMode="auto">
            <a:xfrm>
              <a:off x="7201" y="1789"/>
              <a:ext cx="89" cy="76"/>
            </a:xfrm>
            <a:custGeom>
              <a:avLst/>
              <a:gdLst>
                <a:gd name="T0" fmla="*/ 1 w 209"/>
                <a:gd name="T1" fmla="*/ 1 h 202"/>
                <a:gd name="T2" fmla="*/ 1 w 209"/>
                <a:gd name="T3" fmla="*/ 2 h 202"/>
                <a:gd name="T4" fmla="*/ 0 w 209"/>
                <a:gd name="T5" fmla="*/ 2 h 202"/>
                <a:gd name="T6" fmla="*/ 0 w 209"/>
                <a:gd name="T7" fmla="*/ 3 h 202"/>
                <a:gd name="T8" fmla="*/ 1 w 209"/>
                <a:gd name="T9" fmla="*/ 4 h 202"/>
                <a:gd name="T10" fmla="*/ 2 w 209"/>
                <a:gd name="T11" fmla="*/ 4 h 202"/>
                <a:gd name="T12" fmla="*/ 2 w 209"/>
                <a:gd name="T13" fmla="*/ 4 h 202"/>
                <a:gd name="T14" fmla="*/ 3 w 209"/>
                <a:gd name="T15" fmla="*/ 4 h 202"/>
                <a:gd name="T16" fmla="*/ 4 w 209"/>
                <a:gd name="T17" fmla="*/ 3 h 202"/>
                <a:gd name="T18" fmla="*/ 4 w 209"/>
                <a:gd name="T19" fmla="*/ 3 h 202"/>
                <a:gd name="T20" fmla="*/ 4 w 209"/>
                <a:gd name="T21" fmla="*/ 3 h 202"/>
                <a:gd name="T22" fmla="*/ 5 w 209"/>
                <a:gd name="T23" fmla="*/ 3 h 202"/>
                <a:gd name="T24" fmla="*/ 7 w 209"/>
                <a:gd name="T25" fmla="*/ 3 h 202"/>
                <a:gd name="T26" fmla="*/ 6 w 209"/>
                <a:gd name="T27" fmla="*/ 3 h 202"/>
                <a:gd name="T28" fmla="*/ 7 w 209"/>
                <a:gd name="T29" fmla="*/ 2 h 202"/>
                <a:gd name="T30" fmla="*/ 7 w 209"/>
                <a:gd name="T31" fmla="*/ 1 h 202"/>
                <a:gd name="T32" fmla="*/ 7 w 209"/>
                <a:gd name="T33" fmla="*/ 1 h 202"/>
                <a:gd name="T34" fmla="*/ 6 w 209"/>
                <a:gd name="T35" fmla="*/ 0 h 202"/>
                <a:gd name="T36" fmla="*/ 4 w 209"/>
                <a:gd name="T37" fmla="*/ 0 h 202"/>
                <a:gd name="T38" fmla="*/ 4 w 209"/>
                <a:gd name="T39" fmla="*/ 1 h 202"/>
                <a:gd name="T40" fmla="*/ 4 w 209"/>
                <a:gd name="T41" fmla="*/ 1 h 202"/>
                <a:gd name="T42" fmla="*/ 5 w 209"/>
                <a:gd name="T43" fmla="*/ 2 h 202"/>
                <a:gd name="T44" fmla="*/ 5 w 209"/>
                <a:gd name="T45" fmla="*/ 2 h 202"/>
                <a:gd name="T46" fmla="*/ 4 w 209"/>
                <a:gd name="T47" fmla="*/ 2 h 202"/>
                <a:gd name="T48" fmla="*/ 3 w 209"/>
                <a:gd name="T49" fmla="*/ 2 h 202"/>
                <a:gd name="T50" fmla="*/ 1 w 209"/>
                <a:gd name="T51" fmla="*/ 1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46" name="Freeform 471"/>
            <p:cNvSpPr>
              <a:spLocks/>
            </p:cNvSpPr>
            <p:nvPr/>
          </p:nvSpPr>
          <p:spPr bwMode="auto">
            <a:xfrm>
              <a:off x="7130" y="1772"/>
              <a:ext cx="90" cy="93"/>
            </a:xfrm>
            <a:custGeom>
              <a:avLst/>
              <a:gdLst>
                <a:gd name="T0" fmla="*/ 0 w 209"/>
                <a:gd name="T1" fmla="*/ 4 h 248"/>
                <a:gd name="T2" fmla="*/ 0 w 209"/>
                <a:gd name="T3" fmla="*/ 4 h 248"/>
                <a:gd name="T4" fmla="*/ 1 w 209"/>
                <a:gd name="T5" fmla="*/ 5 h 248"/>
                <a:gd name="T6" fmla="*/ 3 w 209"/>
                <a:gd name="T7" fmla="*/ 5 h 248"/>
                <a:gd name="T8" fmla="*/ 6 w 209"/>
                <a:gd name="T9" fmla="*/ 5 h 248"/>
                <a:gd name="T10" fmla="*/ 7 w 209"/>
                <a:gd name="T11" fmla="*/ 5 h 248"/>
                <a:gd name="T12" fmla="*/ 6 w 209"/>
                <a:gd name="T13" fmla="*/ 4 h 248"/>
                <a:gd name="T14" fmla="*/ 6 w 209"/>
                <a:gd name="T15" fmla="*/ 3 h 248"/>
                <a:gd name="T16" fmla="*/ 7 w 209"/>
                <a:gd name="T17" fmla="*/ 3 h 248"/>
                <a:gd name="T18" fmla="*/ 7 w 209"/>
                <a:gd name="T19" fmla="*/ 2 h 248"/>
                <a:gd name="T20" fmla="*/ 6 w 209"/>
                <a:gd name="T21" fmla="*/ 2 h 248"/>
                <a:gd name="T22" fmla="*/ 6 w 209"/>
                <a:gd name="T23" fmla="*/ 1 h 248"/>
                <a:gd name="T24" fmla="*/ 5 w 209"/>
                <a:gd name="T25" fmla="*/ 1 h 248"/>
                <a:gd name="T26" fmla="*/ 5 w 209"/>
                <a:gd name="T27" fmla="*/ 1 h 248"/>
                <a:gd name="T28" fmla="*/ 3 w 209"/>
                <a:gd name="T29" fmla="*/ 1 h 248"/>
                <a:gd name="T30" fmla="*/ 3 w 209"/>
                <a:gd name="T31" fmla="*/ 0 h 248"/>
                <a:gd name="T32" fmla="*/ 3 w 209"/>
                <a:gd name="T33" fmla="*/ 0 h 248"/>
                <a:gd name="T34" fmla="*/ 0 w 209"/>
                <a:gd name="T35" fmla="*/ 0 h 248"/>
                <a:gd name="T36" fmla="*/ 1 w 209"/>
                <a:gd name="T37" fmla="*/ 1 h 248"/>
                <a:gd name="T38" fmla="*/ 0 w 209"/>
                <a:gd name="T39" fmla="*/ 1 h 248"/>
                <a:gd name="T40" fmla="*/ 1 w 209"/>
                <a:gd name="T41" fmla="*/ 2 h 248"/>
                <a:gd name="T42" fmla="*/ 1 w 209"/>
                <a:gd name="T43" fmla="*/ 3 h 248"/>
                <a:gd name="T44" fmla="*/ 0 w 209"/>
                <a:gd name="T45" fmla="*/ 3 h 248"/>
                <a:gd name="T46" fmla="*/ 0 w 209"/>
                <a:gd name="T47" fmla="*/ 3 h 248"/>
                <a:gd name="T48" fmla="*/ 0 w 209"/>
                <a:gd name="T49" fmla="*/ 4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47" name="Freeform 472"/>
            <p:cNvSpPr>
              <a:spLocks/>
            </p:cNvSpPr>
            <p:nvPr/>
          </p:nvSpPr>
          <p:spPr bwMode="auto">
            <a:xfrm>
              <a:off x="7283" y="1800"/>
              <a:ext cx="27" cy="65"/>
            </a:xfrm>
            <a:custGeom>
              <a:avLst/>
              <a:gdLst>
                <a:gd name="T0" fmla="*/ 0 w 62"/>
                <a:gd name="T1" fmla="*/ 0 h 171"/>
                <a:gd name="T2" fmla="*/ 0 w 62"/>
                <a:gd name="T3" fmla="*/ 1 h 171"/>
                <a:gd name="T4" fmla="*/ 0 w 62"/>
                <a:gd name="T5" fmla="*/ 1 h 171"/>
                <a:gd name="T6" fmla="*/ 0 w 62"/>
                <a:gd name="T7" fmla="*/ 2 h 171"/>
                <a:gd name="T8" fmla="*/ 0 w 62"/>
                <a:gd name="T9" fmla="*/ 2 h 171"/>
                <a:gd name="T10" fmla="*/ 1 w 62"/>
                <a:gd name="T11" fmla="*/ 2 h 171"/>
                <a:gd name="T12" fmla="*/ 1 w 62"/>
                <a:gd name="T13" fmla="*/ 3 h 171"/>
                <a:gd name="T14" fmla="*/ 2 w 62"/>
                <a:gd name="T15" fmla="*/ 4 h 171"/>
                <a:gd name="T16" fmla="*/ 2 w 62"/>
                <a:gd name="T17" fmla="*/ 3 h 171"/>
                <a:gd name="T18" fmla="*/ 2 w 62"/>
                <a:gd name="T19" fmla="*/ 3 h 171"/>
                <a:gd name="T20" fmla="*/ 2 w 62"/>
                <a:gd name="T21" fmla="*/ 2 h 171"/>
                <a:gd name="T22" fmla="*/ 2 w 62"/>
                <a:gd name="T23" fmla="*/ 2 h 171"/>
                <a:gd name="T24" fmla="*/ 1 w 62"/>
                <a:gd name="T25" fmla="*/ 1 h 171"/>
                <a:gd name="T26" fmla="*/ 1 w 62"/>
                <a:gd name="T27" fmla="*/ 1 h 171"/>
                <a:gd name="T28" fmla="*/ 1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48" name="Freeform 473"/>
            <p:cNvSpPr>
              <a:spLocks/>
            </p:cNvSpPr>
            <p:nvPr/>
          </p:nvSpPr>
          <p:spPr bwMode="auto">
            <a:xfrm>
              <a:off x="7130" y="1696"/>
              <a:ext cx="148" cy="135"/>
            </a:xfrm>
            <a:custGeom>
              <a:avLst/>
              <a:gdLst>
                <a:gd name="T0" fmla="*/ 6 w 344"/>
                <a:gd name="T1" fmla="*/ 5 h 354"/>
                <a:gd name="T2" fmla="*/ 6 w 344"/>
                <a:gd name="T3" fmla="*/ 6 h 354"/>
                <a:gd name="T4" fmla="*/ 7 w 344"/>
                <a:gd name="T5" fmla="*/ 6 h 354"/>
                <a:gd name="T6" fmla="*/ 9 w 344"/>
                <a:gd name="T7" fmla="*/ 7 h 354"/>
                <a:gd name="T8" fmla="*/ 10 w 344"/>
                <a:gd name="T9" fmla="*/ 7 h 354"/>
                <a:gd name="T10" fmla="*/ 11 w 344"/>
                <a:gd name="T11" fmla="*/ 7 h 354"/>
                <a:gd name="T12" fmla="*/ 11 w 344"/>
                <a:gd name="T13" fmla="*/ 7 h 354"/>
                <a:gd name="T14" fmla="*/ 9 w 344"/>
                <a:gd name="T15" fmla="*/ 6 h 354"/>
                <a:gd name="T16" fmla="*/ 10 w 344"/>
                <a:gd name="T17" fmla="*/ 6 h 354"/>
                <a:gd name="T18" fmla="*/ 10 w 344"/>
                <a:gd name="T19" fmla="*/ 5 h 354"/>
                <a:gd name="T20" fmla="*/ 12 w 344"/>
                <a:gd name="T21" fmla="*/ 5 h 354"/>
                <a:gd name="T22" fmla="*/ 11 w 344"/>
                <a:gd name="T23" fmla="*/ 5 h 354"/>
                <a:gd name="T24" fmla="*/ 11 w 344"/>
                <a:gd name="T25" fmla="*/ 5 h 354"/>
                <a:gd name="T26" fmla="*/ 10 w 344"/>
                <a:gd name="T27" fmla="*/ 3 h 354"/>
                <a:gd name="T28" fmla="*/ 11 w 344"/>
                <a:gd name="T29" fmla="*/ 3 h 354"/>
                <a:gd name="T30" fmla="*/ 11 w 344"/>
                <a:gd name="T31" fmla="*/ 3 h 354"/>
                <a:gd name="T32" fmla="*/ 11 w 344"/>
                <a:gd name="T33" fmla="*/ 2 h 354"/>
                <a:gd name="T34" fmla="*/ 11 w 344"/>
                <a:gd name="T35" fmla="*/ 2 h 354"/>
                <a:gd name="T36" fmla="*/ 11 w 344"/>
                <a:gd name="T37" fmla="*/ 2 h 354"/>
                <a:gd name="T38" fmla="*/ 12 w 344"/>
                <a:gd name="T39" fmla="*/ 1 h 354"/>
                <a:gd name="T40" fmla="*/ 11 w 344"/>
                <a:gd name="T41" fmla="*/ 1 h 354"/>
                <a:gd name="T42" fmla="*/ 11 w 344"/>
                <a:gd name="T43" fmla="*/ 0 h 354"/>
                <a:gd name="T44" fmla="*/ 9 w 344"/>
                <a:gd name="T45" fmla="*/ 0 h 354"/>
                <a:gd name="T46" fmla="*/ 9 w 344"/>
                <a:gd name="T47" fmla="*/ 0 h 354"/>
                <a:gd name="T48" fmla="*/ 8 w 344"/>
                <a:gd name="T49" fmla="*/ 0 h 354"/>
                <a:gd name="T50" fmla="*/ 6 w 344"/>
                <a:gd name="T51" fmla="*/ 0 h 354"/>
                <a:gd name="T52" fmla="*/ 6 w 344"/>
                <a:gd name="T53" fmla="*/ 0 h 354"/>
                <a:gd name="T54" fmla="*/ 5 w 344"/>
                <a:gd name="T55" fmla="*/ 0 h 354"/>
                <a:gd name="T56" fmla="*/ 4 w 344"/>
                <a:gd name="T57" fmla="*/ 0 h 354"/>
                <a:gd name="T58" fmla="*/ 3 w 344"/>
                <a:gd name="T59" fmla="*/ 1 h 354"/>
                <a:gd name="T60" fmla="*/ 3 w 344"/>
                <a:gd name="T61" fmla="*/ 1 h 354"/>
                <a:gd name="T62" fmla="*/ 3 w 344"/>
                <a:gd name="T63" fmla="*/ 2 h 354"/>
                <a:gd name="T64" fmla="*/ 3 w 344"/>
                <a:gd name="T65" fmla="*/ 3 h 354"/>
                <a:gd name="T66" fmla="*/ 2 w 344"/>
                <a:gd name="T67" fmla="*/ 3 h 354"/>
                <a:gd name="T68" fmla="*/ 1 w 344"/>
                <a:gd name="T69" fmla="*/ 4 h 354"/>
                <a:gd name="T70" fmla="*/ 0 w 344"/>
                <a:gd name="T71" fmla="*/ 4 h 354"/>
                <a:gd name="T72" fmla="*/ 0 w 344"/>
                <a:gd name="T73" fmla="*/ 4 h 354"/>
                <a:gd name="T74" fmla="*/ 0 w 344"/>
                <a:gd name="T75" fmla="*/ 5 h 354"/>
                <a:gd name="T76" fmla="*/ 3 w 344"/>
                <a:gd name="T77" fmla="*/ 4 h 354"/>
                <a:gd name="T78" fmla="*/ 3 w 344"/>
                <a:gd name="T79" fmla="*/ 5 h 354"/>
                <a:gd name="T80" fmla="*/ 3 w 344"/>
                <a:gd name="T81" fmla="*/ 5 h 354"/>
                <a:gd name="T82" fmla="*/ 5 w 344"/>
                <a:gd name="T83" fmla="*/ 5 h 354"/>
                <a:gd name="T84" fmla="*/ 5 w 344"/>
                <a:gd name="T85" fmla="*/ 5 h 354"/>
                <a:gd name="T86" fmla="*/ 6 w 344"/>
                <a:gd name="T87" fmla="*/ 5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49" name="Freeform 474"/>
            <p:cNvSpPr>
              <a:spLocks/>
            </p:cNvSpPr>
            <p:nvPr/>
          </p:nvSpPr>
          <p:spPr bwMode="auto">
            <a:xfrm>
              <a:off x="7130" y="1766"/>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0"/>
                  </a:lnTo>
                  <a:lnTo>
                    <a:pt x="0"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50" name="Freeform 475"/>
            <p:cNvSpPr>
              <a:spLocks/>
            </p:cNvSpPr>
            <p:nvPr/>
          </p:nvSpPr>
          <p:spPr bwMode="auto">
            <a:xfrm>
              <a:off x="6470" y="1690"/>
              <a:ext cx="301" cy="297"/>
            </a:xfrm>
            <a:custGeom>
              <a:avLst/>
              <a:gdLst>
                <a:gd name="T0" fmla="*/ 14 w 702"/>
                <a:gd name="T1" fmla="*/ 16 h 784"/>
                <a:gd name="T2" fmla="*/ 12 w 702"/>
                <a:gd name="T3" fmla="*/ 15 h 784"/>
                <a:gd name="T4" fmla="*/ 13 w 702"/>
                <a:gd name="T5" fmla="*/ 13 h 784"/>
                <a:gd name="T6" fmla="*/ 12 w 702"/>
                <a:gd name="T7" fmla="*/ 13 h 784"/>
                <a:gd name="T8" fmla="*/ 12 w 702"/>
                <a:gd name="T9" fmla="*/ 12 h 784"/>
                <a:gd name="T10" fmla="*/ 11 w 702"/>
                <a:gd name="T11" fmla="*/ 11 h 784"/>
                <a:gd name="T12" fmla="*/ 10 w 702"/>
                <a:gd name="T13" fmla="*/ 11 h 784"/>
                <a:gd name="T14" fmla="*/ 10 w 702"/>
                <a:gd name="T15" fmla="*/ 9 h 784"/>
                <a:gd name="T16" fmla="*/ 9 w 702"/>
                <a:gd name="T17" fmla="*/ 9 h 784"/>
                <a:gd name="T18" fmla="*/ 6 w 702"/>
                <a:gd name="T19" fmla="*/ 7 h 784"/>
                <a:gd name="T20" fmla="*/ 5 w 702"/>
                <a:gd name="T21" fmla="*/ 7 h 784"/>
                <a:gd name="T22" fmla="*/ 4 w 702"/>
                <a:gd name="T23" fmla="*/ 6 h 784"/>
                <a:gd name="T24" fmla="*/ 3 w 702"/>
                <a:gd name="T25" fmla="*/ 7 h 784"/>
                <a:gd name="T26" fmla="*/ 3 w 702"/>
                <a:gd name="T27" fmla="*/ 6 h 784"/>
                <a:gd name="T28" fmla="*/ 1 w 702"/>
                <a:gd name="T29" fmla="*/ 6 h 784"/>
                <a:gd name="T30" fmla="*/ 0 w 702"/>
                <a:gd name="T31" fmla="*/ 6 h 784"/>
                <a:gd name="T32" fmla="*/ 0 w 702"/>
                <a:gd name="T33" fmla="*/ 5 h 784"/>
                <a:gd name="T34" fmla="*/ 3 w 702"/>
                <a:gd name="T35" fmla="*/ 4 h 784"/>
                <a:gd name="T36" fmla="*/ 3 w 702"/>
                <a:gd name="T37" fmla="*/ 3 h 784"/>
                <a:gd name="T38" fmla="*/ 3 w 702"/>
                <a:gd name="T39" fmla="*/ 2 h 784"/>
                <a:gd name="T40" fmla="*/ 2 w 702"/>
                <a:gd name="T41" fmla="*/ 2 h 784"/>
                <a:gd name="T42" fmla="*/ 3 w 702"/>
                <a:gd name="T43" fmla="*/ 1 h 784"/>
                <a:gd name="T44" fmla="*/ 4 w 702"/>
                <a:gd name="T45" fmla="*/ 2 h 784"/>
                <a:gd name="T46" fmla="*/ 6 w 702"/>
                <a:gd name="T47" fmla="*/ 2 h 784"/>
                <a:gd name="T48" fmla="*/ 5 w 702"/>
                <a:gd name="T49" fmla="*/ 1 h 784"/>
                <a:gd name="T50" fmla="*/ 6 w 702"/>
                <a:gd name="T51" fmla="*/ 1 h 784"/>
                <a:gd name="T52" fmla="*/ 8 w 702"/>
                <a:gd name="T53" fmla="*/ 0 h 784"/>
                <a:gd name="T54" fmla="*/ 9 w 702"/>
                <a:gd name="T55" fmla="*/ 1 h 784"/>
                <a:gd name="T56" fmla="*/ 10 w 702"/>
                <a:gd name="T57" fmla="*/ 1 h 784"/>
                <a:gd name="T58" fmla="*/ 10 w 702"/>
                <a:gd name="T59" fmla="*/ 1 h 784"/>
                <a:gd name="T60" fmla="*/ 13 w 702"/>
                <a:gd name="T61" fmla="*/ 1 h 784"/>
                <a:gd name="T62" fmla="*/ 14 w 702"/>
                <a:gd name="T63" fmla="*/ 1 h 784"/>
                <a:gd name="T64" fmla="*/ 14 w 702"/>
                <a:gd name="T65" fmla="*/ 2 h 784"/>
                <a:gd name="T66" fmla="*/ 14 w 702"/>
                <a:gd name="T67" fmla="*/ 3 h 784"/>
                <a:gd name="T68" fmla="*/ 15 w 702"/>
                <a:gd name="T69" fmla="*/ 3 h 784"/>
                <a:gd name="T70" fmla="*/ 15 w 702"/>
                <a:gd name="T71" fmla="*/ 3 h 784"/>
                <a:gd name="T72" fmla="*/ 18 w 702"/>
                <a:gd name="T73" fmla="*/ 3 h 784"/>
                <a:gd name="T74" fmla="*/ 18 w 702"/>
                <a:gd name="T75" fmla="*/ 3 h 784"/>
                <a:gd name="T76" fmla="*/ 20 w 702"/>
                <a:gd name="T77" fmla="*/ 3 h 784"/>
                <a:gd name="T78" fmla="*/ 21 w 702"/>
                <a:gd name="T79" fmla="*/ 3 h 784"/>
                <a:gd name="T80" fmla="*/ 24 w 702"/>
                <a:gd name="T81" fmla="*/ 5 h 784"/>
                <a:gd name="T82" fmla="*/ 23 w 702"/>
                <a:gd name="T83" fmla="*/ 6 h 784"/>
                <a:gd name="T84" fmla="*/ 21 w 702"/>
                <a:gd name="T85" fmla="*/ 9 h 784"/>
                <a:gd name="T86" fmla="*/ 21 w 702"/>
                <a:gd name="T87" fmla="*/ 10 h 784"/>
                <a:gd name="T88" fmla="*/ 21 w 702"/>
                <a:gd name="T89" fmla="*/ 11 h 784"/>
                <a:gd name="T90" fmla="*/ 20 w 702"/>
                <a:gd name="T91" fmla="*/ 11 h 784"/>
                <a:gd name="T92" fmla="*/ 17 w 702"/>
                <a:gd name="T93" fmla="*/ 12 h 784"/>
                <a:gd name="T94" fmla="*/ 15 w 702"/>
                <a:gd name="T95" fmla="*/ 13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51" name="Freeform 476"/>
            <p:cNvSpPr>
              <a:spLocks/>
            </p:cNvSpPr>
            <p:nvPr/>
          </p:nvSpPr>
          <p:spPr bwMode="auto">
            <a:xfrm>
              <a:off x="6649" y="1726"/>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0" y="0"/>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52" name="Freeform 477"/>
            <p:cNvSpPr>
              <a:spLocks/>
            </p:cNvSpPr>
            <p:nvPr/>
          </p:nvSpPr>
          <p:spPr bwMode="auto">
            <a:xfrm>
              <a:off x="7264" y="1702"/>
              <a:ext cx="40" cy="41"/>
            </a:xfrm>
            <a:custGeom>
              <a:avLst/>
              <a:gdLst>
                <a:gd name="T0" fmla="*/ 1 w 92"/>
                <a:gd name="T1" fmla="*/ 1 h 109"/>
                <a:gd name="T2" fmla="*/ 0 w 92"/>
                <a:gd name="T3" fmla="*/ 1 h 109"/>
                <a:gd name="T4" fmla="*/ 0 w 92"/>
                <a:gd name="T5" fmla="*/ 1 h 109"/>
                <a:gd name="T6" fmla="*/ 0 w 92"/>
                <a:gd name="T7" fmla="*/ 2 h 109"/>
                <a:gd name="T8" fmla="*/ 0 w 92"/>
                <a:gd name="T9" fmla="*/ 2 h 109"/>
                <a:gd name="T10" fmla="*/ 2 w 92"/>
                <a:gd name="T11" fmla="*/ 2 h 109"/>
                <a:gd name="T12" fmla="*/ 2 w 92"/>
                <a:gd name="T13" fmla="*/ 2 h 109"/>
                <a:gd name="T14" fmla="*/ 3 w 92"/>
                <a:gd name="T15" fmla="*/ 2 h 109"/>
                <a:gd name="T16" fmla="*/ 3 w 92"/>
                <a:gd name="T17" fmla="*/ 2 h 109"/>
                <a:gd name="T18" fmla="*/ 3 w 92"/>
                <a:gd name="T19" fmla="*/ 1 h 109"/>
                <a:gd name="T20" fmla="*/ 3 w 92"/>
                <a:gd name="T21" fmla="*/ 0 h 109"/>
                <a:gd name="T22" fmla="*/ 3 w 92"/>
                <a:gd name="T23" fmla="*/ 0 h 109"/>
                <a:gd name="T24" fmla="*/ 1 w 92"/>
                <a:gd name="T25" fmla="*/ 0 h 109"/>
                <a:gd name="T26" fmla="*/ 1 w 92"/>
                <a:gd name="T27" fmla="*/ 1 h 109"/>
                <a:gd name="T28" fmla="*/ 1 w 92"/>
                <a:gd name="T29" fmla="*/ 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53" name="Freeform 478"/>
            <p:cNvSpPr>
              <a:spLocks/>
            </p:cNvSpPr>
            <p:nvPr/>
          </p:nvSpPr>
          <p:spPr bwMode="auto">
            <a:xfrm>
              <a:off x="7117" y="1150"/>
              <a:ext cx="78" cy="146"/>
            </a:xfrm>
            <a:custGeom>
              <a:avLst/>
              <a:gdLst>
                <a:gd name="T0" fmla="*/ 0 w 179"/>
                <a:gd name="T1" fmla="*/ 6 h 384"/>
                <a:gd name="T2" fmla="*/ 0 w 179"/>
                <a:gd name="T3" fmla="*/ 6 h 384"/>
                <a:gd name="T4" fmla="*/ 1 w 179"/>
                <a:gd name="T5" fmla="*/ 8 h 384"/>
                <a:gd name="T6" fmla="*/ 2 w 179"/>
                <a:gd name="T7" fmla="*/ 8 h 384"/>
                <a:gd name="T8" fmla="*/ 2 w 179"/>
                <a:gd name="T9" fmla="*/ 7 h 384"/>
                <a:gd name="T10" fmla="*/ 3 w 179"/>
                <a:gd name="T11" fmla="*/ 7 h 384"/>
                <a:gd name="T12" fmla="*/ 3 w 179"/>
                <a:gd name="T13" fmla="*/ 6 h 384"/>
                <a:gd name="T14" fmla="*/ 3 w 179"/>
                <a:gd name="T15" fmla="*/ 6 h 384"/>
                <a:gd name="T16" fmla="*/ 4 w 179"/>
                <a:gd name="T17" fmla="*/ 6 h 384"/>
                <a:gd name="T18" fmla="*/ 4 w 179"/>
                <a:gd name="T19" fmla="*/ 5 h 384"/>
                <a:gd name="T20" fmla="*/ 3 w 179"/>
                <a:gd name="T21" fmla="*/ 5 h 384"/>
                <a:gd name="T22" fmla="*/ 3 w 179"/>
                <a:gd name="T23" fmla="*/ 4 h 384"/>
                <a:gd name="T24" fmla="*/ 3 w 179"/>
                <a:gd name="T25" fmla="*/ 3 h 384"/>
                <a:gd name="T26" fmla="*/ 4 w 179"/>
                <a:gd name="T27" fmla="*/ 3 h 384"/>
                <a:gd name="T28" fmla="*/ 5 w 179"/>
                <a:gd name="T29" fmla="*/ 3 h 384"/>
                <a:gd name="T30" fmla="*/ 5 w 179"/>
                <a:gd name="T31" fmla="*/ 2 h 384"/>
                <a:gd name="T32" fmla="*/ 7 w 179"/>
                <a:gd name="T33" fmla="*/ 2 h 384"/>
                <a:gd name="T34" fmla="*/ 6 w 179"/>
                <a:gd name="T35" fmla="*/ 1 h 384"/>
                <a:gd name="T36" fmla="*/ 5 w 179"/>
                <a:gd name="T37" fmla="*/ 0 h 384"/>
                <a:gd name="T38" fmla="*/ 5 w 179"/>
                <a:gd name="T39" fmla="*/ 0 h 384"/>
                <a:gd name="T40" fmla="*/ 4 w 179"/>
                <a:gd name="T41" fmla="*/ 0 h 384"/>
                <a:gd name="T42" fmla="*/ 4 w 179"/>
                <a:gd name="T43" fmla="*/ 0 h 384"/>
                <a:gd name="T44" fmla="*/ 3 w 179"/>
                <a:gd name="T45" fmla="*/ 0 h 384"/>
                <a:gd name="T46" fmla="*/ 2 w 179"/>
                <a:gd name="T47" fmla="*/ 2 h 384"/>
                <a:gd name="T48" fmla="*/ 0 w 179"/>
                <a:gd name="T49" fmla="*/ 3 h 384"/>
                <a:gd name="T50" fmla="*/ 0 w 179"/>
                <a:gd name="T51" fmla="*/ 5 h 384"/>
                <a:gd name="T52" fmla="*/ 0 w 179"/>
                <a:gd name="T53" fmla="*/ 6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54" name="Freeform 479"/>
            <p:cNvSpPr>
              <a:spLocks/>
            </p:cNvSpPr>
            <p:nvPr/>
          </p:nvSpPr>
          <p:spPr bwMode="auto">
            <a:xfrm>
              <a:off x="7168" y="1133"/>
              <a:ext cx="72" cy="116"/>
            </a:xfrm>
            <a:custGeom>
              <a:avLst/>
              <a:gdLst>
                <a:gd name="T0" fmla="*/ 2 w 165"/>
                <a:gd name="T1" fmla="*/ 3 h 307"/>
                <a:gd name="T2" fmla="*/ 3 w 165"/>
                <a:gd name="T3" fmla="*/ 3 h 307"/>
                <a:gd name="T4" fmla="*/ 3 w 165"/>
                <a:gd name="T5" fmla="*/ 3 h 307"/>
                <a:gd name="T6" fmla="*/ 0 w 165"/>
                <a:gd name="T7" fmla="*/ 5 h 307"/>
                <a:gd name="T8" fmla="*/ 1 w 165"/>
                <a:gd name="T9" fmla="*/ 6 h 307"/>
                <a:gd name="T10" fmla="*/ 2 w 165"/>
                <a:gd name="T11" fmla="*/ 6 h 307"/>
                <a:gd name="T12" fmla="*/ 5 w 165"/>
                <a:gd name="T13" fmla="*/ 6 h 307"/>
                <a:gd name="T14" fmla="*/ 6 w 165"/>
                <a:gd name="T15" fmla="*/ 5 h 307"/>
                <a:gd name="T16" fmla="*/ 5 w 165"/>
                <a:gd name="T17" fmla="*/ 4 h 307"/>
                <a:gd name="T18" fmla="*/ 5 w 165"/>
                <a:gd name="T19" fmla="*/ 3 h 307"/>
                <a:gd name="T20" fmla="*/ 5 w 165"/>
                <a:gd name="T21" fmla="*/ 2 h 307"/>
                <a:gd name="T22" fmla="*/ 5 w 165"/>
                <a:gd name="T23" fmla="*/ 2 h 307"/>
                <a:gd name="T24" fmla="*/ 4 w 165"/>
                <a:gd name="T25" fmla="*/ 1 h 307"/>
                <a:gd name="T26" fmla="*/ 4 w 165"/>
                <a:gd name="T27" fmla="*/ 1 h 307"/>
                <a:gd name="T28" fmla="*/ 3 w 165"/>
                <a:gd name="T29" fmla="*/ 0 h 307"/>
                <a:gd name="T30" fmla="*/ 3 w 165"/>
                <a:gd name="T31" fmla="*/ 0 h 307"/>
                <a:gd name="T32" fmla="*/ 2 w 165"/>
                <a:gd name="T33" fmla="*/ 1 h 307"/>
                <a:gd name="T34" fmla="*/ 2 w 165"/>
                <a:gd name="T35" fmla="*/ 1 h 307"/>
                <a:gd name="T36" fmla="*/ 0 w 165"/>
                <a:gd name="T37" fmla="*/ 1 h 307"/>
                <a:gd name="T38" fmla="*/ 0 w 165"/>
                <a:gd name="T39" fmla="*/ 1 h 307"/>
                <a:gd name="T40" fmla="*/ 0 w 165"/>
                <a:gd name="T41" fmla="*/ 1 h 307"/>
                <a:gd name="T42" fmla="*/ 1 w 165"/>
                <a:gd name="T43" fmla="*/ 1 h 307"/>
                <a:gd name="T44" fmla="*/ 2 w 165"/>
                <a:gd name="T45" fmla="*/ 2 h 307"/>
                <a:gd name="T46" fmla="*/ 2 w 165"/>
                <a:gd name="T47" fmla="*/ 3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55" name="Freeform 480"/>
            <p:cNvSpPr>
              <a:spLocks/>
            </p:cNvSpPr>
            <p:nvPr/>
          </p:nvSpPr>
          <p:spPr bwMode="auto">
            <a:xfrm>
              <a:off x="6707" y="947"/>
              <a:ext cx="302" cy="302"/>
            </a:xfrm>
            <a:custGeom>
              <a:avLst/>
              <a:gdLst>
                <a:gd name="T0" fmla="*/ 3 w 702"/>
                <a:gd name="T1" fmla="*/ 15 h 799"/>
                <a:gd name="T2" fmla="*/ 2 w 702"/>
                <a:gd name="T3" fmla="*/ 14 h 799"/>
                <a:gd name="T4" fmla="*/ 2 w 702"/>
                <a:gd name="T5" fmla="*/ 14 h 799"/>
                <a:gd name="T6" fmla="*/ 0 w 702"/>
                <a:gd name="T7" fmla="*/ 12 h 799"/>
                <a:gd name="T8" fmla="*/ 2 w 702"/>
                <a:gd name="T9" fmla="*/ 10 h 799"/>
                <a:gd name="T10" fmla="*/ 1 w 702"/>
                <a:gd name="T11" fmla="*/ 10 h 799"/>
                <a:gd name="T12" fmla="*/ 2 w 702"/>
                <a:gd name="T13" fmla="*/ 9 h 799"/>
                <a:gd name="T14" fmla="*/ 3 w 702"/>
                <a:gd name="T15" fmla="*/ 8 h 799"/>
                <a:gd name="T16" fmla="*/ 3 w 702"/>
                <a:gd name="T17" fmla="*/ 8 h 799"/>
                <a:gd name="T18" fmla="*/ 3 w 702"/>
                <a:gd name="T19" fmla="*/ 7 h 799"/>
                <a:gd name="T20" fmla="*/ 3 w 702"/>
                <a:gd name="T21" fmla="*/ 6 h 799"/>
                <a:gd name="T22" fmla="*/ 0 w 702"/>
                <a:gd name="T23" fmla="*/ 5 h 799"/>
                <a:gd name="T24" fmla="*/ 0 w 702"/>
                <a:gd name="T25" fmla="*/ 5 h 799"/>
                <a:gd name="T26" fmla="*/ 2 w 702"/>
                <a:gd name="T27" fmla="*/ 5 h 799"/>
                <a:gd name="T28" fmla="*/ 0 w 702"/>
                <a:gd name="T29" fmla="*/ 4 h 799"/>
                <a:gd name="T30" fmla="*/ 5 w 702"/>
                <a:gd name="T31" fmla="*/ 2 h 799"/>
                <a:gd name="T32" fmla="*/ 8 w 702"/>
                <a:gd name="T33" fmla="*/ 0 h 799"/>
                <a:gd name="T34" fmla="*/ 21 w 702"/>
                <a:gd name="T35" fmla="*/ 0 h 799"/>
                <a:gd name="T36" fmla="*/ 16 w 702"/>
                <a:gd name="T37" fmla="*/ 2 h 799"/>
                <a:gd name="T38" fmla="*/ 17 w 702"/>
                <a:gd name="T39" fmla="*/ 2 h 799"/>
                <a:gd name="T40" fmla="*/ 22 w 702"/>
                <a:gd name="T41" fmla="*/ 2 h 799"/>
                <a:gd name="T42" fmla="*/ 23 w 702"/>
                <a:gd name="T43" fmla="*/ 3 h 799"/>
                <a:gd name="T44" fmla="*/ 22 w 702"/>
                <a:gd name="T45" fmla="*/ 3 h 799"/>
                <a:gd name="T46" fmla="*/ 19 w 702"/>
                <a:gd name="T47" fmla="*/ 5 h 799"/>
                <a:gd name="T48" fmla="*/ 20 w 702"/>
                <a:gd name="T49" fmla="*/ 5 h 799"/>
                <a:gd name="T50" fmla="*/ 18 w 702"/>
                <a:gd name="T51" fmla="*/ 6 h 799"/>
                <a:gd name="T52" fmla="*/ 20 w 702"/>
                <a:gd name="T53" fmla="*/ 7 h 799"/>
                <a:gd name="T54" fmla="*/ 15 w 702"/>
                <a:gd name="T55" fmla="*/ 9 h 799"/>
                <a:gd name="T56" fmla="*/ 16 w 702"/>
                <a:gd name="T57" fmla="*/ 10 h 799"/>
                <a:gd name="T58" fmla="*/ 18 w 702"/>
                <a:gd name="T59" fmla="*/ 11 h 799"/>
                <a:gd name="T60" fmla="*/ 13 w 702"/>
                <a:gd name="T61" fmla="*/ 11 h 799"/>
                <a:gd name="T62" fmla="*/ 12 w 702"/>
                <a:gd name="T63" fmla="*/ 12 h 799"/>
                <a:gd name="T64" fmla="*/ 8 w 702"/>
                <a:gd name="T65" fmla="*/ 14 h 799"/>
                <a:gd name="T66" fmla="*/ 6 w 702"/>
                <a:gd name="T67" fmla="*/ 16 h 799"/>
                <a:gd name="T68" fmla="*/ 5 w 702"/>
                <a:gd name="T69" fmla="*/ 16 h 799"/>
                <a:gd name="T70" fmla="*/ 3 w 702"/>
                <a:gd name="T71" fmla="*/ 16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56" name="Freeform 481"/>
            <p:cNvSpPr>
              <a:spLocks/>
            </p:cNvSpPr>
            <p:nvPr/>
          </p:nvSpPr>
          <p:spPr bwMode="auto">
            <a:xfrm>
              <a:off x="7099" y="1278"/>
              <a:ext cx="12" cy="23"/>
            </a:xfrm>
            <a:custGeom>
              <a:avLst/>
              <a:gdLst>
                <a:gd name="T0" fmla="*/ 0 w 30"/>
                <a:gd name="T1" fmla="*/ 1 h 63"/>
                <a:gd name="T2" fmla="*/ 0 w 30"/>
                <a:gd name="T3" fmla="*/ 0 h 63"/>
                <a:gd name="T4" fmla="*/ 0 w 30"/>
                <a:gd name="T5" fmla="*/ 0 h 63"/>
                <a:gd name="T6" fmla="*/ 1 w 30"/>
                <a:gd name="T7" fmla="*/ 0 h 63"/>
                <a:gd name="T8" fmla="*/ 1 w 30"/>
                <a:gd name="T9" fmla="*/ 0 h 63"/>
                <a:gd name="T10" fmla="*/ 1 w 30"/>
                <a:gd name="T11" fmla="*/ 0 h 63"/>
                <a:gd name="T12" fmla="*/ 1 w 30"/>
                <a:gd name="T13" fmla="*/ 1 h 63"/>
                <a:gd name="T14" fmla="*/ 0 w 30"/>
                <a:gd name="T15" fmla="*/ 1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57" name="Freeform 482"/>
            <p:cNvSpPr>
              <a:spLocks/>
            </p:cNvSpPr>
            <p:nvPr/>
          </p:nvSpPr>
          <p:spPr bwMode="auto">
            <a:xfrm>
              <a:off x="7099" y="1272"/>
              <a:ext cx="12" cy="7"/>
            </a:xfrm>
            <a:custGeom>
              <a:avLst/>
              <a:gdLst>
                <a:gd name="T0" fmla="*/ 0 w 30"/>
                <a:gd name="T1" fmla="*/ 0 h 17"/>
                <a:gd name="T2" fmla="*/ 1 w 30"/>
                <a:gd name="T3" fmla="*/ 0 h 17"/>
                <a:gd name="T4" fmla="*/ 1 w 30"/>
                <a:gd name="T5" fmla="*/ 0 h 17"/>
                <a:gd name="T6" fmla="*/ 0 w 3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7">
                  <a:moveTo>
                    <a:pt x="0" y="16"/>
                  </a:moveTo>
                  <a:lnTo>
                    <a:pt x="29" y="0"/>
                  </a:lnTo>
                  <a:lnTo>
                    <a:pt x="29" y="16"/>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58" name="Freeform 483"/>
            <p:cNvSpPr>
              <a:spLocks/>
            </p:cNvSpPr>
            <p:nvPr/>
          </p:nvSpPr>
          <p:spPr bwMode="auto">
            <a:xfrm>
              <a:off x="7124" y="1284"/>
              <a:ext cx="1" cy="12"/>
            </a:xfrm>
            <a:custGeom>
              <a:avLst/>
              <a:gdLst>
                <a:gd name="T0" fmla="*/ 0 w 1"/>
                <a:gd name="T1" fmla="*/ 0 h 31"/>
                <a:gd name="T2" fmla="*/ 0 w 1"/>
                <a:gd name="T3" fmla="*/ 0 h 31"/>
                <a:gd name="T4" fmla="*/ 0 w 1"/>
                <a:gd name="T5" fmla="*/ 1 h 31"/>
                <a:gd name="T6" fmla="*/ 0 w 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1">
                  <a:moveTo>
                    <a:pt x="0" y="0"/>
                  </a:moveTo>
                  <a:lnTo>
                    <a:pt x="0" y="15"/>
                  </a:lnTo>
                  <a:lnTo>
                    <a:pt x="0" y="3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59" name="Freeform 484"/>
            <p:cNvSpPr>
              <a:spLocks/>
            </p:cNvSpPr>
            <p:nvPr/>
          </p:nvSpPr>
          <p:spPr bwMode="auto">
            <a:xfrm>
              <a:off x="7111" y="1290"/>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60" name="Freeform 485"/>
            <p:cNvSpPr>
              <a:spLocks/>
            </p:cNvSpPr>
            <p:nvPr/>
          </p:nvSpPr>
          <p:spPr bwMode="auto">
            <a:xfrm>
              <a:off x="7072" y="1121"/>
              <a:ext cx="148" cy="146"/>
            </a:xfrm>
            <a:custGeom>
              <a:avLst/>
              <a:gdLst>
                <a:gd name="T0" fmla="*/ 3 w 344"/>
                <a:gd name="T1" fmla="*/ 7 h 385"/>
                <a:gd name="T2" fmla="*/ 3 w 344"/>
                <a:gd name="T3" fmla="*/ 7 h 385"/>
                <a:gd name="T4" fmla="*/ 2 w 344"/>
                <a:gd name="T5" fmla="*/ 8 h 385"/>
                <a:gd name="T6" fmla="*/ 1 w 344"/>
                <a:gd name="T7" fmla="*/ 8 h 385"/>
                <a:gd name="T8" fmla="*/ 0 w 344"/>
                <a:gd name="T9" fmla="*/ 8 h 385"/>
                <a:gd name="T10" fmla="*/ 0 w 344"/>
                <a:gd name="T11" fmla="*/ 6 h 385"/>
                <a:gd name="T12" fmla="*/ 1 w 344"/>
                <a:gd name="T13" fmla="*/ 5 h 385"/>
                <a:gd name="T14" fmla="*/ 1 w 344"/>
                <a:gd name="T15" fmla="*/ 5 h 385"/>
                <a:gd name="T16" fmla="*/ 3 w 344"/>
                <a:gd name="T17" fmla="*/ 5 h 385"/>
                <a:gd name="T18" fmla="*/ 6 w 344"/>
                <a:gd name="T19" fmla="*/ 2 h 385"/>
                <a:gd name="T20" fmla="*/ 6 w 344"/>
                <a:gd name="T21" fmla="*/ 1 h 385"/>
                <a:gd name="T22" fmla="*/ 6 w 344"/>
                <a:gd name="T23" fmla="*/ 1 h 385"/>
                <a:gd name="T24" fmla="*/ 8 w 344"/>
                <a:gd name="T25" fmla="*/ 1 h 385"/>
                <a:gd name="T26" fmla="*/ 9 w 344"/>
                <a:gd name="T27" fmla="*/ 0 h 385"/>
                <a:gd name="T28" fmla="*/ 10 w 344"/>
                <a:gd name="T29" fmla="*/ 0 h 385"/>
                <a:gd name="T30" fmla="*/ 11 w 344"/>
                <a:gd name="T31" fmla="*/ 0 h 385"/>
                <a:gd name="T32" fmla="*/ 12 w 344"/>
                <a:gd name="T33" fmla="*/ 1 h 385"/>
                <a:gd name="T34" fmla="*/ 12 w 344"/>
                <a:gd name="T35" fmla="*/ 1 h 385"/>
                <a:gd name="T36" fmla="*/ 12 w 344"/>
                <a:gd name="T37" fmla="*/ 1 h 385"/>
                <a:gd name="T38" fmla="*/ 11 w 344"/>
                <a:gd name="T39" fmla="*/ 1 h 385"/>
                <a:gd name="T40" fmla="*/ 10 w 344"/>
                <a:gd name="T41" fmla="*/ 1 h 385"/>
                <a:gd name="T42" fmla="*/ 9 w 344"/>
                <a:gd name="T43" fmla="*/ 2 h 385"/>
                <a:gd name="T44" fmla="*/ 9 w 344"/>
                <a:gd name="T45" fmla="*/ 2 h 385"/>
                <a:gd name="T46" fmla="*/ 8 w 344"/>
                <a:gd name="T47" fmla="*/ 1 h 385"/>
                <a:gd name="T48" fmla="*/ 8 w 344"/>
                <a:gd name="T49" fmla="*/ 2 h 385"/>
                <a:gd name="T50" fmla="*/ 7 w 344"/>
                <a:gd name="T51" fmla="*/ 2 h 385"/>
                <a:gd name="T52" fmla="*/ 6 w 344"/>
                <a:gd name="T53" fmla="*/ 2 h 385"/>
                <a:gd name="T54" fmla="*/ 5 w 344"/>
                <a:gd name="T55" fmla="*/ 3 h 385"/>
                <a:gd name="T56" fmla="*/ 3 w 344"/>
                <a:gd name="T57" fmla="*/ 5 h 385"/>
                <a:gd name="T58" fmla="*/ 4 w 344"/>
                <a:gd name="T59" fmla="*/ 6 h 385"/>
                <a:gd name="T60" fmla="*/ 3 w 344"/>
                <a:gd name="T61" fmla="*/ 7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61" name="Freeform 486"/>
            <p:cNvSpPr>
              <a:spLocks/>
            </p:cNvSpPr>
            <p:nvPr/>
          </p:nvSpPr>
          <p:spPr bwMode="auto">
            <a:xfrm>
              <a:off x="7085" y="1017"/>
              <a:ext cx="51" cy="53"/>
            </a:xfrm>
            <a:custGeom>
              <a:avLst/>
              <a:gdLst>
                <a:gd name="T0" fmla="*/ 3 w 120"/>
                <a:gd name="T1" fmla="*/ 0 h 140"/>
                <a:gd name="T2" fmla="*/ 4 w 120"/>
                <a:gd name="T3" fmla="*/ 1 h 140"/>
                <a:gd name="T4" fmla="*/ 3 w 120"/>
                <a:gd name="T5" fmla="*/ 2 h 140"/>
                <a:gd name="T6" fmla="*/ 3 w 120"/>
                <a:gd name="T7" fmla="*/ 3 h 140"/>
                <a:gd name="T8" fmla="*/ 1 w 120"/>
                <a:gd name="T9" fmla="*/ 3 h 140"/>
                <a:gd name="T10" fmla="*/ 2 w 120"/>
                <a:gd name="T11" fmla="*/ 2 h 140"/>
                <a:gd name="T12" fmla="*/ 2 w 120"/>
                <a:gd name="T13" fmla="*/ 1 h 140"/>
                <a:gd name="T14" fmla="*/ 1 w 120"/>
                <a:gd name="T15" fmla="*/ 2 h 140"/>
                <a:gd name="T16" fmla="*/ 0 w 120"/>
                <a:gd name="T17" fmla="*/ 2 h 140"/>
                <a:gd name="T18" fmla="*/ 0 w 120"/>
                <a:gd name="T19" fmla="*/ 1 h 140"/>
                <a:gd name="T20" fmla="*/ 0 w 120"/>
                <a:gd name="T21" fmla="*/ 1 h 140"/>
                <a:gd name="T22" fmla="*/ 2 w 120"/>
                <a:gd name="T23" fmla="*/ 1 h 140"/>
                <a:gd name="T24" fmla="*/ 3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62" name="Freeform 487"/>
            <p:cNvSpPr>
              <a:spLocks/>
            </p:cNvSpPr>
            <p:nvPr/>
          </p:nvSpPr>
          <p:spPr bwMode="auto">
            <a:xfrm>
              <a:off x="7124" y="1005"/>
              <a:ext cx="45" cy="24"/>
            </a:xfrm>
            <a:custGeom>
              <a:avLst/>
              <a:gdLst>
                <a:gd name="T0" fmla="*/ 0 w 104"/>
                <a:gd name="T1" fmla="*/ 0 h 62"/>
                <a:gd name="T2" fmla="*/ 0 w 104"/>
                <a:gd name="T3" fmla="*/ 1 h 62"/>
                <a:gd name="T4" fmla="*/ 1 w 104"/>
                <a:gd name="T5" fmla="*/ 1 h 62"/>
                <a:gd name="T6" fmla="*/ 3 w 104"/>
                <a:gd name="T7" fmla="*/ 1 h 62"/>
                <a:gd name="T8" fmla="*/ 3 w 104"/>
                <a:gd name="T9" fmla="*/ 0 h 62"/>
                <a:gd name="T10" fmla="*/ 3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62">
                  <a:moveTo>
                    <a:pt x="15" y="15"/>
                  </a:moveTo>
                  <a:lnTo>
                    <a:pt x="0" y="31"/>
                  </a:lnTo>
                  <a:lnTo>
                    <a:pt x="29" y="61"/>
                  </a:lnTo>
                  <a:lnTo>
                    <a:pt x="88" y="61"/>
                  </a:lnTo>
                  <a:lnTo>
                    <a:pt x="103" y="15"/>
                  </a:lnTo>
                  <a:lnTo>
                    <a:pt x="74" y="0"/>
                  </a:lnTo>
                  <a:lnTo>
                    <a:pt x="1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63" name="Freeform 488"/>
            <p:cNvSpPr>
              <a:spLocks/>
            </p:cNvSpPr>
            <p:nvPr/>
          </p:nvSpPr>
          <p:spPr bwMode="auto">
            <a:xfrm>
              <a:off x="7149" y="1033"/>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64" name="Freeform 489"/>
            <p:cNvSpPr>
              <a:spLocks/>
            </p:cNvSpPr>
            <p:nvPr/>
          </p:nvSpPr>
          <p:spPr bwMode="auto">
            <a:xfrm>
              <a:off x="6977" y="1459"/>
              <a:ext cx="159" cy="133"/>
            </a:xfrm>
            <a:custGeom>
              <a:avLst/>
              <a:gdLst>
                <a:gd name="T0" fmla="*/ 4 w 374"/>
                <a:gd name="T1" fmla="*/ 0 h 355"/>
                <a:gd name="T2" fmla="*/ 4 w 374"/>
                <a:gd name="T3" fmla="*/ 1 h 355"/>
                <a:gd name="T4" fmla="*/ 4 w 374"/>
                <a:gd name="T5" fmla="*/ 2 h 355"/>
                <a:gd name="T6" fmla="*/ 3 w 374"/>
                <a:gd name="T7" fmla="*/ 2 h 355"/>
                <a:gd name="T8" fmla="*/ 3 w 374"/>
                <a:gd name="T9" fmla="*/ 2 h 355"/>
                <a:gd name="T10" fmla="*/ 0 w 374"/>
                <a:gd name="T11" fmla="*/ 3 h 355"/>
                <a:gd name="T12" fmla="*/ 0 w 374"/>
                <a:gd name="T13" fmla="*/ 4 h 355"/>
                <a:gd name="T14" fmla="*/ 2 w 374"/>
                <a:gd name="T15" fmla="*/ 4 h 355"/>
                <a:gd name="T16" fmla="*/ 6 w 374"/>
                <a:gd name="T17" fmla="*/ 7 h 355"/>
                <a:gd name="T18" fmla="*/ 6 w 374"/>
                <a:gd name="T19" fmla="*/ 7 h 355"/>
                <a:gd name="T20" fmla="*/ 7 w 374"/>
                <a:gd name="T21" fmla="*/ 7 h 355"/>
                <a:gd name="T22" fmla="*/ 9 w 374"/>
                <a:gd name="T23" fmla="*/ 7 h 355"/>
                <a:gd name="T24" fmla="*/ 9 w 374"/>
                <a:gd name="T25" fmla="*/ 6 h 355"/>
                <a:gd name="T26" fmla="*/ 12 w 374"/>
                <a:gd name="T27" fmla="*/ 6 h 355"/>
                <a:gd name="T28" fmla="*/ 11 w 374"/>
                <a:gd name="T29" fmla="*/ 5 h 355"/>
                <a:gd name="T30" fmla="*/ 10 w 374"/>
                <a:gd name="T31" fmla="*/ 4 h 355"/>
                <a:gd name="T32" fmla="*/ 10 w 374"/>
                <a:gd name="T33" fmla="*/ 4 h 355"/>
                <a:gd name="T34" fmla="*/ 10 w 374"/>
                <a:gd name="T35" fmla="*/ 3 h 355"/>
                <a:gd name="T36" fmla="*/ 10 w 374"/>
                <a:gd name="T37" fmla="*/ 2 h 355"/>
                <a:gd name="T38" fmla="*/ 10 w 374"/>
                <a:gd name="T39" fmla="*/ 2 h 355"/>
                <a:gd name="T40" fmla="*/ 9 w 374"/>
                <a:gd name="T41" fmla="*/ 1 h 355"/>
                <a:gd name="T42" fmla="*/ 9 w 374"/>
                <a:gd name="T43" fmla="*/ 1 h 355"/>
                <a:gd name="T44" fmla="*/ 10 w 374"/>
                <a:gd name="T45" fmla="*/ 0 h 355"/>
                <a:gd name="T46" fmla="*/ 10 w 374"/>
                <a:gd name="T47" fmla="*/ 0 h 355"/>
                <a:gd name="T48" fmla="*/ 8 w 374"/>
                <a:gd name="T49" fmla="*/ 0 h 355"/>
                <a:gd name="T50" fmla="*/ 8 w 374"/>
                <a:gd name="T51" fmla="*/ 0 h 355"/>
                <a:gd name="T52" fmla="*/ 4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65" name="Freeform 490"/>
            <p:cNvSpPr>
              <a:spLocks/>
            </p:cNvSpPr>
            <p:nvPr/>
          </p:nvSpPr>
          <p:spPr bwMode="auto">
            <a:xfrm>
              <a:off x="6912" y="1527"/>
              <a:ext cx="65" cy="47"/>
            </a:xfrm>
            <a:custGeom>
              <a:avLst/>
              <a:gdLst>
                <a:gd name="T0" fmla="*/ 0 w 150"/>
                <a:gd name="T1" fmla="*/ 3 h 124"/>
                <a:gd name="T2" fmla="*/ 2 w 150"/>
                <a:gd name="T3" fmla="*/ 3 h 124"/>
                <a:gd name="T4" fmla="*/ 2 w 150"/>
                <a:gd name="T5" fmla="*/ 2 h 124"/>
                <a:gd name="T6" fmla="*/ 3 w 150"/>
                <a:gd name="T7" fmla="*/ 2 h 124"/>
                <a:gd name="T8" fmla="*/ 3 w 150"/>
                <a:gd name="T9" fmla="*/ 1 h 124"/>
                <a:gd name="T10" fmla="*/ 5 w 150"/>
                <a:gd name="T11" fmla="*/ 1 h 124"/>
                <a:gd name="T12" fmla="*/ 5 w 150"/>
                <a:gd name="T13" fmla="*/ 0 h 124"/>
                <a:gd name="T14" fmla="*/ 3 w 150"/>
                <a:gd name="T15" fmla="*/ 0 h 124"/>
                <a:gd name="T16" fmla="*/ 2 w 150"/>
                <a:gd name="T17" fmla="*/ 1 h 124"/>
                <a:gd name="T18" fmla="*/ 0 w 150"/>
                <a:gd name="T19" fmla="*/ 3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66" name="Freeform 491"/>
            <p:cNvSpPr>
              <a:spLocks/>
            </p:cNvSpPr>
            <p:nvPr/>
          </p:nvSpPr>
          <p:spPr bwMode="auto">
            <a:xfrm>
              <a:off x="6944" y="1464"/>
              <a:ext cx="90" cy="65"/>
            </a:xfrm>
            <a:custGeom>
              <a:avLst/>
              <a:gdLst>
                <a:gd name="T0" fmla="*/ 0 w 211"/>
                <a:gd name="T1" fmla="*/ 4 h 170"/>
                <a:gd name="T2" fmla="*/ 3 w 211"/>
                <a:gd name="T3" fmla="*/ 4 h 170"/>
                <a:gd name="T4" fmla="*/ 3 w 211"/>
                <a:gd name="T5" fmla="*/ 3 h 170"/>
                <a:gd name="T6" fmla="*/ 6 w 211"/>
                <a:gd name="T7" fmla="*/ 2 h 170"/>
                <a:gd name="T8" fmla="*/ 6 w 211"/>
                <a:gd name="T9" fmla="*/ 2 h 170"/>
                <a:gd name="T10" fmla="*/ 7 w 211"/>
                <a:gd name="T11" fmla="*/ 2 h 170"/>
                <a:gd name="T12" fmla="*/ 6 w 211"/>
                <a:gd name="T13" fmla="*/ 1 h 170"/>
                <a:gd name="T14" fmla="*/ 6 w 211"/>
                <a:gd name="T15" fmla="*/ 0 h 170"/>
                <a:gd name="T16" fmla="*/ 6 w 211"/>
                <a:gd name="T17" fmla="*/ 0 h 170"/>
                <a:gd name="T18" fmla="*/ 5 w 211"/>
                <a:gd name="T19" fmla="*/ 0 h 170"/>
                <a:gd name="T20" fmla="*/ 5 w 211"/>
                <a:gd name="T21" fmla="*/ 0 h 170"/>
                <a:gd name="T22" fmla="*/ 3 w 211"/>
                <a:gd name="T23" fmla="*/ 1 h 170"/>
                <a:gd name="T24" fmla="*/ 3 w 211"/>
                <a:gd name="T25" fmla="*/ 1 h 170"/>
                <a:gd name="T26" fmla="*/ 1 w 211"/>
                <a:gd name="T27" fmla="*/ 3 h 170"/>
                <a:gd name="T28" fmla="*/ 0 w 211"/>
                <a:gd name="T29" fmla="*/ 4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67" name="Freeform 492"/>
            <p:cNvSpPr>
              <a:spLocks/>
            </p:cNvSpPr>
            <p:nvPr/>
          </p:nvSpPr>
          <p:spPr bwMode="auto">
            <a:xfrm>
              <a:off x="7009" y="1337"/>
              <a:ext cx="90" cy="69"/>
            </a:xfrm>
            <a:custGeom>
              <a:avLst/>
              <a:gdLst>
                <a:gd name="T0" fmla="*/ 2 w 210"/>
                <a:gd name="T1" fmla="*/ 3 h 185"/>
                <a:gd name="T2" fmla="*/ 3 w 210"/>
                <a:gd name="T3" fmla="*/ 4 h 185"/>
                <a:gd name="T4" fmla="*/ 3 w 210"/>
                <a:gd name="T5" fmla="*/ 3 h 185"/>
                <a:gd name="T6" fmla="*/ 4 w 210"/>
                <a:gd name="T7" fmla="*/ 4 h 185"/>
                <a:gd name="T8" fmla="*/ 4 w 210"/>
                <a:gd name="T9" fmla="*/ 3 h 185"/>
                <a:gd name="T10" fmla="*/ 5 w 210"/>
                <a:gd name="T11" fmla="*/ 3 h 185"/>
                <a:gd name="T12" fmla="*/ 6 w 210"/>
                <a:gd name="T13" fmla="*/ 3 h 185"/>
                <a:gd name="T14" fmla="*/ 7 w 210"/>
                <a:gd name="T15" fmla="*/ 3 h 185"/>
                <a:gd name="T16" fmla="*/ 6 w 210"/>
                <a:gd name="T17" fmla="*/ 2 h 185"/>
                <a:gd name="T18" fmla="*/ 6 w 210"/>
                <a:gd name="T19" fmla="*/ 2 h 185"/>
                <a:gd name="T20" fmla="*/ 6 w 210"/>
                <a:gd name="T21" fmla="*/ 2 h 185"/>
                <a:gd name="T22" fmla="*/ 6 w 210"/>
                <a:gd name="T23" fmla="*/ 2 h 185"/>
                <a:gd name="T24" fmla="*/ 7 w 210"/>
                <a:gd name="T25" fmla="*/ 1 h 185"/>
                <a:gd name="T26" fmla="*/ 7 w 210"/>
                <a:gd name="T27" fmla="*/ 1 h 185"/>
                <a:gd name="T28" fmla="*/ 6 w 210"/>
                <a:gd name="T29" fmla="*/ 0 h 185"/>
                <a:gd name="T30" fmla="*/ 5 w 210"/>
                <a:gd name="T31" fmla="*/ 0 h 185"/>
                <a:gd name="T32" fmla="*/ 4 w 210"/>
                <a:gd name="T33" fmla="*/ 0 h 185"/>
                <a:gd name="T34" fmla="*/ 3 w 210"/>
                <a:gd name="T35" fmla="*/ 0 h 185"/>
                <a:gd name="T36" fmla="*/ 3 w 210"/>
                <a:gd name="T37" fmla="*/ 0 h 185"/>
                <a:gd name="T38" fmla="*/ 3 w 210"/>
                <a:gd name="T39" fmla="*/ 1 h 185"/>
                <a:gd name="T40" fmla="*/ 1 w 210"/>
                <a:gd name="T41" fmla="*/ 0 h 185"/>
                <a:gd name="T42" fmla="*/ 1 w 210"/>
                <a:gd name="T43" fmla="*/ 1 h 185"/>
                <a:gd name="T44" fmla="*/ 1 w 210"/>
                <a:gd name="T45" fmla="*/ 1 h 185"/>
                <a:gd name="T46" fmla="*/ 0 w 210"/>
                <a:gd name="T47" fmla="*/ 1 h 185"/>
                <a:gd name="T48" fmla="*/ 0 w 210"/>
                <a:gd name="T49" fmla="*/ 1 h 185"/>
                <a:gd name="T50" fmla="*/ 1 w 210"/>
                <a:gd name="T51" fmla="*/ 1 h 185"/>
                <a:gd name="T52" fmla="*/ 2 w 210"/>
                <a:gd name="T53" fmla="*/ 2 h 185"/>
                <a:gd name="T54" fmla="*/ 2 w 210"/>
                <a:gd name="T55" fmla="*/ 3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68" name="Freeform 493"/>
            <p:cNvSpPr>
              <a:spLocks/>
            </p:cNvSpPr>
            <p:nvPr/>
          </p:nvSpPr>
          <p:spPr bwMode="auto">
            <a:xfrm>
              <a:off x="7105" y="1406"/>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69" name="Freeform 494"/>
            <p:cNvSpPr>
              <a:spLocks/>
            </p:cNvSpPr>
            <p:nvPr/>
          </p:nvSpPr>
          <p:spPr bwMode="auto">
            <a:xfrm>
              <a:off x="6977" y="1394"/>
              <a:ext cx="90" cy="65"/>
            </a:xfrm>
            <a:custGeom>
              <a:avLst/>
              <a:gdLst>
                <a:gd name="T0" fmla="*/ 2 w 210"/>
                <a:gd name="T1" fmla="*/ 4 h 170"/>
                <a:gd name="T2" fmla="*/ 3 w 210"/>
                <a:gd name="T3" fmla="*/ 3 h 170"/>
                <a:gd name="T4" fmla="*/ 3 w 210"/>
                <a:gd name="T5" fmla="*/ 3 h 170"/>
                <a:gd name="T6" fmla="*/ 4 w 210"/>
                <a:gd name="T7" fmla="*/ 3 h 170"/>
                <a:gd name="T8" fmla="*/ 4 w 210"/>
                <a:gd name="T9" fmla="*/ 3 h 170"/>
                <a:gd name="T10" fmla="*/ 5 w 210"/>
                <a:gd name="T11" fmla="*/ 3 h 170"/>
                <a:gd name="T12" fmla="*/ 6 w 210"/>
                <a:gd name="T13" fmla="*/ 2 h 170"/>
                <a:gd name="T14" fmla="*/ 5 w 210"/>
                <a:gd name="T15" fmla="*/ 2 h 170"/>
                <a:gd name="T16" fmla="*/ 6 w 210"/>
                <a:gd name="T17" fmla="*/ 1 h 170"/>
                <a:gd name="T18" fmla="*/ 7 w 210"/>
                <a:gd name="T19" fmla="*/ 1 h 170"/>
                <a:gd name="T20" fmla="*/ 7 w 210"/>
                <a:gd name="T21" fmla="*/ 1 h 170"/>
                <a:gd name="T22" fmla="*/ 6 w 210"/>
                <a:gd name="T23" fmla="*/ 0 h 170"/>
                <a:gd name="T24" fmla="*/ 6 w 210"/>
                <a:gd name="T25" fmla="*/ 1 h 170"/>
                <a:gd name="T26" fmla="*/ 4 w 210"/>
                <a:gd name="T27" fmla="*/ 0 h 170"/>
                <a:gd name="T28" fmla="*/ 4 w 210"/>
                <a:gd name="T29" fmla="*/ 0 h 170"/>
                <a:gd name="T30" fmla="*/ 1 w 210"/>
                <a:gd name="T31" fmla="*/ 0 h 170"/>
                <a:gd name="T32" fmla="*/ 0 w 210"/>
                <a:gd name="T33" fmla="*/ 0 h 170"/>
                <a:gd name="T34" fmla="*/ 0 w 210"/>
                <a:gd name="T35" fmla="*/ 1 h 170"/>
                <a:gd name="T36" fmla="*/ 1 w 210"/>
                <a:gd name="T37" fmla="*/ 1 h 170"/>
                <a:gd name="T38" fmla="*/ 1 w 210"/>
                <a:gd name="T39" fmla="*/ 2 h 170"/>
                <a:gd name="T40" fmla="*/ 1 w 210"/>
                <a:gd name="T41" fmla="*/ 3 h 170"/>
                <a:gd name="T42" fmla="*/ 1 w 210"/>
                <a:gd name="T43" fmla="*/ 3 h 170"/>
                <a:gd name="T44" fmla="*/ 1 w 210"/>
                <a:gd name="T45" fmla="*/ 3 h 170"/>
                <a:gd name="T46" fmla="*/ 2 w 210"/>
                <a:gd name="T47" fmla="*/ 4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70" name="Freeform 495"/>
            <p:cNvSpPr>
              <a:spLocks/>
            </p:cNvSpPr>
            <p:nvPr/>
          </p:nvSpPr>
          <p:spPr bwMode="auto">
            <a:xfrm>
              <a:off x="7053" y="1429"/>
              <a:ext cx="14" cy="7"/>
            </a:xfrm>
            <a:custGeom>
              <a:avLst/>
              <a:gdLst>
                <a:gd name="T0" fmla="*/ 0 w 30"/>
                <a:gd name="T1" fmla="*/ 0 h 17"/>
                <a:gd name="T2" fmla="*/ 0 w 30"/>
                <a:gd name="T3" fmla="*/ 0 h 17"/>
                <a:gd name="T4" fmla="*/ 1 w 30"/>
                <a:gd name="T5" fmla="*/ 0 h 17"/>
                <a:gd name="T6" fmla="*/ 0 w 30"/>
                <a:gd name="T7" fmla="*/ 0 h 17"/>
                <a:gd name="T8" fmla="*/ 0 w 3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0"/>
                  </a:moveTo>
                  <a:lnTo>
                    <a:pt x="15" y="16"/>
                  </a:lnTo>
                  <a:lnTo>
                    <a:pt x="29" y="0"/>
                  </a:lnTo>
                  <a:lnTo>
                    <a:pt x="15"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71" name="Freeform 496"/>
            <p:cNvSpPr>
              <a:spLocks/>
            </p:cNvSpPr>
            <p:nvPr/>
          </p:nvSpPr>
          <p:spPr bwMode="auto">
            <a:xfrm>
              <a:off x="6977" y="1411"/>
              <a:ext cx="19" cy="42"/>
            </a:xfrm>
            <a:custGeom>
              <a:avLst/>
              <a:gdLst>
                <a:gd name="T0" fmla="*/ 0 w 46"/>
                <a:gd name="T1" fmla="*/ 0 h 108"/>
                <a:gd name="T2" fmla="*/ 0 w 46"/>
                <a:gd name="T3" fmla="*/ 2 h 108"/>
                <a:gd name="T4" fmla="*/ 0 w 46"/>
                <a:gd name="T5" fmla="*/ 2 h 108"/>
                <a:gd name="T6" fmla="*/ 0 w 46"/>
                <a:gd name="T7" fmla="*/ 2 h 108"/>
                <a:gd name="T8" fmla="*/ 1 w 46"/>
                <a:gd name="T9" fmla="*/ 2 h 108"/>
                <a:gd name="T10" fmla="*/ 1 w 46"/>
                <a:gd name="T11" fmla="*/ 2 h 108"/>
                <a:gd name="T12" fmla="*/ 1 w 46"/>
                <a:gd name="T13" fmla="*/ 2 h 108"/>
                <a:gd name="T14" fmla="*/ 1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72" name="Freeform 497"/>
            <p:cNvSpPr>
              <a:spLocks/>
            </p:cNvSpPr>
            <p:nvPr/>
          </p:nvSpPr>
          <p:spPr bwMode="auto">
            <a:xfrm>
              <a:off x="7060" y="1325"/>
              <a:ext cx="26" cy="18"/>
            </a:xfrm>
            <a:custGeom>
              <a:avLst/>
              <a:gdLst>
                <a:gd name="T0" fmla="*/ 1 w 61"/>
                <a:gd name="T1" fmla="*/ 1 h 47"/>
                <a:gd name="T2" fmla="*/ 2 w 61"/>
                <a:gd name="T3" fmla="*/ 1 h 47"/>
                <a:gd name="T4" fmla="*/ 1 w 61"/>
                <a:gd name="T5" fmla="*/ 1 h 47"/>
                <a:gd name="T6" fmla="*/ 0 w 61"/>
                <a:gd name="T7" fmla="*/ 1 h 47"/>
                <a:gd name="T8" fmla="*/ 0 w 61"/>
                <a:gd name="T9" fmla="*/ 0 h 47"/>
                <a:gd name="T10" fmla="*/ 1 w 61"/>
                <a:gd name="T11" fmla="*/ 0 h 47"/>
                <a:gd name="T12" fmla="*/ 1 w 61"/>
                <a:gd name="T13" fmla="*/ 0 h 47"/>
                <a:gd name="T14" fmla="*/ 2 w 61"/>
                <a:gd name="T15" fmla="*/ 0 h 47"/>
                <a:gd name="T16" fmla="*/ 2 w 61"/>
                <a:gd name="T17" fmla="*/ 1 h 47"/>
                <a:gd name="T18" fmla="*/ 1 w 61"/>
                <a:gd name="T19" fmla="*/ 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73" name="Freeform 498"/>
            <p:cNvSpPr>
              <a:spLocks/>
            </p:cNvSpPr>
            <p:nvPr/>
          </p:nvSpPr>
          <p:spPr bwMode="auto">
            <a:xfrm>
              <a:off x="7066" y="1312"/>
              <a:ext cx="26" cy="19"/>
            </a:xfrm>
            <a:custGeom>
              <a:avLst/>
              <a:gdLst>
                <a:gd name="T0" fmla="*/ 0 w 60"/>
                <a:gd name="T1" fmla="*/ 1 h 48"/>
                <a:gd name="T2" fmla="*/ 0 w 60"/>
                <a:gd name="T3" fmla="*/ 1 h 48"/>
                <a:gd name="T4" fmla="*/ 1 w 60"/>
                <a:gd name="T5" fmla="*/ 1 h 48"/>
                <a:gd name="T6" fmla="*/ 1 w 60"/>
                <a:gd name="T7" fmla="*/ 1 h 48"/>
                <a:gd name="T8" fmla="*/ 2 w 60"/>
                <a:gd name="T9" fmla="*/ 0 h 48"/>
                <a:gd name="T10" fmla="*/ 2 w 60"/>
                <a:gd name="T11" fmla="*/ 0 h 48"/>
                <a:gd name="T12" fmla="*/ 1 w 60"/>
                <a:gd name="T13" fmla="*/ 0 h 48"/>
                <a:gd name="T14" fmla="*/ 0 w 60"/>
                <a:gd name="T15" fmla="*/ 0 h 48"/>
                <a:gd name="T16" fmla="*/ 0 w 60"/>
                <a:gd name="T17" fmla="*/ 1 h 48"/>
                <a:gd name="T18" fmla="*/ 0 w 60"/>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74" name="Freeform 499"/>
            <p:cNvSpPr>
              <a:spLocks/>
            </p:cNvSpPr>
            <p:nvPr/>
          </p:nvSpPr>
          <p:spPr bwMode="auto">
            <a:xfrm>
              <a:off x="7003" y="1260"/>
              <a:ext cx="50" cy="83"/>
            </a:xfrm>
            <a:custGeom>
              <a:avLst/>
              <a:gdLst>
                <a:gd name="T0" fmla="*/ 1 w 121"/>
                <a:gd name="T1" fmla="*/ 0 h 217"/>
                <a:gd name="T2" fmla="*/ 0 w 121"/>
                <a:gd name="T3" fmla="*/ 0 h 217"/>
                <a:gd name="T4" fmla="*/ 0 w 121"/>
                <a:gd name="T5" fmla="*/ 0 h 217"/>
                <a:gd name="T6" fmla="*/ 0 w 121"/>
                <a:gd name="T7" fmla="*/ 1 h 217"/>
                <a:gd name="T8" fmla="*/ 0 w 121"/>
                <a:gd name="T9" fmla="*/ 2 h 217"/>
                <a:gd name="T10" fmla="*/ 0 w 121"/>
                <a:gd name="T11" fmla="*/ 2 h 217"/>
                <a:gd name="T12" fmla="*/ 0 w 121"/>
                <a:gd name="T13" fmla="*/ 2 h 217"/>
                <a:gd name="T14" fmla="*/ 1 w 121"/>
                <a:gd name="T15" fmla="*/ 2 h 217"/>
                <a:gd name="T16" fmla="*/ 1 w 121"/>
                <a:gd name="T17" fmla="*/ 2 h 217"/>
                <a:gd name="T18" fmla="*/ 1 w 121"/>
                <a:gd name="T19" fmla="*/ 3 h 217"/>
                <a:gd name="T20" fmla="*/ 1 w 121"/>
                <a:gd name="T21" fmla="*/ 3 h 217"/>
                <a:gd name="T22" fmla="*/ 1 w 121"/>
                <a:gd name="T23" fmla="*/ 3 h 217"/>
                <a:gd name="T24" fmla="*/ 0 w 121"/>
                <a:gd name="T25" fmla="*/ 4 h 217"/>
                <a:gd name="T26" fmla="*/ 1 w 121"/>
                <a:gd name="T27" fmla="*/ 4 h 217"/>
                <a:gd name="T28" fmla="*/ 1 w 121"/>
                <a:gd name="T29" fmla="*/ 4 h 217"/>
                <a:gd name="T30" fmla="*/ 1 w 121"/>
                <a:gd name="T31" fmla="*/ 4 h 217"/>
                <a:gd name="T32" fmla="*/ 0 w 121"/>
                <a:gd name="T33" fmla="*/ 5 h 217"/>
                <a:gd name="T34" fmla="*/ 0 w 121"/>
                <a:gd name="T35" fmla="*/ 5 h 217"/>
                <a:gd name="T36" fmla="*/ 1 w 121"/>
                <a:gd name="T37" fmla="*/ 4 h 217"/>
                <a:gd name="T38" fmla="*/ 2 w 121"/>
                <a:gd name="T39" fmla="*/ 4 h 217"/>
                <a:gd name="T40" fmla="*/ 3 w 121"/>
                <a:gd name="T41" fmla="*/ 4 h 217"/>
                <a:gd name="T42" fmla="*/ 4 w 121"/>
                <a:gd name="T43" fmla="*/ 4 h 217"/>
                <a:gd name="T44" fmla="*/ 3 w 121"/>
                <a:gd name="T45" fmla="*/ 4 h 217"/>
                <a:gd name="T46" fmla="*/ 4 w 121"/>
                <a:gd name="T47" fmla="*/ 4 h 217"/>
                <a:gd name="T48" fmla="*/ 4 w 121"/>
                <a:gd name="T49" fmla="*/ 3 h 217"/>
                <a:gd name="T50" fmla="*/ 4 w 121"/>
                <a:gd name="T51" fmla="*/ 3 h 217"/>
                <a:gd name="T52" fmla="*/ 3 w 121"/>
                <a:gd name="T53" fmla="*/ 3 h 217"/>
                <a:gd name="T54" fmla="*/ 2 w 121"/>
                <a:gd name="T55" fmla="*/ 1 h 217"/>
                <a:gd name="T56" fmla="*/ 1 w 121"/>
                <a:gd name="T57" fmla="*/ 1 h 217"/>
                <a:gd name="T58" fmla="*/ 2 w 121"/>
                <a:gd name="T59" fmla="*/ 1 h 217"/>
                <a:gd name="T60" fmla="*/ 1 w 121"/>
                <a:gd name="T61" fmla="*/ 1 h 217"/>
                <a:gd name="T62" fmla="*/ 1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75" name="Freeform 500"/>
            <p:cNvSpPr>
              <a:spLocks/>
            </p:cNvSpPr>
            <p:nvPr/>
          </p:nvSpPr>
          <p:spPr bwMode="auto">
            <a:xfrm>
              <a:off x="6989" y="1296"/>
              <a:ext cx="14" cy="11"/>
            </a:xfrm>
            <a:custGeom>
              <a:avLst/>
              <a:gdLst>
                <a:gd name="T0" fmla="*/ 0 w 31"/>
                <a:gd name="T1" fmla="*/ 0 h 32"/>
                <a:gd name="T2" fmla="*/ 0 w 31"/>
                <a:gd name="T3" fmla="*/ 0 h 32"/>
                <a:gd name="T4" fmla="*/ 0 w 31"/>
                <a:gd name="T5" fmla="*/ 0 h 32"/>
                <a:gd name="T6" fmla="*/ 1 w 31"/>
                <a:gd name="T7" fmla="*/ 0 h 32"/>
                <a:gd name="T8" fmla="*/ 1 w 31"/>
                <a:gd name="T9" fmla="*/ 0 h 32"/>
                <a:gd name="T10" fmla="*/ 1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2">
                  <a:moveTo>
                    <a:pt x="15" y="0"/>
                  </a:moveTo>
                  <a:lnTo>
                    <a:pt x="0" y="16"/>
                  </a:lnTo>
                  <a:lnTo>
                    <a:pt x="15" y="31"/>
                  </a:lnTo>
                  <a:lnTo>
                    <a:pt x="30" y="31"/>
                  </a:lnTo>
                  <a:lnTo>
                    <a:pt x="30" y="16"/>
                  </a:lnTo>
                  <a:lnTo>
                    <a:pt x="30" y="0"/>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76" name="Freeform 501"/>
            <p:cNvSpPr>
              <a:spLocks/>
            </p:cNvSpPr>
            <p:nvPr/>
          </p:nvSpPr>
          <p:spPr bwMode="auto">
            <a:xfrm>
              <a:off x="6995" y="1260"/>
              <a:ext cx="9" cy="7"/>
            </a:xfrm>
            <a:custGeom>
              <a:avLst/>
              <a:gdLst>
                <a:gd name="T0" fmla="*/ 0 w 18"/>
                <a:gd name="T1" fmla="*/ 0 h 17"/>
                <a:gd name="T2" fmla="*/ 2 w 18"/>
                <a:gd name="T3" fmla="*/ 0 h 17"/>
                <a:gd name="T4" fmla="*/ 2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16"/>
                  </a:moveTo>
                  <a:lnTo>
                    <a:pt x="17" y="16"/>
                  </a:lnTo>
                  <a:lnTo>
                    <a:pt x="17" y="0"/>
                  </a:lnTo>
                  <a:lnTo>
                    <a:pt x="0"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77" name="Freeform 502"/>
            <p:cNvSpPr>
              <a:spLocks/>
            </p:cNvSpPr>
            <p:nvPr/>
          </p:nvSpPr>
          <p:spPr bwMode="auto">
            <a:xfrm>
              <a:off x="6969" y="1296"/>
              <a:ext cx="34" cy="35"/>
            </a:xfrm>
            <a:custGeom>
              <a:avLst/>
              <a:gdLst>
                <a:gd name="T0" fmla="*/ 3 w 77"/>
                <a:gd name="T1" fmla="*/ 0 h 94"/>
                <a:gd name="T2" fmla="*/ 2 w 77"/>
                <a:gd name="T3" fmla="*/ 0 h 94"/>
                <a:gd name="T4" fmla="*/ 2 w 77"/>
                <a:gd name="T5" fmla="*/ 0 h 94"/>
                <a:gd name="T6" fmla="*/ 2 w 77"/>
                <a:gd name="T7" fmla="*/ 0 h 94"/>
                <a:gd name="T8" fmla="*/ 2 w 77"/>
                <a:gd name="T9" fmla="*/ 0 h 94"/>
                <a:gd name="T10" fmla="*/ 1 w 77"/>
                <a:gd name="T11" fmla="*/ 0 h 94"/>
                <a:gd name="T12" fmla="*/ 0 w 77"/>
                <a:gd name="T13" fmla="*/ 0 h 94"/>
                <a:gd name="T14" fmla="*/ 0 w 77"/>
                <a:gd name="T15" fmla="*/ 1 h 94"/>
                <a:gd name="T16" fmla="*/ 0 w 77"/>
                <a:gd name="T17" fmla="*/ 1 h 94"/>
                <a:gd name="T18" fmla="*/ 0 w 77"/>
                <a:gd name="T19" fmla="*/ 1 h 94"/>
                <a:gd name="T20" fmla="*/ 0 w 77"/>
                <a:gd name="T21" fmla="*/ 2 h 94"/>
                <a:gd name="T22" fmla="*/ 1 w 77"/>
                <a:gd name="T23" fmla="*/ 2 h 94"/>
                <a:gd name="T24" fmla="*/ 2 w 77"/>
                <a:gd name="T25" fmla="*/ 1 h 94"/>
                <a:gd name="T26" fmla="*/ 3 w 77"/>
                <a:gd name="T27" fmla="*/ 1 h 94"/>
                <a:gd name="T28" fmla="*/ 3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78" name="Freeform 503"/>
            <p:cNvSpPr>
              <a:spLocks/>
            </p:cNvSpPr>
            <p:nvPr/>
          </p:nvSpPr>
          <p:spPr bwMode="auto">
            <a:xfrm>
              <a:off x="7105" y="1720"/>
              <a:ext cx="46" cy="41"/>
            </a:xfrm>
            <a:custGeom>
              <a:avLst/>
              <a:gdLst>
                <a:gd name="T0" fmla="*/ 2 w 105"/>
                <a:gd name="T1" fmla="*/ 2 h 109"/>
                <a:gd name="T2" fmla="*/ 2 w 105"/>
                <a:gd name="T3" fmla="*/ 2 h 109"/>
                <a:gd name="T4" fmla="*/ 2 w 105"/>
                <a:gd name="T5" fmla="*/ 2 h 109"/>
                <a:gd name="T6" fmla="*/ 3 w 105"/>
                <a:gd name="T7" fmla="*/ 1 h 109"/>
                <a:gd name="T8" fmla="*/ 3 w 105"/>
                <a:gd name="T9" fmla="*/ 1 h 109"/>
                <a:gd name="T10" fmla="*/ 4 w 105"/>
                <a:gd name="T11" fmla="*/ 0 h 109"/>
                <a:gd name="T12" fmla="*/ 3 w 105"/>
                <a:gd name="T13" fmla="*/ 0 h 109"/>
                <a:gd name="T14" fmla="*/ 2 w 105"/>
                <a:gd name="T15" fmla="*/ 0 h 109"/>
                <a:gd name="T16" fmla="*/ 2 w 105"/>
                <a:gd name="T17" fmla="*/ 0 h 109"/>
                <a:gd name="T18" fmla="*/ 0 w 105"/>
                <a:gd name="T19" fmla="*/ 0 h 109"/>
                <a:gd name="T20" fmla="*/ 0 w 105"/>
                <a:gd name="T21" fmla="*/ 1 h 109"/>
                <a:gd name="T22" fmla="*/ 2 w 105"/>
                <a:gd name="T23" fmla="*/ 2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79" name="Freeform 504"/>
            <p:cNvSpPr>
              <a:spLocks/>
            </p:cNvSpPr>
            <p:nvPr/>
          </p:nvSpPr>
          <p:spPr bwMode="auto">
            <a:xfrm>
              <a:off x="7111" y="1720"/>
              <a:ext cx="14" cy="6"/>
            </a:xfrm>
            <a:custGeom>
              <a:avLst/>
              <a:gdLst>
                <a:gd name="T0" fmla="*/ 0 w 32"/>
                <a:gd name="T1" fmla="*/ 0 h 17"/>
                <a:gd name="T2" fmla="*/ 1 w 32"/>
                <a:gd name="T3" fmla="*/ 0 h 17"/>
                <a:gd name="T4" fmla="*/ 1 w 32"/>
                <a:gd name="T5" fmla="*/ 0 h 17"/>
                <a:gd name="T6" fmla="*/ 0 w 32"/>
                <a:gd name="T7" fmla="*/ 0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80" name="Freeform 505"/>
            <p:cNvSpPr>
              <a:spLocks/>
            </p:cNvSpPr>
            <p:nvPr/>
          </p:nvSpPr>
          <p:spPr bwMode="auto">
            <a:xfrm>
              <a:off x="7060" y="1633"/>
              <a:ext cx="91" cy="69"/>
            </a:xfrm>
            <a:custGeom>
              <a:avLst/>
              <a:gdLst>
                <a:gd name="T0" fmla="*/ 4 w 210"/>
                <a:gd name="T1" fmla="*/ 4 h 185"/>
                <a:gd name="T2" fmla="*/ 4 w 210"/>
                <a:gd name="T3" fmla="*/ 3 h 185"/>
                <a:gd name="T4" fmla="*/ 5 w 210"/>
                <a:gd name="T5" fmla="*/ 3 h 185"/>
                <a:gd name="T6" fmla="*/ 5 w 210"/>
                <a:gd name="T7" fmla="*/ 3 h 185"/>
                <a:gd name="T8" fmla="*/ 7 w 210"/>
                <a:gd name="T9" fmla="*/ 2 h 185"/>
                <a:gd name="T10" fmla="*/ 7 w 210"/>
                <a:gd name="T11" fmla="*/ 1 h 185"/>
                <a:gd name="T12" fmla="*/ 7 w 210"/>
                <a:gd name="T13" fmla="*/ 0 h 185"/>
                <a:gd name="T14" fmla="*/ 7 w 210"/>
                <a:gd name="T15" fmla="*/ 0 h 185"/>
                <a:gd name="T16" fmla="*/ 5 w 210"/>
                <a:gd name="T17" fmla="*/ 0 h 185"/>
                <a:gd name="T18" fmla="*/ 4 w 210"/>
                <a:gd name="T19" fmla="*/ 0 h 185"/>
                <a:gd name="T20" fmla="*/ 1 w 210"/>
                <a:gd name="T21" fmla="*/ 0 h 185"/>
                <a:gd name="T22" fmla="*/ 0 w 210"/>
                <a:gd name="T23" fmla="*/ 0 h 185"/>
                <a:gd name="T24" fmla="*/ 0 w 210"/>
                <a:gd name="T25" fmla="*/ 1 h 185"/>
                <a:gd name="T26" fmla="*/ 0 w 210"/>
                <a:gd name="T27" fmla="*/ 2 h 185"/>
                <a:gd name="T28" fmla="*/ 0 w 210"/>
                <a:gd name="T29" fmla="*/ 3 h 185"/>
                <a:gd name="T30" fmla="*/ 1 w 210"/>
                <a:gd name="T31" fmla="*/ 3 h 185"/>
                <a:gd name="T32" fmla="*/ 2 w 210"/>
                <a:gd name="T33" fmla="*/ 4 h 185"/>
                <a:gd name="T34" fmla="*/ 3 w 210"/>
                <a:gd name="T35" fmla="*/ 4 h 185"/>
                <a:gd name="T36" fmla="*/ 4 w 210"/>
                <a:gd name="T37" fmla="*/ 4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81" name="Freeform 506"/>
            <p:cNvSpPr>
              <a:spLocks/>
            </p:cNvSpPr>
            <p:nvPr/>
          </p:nvSpPr>
          <p:spPr bwMode="auto">
            <a:xfrm>
              <a:off x="7047" y="1644"/>
              <a:ext cx="20" cy="42"/>
            </a:xfrm>
            <a:custGeom>
              <a:avLst/>
              <a:gdLst>
                <a:gd name="T0" fmla="*/ 1 w 46"/>
                <a:gd name="T1" fmla="*/ 2 h 108"/>
                <a:gd name="T2" fmla="*/ 1 w 46"/>
                <a:gd name="T3" fmla="*/ 2 h 108"/>
                <a:gd name="T4" fmla="*/ 2 w 46"/>
                <a:gd name="T5" fmla="*/ 1 h 108"/>
                <a:gd name="T6" fmla="*/ 2 w 46"/>
                <a:gd name="T7" fmla="*/ 0 h 108"/>
                <a:gd name="T8" fmla="*/ 0 w 46"/>
                <a:gd name="T9" fmla="*/ 0 h 108"/>
                <a:gd name="T10" fmla="*/ 0 w 46"/>
                <a:gd name="T11" fmla="*/ 0 h 108"/>
                <a:gd name="T12" fmla="*/ 0 w 46"/>
                <a:gd name="T13" fmla="*/ 1 h 108"/>
                <a:gd name="T14" fmla="*/ 0 w 46"/>
                <a:gd name="T15" fmla="*/ 2 h 108"/>
                <a:gd name="T16" fmla="*/ 1 w 46"/>
                <a:gd name="T17" fmla="*/ 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82" name="Freeform 507"/>
            <p:cNvSpPr>
              <a:spLocks/>
            </p:cNvSpPr>
            <p:nvPr/>
          </p:nvSpPr>
          <p:spPr bwMode="auto">
            <a:xfrm>
              <a:off x="7040" y="1650"/>
              <a:ext cx="13" cy="36"/>
            </a:xfrm>
            <a:custGeom>
              <a:avLst/>
              <a:gdLst>
                <a:gd name="T0" fmla="*/ 1 w 32"/>
                <a:gd name="T1" fmla="*/ 2 h 93"/>
                <a:gd name="T2" fmla="*/ 0 w 32"/>
                <a:gd name="T3" fmla="*/ 0 h 93"/>
                <a:gd name="T4" fmla="*/ 0 w 32"/>
                <a:gd name="T5" fmla="*/ 0 h 93"/>
                <a:gd name="T6" fmla="*/ 0 w 32"/>
                <a:gd name="T7" fmla="*/ 2 h 93"/>
                <a:gd name="T8" fmla="*/ 1 w 32"/>
                <a:gd name="T9" fmla="*/ 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93">
                  <a:moveTo>
                    <a:pt x="31" y="92"/>
                  </a:moveTo>
                  <a:lnTo>
                    <a:pt x="16" y="15"/>
                  </a:lnTo>
                  <a:lnTo>
                    <a:pt x="0" y="0"/>
                  </a:lnTo>
                  <a:lnTo>
                    <a:pt x="16" y="92"/>
                  </a:lnTo>
                  <a:lnTo>
                    <a:pt x="31" y="9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83" name="Freeform 508"/>
            <p:cNvSpPr>
              <a:spLocks/>
            </p:cNvSpPr>
            <p:nvPr/>
          </p:nvSpPr>
          <p:spPr bwMode="auto">
            <a:xfrm>
              <a:off x="7015" y="1650"/>
              <a:ext cx="32" cy="47"/>
            </a:xfrm>
            <a:custGeom>
              <a:avLst/>
              <a:gdLst>
                <a:gd name="T0" fmla="*/ 3 w 75"/>
                <a:gd name="T1" fmla="*/ 2 h 124"/>
                <a:gd name="T2" fmla="*/ 2 w 75"/>
                <a:gd name="T3" fmla="*/ 0 h 124"/>
                <a:gd name="T4" fmla="*/ 0 w 75"/>
                <a:gd name="T5" fmla="*/ 0 h 124"/>
                <a:gd name="T6" fmla="*/ 0 w 75"/>
                <a:gd name="T7" fmla="*/ 1 h 124"/>
                <a:gd name="T8" fmla="*/ 0 w 75"/>
                <a:gd name="T9" fmla="*/ 2 h 124"/>
                <a:gd name="T10" fmla="*/ 0 w 75"/>
                <a:gd name="T11" fmla="*/ 3 h 124"/>
                <a:gd name="T12" fmla="*/ 1 w 75"/>
                <a:gd name="T13" fmla="*/ 3 h 124"/>
                <a:gd name="T14" fmla="*/ 3 w 75"/>
                <a:gd name="T15" fmla="*/ 2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4">
                  <a:moveTo>
                    <a:pt x="74" y="92"/>
                  </a:moveTo>
                  <a:lnTo>
                    <a:pt x="59" y="0"/>
                  </a:lnTo>
                  <a:lnTo>
                    <a:pt x="0" y="15"/>
                  </a:lnTo>
                  <a:lnTo>
                    <a:pt x="0" y="46"/>
                  </a:lnTo>
                  <a:lnTo>
                    <a:pt x="0" y="92"/>
                  </a:lnTo>
                  <a:lnTo>
                    <a:pt x="0" y="123"/>
                  </a:lnTo>
                  <a:lnTo>
                    <a:pt x="30" y="123"/>
                  </a:lnTo>
                  <a:lnTo>
                    <a:pt x="74" y="9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84" name="Freeform 509"/>
            <p:cNvSpPr>
              <a:spLocks/>
            </p:cNvSpPr>
            <p:nvPr/>
          </p:nvSpPr>
          <p:spPr bwMode="auto">
            <a:xfrm>
              <a:off x="7040" y="1563"/>
              <a:ext cx="111" cy="82"/>
            </a:xfrm>
            <a:custGeom>
              <a:avLst/>
              <a:gdLst>
                <a:gd name="T0" fmla="*/ 8 w 255"/>
                <a:gd name="T1" fmla="*/ 0 h 217"/>
                <a:gd name="T2" fmla="*/ 4 w 255"/>
                <a:gd name="T3" fmla="*/ 1 h 217"/>
                <a:gd name="T4" fmla="*/ 4 w 255"/>
                <a:gd name="T5" fmla="*/ 1 h 217"/>
                <a:gd name="T6" fmla="*/ 3 w 255"/>
                <a:gd name="T7" fmla="*/ 2 h 217"/>
                <a:gd name="T8" fmla="*/ 3 w 255"/>
                <a:gd name="T9" fmla="*/ 3 h 217"/>
                <a:gd name="T10" fmla="*/ 2 w 255"/>
                <a:gd name="T11" fmla="*/ 3 h 217"/>
                <a:gd name="T12" fmla="*/ 0 w 255"/>
                <a:gd name="T13" fmla="*/ 3 h 217"/>
                <a:gd name="T14" fmla="*/ 0 w 255"/>
                <a:gd name="T15" fmla="*/ 4 h 217"/>
                <a:gd name="T16" fmla="*/ 1 w 255"/>
                <a:gd name="T17" fmla="*/ 5 h 217"/>
                <a:gd name="T18" fmla="*/ 2 w 255"/>
                <a:gd name="T19" fmla="*/ 5 h 217"/>
                <a:gd name="T20" fmla="*/ 3 w 255"/>
                <a:gd name="T21" fmla="*/ 4 h 217"/>
                <a:gd name="T22" fmla="*/ 5 w 255"/>
                <a:gd name="T23" fmla="*/ 4 h 217"/>
                <a:gd name="T24" fmla="*/ 7 w 255"/>
                <a:gd name="T25" fmla="*/ 4 h 217"/>
                <a:gd name="T26" fmla="*/ 8 w 255"/>
                <a:gd name="T27" fmla="*/ 4 h 217"/>
                <a:gd name="T28" fmla="*/ 9 w 255"/>
                <a:gd name="T29" fmla="*/ 4 h 217"/>
                <a:gd name="T30" fmla="*/ 9 w 255"/>
                <a:gd name="T31" fmla="*/ 3 h 217"/>
                <a:gd name="T32" fmla="*/ 9 w 255"/>
                <a:gd name="T33" fmla="*/ 3 h 217"/>
                <a:gd name="T34" fmla="*/ 9 w 255"/>
                <a:gd name="T35" fmla="*/ 1 h 217"/>
                <a:gd name="T36" fmla="*/ 9 w 255"/>
                <a:gd name="T37" fmla="*/ 1 h 217"/>
                <a:gd name="T38" fmla="*/ 9 w 255"/>
                <a:gd name="T39" fmla="*/ 0 h 217"/>
                <a:gd name="T40" fmla="*/ 8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85" name="Freeform 510"/>
            <p:cNvSpPr>
              <a:spLocks/>
            </p:cNvSpPr>
            <p:nvPr/>
          </p:nvSpPr>
          <p:spPr bwMode="auto">
            <a:xfrm>
              <a:off x="7136" y="1563"/>
              <a:ext cx="84" cy="117"/>
            </a:xfrm>
            <a:custGeom>
              <a:avLst/>
              <a:gdLst>
                <a:gd name="T0" fmla="*/ 7 w 194"/>
                <a:gd name="T1" fmla="*/ 2 h 309"/>
                <a:gd name="T2" fmla="*/ 1 w 194"/>
                <a:gd name="T3" fmla="*/ 0 h 309"/>
                <a:gd name="T4" fmla="*/ 1 w 194"/>
                <a:gd name="T5" fmla="*/ 0 h 309"/>
                <a:gd name="T6" fmla="*/ 1 w 194"/>
                <a:gd name="T7" fmla="*/ 1 h 309"/>
                <a:gd name="T8" fmla="*/ 1 w 194"/>
                <a:gd name="T9" fmla="*/ 1 h 309"/>
                <a:gd name="T10" fmla="*/ 1 w 194"/>
                <a:gd name="T11" fmla="*/ 3 h 309"/>
                <a:gd name="T12" fmla="*/ 0 w 194"/>
                <a:gd name="T13" fmla="*/ 3 h 309"/>
                <a:gd name="T14" fmla="*/ 0 w 194"/>
                <a:gd name="T15" fmla="*/ 4 h 309"/>
                <a:gd name="T16" fmla="*/ 0 w 194"/>
                <a:gd name="T17" fmla="*/ 4 h 309"/>
                <a:gd name="T18" fmla="*/ 1 w 194"/>
                <a:gd name="T19" fmla="*/ 4 h 309"/>
                <a:gd name="T20" fmla="*/ 1 w 194"/>
                <a:gd name="T21" fmla="*/ 5 h 309"/>
                <a:gd name="T22" fmla="*/ 0 w 194"/>
                <a:gd name="T23" fmla="*/ 6 h 309"/>
                <a:gd name="T24" fmla="*/ 1 w 194"/>
                <a:gd name="T25" fmla="*/ 6 h 309"/>
                <a:gd name="T26" fmla="*/ 5 w 194"/>
                <a:gd name="T27" fmla="*/ 6 h 309"/>
                <a:gd name="T28" fmla="*/ 6 w 194"/>
                <a:gd name="T29" fmla="*/ 5 h 309"/>
                <a:gd name="T30" fmla="*/ 6 w 194"/>
                <a:gd name="T31" fmla="*/ 5 h 309"/>
                <a:gd name="T32" fmla="*/ 5 w 194"/>
                <a:gd name="T33" fmla="*/ 5 h 309"/>
                <a:gd name="T34" fmla="*/ 6 w 194"/>
                <a:gd name="T35" fmla="*/ 4 h 309"/>
                <a:gd name="T36" fmla="*/ 6 w 194"/>
                <a:gd name="T37" fmla="*/ 3 h 309"/>
                <a:gd name="T38" fmla="*/ 6 w 194"/>
                <a:gd name="T39" fmla="*/ 3 h 309"/>
                <a:gd name="T40" fmla="*/ 7 w 194"/>
                <a:gd name="T41" fmla="*/ 3 h 309"/>
                <a:gd name="T42" fmla="*/ 7 w 194"/>
                <a:gd name="T43" fmla="*/ 2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86" name="Line 511"/>
            <p:cNvSpPr>
              <a:spLocks noChangeShapeType="1"/>
            </p:cNvSpPr>
            <p:nvPr/>
          </p:nvSpPr>
          <p:spPr bwMode="auto">
            <a:xfrm>
              <a:off x="7099" y="1726"/>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87" name="Line 512"/>
            <p:cNvSpPr>
              <a:spLocks noChangeShapeType="1"/>
            </p:cNvSpPr>
            <p:nvPr/>
          </p:nvSpPr>
          <p:spPr bwMode="auto">
            <a:xfrm>
              <a:off x="7078" y="1341"/>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88" name="Freeform 513"/>
            <p:cNvSpPr>
              <a:spLocks/>
            </p:cNvSpPr>
            <p:nvPr/>
          </p:nvSpPr>
          <p:spPr bwMode="auto">
            <a:xfrm>
              <a:off x="7078" y="1301"/>
              <a:ext cx="58" cy="64"/>
            </a:xfrm>
            <a:custGeom>
              <a:avLst/>
              <a:gdLst>
                <a:gd name="T0" fmla="*/ 3 w 135"/>
                <a:gd name="T1" fmla="*/ 3 h 170"/>
                <a:gd name="T2" fmla="*/ 1 w 135"/>
                <a:gd name="T3" fmla="*/ 3 h 170"/>
                <a:gd name="T4" fmla="*/ 1 w 135"/>
                <a:gd name="T5" fmla="*/ 3 h 170"/>
                <a:gd name="T6" fmla="*/ 0 w 135"/>
                <a:gd name="T7" fmla="*/ 2 h 170"/>
                <a:gd name="T8" fmla="*/ 0 w 135"/>
                <a:gd name="T9" fmla="*/ 2 h 170"/>
                <a:gd name="T10" fmla="*/ 0 w 135"/>
                <a:gd name="T11" fmla="*/ 2 h 170"/>
                <a:gd name="T12" fmla="*/ 0 w 135"/>
                <a:gd name="T13" fmla="*/ 2 h 170"/>
                <a:gd name="T14" fmla="*/ 1 w 135"/>
                <a:gd name="T15" fmla="*/ 1 h 170"/>
                <a:gd name="T16" fmla="*/ 1 w 135"/>
                <a:gd name="T17" fmla="*/ 1 h 170"/>
                <a:gd name="T18" fmla="*/ 1 w 135"/>
                <a:gd name="T19" fmla="*/ 0 h 170"/>
                <a:gd name="T20" fmla="*/ 2 w 135"/>
                <a:gd name="T21" fmla="*/ 0 h 170"/>
                <a:gd name="T22" fmla="*/ 3 w 135"/>
                <a:gd name="T23" fmla="*/ 0 h 170"/>
                <a:gd name="T24" fmla="*/ 3 w 135"/>
                <a:gd name="T25" fmla="*/ 0 h 170"/>
                <a:gd name="T26" fmla="*/ 3 w 135"/>
                <a:gd name="T27" fmla="*/ 1 h 170"/>
                <a:gd name="T28" fmla="*/ 3 w 135"/>
                <a:gd name="T29" fmla="*/ 1 h 170"/>
                <a:gd name="T30" fmla="*/ 3 w 135"/>
                <a:gd name="T31" fmla="*/ 1 h 170"/>
                <a:gd name="T32" fmla="*/ 3 w 135"/>
                <a:gd name="T33" fmla="*/ 2 h 170"/>
                <a:gd name="T34" fmla="*/ 3 w 135"/>
                <a:gd name="T35" fmla="*/ 2 h 170"/>
                <a:gd name="T36" fmla="*/ 3 w 135"/>
                <a:gd name="T37" fmla="*/ 2 h 170"/>
                <a:gd name="T38" fmla="*/ 4 w 135"/>
                <a:gd name="T39" fmla="*/ 2 h 170"/>
                <a:gd name="T40" fmla="*/ 5 w 135"/>
                <a:gd name="T41" fmla="*/ 3 h 170"/>
                <a:gd name="T42" fmla="*/ 5 w 135"/>
                <a:gd name="T43" fmla="*/ 3 h 170"/>
                <a:gd name="T44" fmla="*/ 3 w 135"/>
                <a:gd name="T45" fmla="*/ 3 h 170"/>
                <a:gd name="T46" fmla="*/ 3 w 135"/>
                <a:gd name="T47" fmla="*/ 3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89" name="Freeform 514"/>
            <p:cNvSpPr>
              <a:spLocks/>
            </p:cNvSpPr>
            <p:nvPr/>
          </p:nvSpPr>
          <p:spPr bwMode="auto">
            <a:xfrm>
              <a:off x="7130" y="1330"/>
              <a:ext cx="71" cy="30"/>
            </a:xfrm>
            <a:custGeom>
              <a:avLst/>
              <a:gdLst>
                <a:gd name="T0" fmla="*/ 3 w 165"/>
                <a:gd name="T1" fmla="*/ 0 h 78"/>
                <a:gd name="T2" fmla="*/ 1 w 165"/>
                <a:gd name="T3" fmla="*/ 0 h 78"/>
                <a:gd name="T4" fmla="*/ 0 w 165"/>
                <a:gd name="T5" fmla="*/ 0 h 78"/>
                <a:gd name="T6" fmla="*/ 0 w 165"/>
                <a:gd name="T7" fmla="*/ 1 h 78"/>
                <a:gd name="T8" fmla="*/ 0 w 165"/>
                <a:gd name="T9" fmla="*/ 1 h 78"/>
                <a:gd name="T10" fmla="*/ 1 w 165"/>
                <a:gd name="T11" fmla="*/ 1 h 78"/>
                <a:gd name="T12" fmla="*/ 1 w 165"/>
                <a:gd name="T13" fmla="*/ 1 h 78"/>
                <a:gd name="T14" fmla="*/ 2 w 165"/>
                <a:gd name="T15" fmla="*/ 1 h 78"/>
                <a:gd name="T16" fmla="*/ 3 w 165"/>
                <a:gd name="T17" fmla="*/ 2 h 78"/>
                <a:gd name="T18" fmla="*/ 3 w 165"/>
                <a:gd name="T19" fmla="*/ 2 h 78"/>
                <a:gd name="T20" fmla="*/ 3 w 165"/>
                <a:gd name="T21" fmla="*/ 1 h 78"/>
                <a:gd name="T22" fmla="*/ 5 w 165"/>
                <a:gd name="T23" fmla="*/ 1 h 78"/>
                <a:gd name="T24" fmla="*/ 5 w 165"/>
                <a:gd name="T25" fmla="*/ 1 h 78"/>
                <a:gd name="T26" fmla="*/ 6 w 165"/>
                <a:gd name="T27" fmla="*/ 1 h 78"/>
                <a:gd name="T28" fmla="*/ 5 w 165"/>
                <a:gd name="T29" fmla="*/ 1 h 78"/>
                <a:gd name="T30" fmla="*/ 3 w 165"/>
                <a:gd name="T31" fmla="*/ 1 h 78"/>
                <a:gd name="T32" fmla="*/ 3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90" name="Freeform 515"/>
            <p:cNvSpPr>
              <a:spLocks/>
            </p:cNvSpPr>
            <p:nvPr/>
          </p:nvSpPr>
          <p:spPr bwMode="auto">
            <a:xfrm>
              <a:off x="7111" y="1301"/>
              <a:ext cx="32" cy="42"/>
            </a:xfrm>
            <a:custGeom>
              <a:avLst/>
              <a:gdLst>
                <a:gd name="T0" fmla="*/ 0 w 75"/>
                <a:gd name="T1" fmla="*/ 0 h 109"/>
                <a:gd name="T2" fmla="*/ 0 w 75"/>
                <a:gd name="T3" fmla="*/ 1 h 109"/>
                <a:gd name="T4" fmla="*/ 0 w 75"/>
                <a:gd name="T5" fmla="*/ 1 h 109"/>
                <a:gd name="T6" fmla="*/ 0 w 75"/>
                <a:gd name="T7" fmla="*/ 1 h 109"/>
                <a:gd name="T8" fmla="*/ 0 w 75"/>
                <a:gd name="T9" fmla="*/ 1 h 109"/>
                <a:gd name="T10" fmla="*/ 0 w 75"/>
                <a:gd name="T11" fmla="*/ 2 h 109"/>
                <a:gd name="T12" fmla="*/ 0 w 75"/>
                <a:gd name="T13" fmla="*/ 2 h 109"/>
                <a:gd name="T14" fmla="*/ 0 w 75"/>
                <a:gd name="T15" fmla="*/ 2 h 109"/>
                <a:gd name="T16" fmla="*/ 1 w 75"/>
                <a:gd name="T17" fmla="*/ 2 h 109"/>
                <a:gd name="T18" fmla="*/ 1 w 75"/>
                <a:gd name="T19" fmla="*/ 2 h 109"/>
                <a:gd name="T20" fmla="*/ 3 w 75"/>
                <a:gd name="T21" fmla="*/ 2 h 109"/>
                <a:gd name="T22" fmla="*/ 2 w 75"/>
                <a:gd name="T23" fmla="*/ 1 h 109"/>
                <a:gd name="T24" fmla="*/ 3 w 75"/>
                <a:gd name="T25" fmla="*/ 0 h 109"/>
                <a:gd name="T26" fmla="*/ 1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91" name="Freeform 516"/>
            <p:cNvSpPr>
              <a:spLocks/>
            </p:cNvSpPr>
            <p:nvPr/>
          </p:nvSpPr>
          <p:spPr bwMode="auto">
            <a:xfrm>
              <a:off x="7092" y="1365"/>
              <a:ext cx="83" cy="76"/>
            </a:xfrm>
            <a:custGeom>
              <a:avLst/>
              <a:gdLst>
                <a:gd name="T0" fmla="*/ 0 w 196"/>
                <a:gd name="T1" fmla="*/ 2 h 201"/>
                <a:gd name="T2" fmla="*/ 1 w 196"/>
                <a:gd name="T3" fmla="*/ 1 h 201"/>
                <a:gd name="T4" fmla="*/ 1 w 196"/>
                <a:gd name="T5" fmla="*/ 2 h 201"/>
                <a:gd name="T6" fmla="*/ 2 w 196"/>
                <a:gd name="T7" fmla="*/ 2 h 201"/>
                <a:gd name="T8" fmla="*/ 3 w 196"/>
                <a:gd name="T9" fmla="*/ 3 h 201"/>
                <a:gd name="T10" fmla="*/ 4 w 196"/>
                <a:gd name="T11" fmla="*/ 3 h 201"/>
                <a:gd name="T12" fmla="*/ 5 w 196"/>
                <a:gd name="T13" fmla="*/ 3 h 201"/>
                <a:gd name="T14" fmla="*/ 5 w 196"/>
                <a:gd name="T15" fmla="*/ 4 h 201"/>
                <a:gd name="T16" fmla="*/ 5 w 196"/>
                <a:gd name="T17" fmla="*/ 4 h 201"/>
                <a:gd name="T18" fmla="*/ 6 w 196"/>
                <a:gd name="T19" fmla="*/ 4 h 201"/>
                <a:gd name="T20" fmla="*/ 6 w 196"/>
                <a:gd name="T21" fmla="*/ 3 h 201"/>
                <a:gd name="T22" fmla="*/ 6 w 196"/>
                <a:gd name="T23" fmla="*/ 3 h 201"/>
                <a:gd name="T24" fmla="*/ 6 w 196"/>
                <a:gd name="T25" fmla="*/ 3 h 201"/>
                <a:gd name="T26" fmla="*/ 6 w 196"/>
                <a:gd name="T27" fmla="*/ 3 h 201"/>
                <a:gd name="T28" fmla="*/ 5 w 196"/>
                <a:gd name="T29" fmla="*/ 3 h 201"/>
                <a:gd name="T30" fmla="*/ 4 w 196"/>
                <a:gd name="T31" fmla="*/ 2 h 201"/>
                <a:gd name="T32" fmla="*/ 3 w 196"/>
                <a:gd name="T33" fmla="*/ 2 h 201"/>
                <a:gd name="T34" fmla="*/ 3 w 196"/>
                <a:gd name="T35" fmla="*/ 2 h 201"/>
                <a:gd name="T36" fmla="*/ 3 w 196"/>
                <a:gd name="T37" fmla="*/ 1 h 201"/>
                <a:gd name="T38" fmla="*/ 3 w 196"/>
                <a:gd name="T39" fmla="*/ 1 h 201"/>
                <a:gd name="T40" fmla="*/ 3 w 196"/>
                <a:gd name="T41" fmla="*/ 1 h 201"/>
                <a:gd name="T42" fmla="*/ 3 w 196"/>
                <a:gd name="T43" fmla="*/ 0 h 201"/>
                <a:gd name="T44" fmla="*/ 3 w 196"/>
                <a:gd name="T45" fmla="*/ 0 h 201"/>
                <a:gd name="T46" fmla="*/ 1 w 196"/>
                <a:gd name="T47" fmla="*/ 0 h 201"/>
                <a:gd name="T48" fmla="*/ 1 w 196"/>
                <a:gd name="T49" fmla="*/ 1 h 201"/>
                <a:gd name="T50" fmla="*/ 0 w 196"/>
                <a:gd name="T51" fmla="*/ 1 h 201"/>
                <a:gd name="T52" fmla="*/ 0 w 196"/>
                <a:gd name="T53" fmla="*/ 1 h 201"/>
                <a:gd name="T54" fmla="*/ 0 w 196"/>
                <a:gd name="T55" fmla="*/ 1 h 201"/>
                <a:gd name="T56" fmla="*/ 0 w 196"/>
                <a:gd name="T57" fmla="*/ 2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92" name="Freeform 517"/>
            <p:cNvSpPr>
              <a:spLocks/>
            </p:cNvSpPr>
            <p:nvPr/>
          </p:nvSpPr>
          <p:spPr bwMode="auto">
            <a:xfrm>
              <a:off x="7136" y="1441"/>
              <a:ext cx="21" cy="12"/>
            </a:xfrm>
            <a:custGeom>
              <a:avLst/>
              <a:gdLst>
                <a:gd name="T0" fmla="*/ 2 w 46"/>
                <a:gd name="T1" fmla="*/ 0 h 31"/>
                <a:gd name="T2" fmla="*/ 1 w 46"/>
                <a:gd name="T3" fmla="*/ 0 h 31"/>
                <a:gd name="T4" fmla="*/ 0 w 46"/>
                <a:gd name="T5" fmla="*/ 0 h 31"/>
                <a:gd name="T6" fmla="*/ 0 w 46"/>
                <a:gd name="T7" fmla="*/ 0 h 31"/>
                <a:gd name="T8" fmla="*/ 1 w 46"/>
                <a:gd name="T9" fmla="*/ 1 h 31"/>
                <a:gd name="T10" fmla="*/ 2 w 46"/>
                <a:gd name="T11" fmla="*/ 0 h 31"/>
                <a:gd name="T12" fmla="*/ 1 w 46"/>
                <a:gd name="T13" fmla="*/ 0 h 31"/>
                <a:gd name="T14" fmla="*/ 2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93" name="Freeform 518"/>
            <p:cNvSpPr>
              <a:spLocks/>
            </p:cNvSpPr>
            <p:nvPr/>
          </p:nvSpPr>
          <p:spPr bwMode="auto">
            <a:xfrm>
              <a:off x="7105" y="1417"/>
              <a:ext cx="7" cy="18"/>
            </a:xfrm>
            <a:custGeom>
              <a:avLst/>
              <a:gdLst>
                <a:gd name="T0" fmla="*/ 0 w 17"/>
                <a:gd name="T1" fmla="*/ 0 h 47"/>
                <a:gd name="T2" fmla="*/ 0 w 17"/>
                <a:gd name="T3" fmla="*/ 1 h 47"/>
                <a:gd name="T4" fmla="*/ 0 w 17"/>
                <a:gd name="T5" fmla="*/ 1 h 47"/>
                <a:gd name="T6" fmla="*/ 0 w 17"/>
                <a:gd name="T7" fmla="*/ 1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7">
                  <a:moveTo>
                    <a:pt x="0" y="15"/>
                  </a:moveTo>
                  <a:lnTo>
                    <a:pt x="0" y="31"/>
                  </a:lnTo>
                  <a:lnTo>
                    <a:pt x="0" y="46"/>
                  </a:lnTo>
                  <a:lnTo>
                    <a:pt x="16" y="31"/>
                  </a:lnTo>
                  <a:lnTo>
                    <a:pt x="16" y="15"/>
                  </a:lnTo>
                  <a:lnTo>
                    <a:pt x="0" y="0"/>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94" name="Freeform 519"/>
            <p:cNvSpPr>
              <a:spLocks/>
            </p:cNvSpPr>
            <p:nvPr/>
          </p:nvSpPr>
          <p:spPr bwMode="auto">
            <a:xfrm>
              <a:off x="7085" y="1359"/>
              <a:ext cx="26" cy="18"/>
            </a:xfrm>
            <a:custGeom>
              <a:avLst/>
              <a:gdLst>
                <a:gd name="T0" fmla="*/ 2 w 60"/>
                <a:gd name="T1" fmla="*/ 0 h 47"/>
                <a:gd name="T2" fmla="*/ 1 w 60"/>
                <a:gd name="T3" fmla="*/ 0 h 47"/>
                <a:gd name="T4" fmla="*/ 0 w 60"/>
                <a:gd name="T5" fmla="*/ 1 h 47"/>
                <a:gd name="T6" fmla="*/ 0 w 60"/>
                <a:gd name="T7" fmla="*/ 1 h 47"/>
                <a:gd name="T8" fmla="*/ 0 w 60"/>
                <a:gd name="T9" fmla="*/ 1 h 47"/>
                <a:gd name="T10" fmla="*/ 1 w 60"/>
                <a:gd name="T11" fmla="*/ 1 h 47"/>
                <a:gd name="T12" fmla="*/ 1 w 60"/>
                <a:gd name="T13" fmla="*/ 1 h 47"/>
                <a:gd name="T14" fmla="*/ 2 w 60"/>
                <a:gd name="T15" fmla="*/ 1 h 47"/>
                <a:gd name="T16" fmla="*/ 2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95" name="Freeform 520"/>
            <p:cNvSpPr>
              <a:spLocks/>
            </p:cNvSpPr>
            <p:nvPr/>
          </p:nvSpPr>
          <p:spPr bwMode="auto">
            <a:xfrm>
              <a:off x="7111" y="1347"/>
              <a:ext cx="51" cy="25"/>
            </a:xfrm>
            <a:custGeom>
              <a:avLst/>
              <a:gdLst>
                <a:gd name="T0" fmla="*/ 2 w 120"/>
                <a:gd name="T1" fmla="*/ 0 h 63"/>
                <a:gd name="T2" fmla="*/ 2 w 120"/>
                <a:gd name="T3" fmla="*/ 1 h 63"/>
                <a:gd name="T4" fmla="*/ 0 w 120"/>
                <a:gd name="T5" fmla="*/ 1 h 63"/>
                <a:gd name="T6" fmla="*/ 0 w 120"/>
                <a:gd name="T7" fmla="*/ 1 h 63"/>
                <a:gd name="T8" fmla="*/ 0 w 120"/>
                <a:gd name="T9" fmla="*/ 2 h 63"/>
                <a:gd name="T10" fmla="*/ 1 w 120"/>
                <a:gd name="T11" fmla="*/ 1 h 63"/>
                <a:gd name="T12" fmla="*/ 2 w 120"/>
                <a:gd name="T13" fmla="*/ 2 h 63"/>
                <a:gd name="T14" fmla="*/ 3 w 120"/>
                <a:gd name="T15" fmla="*/ 2 h 63"/>
                <a:gd name="T16" fmla="*/ 4 w 120"/>
                <a:gd name="T17" fmla="*/ 1 h 63"/>
                <a:gd name="T18" fmla="*/ 3 w 120"/>
                <a:gd name="T19" fmla="*/ 0 h 63"/>
                <a:gd name="T20" fmla="*/ 3 w 120"/>
                <a:gd name="T21" fmla="*/ 0 h 63"/>
                <a:gd name="T22" fmla="*/ 3 w 120"/>
                <a:gd name="T23" fmla="*/ 0 h 63"/>
                <a:gd name="T24" fmla="*/ 2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96" name="Freeform 521"/>
            <p:cNvSpPr>
              <a:spLocks/>
            </p:cNvSpPr>
            <p:nvPr/>
          </p:nvSpPr>
          <p:spPr bwMode="auto">
            <a:xfrm>
              <a:off x="7156" y="1353"/>
              <a:ext cx="45" cy="24"/>
            </a:xfrm>
            <a:custGeom>
              <a:avLst/>
              <a:gdLst>
                <a:gd name="T0" fmla="*/ 3 w 105"/>
                <a:gd name="T1" fmla="*/ 0 h 62"/>
                <a:gd name="T2" fmla="*/ 3 w 105"/>
                <a:gd name="T3" fmla="*/ 0 h 62"/>
                <a:gd name="T4" fmla="*/ 1 w 105"/>
                <a:gd name="T5" fmla="*/ 0 h 62"/>
                <a:gd name="T6" fmla="*/ 1 w 105"/>
                <a:gd name="T7" fmla="*/ 0 h 62"/>
                <a:gd name="T8" fmla="*/ 0 w 105"/>
                <a:gd name="T9" fmla="*/ 0 h 62"/>
                <a:gd name="T10" fmla="*/ 0 w 105"/>
                <a:gd name="T11" fmla="*/ 1 h 62"/>
                <a:gd name="T12" fmla="*/ 1 w 105"/>
                <a:gd name="T13" fmla="*/ 1 h 62"/>
                <a:gd name="T14" fmla="*/ 1 w 105"/>
                <a:gd name="T15" fmla="*/ 1 h 62"/>
                <a:gd name="T16" fmla="*/ 3 w 105"/>
                <a:gd name="T17" fmla="*/ 1 h 62"/>
                <a:gd name="T18" fmla="*/ 3 w 105"/>
                <a:gd name="T19" fmla="*/ 1 h 62"/>
                <a:gd name="T20" fmla="*/ 3 w 105"/>
                <a:gd name="T21" fmla="*/ 0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97" name="Freeform 522"/>
            <p:cNvSpPr>
              <a:spLocks/>
            </p:cNvSpPr>
            <p:nvPr/>
          </p:nvSpPr>
          <p:spPr bwMode="auto">
            <a:xfrm>
              <a:off x="7180" y="1406"/>
              <a:ext cx="15" cy="23"/>
            </a:xfrm>
            <a:custGeom>
              <a:avLst/>
              <a:gdLst>
                <a:gd name="T0" fmla="*/ 0 w 30"/>
                <a:gd name="T1" fmla="*/ 0 h 62"/>
                <a:gd name="T2" fmla="*/ 0 w 30"/>
                <a:gd name="T3" fmla="*/ 1 h 62"/>
                <a:gd name="T4" fmla="*/ 2 w 30"/>
                <a:gd name="T5" fmla="*/ 1 h 62"/>
                <a:gd name="T6" fmla="*/ 2 w 30"/>
                <a:gd name="T7" fmla="*/ 1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2">
                  <a:moveTo>
                    <a:pt x="0" y="15"/>
                  </a:moveTo>
                  <a:lnTo>
                    <a:pt x="0" y="46"/>
                  </a:lnTo>
                  <a:lnTo>
                    <a:pt x="29" y="61"/>
                  </a:lnTo>
                  <a:lnTo>
                    <a:pt x="29" y="46"/>
                  </a:lnTo>
                  <a:lnTo>
                    <a:pt x="15" y="0"/>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898" name="Oval 523"/>
            <p:cNvSpPr>
              <a:spLocks noChangeArrowheads="1"/>
            </p:cNvSpPr>
            <p:nvPr/>
          </p:nvSpPr>
          <p:spPr bwMode="auto">
            <a:xfrm>
              <a:off x="7130" y="1453"/>
              <a:ext cx="6"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899" name="Freeform 524"/>
            <p:cNvSpPr>
              <a:spLocks/>
            </p:cNvSpPr>
            <p:nvPr/>
          </p:nvSpPr>
          <p:spPr bwMode="auto">
            <a:xfrm>
              <a:off x="7099" y="1452"/>
              <a:ext cx="31" cy="53"/>
            </a:xfrm>
            <a:custGeom>
              <a:avLst/>
              <a:gdLst>
                <a:gd name="T0" fmla="*/ 0 w 75"/>
                <a:gd name="T1" fmla="*/ 0 h 140"/>
                <a:gd name="T2" fmla="*/ 0 w 75"/>
                <a:gd name="T3" fmla="*/ 1 h 140"/>
                <a:gd name="T4" fmla="*/ 0 w 75"/>
                <a:gd name="T5" fmla="*/ 1 h 140"/>
                <a:gd name="T6" fmla="*/ 0 w 75"/>
                <a:gd name="T7" fmla="*/ 2 h 140"/>
                <a:gd name="T8" fmla="*/ 1 w 75"/>
                <a:gd name="T9" fmla="*/ 2 h 140"/>
                <a:gd name="T10" fmla="*/ 1 w 75"/>
                <a:gd name="T11" fmla="*/ 3 h 140"/>
                <a:gd name="T12" fmla="*/ 1 w 75"/>
                <a:gd name="T13" fmla="*/ 3 h 140"/>
                <a:gd name="T14" fmla="*/ 1 w 75"/>
                <a:gd name="T15" fmla="*/ 2 h 140"/>
                <a:gd name="T16" fmla="*/ 2 w 75"/>
                <a:gd name="T17" fmla="*/ 2 h 140"/>
                <a:gd name="T18" fmla="*/ 2 w 75"/>
                <a:gd name="T19" fmla="*/ 2 h 140"/>
                <a:gd name="T20" fmla="*/ 1 w 75"/>
                <a:gd name="T21" fmla="*/ 2 h 140"/>
                <a:gd name="T22" fmla="*/ 2 w 75"/>
                <a:gd name="T23" fmla="*/ 0 h 140"/>
                <a:gd name="T24" fmla="*/ 1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00" name="Freeform 525"/>
            <p:cNvSpPr>
              <a:spLocks/>
            </p:cNvSpPr>
            <p:nvPr/>
          </p:nvSpPr>
          <p:spPr bwMode="auto">
            <a:xfrm>
              <a:off x="7111" y="1487"/>
              <a:ext cx="116" cy="105"/>
            </a:xfrm>
            <a:custGeom>
              <a:avLst/>
              <a:gdLst>
                <a:gd name="T0" fmla="*/ 1 w 270"/>
                <a:gd name="T1" fmla="*/ 0 h 278"/>
                <a:gd name="T2" fmla="*/ 1 w 270"/>
                <a:gd name="T3" fmla="*/ 0 h 278"/>
                <a:gd name="T4" fmla="*/ 0 w 270"/>
                <a:gd name="T5" fmla="*/ 0 h 278"/>
                <a:gd name="T6" fmla="*/ 0 w 270"/>
                <a:gd name="T7" fmla="*/ 1 h 278"/>
                <a:gd name="T8" fmla="*/ 0 w 270"/>
                <a:gd name="T9" fmla="*/ 1 h 278"/>
                <a:gd name="T10" fmla="*/ 0 w 270"/>
                <a:gd name="T11" fmla="*/ 2 h 278"/>
                <a:gd name="T12" fmla="*/ 0 w 270"/>
                <a:gd name="T13" fmla="*/ 2 h 278"/>
                <a:gd name="T14" fmla="*/ 0 w 270"/>
                <a:gd name="T15" fmla="*/ 3 h 278"/>
                <a:gd name="T16" fmla="*/ 0 w 270"/>
                <a:gd name="T17" fmla="*/ 3 h 278"/>
                <a:gd name="T18" fmla="*/ 2 w 270"/>
                <a:gd name="T19" fmla="*/ 4 h 278"/>
                <a:gd name="T20" fmla="*/ 3 w 270"/>
                <a:gd name="T21" fmla="*/ 5 h 278"/>
                <a:gd name="T22" fmla="*/ 3 w 270"/>
                <a:gd name="T23" fmla="*/ 4 h 278"/>
                <a:gd name="T24" fmla="*/ 9 w 270"/>
                <a:gd name="T25" fmla="*/ 6 h 278"/>
                <a:gd name="T26" fmla="*/ 9 w 270"/>
                <a:gd name="T27" fmla="*/ 5 h 278"/>
                <a:gd name="T28" fmla="*/ 9 w 270"/>
                <a:gd name="T29" fmla="*/ 5 h 278"/>
                <a:gd name="T30" fmla="*/ 9 w 270"/>
                <a:gd name="T31" fmla="*/ 5 h 278"/>
                <a:gd name="T32" fmla="*/ 9 w 270"/>
                <a:gd name="T33" fmla="*/ 2 h 278"/>
                <a:gd name="T34" fmla="*/ 9 w 270"/>
                <a:gd name="T35" fmla="*/ 1 h 278"/>
                <a:gd name="T36" fmla="*/ 9 w 270"/>
                <a:gd name="T37" fmla="*/ 1 h 278"/>
                <a:gd name="T38" fmla="*/ 7 w 270"/>
                <a:gd name="T39" fmla="*/ 0 h 278"/>
                <a:gd name="T40" fmla="*/ 6 w 270"/>
                <a:gd name="T41" fmla="*/ 0 h 278"/>
                <a:gd name="T42" fmla="*/ 6 w 270"/>
                <a:gd name="T43" fmla="*/ 1 h 278"/>
                <a:gd name="T44" fmla="*/ 6 w 270"/>
                <a:gd name="T45" fmla="*/ 1 h 278"/>
                <a:gd name="T46" fmla="*/ 3 w 270"/>
                <a:gd name="T47" fmla="*/ 1 h 278"/>
                <a:gd name="T48" fmla="*/ 1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01" name="Freeform 526"/>
            <p:cNvSpPr>
              <a:spLocks/>
            </p:cNvSpPr>
            <p:nvPr/>
          </p:nvSpPr>
          <p:spPr bwMode="auto">
            <a:xfrm>
              <a:off x="7136" y="1371"/>
              <a:ext cx="71" cy="53"/>
            </a:xfrm>
            <a:custGeom>
              <a:avLst/>
              <a:gdLst>
                <a:gd name="T0" fmla="*/ 1 w 165"/>
                <a:gd name="T1" fmla="*/ 0 h 139"/>
                <a:gd name="T2" fmla="*/ 3 w 165"/>
                <a:gd name="T3" fmla="*/ 0 h 139"/>
                <a:gd name="T4" fmla="*/ 3 w 165"/>
                <a:gd name="T5" fmla="*/ 0 h 139"/>
                <a:gd name="T6" fmla="*/ 4 w 165"/>
                <a:gd name="T7" fmla="*/ 0 h 139"/>
                <a:gd name="T8" fmla="*/ 5 w 165"/>
                <a:gd name="T9" fmla="*/ 1 h 139"/>
                <a:gd name="T10" fmla="*/ 5 w 165"/>
                <a:gd name="T11" fmla="*/ 1 h 139"/>
                <a:gd name="T12" fmla="*/ 5 w 165"/>
                <a:gd name="T13" fmla="*/ 2 h 139"/>
                <a:gd name="T14" fmla="*/ 6 w 165"/>
                <a:gd name="T15" fmla="*/ 2 h 139"/>
                <a:gd name="T16" fmla="*/ 5 w 165"/>
                <a:gd name="T17" fmla="*/ 3 h 139"/>
                <a:gd name="T18" fmla="*/ 4 w 165"/>
                <a:gd name="T19" fmla="*/ 2 h 139"/>
                <a:gd name="T20" fmla="*/ 3 w 165"/>
                <a:gd name="T21" fmla="*/ 2 h 139"/>
                <a:gd name="T22" fmla="*/ 2 w 165"/>
                <a:gd name="T23" fmla="*/ 1 h 139"/>
                <a:gd name="T24" fmla="*/ 1 w 165"/>
                <a:gd name="T25" fmla="*/ 1 h 139"/>
                <a:gd name="T26" fmla="*/ 1 w 165"/>
                <a:gd name="T27" fmla="*/ 1 h 139"/>
                <a:gd name="T28" fmla="*/ 0 w 165"/>
                <a:gd name="T29" fmla="*/ 1 h 139"/>
                <a:gd name="T30" fmla="*/ 0 w 165"/>
                <a:gd name="T31" fmla="*/ 1 h 139"/>
                <a:gd name="T32" fmla="*/ 0 w 165"/>
                <a:gd name="T33" fmla="*/ 1 h 139"/>
                <a:gd name="T34" fmla="*/ 0 w 165"/>
                <a:gd name="T35" fmla="*/ 0 h 139"/>
                <a:gd name="T36" fmla="*/ 0 w 165"/>
                <a:gd name="T37" fmla="*/ 0 h 139"/>
                <a:gd name="T38" fmla="*/ 1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02" name="Freeform 527"/>
            <p:cNvSpPr>
              <a:spLocks/>
            </p:cNvSpPr>
            <p:nvPr/>
          </p:nvSpPr>
          <p:spPr bwMode="auto">
            <a:xfrm>
              <a:off x="7194" y="1406"/>
              <a:ext cx="38" cy="47"/>
            </a:xfrm>
            <a:custGeom>
              <a:avLst/>
              <a:gdLst>
                <a:gd name="T0" fmla="*/ 0 w 91"/>
                <a:gd name="T1" fmla="*/ 1 h 123"/>
                <a:gd name="T2" fmla="*/ 0 w 91"/>
                <a:gd name="T3" fmla="*/ 2 h 123"/>
                <a:gd name="T4" fmla="*/ 0 w 91"/>
                <a:gd name="T5" fmla="*/ 2 h 123"/>
                <a:gd name="T6" fmla="*/ 1 w 91"/>
                <a:gd name="T7" fmla="*/ 2 h 123"/>
                <a:gd name="T8" fmla="*/ 0 w 91"/>
                <a:gd name="T9" fmla="*/ 2 h 123"/>
                <a:gd name="T10" fmla="*/ 1 w 91"/>
                <a:gd name="T11" fmla="*/ 3 h 123"/>
                <a:gd name="T12" fmla="*/ 1 w 91"/>
                <a:gd name="T13" fmla="*/ 2 h 123"/>
                <a:gd name="T14" fmla="*/ 1 w 91"/>
                <a:gd name="T15" fmla="*/ 2 h 123"/>
                <a:gd name="T16" fmla="*/ 2 w 91"/>
                <a:gd name="T17" fmla="*/ 2 h 123"/>
                <a:gd name="T18" fmla="*/ 2 w 91"/>
                <a:gd name="T19" fmla="*/ 2 h 123"/>
                <a:gd name="T20" fmla="*/ 1 w 91"/>
                <a:gd name="T21" fmla="*/ 1 h 123"/>
                <a:gd name="T22" fmla="*/ 1 w 91"/>
                <a:gd name="T23" fmla="*/ 1 h 123"/>
                <a:gd name="T24" fmla="*/ 2 w 91"/>
                <a:gd name="T25" fmla="*/ 1 h 123"/>
                <a:gd name="T26" fmla="*/ 2 w 91"/>
                <a:gd name="T27" fmla="*/ 0 h 123"/>
                <a:gd name="T28" fmla="*/ 3 w 91"/>
                <a:gd name="T29" fmla="*/ 1 h 123"/>
                <a:gd name="T30" fmla="*/ 3 w 91"/>
                <a:gd name="T31" fmla="*/ 0 h 123"/>
                <a:gd name="T32" fmla="*/ 2 w 91"/>
                <a:gd name="T33" fmla="*/ 0 h 123"/>
                <a:gd name="T34" fmla="*/ 2 w 91"/>
                <a:gd name="T35" fmla="*/ 0 h 123"/>
                <a:gd name="T36" fmla="*/ 1 w 91"/>
                <a:gd name="T37" fmla="*/ 0 h 123"/>
                <a:gd name="T38" fmla="*/ 0 w 91"/>
                <a:gd name="T39" fmla="*/ 1 h 123"/>
                <a:gd name="T40" fmla="*/ 0 w 91"/>
                <a:gd name="T41" fmla="*/ 1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03" name="Freeform 528"/>
            <p:cNvSpPr>
              <a:spLocks/>
            </p:cNvSpPr>
            <p:nvPr/>
          </p:nvSpPr>
          <p:spPr bwMode="auto">
            <a:xfrm>
              <a:off x="7188" y="1353"/>
              <a:ext cx="64" cy="41"/>
            </a:xfrm>
            <a:custGeom>
              <a:avLst/>
              <a:gdLst>
                <a:gd name="T0" fmla="*/ 1 w 150"/>
                <a:gd name="T1" fmla="*/ 0 h 108"/>
                <a:gd name="T2" fmla="*/ 0 w 150"/>
                <a:gd name="T3" fmla="*/ 1 h 108"/>
                <a:gd name="T4" fmla="*/ 0 w 150"/>
                <a:gd name="T5" fmla="*/ 1 h 108"/>
                <a:gd name="T6" fmla="*/ 1 w 150"/>
                <a:gd name="T7" fmla="*/ 2 h 108"/>
                <a:gd name="T8" fmla="*/ 1 w 150"/>
                <a:gd name="T9" fmla="*/ 2 h 108"/>
                <a:gd name="T10" fmla="*/ 1 w 150"/>
                <a:gd name="T11" fmla="*/ 2 h 108"/>
                <a:gd name="T12" fmla="*/ 3 w 150"/>
                <a:gd name="T13" fmla="*/ 2 h 108"/>
                <a:gd name="T14" fmla="*/ 3 w 150"/>
                <a:gd name="T15" fmla="*/ 2 h 108"/>
                <a:gd name="T16" fmla="*/ 4 w 150"/>
                <a:gd name="T17" fmla="*/ 2 h 108"/>
                <a:gd name="T18" fmla="*/ 4 w 150"/>
                <a:gd name="T19" fmla="*/ 2 h 108"/>
                <a:gd name="T20" fmla="*/ 5 w 150"/>
                <a:gd name="T21" fmla="*/ 1 h 108"/>
                <a:gd name="T22" fmla="*/ 4 w 150"/>
                <a:gd name="T23" fmla="*/ 1 h 108"/>
                <a:gd name="T24" fmla="*/ 4 w 150"/>
                <a:gd name="T25" fmla="*/ 1 h 108"/>
                <a:gd name="T26" fmla="*/ 3 w 150"/>
                <a:gd name="T27" fmla="*/ 0 h 108"/>
                <a:gd name="T28" fmla="*/ 3 w 150"/>
                <a:gd name="T29" fmla="*/ 0 h 108"/>
                <a:gd name="T30" fmla="*/ 1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04" name="Freeform 529"/>
            <p:cNvSpPr>
              <a:spLocks/>
            </p:cNvSpPr>
            <p:nvPr/>
          </p:nvSpPr>
          <p:spPr bwMode="auto">
            <a:xfrm>
              <a:off x="7201" y="1389"/>
              <a:ext cx="45" cy="23"/>
            </a:xfrm>
            <a:custGeom>
              <a:avLst/>
              <a:gdLst>
                <a:gd name="T0" fmla="*/ 3 w 105"/>
                <a:gd name="T1" fmla="*/ 0 h 62"/>
                <a:gd name="T2" fmla="*/ 3 w 105"/>
                <a:gd name="T3" fmla="*/ 0 h 62"/>
                <a:gd name="T4" fmla="*/ 2 w 105"/>
                <a:gd name="T5" fmla="*/ 0 h 62"/>
                <a:gd name="T6" fmla="*/ 0 w 105"/>
                <a:gd name="T7" fmla="*/ 0 h 62"/>
                <a:gd name="T8" fmla="*/ 0 w 105"/>
                <a:gd name="T9" fmla="*/ 0 h 62"/>
                <a:gd name="T10" fmla="*/ 0 w 105"/>
                <a:gd name="T11" fmla="*/ 0 h 62"/>
                <a:gd name="T12" fmla="*/ 0 w 105"/>
                <a:gd name="T13" fmla="*/ 1 h 62"/>
                <a:gd name="T14" fmla="*/ 1 w 105"/>
                <a:gd name="T15" fmla="*/ 1 h 62"/>
                <a:gd name="T16" fmla="*/ 2 w 105"/>
                <a:gd name="T17" fmla="*/ 1 h 62"/>
                <a:gd name="T18" fmla="*/ 3 w 105"/>
                <a:gd name="T19" fmla="*/ 1 h 62"/>
                <a:gd name="T20" fmla="*/ 3 w 105"/>
                <a:gd name="T21" fmla="*/ 1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05" name="Freeform 530"/>
            <p:cNvSpPr>
              <a:spLocks/>
            </p:cNvSpPr>
            <p:nvPr/>
          </p:nvSpPr>
          <p:spPr bwMode="auto">
            <a:xfrm>
              <a:off x="7219" y="1493"/>
              <a:ext cx="91" cy="81"/>
            </a:xfrm>
            <a:custGeom>
              <a:avLst/>
              <a:gdLst>
                <a:gd name="T0" fmla="*/ 0 w 211"/>
                <a:gd name="T1" fmla="*/ 0 h 216"/>
                <a:gd name="T2" fmla="*/ 0 w 211"/>
                <a:gd name="T3" fmla="*/ 1 h 216"/>
                <a:gd name="T4" fmla="*/ 0 w 211"/>
                <a:gd name="T5" fmla="*/ 2 h 216"/>
                <a:gd name="T6" fmla="*/ 0 w 211"/>
                <a:gd name="T7" fmla="*/ 4 h 216"/>
                <a:gd name="T8" fmla="*/ 6 w 211"/>
                <a:gd name="T9" fmla="*/ 4 h 216"/>
                <a:gd name="T10" fmla="*/ 6 w 211"/>
                <a:gd name="T11" fmla="*/ 4 h 216"/>
                <a:gd name="T12" fmla="*/ 7 w 211"/>
                <a:gd name="T13" fmla="*/ 4 h 216"/>
                <a:gd name="T14" fmla="*/ 5 w 211"/>
                <a:gd name="T15" fmla="*/ 1 h 216"/>
                <a:gd name="T16" fmla="*/ 5 w 211"/>
                <a:gd name="T17" fmla="*/ 1 h 216"/>
                <a:gd name="T18" fmla="*/ 6 w 211"/>
                <a:gd name="T19" fmla="*/ 2 h 216"/>
                <a:gd name="T20" fmla="*/ 6 w 211"/>
                <a:gd name="T21" fmla="*/ 1 h 216"/>
                <a:gd name="T22" fmla="*/ 6 w 211"/>
                <a:gd name="T23" fmla="*/ 0 h 216"/>
                <a:gd name="T24" fmla="*/ 5 w 211"/>
                <a:gd name="T25" fmla="*/ 0 h 216"/>
                <a:gd name="T26" fmla="*/ 4 w 211"/>
                <a:gd name="T27" fmla="*/ 0 h 216"/>
                <a:gd name="T28" fmla="*/ 3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06" name="Line 531"/>
            <p:cNvSpPr>
              <a:spLocks noChangeShapeType="1"/>
            </p:cNvSpPr>
            <p:nvPr/>
          </p:nvSpPr>
          <p:spPr bwMode="auto">
            <a:xfrm>
              <a:off x="7290" y="1499"/>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07" name="Line 532"/>
            <p:cNvSpPr>
              <a:spLocks noChangeShapeType="1"/>
            </p:cNvSpPr>
            <p:nvPr/>
          </p:nvSpPr>
          <p:spPr bwMode="auto">
            <a:xfrm>
              <a:off x="7290" y="1505"/>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08" name="Line 533"/>
            <p:cNvSpPr>
              <a:spLocks noChangeShapeType="1"/>
            </p:cNvSpPr>
            <p:nvPr/>
          </p:nvSpPr>
          <p:spPr bwMode="auto">
            <a:xfrm flipV="1">
              <a:off x="7304" y="1505"/>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09" name="Line 534"/>
            <p:cNvSpPr>
              <a:spLocks noChangeShapeType="1"/>
            </p:cNvSpPr>
            <p:nvPr/>
          </p:nvSpPr>
          <p:spPr bwMode="auto">
            <a:xfrm flipV="1">
              <a:off x="7304" y="1499"/>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10" name="Line 535"/>
            <p:cNvSpPr>
              <a:spLocks noChangeShapeType="1"/>
            </p:cNvSpPr>
            <p:nvPr/>
          </p:nvSpPr>
          <p:spPr bwMode="auto">
            <a:xfrm flipV="1">
              <a:off x="7304" y="1493"/>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11" name="Line 536"/>
            <p:cNvSpPr>
              <a:spLocks noChangeShapeType="1"/>
            </p:cNvSpPr>
            <p:nvPr/>
          </p:nvSpPr>
          <p:spPr bwMode="auto">
            <a:xfrm flipV="1">
              <a:off x="7304" y="1476"/>
              <a:ext cx="6"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12" name="Freeform 537"/>
            <p:cNvSpPr>
              <a:spLocks/>
            </p:cNvSpPr>
            <p:nvPr/>
          </p:nvSpPr>
          <p:spPr bwMode="auto">
            <a:xfrm>
              <a:off x="7278" y="1459"/>
              <a:ext cx="12" cy="11"/>
            </a:xfrm>
            <a:custGeom>
              <a:avLst/>
              <a:gdLst>
                <a:gd name="T0" fmla="*/ 1 w 30"/>
                <a:gd name="T1" fmla="*/ 0 h 31"/>
                <a:gd name="T2" fmla="*/ 0 w 30"/>
                <a:gd name="T3" fmla="*/ 0 h 31"/>
                <a:gd name="T4" fmla="*/ 0 w 30"/>
                <a:gd name="T5" fmla="*/ 0 h 31"/>
                <a:gd name="T6" fmla="*/ 1 w 30"/>
                <a:gd name="T7" fmla="*/ 0 h 31"/>
                <a:gd name="T8" fmla="*/ 1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29" y="0"/>
                  </a:moveTo>
                  <a:lnTo>
                    <a:pt x="0" y="15"/>
                  </a:lnTo>
                  <a:lnTo>
                    <a:pt x="0" y="30"/>
                  </a:lnTo>
                  <a:lnTo>
                    <a:pt x="29" y="15"/>
                  </a:lnTo>
                  <a:lnTo>
                    <a:pt x="2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13" name="Freeform 538"/>
            <p:cNvSpPr>
              <a:spLocks/>
            </p:cNvSpPr>
            <p:nvPr/>
          </p:nvSpPr>
          <p:spPr bwMode="auto">
            <a:xfrm>
              <a:off x="7304" y="1476"/>
              <a:ext cx="0" cy="17"/>
            </a:xfrm>
            <a:custGeom>
              <a:avLst/>
              <a:gdLst>
                <a:gd name="T0" fmla="*/ 0 w 1"/>
                <a:gd name="T1" fmla="*/ 0 h 47"/>
                <a:gd name="T2" fmla="*/ 0 w 1"/>
                <a:gd name="T3" fmla="*/ 1 h 47"/>
                <a:gd name="T4" fmla="*/ 0 w 1"/>
                <a:gd name="T5" fmla="*/ 0 h 47"/>
                <a:gd name="T6" fmla="*/ 0 w 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7">
                  <a:moveTo>
                    <a:pt x="0" y="0"/>
                  </a:moveTo>
                  <a:lnTo>
                    <a:pt x="0" y="46"/>
                  </a:lnTo>
                  <a:lnTo>
                    <a:pt x="0"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14" name="Line 539"/>
            <p:cNvSpPr>
              <a:spLocks noChangeShapeType="1"/>
            </p:cNvSpPr>
            <p:nvPr/>
          </p:nvSpPr>
          <p:spPr bwMode="auto">
            <a:xfrm>
              <a:off x="7304" y="1493"/>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15" name="Line 540"/>
            <p:cNvSpPr>
              <a:spLocks noChangeShapeType="1"/>
            </p:cNvSpPr>
            <p:nvPr/>
          </p:nvSpPr>
          <p:spPr bwMode="auto">
            <a:xfrm>
              <a:off x="7304" y="148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16" name="Line 541"/>
            <p:cNvSpPr>
              <a:spLocks noChangeShapeType="1"/>
            </p:cNvSpPr>
            <p:nvPr/>
          </p:nvSpPr>
          <p:spPr bwMode="auto">
            <a:xfrm>
              <a:off x="7304" y="1481"/>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17" name="Line 542"/>
            <p:cNvSpPr>
              <a:spLocks noChangeShapeType="1"/>
            </p:cNvSpPr>
            <p:nvPr/>
          </p:nvSpPr>
          <p:spPr bwMode="auto">
            <a:xfrm>
              <a:off x="7304" y="1476"/>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18" name="Line 543"/>
            <p:cNvSpPr>
              <a:spLocks noChangeShapeType="1"/>
            </p:cNvSpPr>
            <p:nvPr/>
          </p:nvSpPr>
          <p:spPr bwMode="auto">
            <a:xfrm>
              <a:off x="7304" y="1476"/>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19" name="Line 544"/>
            <p:cNvSpPr>
              <a:spLocks noChangeShapeType="1"/>
            </p:cNvSpPr>
            <p:nvPr/>
          </p:nvSpPr>
          <p:spPr bwMode="auto">
            <a:xfrm>
              <a:off x="7304" y="1481"/>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20" name="Line 545"/>
            <p:cNvSpPr>
              <a:spLocks noChangeShapeType="1"/>
            </p:cNvSpPr>
            <p:nvPr/>
          </p:nvSpPr>
          <p:spPr bwMode="auto">
            <a:xfrm>
              <a:off x="7304" y="148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21" name="Line 546"/>
            <p:cNvSpPr>
              <a:spLocks noChangeShapeType="1"/>
            </p:cNvSpPr>
            <p:nvPr/>
          </p:nvSpPr>
          <p:spPr bwMode="auto">
            <a:xfrm flipH="1">
              <a:off x="7297" y="1487"/>
              <a:ext cx="6"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22" name="Line 547"/>
            <p:cNvSpPr>
              <a:spLocks noChangeShapeType="1"/>
            </p:cNvSpPr>
            <p:nvPr/>
          </p:nvSpPr>
          <p:spPr bwMode="auto">
            <a:xfrm>
              <a:off x="7297" y="1493"/>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23" name="Line 548"/>
            <p:cNvSpPr>
              <a:spLocks noChangeShapeType="1"/>
            </p:cNvSpPr>
            <p:nvPr/>
          </p:nvSpPr>
          <p:spPr bwMode="auto">
            <a:xfrm>
              <a:off x="7304" y="1493"/>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24" name="Freeform 549"/>
            <p:cNvSpPr>
              <a:spLocks/>
            </p:cNvSpPr>
            <p:nvPr/>
          </p:nvSpPr>
          <p:spPr bwMode="auto">
            <a:xfrm>
              <a:off x="7290" y="1476"/>
              <a:ext cx="14" cy="41"/>
            </a:xfrm>
            <a:custGeom>
              <a:avLst/>
              <a:gdLst>
                <a:gd name="T0" fmla="*/ 0 w 32"/>
                <a:gd name="T1" fmla="*/ 1 h 108"/>
                <a:gd name="T2" fmla="*/ 0 w 32"/>
                <a:gd name="T3" fmla="*/ 2 h 108"/>
                <a:gd name="T4" fmla="*/ 1 w 32"/>
                <a:gd name="T5" fmla="*/ 1 h 108"/>
                <a:gd name="T6" fmla="*/ 1 w 32"/>
                <a:gd name="T7" fmla="*/ 1 h 108"/>
                <a:gd name="T8" fmla="*/ 1 w 32"/>
                <a:gd name="T9" fmla="*/ 0 h 108"/>
                <a:gd name="T10" fmla="*/ 0 w 32"/>
                <a:gd name="T11" fmla="*/ 1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08">
                  <a:moveTo>
                    <a:pt x="0" y="61"/>
                  </a:moveTo>
                  <a:lnTo>
                    <a:pt x="16" y="107"/>
                  </a:lnTo>
                  <a:lnTo>
                    <a:pt x="31" y="46"/>
                  </a:lnTo>
                  <a:lnTo>
                    <a:pt x="31" y="31"/>
                  </a:lnTo>
                  <a:lnTo>
                    <a:pt x="31" y="0"/>
                  </a:lnTo>
                  <a:lnTo>
                    <a:pt x="0" y="6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25" name="Freeform 550"/>
            <p:cNvSpPr>
              <a:spLocks/>
            </p:cNvSpPr>
            <p:nvPr/>
          </p:nvSpPr>
          <p:spPr bwMode="auto">
            <a:xfrm>
              <a:off x="7304" y="1464"/>
              <a:ext cx="6" cy="12"/>
            </a:xfrm>
            <a:custGeom>
              <a:avLst/>
              <a:gdLst>
                <a:gd name="T0" fmla="*/ 0 w 17"/>
                <a:gd name="T1" fmla="*/ 1 h 32"/>
                <a:gd name="T2" fmla="*/ 0 w 17"/>
                <a:gd name="T3" fmla="*/ 0 h 32"/>
                <a:gd name="T4" fmla="*/ 0 w 17"/>
                <a:gd name="T5" fmla="*/ 0 h 32"/>
                <a:gd name="T6" fmla="*/ 0 w 17"/>
                <a:gd name="T7" fmla="*/ 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31"/>
                  </a:moveTo>
                  <a:lnTo>
                    <a:pt x="16" y="16"/>
                  </a:lnTo>
                  <a:lnTo>
                    <a:pt x="0" y="0"/>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26" name="Freeform 551"/>
            <p:cNvSpPr>
              <a:spLocks/>
            </p:cNvSpPr>
            <p:nvPr/>
          </p:nvSpPr>
          <p:spPr bwMode="auto">
            <a:xfrm>
              <a:off x="7149" y="1650"/>
              <a:ext cx="97" cy="70"/>
            </a:xfrm>
            <a:custGeom>
              <a:avLst/>
              <a:gdLst>
                <a:gd name="T0" fmla="*/ 8 w 224"/>
                <a:gd name="T1" fmla="*/ 3 h 185"/>
                <a:gd name="T2" fmla="*/ 7 w 224"/>
                <a:gd name="T3" fmla="*/ 1 h 185"/>
                <a:gd name="T4" fmla="*/ 6 w 224"/>
                <a:gd name="T5" fmla="*/ 1 h 185"/>
                <a:gd name="T6" fmla="*/ 6 w 224"/>
                <a:gd name="T7" fmla="*/ 0 h 185"/>
                <a:gd name="T8" fmla="*/ 5 w 224"/>
                <a:gd name="T9" fmla="*/ 0 h 185"/>
                <a:gd name="T10" fmla="*/ 5 w 224"/>
                <a:gd name="T11" fmla="*/ 0 h 185"/>
                <a:gd name="T12" fmla="*/ 3 w 224"/>
                <a:gd name="T13" fmla="*/ 1 h 185"/>
                <a:gd name="T14" fmla="*/ 0 w 224"/>
                <a:gd name="T15" fmla="*/ 2 h 185"/>
                <a:gd name="T16" fmla="*/ 0 w 224"/>
                <a:gd name="T17" fmla="*/ 2 h 185"/>
                <a:gd name="T18" fmla="*/ 0 w 224"/>
                <a:gd name="T19" fmla="*/ 3 h 185"/>
                <a:gd name="T20" fmla="*/ 1 w 224"/>
                <a:gd name="T21" fmla="*/ 4 h 185"/>
                <a:gd name="T22" fmla="*/ 1 w 224"/>
                <a:gd name="T23" fmla="*/ 3 h 185"/>
                <a:gd name="T24" fmla="*/ 2 w 224"/>
                <a:gd name="T25" fmla="*/ 3 h 185"/>
                <a:gd name="T26" fmla="*/ 3 w 224"/>
                <a:gd name="T27" fmla="*/ 3 h 185"/>
                <a:gd name="T28" fmla="*/ 3 w 224"/>
                <a:gd name="T29" fmla="*/ 3 h 185"/>
                <a:gd name="T30" fmla="*/ 5 w 224"/>
                <a:gd name="T31" fmla="*/ 3 h 185"/>
                <a:gd name="T32" fmla="*/ 5 w 224"/>
                <a:gd name="T33" fmla="*/ 3 h 185"/>
                <a:gd name="T34" fmla="*/ 7 w 224"/>
                <a:gd name="T35" fmla="*/ 3 h 185"/>
                <a:gd name="T36" fmla="*/ 8 w 224"/>
                <a:gd name="T37" fmla="*/ 3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27" name="Freeform 552"/>
            <p:cNvSpPr>
              <a:spLocks/>
            </p:cNvSpPr>
            <p:nvPr/>
          </p:nvSpPr>
          <p:spPr bwMode="auto">
            <a:xfrm>
              <a:off x="7264" y="1737"/>
              <a:ext cx="7" cy="18"/>
            </a:xfrm>
            <a:custGeom>
              <a:avLst/>
              <a:gdLst>
                <a:gd name="T0" fmla="*/ 0 w 17"/>
                <a:gd name="T1" fmla="*/ 0 h 47"/>
                <a:gd name="T2" fmla="*/ 0 w 17"/>
                <a:gd name="T3" fmla="*/ 1 h 47"/>
                <a:gd name="T4" fmla="*/ 0 w 17"/>
                <a:gd name="T5" fmla="*/ 1 h 47"/>
                <a:gd name="T6" fmla="*/ 0 w 17"/>
                <a:gd name="T7" fmla="*/ 0 h 47"/>
                <a:gd name="T8" fmla="*/ 0 w 1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7">
                  <a:moveTo>
                    <a:pt x="0" y="0"/>
                  </a:moveTo>
                  <a:lnTo>
                    <a:pt x="0" y="46"/>
                  </a:lnTo>
                  <a:lnTo>
                    <a:pt x="16" y="31"/>
                  </a:lnTo>
                  <a:lnTo>
                    <a:pt x="16"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28" name="Freeform 553"/>
            <p:cNvSpPr>
              <a:spLocks/>
            </p:cNvSpPr>
            <p:nvPr/>
          </p:nvSpPr>
          <p:spPr bwMode="auto">
            <a:xfrm>
              <a:off x="7124" y="1708"/>
              <a:ext cx="51" cy="58"/>
            </a:xfrm>
            <a:custGeom>
              <a:avLst/>
              <a:gdLst>
                <a:gd name="T0" fmla="*/ 4 w 120"/>
                <a:gd name="T1" fmla="*/ 0 h 154"/>
                <a:gd name="T2" fmla="*/ 3 w 120"/>
                <a:gd name="T3" fmla="*/ 0 h 154"/>
                <a:gd name="T4" fmla="*/ 3 w 120"/>
                <a:gd name="T5" fmla="*/ 1 h 154"/>
                <a:gd name="T6" fmla="*/ 1 w 120"/>
                <a:gd name="T7" fmla="*/ 1 h 154"/>
                <a:gd name="T8" fmla="*/ 2 w 120"/>
                <a:gd name="T9" fmla="*/ 1 h 154"/>
                <a:gd name="T10" fmla="*/ 1 w 120"/>
                <a:gd name="T11" fmla="*/ 1 h 154"/>
                <a:gd name="T12" fmla="*/ 1 w 120"/>
                <a:gd name="T13" fmla="*/ 2 h 154"/>
                <a:gd name="T14" fmla="*/ 0 w 120"/>
                <a:gd name="T15" fmla="*/ 2 h 154"/>
                <a:gd name="T16" fmla="*/ 0 w 120"/>
                <a:gd name="T17" fmla="*/ 2 h 154"/>
                <a:gd name="T18" fmla="*/ 0 w 120"/>
                <a:gd name="T19" fmla="*/ 3 h 154"/>
                <a:gd name="T20" fmla="*/ 0 w 120"/>
                <a:gd name="T21" fmla="*/ 3 h 154"/>
                <a:gd name="T22" fmla="*/ 1 w 120"/>
                <a:gd name="T23" fmla="*/ 3 h 154"/>
                <a:gd name="T24" fmla="*/ 2 w 120"/>
                <a:gd name="T25" fmla="*/ 3 h 154"/>
                <a:gd name="T26" fmla="*/ 3 w 120"/>
                <a:gd name="T27" fmla="*/ 3 h 154"/>
                <a:gd name="T28" fmla="*/ 3 w 120"/>
                <a:gd name="T29" fmla="*/ 2 h 154"/>
                <a:gd name="T30" fmla="*/ 4 w 120"/>
                <a:gd name="T31" fmla="*/ 2 h 154"/>
                <a:gd name="T32" fmla="*/ 4 w 120"/>
                <a:gd name="T33" fmla="*/ 1 h 154"/>
                <a:gd name="T34" fmla="*/ 4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29" name="Freeform 554"/>
            <p:cNvSpPr>
              <a:spLocks/>
            </p:cNvSpPr>
            <p:nvPr/>
          </p:nvSpPr>
          <p:spPr bwMode="auto">
            <a:xfrm>
              <a:off x="7105" y="1639"/>
              <a:ext cx="57" cy="81"/>
            </a:xfrm>
            <a:custGeom>
              <a:avLst/>
              <a:gdLst>
                <a:gd name="T0" fmla="*/ 0 w 134"/>
                <a:gd name="T1" fmla="*/ 4 h 216"/>
                <a:gd name="T2" fmla="*/ 1 w 134"/>
                <a:gd name="T3" fmla="*/ 4 h 216"/>
                <a:gd name="T4" fmla="*/ 3 w 134"/>
                <a:gd name="T5" fmla="*/ 4 h 216"/>
                <a:gd name="T6" fmla="*/ 4 w 134"/>
                <a:gd name="T7" fmla="*/ 4 h 216"/>
                <a:gd name="T8" fmla="*/ 4 w 134"/>
                <a:gd name="T9" fmla="*/ 4 h 216"/>
                <a:gd name="T10" fmla="*/ 3 w 134"/>
                <a:gd name="T11" fmla="*/ 3 h 216"/>
                <a:gd name="T12" fmla="*/ 4 w 134"/>
                <a:gd name="T13" fmla="*/ 2 h 216"/>
                <a:gd name="T14" fmla="*/ 3 w 134"/>
                <a:gd name="T15" fmla="*/ 2 h 216"/>
                <a:gd name="T16" fmla="*/ 4 w 134"/>
                <a:gd name="T17" fmla="*/ 1 h 216"/>
                <a:gd name="T18" fmla="*/ 3 w 134"/>
                <a:gd name="T19" fmla="*/ 0 h 216"/>
                <a:gd name="T20" fmla="*/ 3 w 134"/>
                <a:gd name="T21" fmla="*/ 1 h 216"/>
                <a:gd name="T22" fmla="*/ 3 w 134"/>
                <a:gd name="T23" fmla="*/ 2 h 216"/>
                <a:gd name="T24" fmla="*/ 1 w 134"/>
                <a:gd name="T25" fmla="*/ 2 h 216"/>
                <a:gd name="T26" fmla="*/ 1 w 134"/>
                <a:gd name="T27" fmla="*/ 2 h 216"/>
                <a:gd name="T28" fmla="*/ 0 w 134"/>
                <a:gd name="T29" fmla="*/ 3 h 216"/>
                <a:gd name="T30" fmla="*/ 0 w 134"/>
                <a:gd name="T31" fmla="*/ 3 h 216"/>
                <a:gd name="T32" fmla="*/ 0 w 134"/>
                <a:gd name="T33" fmla="*/ 4 h 216"/>
                <a:gd name="T34" fmla="*/ 0 w 134"/>
                <a:gd name="T35" fmla="*/ 4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30" name="Freeform 555"/>
            <p:cNvSpPr>
              <a:spLocks/>
            </p:cNvSpPr>
            <p:nvPr/>
          </p:nvSpPr>
          <p:spPr bwMode="auto">
            <a:xfrm>
              <a:off x="7201" y="1563"/>
              <a:ext cx="134" cy="157"/>
            </a:xfrm>
            <a:custGeom>
              <a:avLst/>
              <a:gdLst>
                <a:gd name="T0" fmla="*/ 9 w 314"/>
                <a:gd name="T1" fmla="*/ 0 h 416"/>
                <a:gd name="T2" fmla="*/ 7 w 314"/>
                <a:gd name="T3" fmla="*/ 1 h 416"/>
                <a:gd name="T4" fmla="*/ 7 w 314"/>
                <a:gd name="T5" fmla="*/ 0 h 416"/>
                <a:gd name="T6" fmla="*/ 2 w 314"/>
                <a:gd name="T7" fmla="*/ 1 h 416"/>
                <a:gd name="T8" fmla="*/ 2 w 314"/>
                <a:gd name="T9" fmla="*/ 1 h 416"/>
                <a:gd name="T10" fmla="*/ 1 w 314"/>
                <a:gd name="T11" fmla="*/ 1 h 416"/>
                <a:gd name="T12" fmla="*/ 1 w 314"/>
                <a:gd name="T13" fmla="*/ 2 h 416"/>
                <a:gd name="T14" fmla="*/ 1 w 314"/>
                <a:gd name="T15" fmla="*/ 3 h 416"/>
                <a:gd name="T16" fmla="*/ 0 w 314"/>
                <a:gd name="T17" fmla="*/ 3 h 416"/>
                <a:gd name="T18" fmla="*/ 0 w 314"/>
                <a:gd name="T19" fmla="*/ 3 h 416"/>
                <a:gd name="T20" fmla="*/ 0 w 314"/>
                <a:gd name="T21" fmla="*/ 4 h 416"/>
                <a:gd name="T22" fmla="*/ 0 w 314"/>
                <a:gd name="T23" fmla="*/ 5 h 416"/>
                <a:gd name="T24" fmla="*/ 1 w 314"/>
                <a:gd name="T25" fmla="*/ 5 h 416"/>
                <a:gd name="T26" fmla="*/ 1 w 314"/>
                <a:gd name="T27" fmla="*/ 5 h 416"/>
                <a:gd name="T28" fmla="*/ 1 w 314"/>
                <a:gd name="T29" fmla="*/ 6 h 416"/>
                <a:gd name="T30" fmla="*/ 3 w 314"/>
                <a:gd name="T31" fmla="*/ 6 h 416"/>
                <a:gd name="T32" fmla="*/ 3 w 314"/>
                <a:gd name="T33" fmla="*/ 7 h 416"/>
                <a:gd name="T34" fmla="*/ 4 w 314"/>
                <a:gd name="T35" fmla="*/ 8 h 416"/>
                <a:gd name="T36" fmla="*/ 5 w 314"/>
                <a:gd name="T37" fmla="*/ 8 h 416"/>
                <a:gd name="T38" fmla="*/ 6 w 314"/>
                <a:gd name="T39" fmla="*/ 8 h 416"/>
                <a:gd name="T40" fmla="*/ 6 w 314"/>
                <a:gd name="T41" fmla="*/ 8 h 416"/>
                <a:gd name="T42" fmla="*/ 6 w 314"/>
                <a:gd name="T43" fmla="*/ 8 h 416"/>
                <a:gd name="T44" fmla="*/ 6 w 314"/>
                <a:gd name="T45" fmla="*/ 8 h 416"/>
                <a:gd name="T46" fmla="*/ 7 w 314"/>
                <a:gd name="T47" fmla="*/ 8 h 416"/>
                <a:gd name="T48" fmla="*/ 9 w 314"/>
                <a:gd name="T49" fmla="*/ 8 h 416"/>
                <a:gd name="T50" fmla="*/ 8 w 314"/>
                <a:gd name="T51" fmla="*/ 6 h 416"/>
                <a:gd name="T52" fmla="*/ 7 w 314"/>
                <a:gd name="T53" fmla="*/ 6 h 416"/>
                <a:gd name="T54" fmla="*/ 8 w 314"/>
                <a:gd name="T55" fmla="*/ 6 h 416"/>
                <a:gd name="T56" fmla="*/ 8 w 314"/>
                <a:gd name="T57" fmla="*/ 5 h 416"/>
                <a:gd name="T58" fmla="*/ 8 w 314"/>
                <a:gd name="T59" fmla="*/ 5 h 416"/>
                <a:gd name="T60" fmla="*/ 9 w 314"/>
                <a:gd name="T61" fmla="*/ 4 h 416"/>
                <a:gd name="T62" fmla="*/ 9 w 314"/>
                <a:gd name="T63" fmla="*/ 3 h 416"/>
                <a:gd name="T64" fmla="*/ 9 w 314"/>
                <a:gd name="T65" fmla="*/ 2 h 416"/>
                <a:gd name="T66" fmla="*/ 10 w 314"/>
                <a:gd name="T67" fmla="*/ 2 h 416"/>
                <a:gd name="T68" fmla="*/ 9 w 314"/>
                <a:gd name="T69" fmla="*/ 2 h 416"/>
                <a:gd name="T70" fmla="*/ 9 w 314"/>
                <a:gd name="T71" fmla="*/ 1 h 416"/>
                <a:gd name="T72" fmla="*/ 9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31" name="Freeform 556"/>
            <p:cNvSpPr>
              <a:spLocks/>
            </p:cNvSpPr>
            <p:nvPr/>
          </p:nvSpPr>
          <p:spPr bwMode="auto">
            <a:xfrm>
              <a:off x="7367" y="1824"/>
              <a:ext cx="59" cy="99"/>
            </a:xfrm>
            <a:custGeom>
              <a:avLst/>
              <a:gdLst>
                <a:gd name="T0" fmla="*/ 4 w 135"/>
                <a:gd name="T1" fmla="*/ 0 h 263"/>
                <a:gd name="T2" fmla="*/ 3 w 135"/>
                <a:gd name="T3" fmla="*/ 0 h 263"/>
                <a:gd name="T4" fmla="*/ 3 w 135"/>
                <a:gd name="T5" fmla="*/ 1 h 263"/>
                <a:gd name="T6" fmla="*/ 3 w 135"/>
                <a:gd name="T7" fmla="*/ 1 h 263"/>
                <a:gd name="T8" fmla="*/ 1 w 135"/>
                <a:gd name="T9" fmla="*/ 2 h 263"/>
                <a:gd name="T10" fmla="*/ 0 w 135"/>
                <a:gd name="T11" fmla="*/ 2 h 263"/>
                <a:gd name="T12" fmla="*/ 0 w 135"/>
                <a:gd name="T13" fmla="*/ 3 h 263"/>
                <a:gd name="T14" fmla="*/ 0 w 135"/>
                <a:gd name="T15" fmla="*/ 4 h 263"/>
                <a:gd name="T16" fmla="*/ 0 w 135"/>
                <a:gd name="T17" fmla="*/ 4 h 263"/>
                <a:gd name="T18" fmla="*/ 0 w 135"/>
                <a:gd name="T19" fmla="*/ 5 h 263"/>
                <a:gd name="T20" fmla="*/ 0 w 135"/>
                <a:gd name="T21" fmla="*/ 5 h 263"/>
                <a:gd name="T22" fmla="*/ 2 w 135"/>
                <a:gd name="T23" fmla="*/ 5 h 263"/>
                <a:gd name="T24" fmla="*/ 3 w 135"/>
                <a:gd name="T25" fmla="*/ 3 h 263"/>
                <a:gd name="T26" fmla="*/ 4 w 135"/>
                <a:gd name="T27" fmla="*/ 2 h 263"/>
                <a:gd name="T28" fmla="*/ 5 w 135"/>
                <a:gd name="T29" fmla="*/ 1 h 263"/>
                <a:gd name="T30" fmla="*/ 4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32" name="Freeform 557"/>
            <p:cNvSpPr>
              <a:spLocks/>
            </p:cNvSpPr>
            <p:nvPr/>
          </p:nvSpPr>
          <p:spPr bwMode="auto">
            <a:xfrm>
              <a:off x="7124" y="1853"/>
              <a:ext cx="103" cy="94"/>
            </a:xfrm>
            <a:custGeom>
              <a:avLst/>
              <a:gdLst>
                <a:gd name="T0" fmla="*/ 0 w 239"/>
                <a:gd name="T1" fmla="*/ 0 h 247"/>
                <a:gd name="T2" fmla="*/ 0 w 239"/>
                <a:gd name="T3" fmla="*/ 1 h 247"/>
                <a:gd name="T4" fmla="*/ 1 w 239"/>
                <a:gd name="T5" fmla="*/ 1 h 247"/>
                <a:gd name="T6" fmla="*/ 1 w 239"/>
                <a:gd name="T7" fmla="*/ 3 h 247"/>
                <a:gd name="T8" fmla="*/ 2 w 239"/>
                <a:gd name="T9" fmla="*/ 4 h 247"/>
                <a:gd name="T10" fmla="*/ 3 w 239"/>
                <a:gd name="T11" fmla="*/ 5 h 247"/>
                <a:gd name="T12" fmla="*/ 3 w 239"/>
                <a:gd name="T13" fmla="*/ 5 h 247"/>
                <a:gd name="T14" fmla="*/ 3 w 239"/>
                <a:gd name="T15" fmla="*/ 5 h 247"/>
                <a:gd name="T16" fmla="*/ 5 w 239"/>
                <a:gd name="T17" fmla="*/ 5 h 247"/>
                <a:gd name="T18" fmla="*/ 5 w 239"/>
                <a:gd name="T19" fmla="*/ 3 h 247"/>
                <a:gd name="T20" fmla="*/ 5 w 239"/>
                <a:gd name="T21" fmla="*/ 2 h 247"/>
                <a:gd name="T22" fmla="*/ 6 w 239"/>
                <a:gd name="T23" fmla="*/ 2 h 247"/>
                <a:gd name="T24" fmla="*/ 6 w 239"/>
                <a:gd name="T25" fmla="*/ 1 h 247"/>
                <a:gd name="T26" fmla="*/ 7 w 239"/>
                <a:gd name="T27" fmla="*/ 1 h 247"/>
                <a:gd name="T28" fmla="*/ 8 w 239"/>
                <a:gd name="T29" fmla="*/ 1 h 247"/>
                <a:gd name="T30" fmla="*/ 8 w 239"/>
                <a:gd name="T31" fmla="*/ 0 h 247"/>
                <a:gd name="T32" fmla="*/ 7 w 239"/>
                <a:gd name="T33" fmla="*/ 0 h 247"/>
                <a:gd name="T34" fmla="*/ 6 w 239"/>
                <a:gd name="T35" fmla="*/ 1 h 247"/>
                <a:gd name="T36" fmla="*/ 4 w 239"/>
                <a:gd name="T37" fmla="*/ 0 h 247"/>
                <a:gd name="T38" fmla="*/ 1 w 239"/>
                <a:gd name="T39" fmla="*/ 0 h 247"/>
                <a:gd name="T40" fmla="*/ 1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33" name="Freeform 558"/>
            <p:cNvSpPr>
              <a:spLocks/>
            </p:cNvSpPr>
            <p:nvPr/>
          </p:nvSpPr>
          <p:spPr bwMode="auto">
            <a:xfrm>
              <a:off x="7162" y="1900"/>
              <a:ext cx="122" cy="93"/>
            </a:xfrm>
            <a:custGeom>
              <a:avLst/>
              <a:gdLst>
                <a:gd name="T0" fmla="*/ 0 w 284"/>
                <a:gd name="T1" fmla="*/ 3 h 246"/>
                <a:gd name="T2" fmla="*/ 0 w 284"/>
                <a:gd name="T3" fmla="*/ 3 h 246"/>
                <a:gd name="T4" fmla="*/ 0 w 284"/>
                <a:gd name="T5" fmla="*/ 4 h 246"/>
                <a:gd name="T6" fmla="*/ 0 w 284"/>
                <a:gd name="T7" fmla="*/ 5 h 246"/>
                <a:gd name="T8" fmla="*/ 1 w 284"/>
                <a:gd name="T9" fmla="*/ 5 h 246"/>
                <a:gd name="T10" fmla="*/ 3 w 284"/>
                <a:gd name="T11" fmla="*/ 5 h 246"/>
                <a:gd name="T12" fmla="*/ 3 w 284"/>
                <a:gd name="T13" fmla="*/ 5 h 246"/>
                <a:gd name="T14" fmla="*/ 4 w 284"/>
                <a:gd name="T15" fmla="*/ 5 h 246"/>
                <a:gd name="T16" fmla="*/ 5 w 284"/>
                <a:gd name="T17" fmla="*/ 5 h 246"/>
                <a:gd name="T18" fmla="*/ 5 w 284"/>
                <a:gd name="T19" fmla="*/ 5 h 246"/>
                <a:gd name="T20" fmla="*/ 6 w 284"/>
                <a:gd name="T21" fmla="*/ 5 h 246"/>
                <a:gd name="T22" fmla="*/ 8 w 284"/>
                <a:gd name="T23" fmla="*/ 4 h 246"/>
                <a:gd name="T24" fmla="*/ 9 w 284"/>
                <a:gd name="T25" fmla="*/ 3 h 246"/>
                <a:gd name="T26" fmla="*/ 9 w 284"/>
                <a:gd name="T27" fmla="*/ 3 h 246"/>
                <a:gd name="T28" fmla="*/ 9 w 284"/>
                <a:gd name="T29" fmla="*/ 2 h 246"/>
                <a:gd name="T30" fmla="*/ 9 w 284"/>
                <a:gd name="T31" fmla="*/ 2 h 246"/>
                <a:gd name="T32" fmla="*/ 9 w 284"/>
                <a:gd name="T33" fmla="*/ 2 h 246"/>
                <a:gd name="T34" fmla="*/ 8 w 284"/>
                <a:gd name="T35" fmla="*/ 2 h 246"/>
                <a:gd name="T36" fmla="*/ 9 w 284"/>
                <a:gd name="T37" fmla="*/ 1 h 246"/>
                <a:gd name="T38" fmla="*/ 9 w 284"/>
                <a:gd name="T39" fmla="*/ 1 h 246"/>
                <a:gd name="T40" fmla="*/ 9 w 284"/>
                <a:gd name="T41" fmla="*/ 0 h 246"/>
                <a:gd name="T42" fmla="*/ 9 w 284"/>
                <a:gd name="T43" fmla="*/ 0 h 246"/>
                <a:gd name="T44" fmla="*/ 8 w 284"/>
                <a:gd name="T45" fmla="*/ 0 h 246"/>
                <a:gd name="T46" fmla="*/ 8 w 284"/>
                <a:gd name="T47" fmla="*/ 0 h 246"/>
                <a:gd name="T48" fmla="*/ 6 w 284"/>
                <a:gd name="T49" fmla="*/ 0 h 246"/>
                <a:gd name="T50" fmla="*/ 6 w 284"/>
                <a:gd name="T51" fmla="*/ 1 h 246"/>
                <a:gd name="T52" fmla="*/ 5 w 284"/>
                <a:gd name="T53" fmla="*/ 1 h 246"/>
                <a:gd name="T54" fmla="*/ 3 w 284"/>
                <a:gd name="T55" fmla="*/ 1 h 246"/>
                <a:gd name="T56" fmla="*/ 3 w 284"/>
                <a:gd name="T57" fmla="*/ 2 h 246"/>
                <a:gd name="T58" fmla="*/ 3 w 284"/>
                <a:gd name="T59" fmla="*/ 1 h 246"/>
                <a:gd name="T60" fmla="*/ 2 w 284"/>
                <a:gd name="T61" fmla="*/ 1 h 246"/>
                <a:gd name="T62" fmla="*/ 2 w 284"/>
                <a:gd name="T63" fmla="*/ 2 h 246"/>
                <a:gd name="T64" fmla="*/ 0 w 284"/>
                <a:gd name="T65" fmla="*/ 3 h 246"/>
                <a:gd name="T66" fmla="*/ 0 w 284"/>
                <a:gd name="T67" fmla="*/ 2 h 246"/>
                <a:gd name="T68" fmla="*/ 0 w 284"/>
                <a:gd name="T69" fmla="*/ 3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34" name="Freeform 559"/>
            <p:cNvSpPr>
              <a:spLocks/>
            </p:cNvSpPr>
            <p:nvPr/>
          </p:nvSpPr>
          <p:spPr bwMode="auto">
            <a:xfrm>
              <a:off x="7239" y="1947"/>
              <a:ext cx="20" cy="12"/>
            </a:xfrm>
            <a:custGeom>
              <a:avLst/>
              <a:gdLst>
                <a:gd name="T0" fmla="*/ 1 w 46"/>
                <a:gd name="T1" fmla="*/ 0 h 31"/>
                <a:gd name="T2" fmla="*/ 0 w 46"/>
                <a:gd name="T3" fmla="*/ 0 h 31"/>
                <a:gd name="T4" fmla="*/ 0 w 46"/>
                <a:gd name="T5" fmla="*/ 0 h 31"/>
                <a:gd name="T6" fmla="*/ 0 w 46"/>
                <a:gd name="T7" fmla="*/ 1 h 31"/>
                <a:gd name="T8" fmla="*/ 0 w 46"/>
                <a:gd name="T9" fmla="*/ 1 h 31"/>
                <a:gd name="T10" fmla="*/ 1 w 46"/>
                <a:gd name="T11" fmla="*/ 1 h 31"/>
                <a:gd name="T12" fmla="*/ 2 w 46"/>
                <a:gd name="T13" fmla="*/ 0 h 31"/>
                <a:gd name="T14" fmla="*/ 1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30" y="0"/>
                  </a:moveTo>
                  <a:lnTo>
                    <a:pt x="15" y="0"/>
                  </a:lnTo>
                  <a:lnTo>
                    <a:pt x="0" y="15"/>
                  </a:lnTo>
                  <a:lnTo>
                    <a:pt x="0" y="30"/>
                  </a:lnTo>
                  <a:lnTo>
                    <a:pt x="15" y="30"/>
                  </a:lnTo>
                  <a:lnTo>
                    <a:pt x="30" y="30"/>
                  </a:lnTo>
                  <a:lnTo>
                    <a:pt x="45" y="15"/>
                  </a:lnTo>
                  <a:lnTo>
                    <a:pt x="3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35" name="Freeform 560"/>
            <p:cNvSpPr>
              <a:spLocks/>
            </p:cNvSpPr>
            <p:nvPr/>
          </p:nvSpPr>
          <p:spPr bwMode="auto">
            <a:xfrm>
              <a:off x="7264" y="1923"/>
              <a:ext cx="14" cy="12"/>
            </a:xfrm>
            <a:custGeom>
              <a:avLst/>
              <a:gdLst>
                <a:gd name="T0" fmla="*/ 1 w 32"/>
                <a:gd name="T1" fmla="*/ 1 h 32"/>
                <a:gd name="T2" fmla="*/ 1 w 32"/>
                <a:gd name="T3" fmla="*/ 0 h 32"/>
                <a:gd name="T4" fmla="*/ 0 w 32"/>
                <a:gd name="T5" fmla="*/ 0 h 32"/>
                <a:gd name="T6" fmla="*/ 0 w 32"/>
                <a:gd name="T7" fmla="*/ 0 h 32"/>
                <a:gd name="T8" fmla="*/ 0 w 32"/>
                <a:gd name="T9" fmla="*/ 1 h 32"/>
                <a:gd name="T10" fmla="*/ 1 w 32"/>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1" y="31"/>
                  </a:moveTo>
                  <a:lnTo>
                    <a:pt x="31" y="0"/>
                  </a:lnTo>
                  <a:lnTo>
                    <a:pt x="16" y="0"/>
                  </a:lnTo>
                  <a:lnTo>
                    <a:pt x="0" y="16"/>
                  </a:lnTo>
                  <a:lnTo>
                    <a:pt x="16" y="31"/>
                  </a:lnTo>
                  <a:lnTo>
                    <a:pt x="31"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36" name="Freeform 561"/>
            <p:cNvSpPr>
              <a:spLocks/>
            </p:cNvSpPr>
            <p:nvPr/>
          </p:nvSpPr>
          <p:spPr bwMode="auto">
            <a:xfrm>
              <a:off x="7188" y="1865"/>
              <a:ext cx="71" cy="65"/>
            </a:xfrm>
            <a:custGeom>
              <a:avLst/>
              <a:gdLst>
                <a:gd name="T0" fmla="*/ 6 w 165"/>
                <a:gd name="T1" fmla="*/ 2 h 170"/>
                <a:gd name="T2" fmla="*/ 5 w 165"/>
                <a:gd name="T3" fmla="*/ 1 h 170"/>
                <a:gd name="T4" fmla="*/ 5 w 165"/>
                <a:gd name="T5" fmla="*/ 1 h 170"/>
                <a:gd name="T6" fmla="*/ 4 w 165"/>
                <a:gd name="T7" fmla="*/ 1 h 170"/>
                <a:gd name="T8" fmla="*/ 4 w 165"/>
                <a:gd name="T9" fmla="*/ 1 h 170"/>
                <a:gd name="T10" fmla="*/ 3 w 165"/>
                <a:gd name="T11" fmla="*/ 0 h 170"/>
                <a:gd name="T12" fmla="*/ 1 w 165"/>
                <a:gd name="T13" fmla="*/ 0 h 170"/>
                <a:gd name="T14" fmla="*/ 0 w 165"/>
                <a:gd name="T15" fmla="*/ 0 h 170"/>
                <a:gd name="T16" fmla="*/ 0 w 165"/>
                <a:gd name="T17" fmla="*/ 2 h 170"/>
                <a:gd name="T18" fmla="*/ 0 w 165"/>
                <a:gd name="T19" fmla="*/ 2 h 170"/>
                <a:gd name="T20" fmla="*/ 0 w 165"/>
                <a:gd name="T21" fmla="*/ 3 h 170"/>
                <a:gd name="T22" fmla="*/ 0 w 165"/>
                <a:gd name="T23" fmla="*/ 3 h 170"/>
                <a:gd name="T24" fmla="*/ 0 w 165"/>
                <a:gd name="T25" fmla="*/ 4 h 170"/>
                <a:gd name="T26" fmla="*/ 1 w 165"/>
                <a:gd name="T27" fmla="*/ 3 h 170"/>
                <a:gd name="T28" fmla="*/ 3 w 165"/>
                <a:gd name="T29" fmla="*/ 3 h 170"/>
                <a:gd name="T30" fmla="*/ 4 w 165"/>
                <a:gd name="T31" fmla="*/ 3 h 170"/>
                <a:gd name="T32" fmla="*/ 4 w 165"/>
                <a:gd name="T33" fmla="*/ 2 h 170"/>
                <a:gd name="T34" fmla="*/ 6 w 165"/>
                <a:gd name="T35" fmla="*/ 2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37" name="Freeform 562"/>
            <p:cNvSpPr>
              <a:spLocks/>
            </p:cNvSpPr>
            <p:nvPr/>
          </p:nvSpPr>
          <p:spPr bwMode="auto">
            <a:xfrm>
              <a:off x="7270" y="1812"/>
              <a:ext cx="72" cy="123"/>
            </a:xfrm>
            <a:custGeom>
              <a:avLst/>
              <a:gdLst>
                <a:gd name="T0" fmla="*/ 6 w 166"/>
                <a:gd name="T1" fmla="*/ 0 h 324"/>
                <a:gd name="T2" fmla="*/ 4 w 166"/>
                <a:gd name="T3" fmla="*/ 0 h 324"/>
                <a:gd name="T4" fmla="*/ 3 w 166"/>
                <a:gd name="T5" fmla="*/ 0 h 324"/>
                <a:gd name="T6" fmla="*/ 3 w 166"/>
                <a:gd name="T7" fmla="*/ 1 h 324"/>
                <a:gd name="T8" fmla="*/ 3 w 166"/>
                <a:gd name="T9" fmla="*/ 1 h 324"/>
                <a:gd name="T10" fmla="*/ 3 w 166"/>
                <a:gd name="T11" fmla="*/ 1 h 324"/>
                <a:gd name="T12" fmla="*/ 3 w 166"/>
                <a:gd name="T13" fmla="*/ 1 h 324"/>
                <a:gd name="T14" fmla="*/ 3 w 166"/>
                <a:gd name="T15" fmla="*/ 2 h 324"/>
                <a:gd name="T16" fmla="*/ 3 w 166"/>
                <a:gd name="T17" fmla="*/ 3 h 324"/>
                <a:gd name="T18" fmla="*/ 3 w 166"/>
                <a:gd name="T19" fmla="*/ 3 h 324"/>
                <a:gd name="T20" fmla="*/ 2 w 166"/>
                <a:gd name="T21" fmla="*/ 2 h 324"/>
                <a:gd name="T22" fmla="*/ 2 w 166"/>
                <a:gd name="T23" fmla="*/ 2 h 324"/>
                <a:gd name="T24" fmla="*/ 2 w 166"/>
                <a:gd name="T25" fmla="*/ 1 h 324"/>
                <a:gd name="T26" fmla="*/ 0 w 166"/>
                <a:gd name="T27" fmla="*/ 2 h 324"/>
                <a:gd name="T28" fmla="*/ 1 w 166"/>
                <a:gd name="T29" fmla="*/ 3 h 324"/>
                <a:gd name="T30" fmla="*/ 1 w 166"/>
                <a:gd name="T31" fmla="*/ 4 h 324"/>
                <a:gd name="T32" fmla="*/ 1 w 166"/>
                <a:gd name="T33" fmla="*/ 4 h 324"/>
                <a:gd name="T34" fmla="*/ 0 w 166"/>
                <a:gd name="T35" fmla="*/ 5 h 324"/>
                <a:gd name="T36" fmla="*/ 0 w 166"/>
                <a:gd name="T37" fmla="*/ 5 h 324"/>
                <a:gd name="T38" fmla="*/ 0 w 166"/>
                <a:gd name="T39" fmla="*/ 6 h 324"/>
                <a:gd name="T40" fmla="*/ 0 w 166"/>
                <a:gd name="T41" fmla="*/ 7 h 324"/>
                <a:gd name="T42" fmla="*/ 1 w 166"/>
                <a:gd name="T43" fmla="*/ 7 h 324"/>
                <a:gd name="T44" fmla="*/ 1 w 166"/>
                <a:gd name="T45" fmla="*/ 6 h 324"/>
                <a:gd name="T46" fmla="*/ 3 w 166"/>
                <a:gd name="T47" fmla="*/ 6 h 324"/>
                <a:gd name="T48" fmla="*/ 3 w 166"/>
                <a:gd name="T49" fmla="*/ 5 h 324"/>
                <a:gd name="T50" fmla="*/ 3 w 166"/>
                <a:gd name="T51" fmla="*/ 5 h 324"/>
                <a:gd name="T52" fmla="*/ 2 w 166"/>
                <a:gd name="T53" fmla="*/ 4 h 324"/>
                <a:gd name="T54" fmla="*/ 5 w 166"/>
                <a:gd name="T55" fmla="*/ 3 h 324"/>
                <a:gd name="T56" fmla="*/ 5 w 166"/>
                <a:gd name="T57" fmla="*/ 3 h 324"/>
                <a:gd name="T58" fmla="*/ 6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38" name="Freeform 563"/>
            <p:cNvSpPr>
              <a:spLocks/>
            </p:cNvSpPr>
            <p:nvPr/>
          </p:nvSpPr>
          <p:spPr bwMode="auto">
            <a:xfrm>
              <a:off x="7226" y="1841"/>
              <a:ext cx="58" cy="60"/>
            </a:xfrm>
            <a:custGeom>
              <a:avLst/>
              <a:gdLst>
                <a:gd name="T0" fmla="*/ 3 w 134"/>
                <a:gd name="T1" fmla="*/ 0 h 155"/>
                <a:gd name="T2" fmla="*/ 3 w 134"/>
                <a:gd name="T3" fmla="*/ 0 h 155"/>
                <a:gd name="T4" fmla="*/ 3 w 134"/>
                <a:gd name="T5" fmla="*/ 1 h 155"/>
                <a:gd name="T6" fmla="*/ 2 w 134"/>
                <a:gd name="T7" fmla="*/ 1 h 155"/>
                <a:gd name="T8" fmla="*/ 1 w 134"/>
                <a:gd name="T9" fmla="*/ 1 h 155"/>
                <a:gd name="T10" fmla="*/ 0 w 134"/>
                <a:gd name="T11" fmla="*/ 1 h 155"/>
                <a:gd name="T12" fmla="*/ 1 w 134"/>
                <a:gd name="T13" fmla="*/ 2 h 155"/>
                <a:gd name="T14" fmla="*/ 1 w 134"/>
                <a:gd name="T15" fmla="*/ 2 h 155"/>
                <a:gd name="T16" fmla="*/ 1 w 134"/>
                <a:gd name="T17" fmla="*/ 2 h 155"/>
                <a:gd name="T18" fmla="*/ 1 w 134"/>
                <a:gd name="T19" fmla="*/ 3 h 155"/>
                <a:gd name="T20" fmla="*/ 3 w 134"/>
                <a:gd name="T21" fmla="*/ 3 h 155"/>
                <a:gd name="T22" fmla="*/ 3 w 134"/>
                <a:gd name="T23" fmla="*/ 3 h 155"/>
                <a:gd name="T24" fmla="*/ 4 w 134"/>
                <a:gd name="T25" fmla="*/ 3 h 155"/>
                <a:gd name="T26" fmla="*/ 5 w 134"/>
                <a:gd name="T27" fmla="*/ 3 h 155"/>
                <a:gd name="T28" fmla="*/ 5 w 134"/>
                <a:gd name="T29" fmla="*/ 2 h 155"/>
                <a:gd name="T30" fmla="*/ 5 w 134"/>
                <a:gd name="T31" fmla="*/ 1 h 155"/>
                <a:gd name="T32" fmla="*/ 3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39" name="Oval 564"/>
            <p:cNvSpPr>
              <a:spLocks noChangeArrowheads="1"/>
            </p:cNvSpPr>
            <p:nvPr/>
          </p:nvSpPr>
          <p:spPr bwMode="auto">
            <a:xfrm>
              <a:off x="7438" y="1865"/>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940" name="Oval 565"/>
            <p:cNvSpPr>
              <a:spLocks noChangeArrowheads="1"/>
            </p:cNvSpPr>
            <p:nvPr/>
          </p:nvSpPr>
          <p:spPr bwMode="auto">
            <a:xfrm>
              <a:off x="7431" y="1877"/>
              <a:ext cx="7"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941" name="Freeform 566"/>
            <p:cNvSpPr>
              <a:spLocks/>
            </p:cNvSpPr>
            <p:nvPr/>
          </p:nvSpPr>
          <p:spPr bwMode="auto">
            <a:xfrm>
              <a:off x="7431" y="1876"/>
              <a:ext cx="8" cy="7"/>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42" name="Line 567"/>
            <p:cNvSpPr>
              <a:spLocks noChangeShapeType="1"/>
            </p:cNvSpPr>
            <p:nvPr/>
          </p:nvSpPr>
          <p:spPr bwMode="auto">
            <a:xfrm>
              <a:off x="7444" y="1865"/>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43" name="Line 568"/>
            <p:cNvSpPr>
              <a:spLocks noChangeShapeType="1"/>
            </p:cNvSpPr>
            <p:nvPr/>
          </p:nvSpPr>
          <p:spPr bwMode="auto">
            <a:xfrm>
              <a:off x="7297" y="1511"/>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44" name="Line 569"/>
            <p:cNvSpPr>
              <a:spLocks noChangeShapeType="1"/>
            </p:cNvSpPr>
            <p:nvPr/>
          </p:nvSpPr>
          <p:spPr bwMode="auto">
            <a:xfrm>
              <a:off x="7297" y="1511"/>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45" name="Line 570"/>
            <p:cNvSpPr>
              <a:spLocks noChangeShapeType="1"/>
            </p:cNvSpPr>
            <p:nvPr/>
          </p:nvSpPr>
          <p:spPr bwMode="auto">
            <a:xfrm>
              <a:off x="7304" y="1511"/>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46" name="Freeform 571"/>
            <p:cNvSpPr>
              <a:spLocks/>
            </p:cNvSpPr>
            <p:nvPr/>
          </p:nvSpPr>
          <p:spPr bwMode="auto">
            <a:xfrm>
              <a:off x="7361" y="1644"/>
              <a:ext cx="13" cy="12"/>
            </a:xfrm>
            <a:custGeom>
              <a:avLst/>
              <a:gdLst>
                <a:gd name="T0" fmla="*/ 0 w 31"/>
                <a:gd name="T1" fmla="*/ 0 h 31"/>
                <a:gd name="T2" fmla="*/ 0 w 31"/>
                <a:gd name="T3" fmla="*/ 0 h 31"/>
                <a:gd name="T4" fmla="*/ 0 w 31"/>
                <a:gd name="T5" fmla="*/ 0 h 31"/>
                <a:gd name="T6" fmla="*/ 0 w 31"/>
                <a:gd name="T7" fmla="*/ 1 h 31"/>
                <a:gd name="T8" fmla="*/ 1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15" y="0"/>
                  </a:moveTo>
                  <a:lnTo>
                    <a:pt x="0" y="0"/>
                  </a:lnTo>
                  <a:lnTo>
                    <a:pt x="0" y="15"/>
                  </a:lnTo>
                  <a:lnTo>
                    <a:pt x="0" y="30"/>
                  </a:lnTo>
                  <a:lnTo>
                    <a:pt x="30" y="15"/>
                  </a:lnTo>
                  <a:lnTo>
                    <a:pt x="15" y="15"/>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47" name="Freeform 572"/>
            <p:cNvSpPr>
              <a:spLocks/>
            </p:cNvSpPr>
            <p:nvPr/>
          </p:nvSpPr>
          <p:spPr bwMode="auto">
            <a:xfrm>
              <a:off x="7290" y="1603"/>
              <a:ext cx="116" cy="106"/>
            </a:xfrm>
            <a:custGeom>
              <a:avLst/>
              <a:gdLst>
                <a:gd name="T0" fmla="*/ 6 w 270"/>
                <a:gd name="T1" fmla="*/ 2 h 278"/>
                <a:gd name="T2" fmla="*/ 6 w 270"/>
                <a:gd name="T3" fmla="*/ 2 h 278"/>
                <a:gd name="T4" fmla="*/ 5 w 270"/>
                <a:gd name="T5" fmla="*/ 1 h 278"/>
                <a:gd name="T6" fmla="*/ 4 w 270"/>
                <a:gd name="T7" fmla="*/ 1 h 278"/>
                <a:gd name="T8" fmla="*/ 3 w 270"/>
                <a:gd name="T9" fmla="*/ 0 h 278"/>
                <a:gd name="T10" fmla="*/ 3 w 270"/>
                <a:gd name="T11" fmla="*/ 0 h 278"/>
                <a:gd name="T12" fmla="*/ 2 w 270"/>
                <a:gd name="T13" fmla="*/ 1 h 278"/>
                <a:gd name="T14" fmla="*/ 2 w 270"/>
                <a:gd name="T15" fmla="*/ 2 h 278"/>
                <a:gd name="T16" fmla="*/ 1 w 270"/>
                <a:gd name="T17" fmla="*/ 2 h 278"/>
                <a:gd name="T18" fmla="*/ 1 w 270"/>
                <a:gd name="T19" fmla="*/ 3 h 278"/>
                <a:gd name="T20" fmla="*/ 1 w 270"/>
                <a:gd name="T21" fmla="*/ 3 h 278"/>
                <a:gd name="T22" fmla="*/ 0 w 270"/>
                <a:gd name="T23" fmla="*/ 4 h 278"/>
                <a:gd name="T24" fmla="*/ 1 w 270"/>
                <a:gd name="T25" fmla="*/ 4 h 278"/>
                <a:gd name="T26" fmla="*/ 2 w 270"/>
                <a:gd name="T27" fmla="*/ 5 h 278"/>
                <a:gd name="T28" fmla="*/ 3 w 270"/>
                <a:gd name="T29" fmla="*/ 5 h 278"/>
                <a:gd name="T30" fmla="*/ 4 w 270"/>
                <a:gd name="T31" fmla="*/ 6 h 278"/>
                <a:gd name="T32" fmla="*/ 5 w 270"/>
                <a:gd name="T33" fmla="*/ 5 h 278"/>
                <a:gd name="T34" fmla="*/ 5 w 270"/>
                <a:gd name="T35" fmla="*/ 5 h 278"/>
                <a:gd name="T36" fmla="*/ 6 w 270"/>
                <a:gd name="T37" fmla="*/ 5 h 278"/>
                <a:gd name="T38" fmla="*/ 6 w 270"/>
                <a:gd name="T39" fmla="*/ 5 h 278"/>
                <a:gd name="T40" fmla="*/ 8 w 270"/>
                <a:gd name="T41" fmla="*/ 5 h 278"/>
                <a:gd name="T42" fmla="*/ 9 w 270"/>
                <a:gd name="T43" fmla="*/ 4 h 278"/>
                <a:gd name="T44" fmla="*/ 8 w 270"/>
                <a:gd name="T45" fmla="*/ 4 h 278"/>
                <a:gd name="T46" fmla="*/ 6 w 270"/>
                <a:gd name="T47" fmla="*/ 3 h 278"/>
                <a:gd name="T48" fmla="*/ 6 w 270"/>
                <a:gd name="T49" fmla="*/ 3 h 278"/>
                <a:gd name="T50" fmla="*/ 6 w 270"/>
                <a:gd name="T51" fmla="*/ 3 h 278"/>
                <a:gd name="T52" fmla="*/ 6 w 270"/>
                <a:gd name="T53" fmla="*/ 2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48" name="Freeform 573"/>
            <p:cNvSpPr>
              <a:spLocks/>
            </p:cNvSpPr>
            <p:nvPr/>
          </p:nvSpPr>
          <p:spPr bwMode="auto">
            <a:xfrm>
              <a:off x="7264" y="1737"/>
              <a:ext cx="78" cy="82"/>
            </a:xfrm>
            <a:custGeom>
              <a:avLst/>
              <a:gdLst>
                <a:gd name="T0" fmla="*/ 6 w 181"/>
                <a:gd name="T1" fmla="*/ 2 h 216"/>
                <a:gd name="T2" fmla="*/ 5 w 181"/>
                <a:gd name="T3" fmla="*/ 1 h 216"/>
                <a:gd name="T4" fmla="*/ 5 w 181"/>
                <a:gd name="T5" fmla="*/ 1 h 216"/>
                <a:gd name="T6" fmla="*/ 3 w 181"/>
                <a:gd name="T7" fmla="*/ 0 h 216"/>
                <a:gd name="T8" fmla="*/ 3 w 181"/>
                <a:gd name="T9" fmla="*/ 0 h 216"/>
                <a:gd name="T10" fmla="*/ 3 w 181"/>
                <a:gd name="T11" fmla="*/ 1 h 216"/>
                <a:gd name="T12" fmla="*/ 1 w 181"/>
                <a:gd name="T13" fmla="*/ 1 h 216"/>
                <a:gd name="T14" fmla="*/ 1 w 181"/>
                <a:gd name="T15" fmla="*/ 0 h 216"/>
                <a:gd name="T16" fmla="*/ 0 w 181"/>
                <a:gd name="T17" fmla="*/ 0 h 216"/>
                <a:gd name="T18" fmla="*/ 0 w 181"/>
                <a:gd name="T19" fmla="*/ 1 h 216"/>
                <a:gd name="T20" fmla="*/ 1 w 181"/>
                <a:gd name="T21" fmla="*/ 1 h 216"/>
                <a:gd name="T22" fmla="*/ 0 w 181"/>
                <a:gd name="T23" fmla="*/ 1 h 216"/>
                <a:gd name="T24" fmla="*/ 0 w 181"/>
                <a:gd name="T25" fmla="*/ 1 h 216"/>
                <a:gd name="T26" fmla="*/ 0 w 181"/>
                <a:gd name="T27" fmla="*/ 2 h 216"/>
                <a:gd name="T28" fmla="*/ 0 w 181"/>
                <a:gd name="T29" fmla="*/ 2 h 216"/>
                <a:gd name="T30" fmla="*/ 1 w 181"/>
                <a:gd name="T31" fmla="*/ 3 h 216"/>
                <a:gd name="T32" fmla="*/ 1 w 181"/>
                <a:gd name="T33" fmla="*/ 3 h 216"/>
                <a:gd name="T34" fmla="*/ 2 w 181"/>
                <a:gd name="T35" fmla="*/ 3 h 216"/>
                <a:gd name="T36" fmla="*/ 3 w 181"/>
                <a:gd name="T37" fmla="*/ 4 h 216"/>
                <a:gd name="T38" fmla="*/ 3 w 181"/>
                <a:gd name="T39" fmla="*/ 4 h 216"/>
                <a:gd name="T40" fmla="*/ 3 w 181"/>
                <a:gd name="T41" fmla="*/ 5 h 216"/>
                <a:gd name="T42" fmla="*/ 4 w 181"/>
                <a:gd name="T43" fmla="*/ 5 h 216"/>
                <a:gd name="T44" fmla="*/ 6 w 181"/>
                <a:gd name="T45" fmla="*/ 4 h 216"/>
                <a:gd name="T46" fmla="*/ 6 w 181"/>
                <a:gd name="T47" fmla="*/ 3 h 216"/>
                <a:gd name="T48" fmla="*/ 6 w 181"/>
                <a:gd name="T49" fmla="*/ 3 h 216"/>
                <a:gd name="T50" fmla="*/ 6 w 181"/>
                <a:gd name="T51" fmla="*/ 3 h 216"/>
                <a:gd name="T52" fmla="*/ 6 w 181"/>
                <a:gd name="T53" fmla="*/ 2 h 216"/>
                <a:gd name="T54" fmla="*/ 6 w 181"/>
                <a:gd name="T55" fmla="*/ 2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49" name="Freeform 574"/>
            <p:cNvSpPr>
              <a:spLocks/>
            </p:cNvSpPr>
            <p:nvPr/>
          </p:nvSpPr>
          <p:spPr bwMode="auto">
            <a:xfrm>
              <a:off x="7354" y="1644"/>
              <a:ext cx="77" cy="99"/>
            </a:xfrm>
            <a:custGeom>
              <a:avLst/>
              <a:gdLst>
                <a:gd name="T0" fmla="*/ 6 w 180"/>
                <a:gd name="T1" fmla="*/ 0 h 262"/>
                <a:gd name="T2" fmla="*/ 6 w 180"/>
                <a:gd name="T3" fmla="*/ 0 h 262"/>
                <a:gd name="T4" fmla="*/ 5 w 180"/>
                <a:gd name="T5" fmla="*/ 0 h 262"/>
                <a:gd name="T6" fmla="*/ 4 w 180"/>
                <a:gd name="T7" fmla="*/ 0 h 262"/>
                <a:gd name="T8" fmla="*/ 4 w 180"/>
                <a:gd name="T9" fmla="*/ 0 h 262"/>
                <a:gd name="T10" fmla="*/ 3 w 180"/>
                <a:gd name="T11" fmla="*/ 1 h 262"/>
                <a:gd name="T12" fmla="*/ 2 w 180"/>
                <a:gd name="T13" fmla="*/ 1 h 262"/>
                <a:gd name="T14" fmla="*/ 1 w 180"/>
                <a:gd name="T15" fmla="*/ 0 h 262"/>
                <a:gd name="T16" fmla="*/ 0 w 180"/>
                <a:gd name="T17" fmla="*/ 1 h 262"/>
                <a:gd name="T18" fmla="*/ 1 w 180"/>
                <a:gd name="T19" fmla="*/ 1 h 262"/>
                <a:gd name="T20" fmla="*/ 3 w 180"/>
                <a:gd name="T21" fmla="*/ 2 h 262"/>
                <a:gd name="T22" fmla="*/ 4 w 180"/>
                <a:gd name="T23" fmla="*/ 2 h 262"/>
                <a:gd name="T24" fmla="*/ 3 w 180"/>
                <a:gd name="T25" fmla="*/ 3 h 262"/>
                <a:gd name="T26" fmla="*/ 1 w 180"/>
                <a:gd name="T27" fmla="*/ 3 h 262"/>
                <a:gd name="T28" fmla="*/ 0 w 180"/>
                <a:gd name="T29" fmla="*/ 3 h 262"/>
                <a:gd name="T30" fmla="*/ 0 w 180"/>
                <a:gd name="T31" fmla="*/ 3 h 262"/>
                <a:gd name="T32" fmla="*/ 0 w 180"/>
                <a:gd name="T33" fmla="*/ 3 h 262"/>
                <a:gd name="T34" fmla="*/ 0 w 180"/>
                <a:gd name="T35" fmla="*/ 5 h 262"/>
                <a:gd name="T36" fmla="*/ 0 w 180"/>
                <a:gd name="T37" fmla="*/ 5 h 262"/>
                <a:gd name="T38" fmla="*/ 0 w 180"/>
                <a:gd name="T39" fmla="*/ 5 h 262"/>
                <a:gd name="T40" fmla="*/ 1 w 180"/>
                <a:gd name="T41" fmla="*/ 5 h 262"/>
                <a:gd name="T42" fmla="*/ 2 w 180"/>
                <a:gd name="T43" fmla="*/ 5 h 262"/>
                <a:gd name="T44" fmla="*/ 4 w 180"/>
                <a:gd name="T45" fmla="*/ 3 h 262"/>
                <a:gd name="T46" fmla="*/ 4 w 180"/>
                <a:gd name="T47" fmla="*/ 3 h 262"/>
                <a:gd name="T48" fmla="*/ 5 w 180"/>
                <a:gd name="T49" fmla="*/ 2 h 262"/>
                <a:gd name="T50" fmla="*/ 5 w 180"/>
                <a:gd name="T51" fmla="*/ 2 h 262"/>
                <a:gd name="T52" fmla="*/ 6 w 180"/>
                <a:gd name="T53" fmla="*/ 1 h 262"/>
                <a:gd name="T54" fmla="*/ 6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50" name="Freeform 575"/>
            <p:cNvSpPr>
              <a:spLocks/>
            </p:cNvSpPr>
            <p:nvPr/>
          </p:nvSpPr>
          <p:spPr bwMode="auto">
            <a:xfrm>
              <a:off x="7297" y="1702"/>
              <a:ext cx="65" cy="64"/>
            </a:xfrm>
            <a:custGeom>
              <a:avLst/>
              <a:gdLst>
                <a:gd name="T0" fmla="*/ 5 w 150"/>
                <a:gd name="T1" fmla="*/ 2 h 170"/>
                <a:gd name="T2" fmla="*/ 5 w 150"/>
                <a:gd name="T3" fmla="*/ 2 h 170"/>
                <a:gd name="T4" fmla="*/ 5 w 150"/>
                <a:gd name="T5" fmla="*/ 0 h 170"/>
                <a:gd name="T6" fmla="*/ 5 w 150"/>
                <a:gd name="T7" fmla="*/ 0 h 170"/>
                <a:gd name="T8" fmla="*/ 4 w 150"/>
                <a:gd name="T9" fmla="*/ 0 h 170"/>
                <a:gd name="T10" fmla="*/ 4 w 150"/>
                <a:gd name="T11" fmla="*/ 0 h 170"/>
                <a:gd name="T12" fmla="*/ 3 w 150"/>
                <a:gd name="T13" fmla="*/ 0 h 170"/>
                <a:gd name="T14" fmla="*/ 2 w 150"/>
                <a:gd name="T15" fmla="*/ 0 h 170"/>
                <a:gd name="T16" fmla="*/ 0 w 150"/>
                <a:gd name="T17" fmla="*/ 0 h 170"/>
                <a:gd name="T18" fmla="*/ 0 w 150"/>
                <a:gd name="T19" fmla="*/ 0 h 170"/>
                <a:gd name="T20" fmla="*/ 0 w 150"/>
                <a:gd name="T21" fmla="*/ 1 h 170"/>
                <a:gd name="T22" fmla="*/ 0 w 150"/>
                <a:gd name="T23" fmla="*/ 2 h 170"/>
                <a:gd name="T24" fmla="*/ 0 w 150"/>
                <a:gd name="T25" fmla="*/ 2 h 170"/>
                <a:gd name="T26" fmla="*/ 2 w 150"/>
                <a:gd name="T27" fmla="*/ 3 h 170"/>
                <a:gd name="T28" fmla="*/ 3 w 150"/>
                <a:gd name="T29" fmla="*/ 3 h 170"/>
                <a:gd name="T30" fmla="*/ 4 w 150"/>
                <a:gd name="T31" fmla="*/ 3 h 170"/>
                <a:gd name="T32" fmla="*/ 4 w 150"/>
                <a:gd name="T33" fmla="*/ 3 h 170"/>
                <a:gd name="T34" fmla="*/ 5 w 150"/>
                <a:gd name="T35" fmla="*/ 3 h 170"/>
                <a:gd name="T36" fmla="*/ 5 w 150"/>
                <a:gd name="T37" fmla="*/ 2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51" name="Oval 576"/>
            <p:cNvSpPr>
              <a:spLocks noChangeArrowheads="1"/>
            </p:cNvSpPr>
            <p:nvPr/>
          </p:nvSpPr>
          <p:spPr bwMode="auto">
            <a:xfrm>
              <a:off x="7380" y="1807"/>
              <a:ext cx="0"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952" name="Oval 577"/>
            <p:cNvSpPr>
              <a:spLocks noChangeArrowheads="1"/>
            </p:cNvSpPr>
            <p:nvPr/>
          </p:nvSpPr>
          <p:spPr bwMode="auto">
            <a:xfrm>
              <a:off x="7438" y="1760"/>
              <a:ext cx="1"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953" name="Freeform 578"/>
            <p:cNvSpPr>
              <a:spLocks/>
            </p:cNvSpPr>
            <p:nvPr/>
          </p:nvSpPr>
          <p:spPr bwMode="auto">
            <a:xfrm>
              <a:off x="7367" y="1603"/>
              <a:ext cx="33" cy="36"/>
            </a:xfrm>
            <a:custGeom>
              <a:avLst/>
              <a:gdLst>
                <a:gd name="T0" fmla="*/ 1 w 76"/>
                <a:gd name="T1" fmla="*/ 2 h 93"/>
                <a:gd name="T2" fmla="*/ 0 w 76"/>
                <a:gd name="T3" fmla="*/ 1 h 93"/>
                <a:gd name="T4" fmla="*/ 0 w 76"/>
                <a:gd name="T5" fmla="*/ 1 h 93"/>
                <a:gd name="T6" fmla="*/ 0 w 76"/>
                <a:gd name="T7" fmla="*/ 0 h 93"/>
                <a:gd name="T8" fmla="*/ 0 w 76"/>
                <a:gd name="T9" fmla="*/ 0 h 93"/>
                <a:gd name="T10" fmla="*/ 3 w 76"/>
                <a:gd name="T11" fmla="*/ 0 h 93"/>
                <a:gd name="T12" fmla="*/ 2 w 76"/>
                <a:gd name="T13" fmla="*/ 2 h 93"/>
                <a:gd name="T14" fmla="*/ 1 w 76"/>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93">
                  <a:moveTo>
                    <a:pt x="30" y="77"/>
                  </a:moveTo>
                  <a:lnTo>
                    <a:pt x="15" y="61"/>
                  </a:lnTo>
                  <a:lnTo>
                    <a:pt x="0" y="31"/>
                  </a:lnTo>
                  <a:lnTo>
                    <a:pt x="0" y="15"/>
                  </a:lnTo>
                  <a:lnTo>
                    <a:pt x="15" y="0"/>
                  </a:lnTo>
                  <a:lnTo>
                    <a:pt x="75" y="15"/>
                  </a:lnTo>
                  <a:lnTo>
                    <a:pt x="45" y="92"/>
                  </a:lnTo>
                  <a:lnTo>
                    <a:pt x="30"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54" name="Line 579"/>
            <p:cNvSpPr>
              <a:spLocks noChangeShapeType="1"/>
            </p:cNvSpPr>
            <p:nvPr/>
          </p:nvSpPr>
          <p:spPr bwMode="auto">
            <a:xfrm>
              <a:off x="7367" y="1603"/>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55" name="Line 580"/>
            <p:cNvSpPr>
              <a:spLocks noChangeShapeType="1"/>
            </p:cNvSpPr>
            <p:nvPr/>
          </p:nvSpPr>
          <p:spPr bwMode="auto">
            <a:xfrm flipV="1">
              <a:off x="7374" y="1597"/>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56" name="Line 581"/>
            <p:cNvSpPr>
              <a:spLocks noChangeShapeType="1"/>
            </p:cNvSpPr>
            <p:nvPr/>
          </p:nvSpPr>
          <p:spPr bwMode="auto">
            <a:xfrm>
              <a:off x="7380" y="1598"/>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57" name="Freeform 582"/>
            <p:cNvSpPr>
              <a:spLocks/>
            </p:cNvSpPr>
            <p:nvPr/>
          </p:nvSpPr>
          <p:spPr bwMode="auto">
            <a:xfrm>
              <a:off x="7418" y="1523"/>
              <a:ext cx="8" cy="11"/>
            </a:xfrm>
            <a:custGeom>
              <a:avLst/>
              <a:gdLst>
                <a:gd name="T0" fmla="*/ 1 w 17"/>
                <a:gd name="T1" fmla="*/ 0 h 31"/>
                <a:gd name="T2" fmla="*/ 0 w 17"/>
                <a:gd name="T3" fmla="*/ 0 h 31"/>
                <a:gd name="T4" fmla="*/ 1 w 17"/>
                <a:gd name="T5" fmla="*/ 0 h 31"/>
                <a:gd name="T6" fmla="*/ 1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16" y="0"/>
                  </a:moveTo>
                  <a:lnTo>
                    <a:pt x="0" y="15"/>
                  </a:lnTo>
                  <a:lnTo>
                    <a:pt x="16" y="30"/>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58" name="Freeform 583"/>
            <p:cNvSpPr>
              <a:spLocks/>
            </p:cNvSpPr>
            <p:nvPr/>
          </p:nvSpPr>
          <p:spPr bwMode="auto">
            <a:xfrm>
              <a:off x="7374" y="1511"/>
              <a:ext cx="32" cy="6"/>
            </a:xfrm>
            <a:custGeom>
              <a:avLst/>
              <a:gdLst>
                <a:gd name="T0" fmla="*/ 3 w 75"/>
                <a:gd name="T1" fmla="*/ 0 h 17"/>
                <a:gd name="T2" fmla="*/ 2 w 75"/>
                <a:gd name="T3" fmla="*/ 0 h 17"/>
                <a:gd name="T4" fmla="*/ 1 w 75"/>
                <a:gd name="T5" fmla="*/ 0 h 17"/>
                <a:gd name="T6" fmla="*/ 1 w 75"/>
                <a:gd name="T7" fmla="*/ 0 h 17"/>
                <a:gd name="T8" fmla="*/ 0 w 75"/>
                <a:gd name="T9" fmla="*/ 0 h 17"/>
                <a:gd name="T10" fmla="*/ 1 w 75"/>
                <a:gd name="T11" fmla="*/ 0 h 17"/>
                <a:gd name="T12" fmla="*/ 3 w 7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7">
                  <a:moveTo>
                    <a:pt x="74" y="16"/>
                  </a:moveTo>
                  <a:lnTo>
                    <a:pt x="59" y="16"/>
                  </a:lnTo>
                  <a:lnTo>
                    <a:pt x="44" y="16"/>
                  </a:lnTo>
                  <a:lnTo>
                    <a:pt x="30" y="0"/>
                  </a:lnTo>
                  <a:lnTo>
                    <a:pt x="0" y="0"/>
                  </a:lnTo>
                  <a:lnTo>
                    <a:pt x="44" y="0"/>
                  </a:lnTo>
                  <a:lnTo>
                    <a:pt x="74"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59" name="Line 584"/>
            <p:cNvSpPr>
              <a:spLocks noChangeShapeType="1"/>
            </p:cNvSpPr>
            <p:nvPr/>
          </p:nvSpPr>
          <p:spPr bwMode="auto">
            <a:xfrm>
              <a:off x="7386" y="1603"/>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60" name="Line 585"/>
            <p:cNvSpPr>
              <a:spLocks noChangeShapeType="1"/>
            </p:cNvSpPr>
            <p:nvPr/>
          </p:nvSpPr>
          <p:spPr bwMode="auto">
            <a:xfrm>
              <a:off x="7400" y="1603"/>
              <a:ext cx="0" cy="7"/>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61" name="Line 586"/>
            <p:cNvSpPr>
              <a:spLocks noChangeShapeType="1"/>
            </p:cNvSpPr>
            <p:nvPr/>
          </p:nvSpPr>
          <p:spPr bwMode="auto">
            <a:xfrm>
              <a:off x="7406" y="1603"/>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62" name="Line 587"/>
            <p:cNvSpPr>
              <a:spLocks noChangeShapeType="1"/>
            </p:cNvSpPr>
            <p:nvPr/>
          </p:nvSpPr>
          <p:spPr bwMode="auto">
            <a:xfrm flipV="1">
              <a:off x="7412" y="1597"/>
              <a:ext cx="6"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63" name="Freeform 588"/>
            <p:cNvSpPr>
              <a:spLocks/>
            </p:cNvSpPr>
            <p:nvPr/>
          </p:nvSpPr>
          <p:spPr bwMode="auto">
            <a:xfrm>
              <a:off x="7386" y="1592"/>
              <a:ext cx="65" cy="47"/>
            </a:xfrm>
            <a:custGeom>
              <a:avLst/>
              <a:gdLst>
                <a:gd name="T0" fmla="*/ 1 w 151"/>
                <a:gd name="T1" fmla="*/ 1 h 123"/>
                <a:gd name="T2" fmla="*/ 0 w 151"/>
                <a:gd name="T3" fmla="*/ 3 h 123"/>
                <a:gd name="T4" fmla="*/ 1 w 151"/>
                <a:gd name="T5" fmla="*/ 2 h 123"/>
                <a:gd name="T6" fmla="*/ 4 w 151"/>
                <a:gd name="T7" fmla="*/ 1 h 123"/>
                <a:gd name="T8" fmla="*/ 5 w 151"/>
                <a:gd name="T9" fmla="*/ 1 h 123"/>
                <a:gd name="T10" fmla="*/ 5 w 151"/>
                <a:gd name="T11" fmla="*/ 1 h 123"/>
                <a:gd name="T12" fmla="*/ 5 w 151"/>
                <a:gd name="T13" fmla="*/ 0 h 123"/>
                <a:gd name="T14" fmla="*/ 2 w 151"/>
                <a:gd name="T15" fmla="*/ 1 h 123"/>
                <a:gd name="T16" fmla="*/ 1 w 151"/>
                <a:gd name="T17" fmla="*/ 1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64" name="Line 589"/>
            <p:cNvSpPr>
              <a:spLocks noChangeShapeType="1"/>
            </p:cNvSpPr>
            <p:nvPr/>
          </p:nvSpPr>
          <p:spPr bwMode="auto">
            <a:xfrm>
              <a:off x="7418" y="1598"/>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65" name="Freeform 590"/>
            <p:cNvSpPr>
              <a:spLocks/>
            </p:cNvSpPr>
            <p:nvPr/>
          </p:nvSpPr>
          <p:spPr bwMode="auto">
            <a:xfrm>
              <a:off x="7136" y="1278"/>
              <a:ext cx="71" cy="76"/>
            </a:xfrm>
            <a:custGeom>
              <a:avLst/>
              <a:gdLst>
                <a:gd name="T0" fmla="*/ 0 w 165"/>
                <a:gd name="T1" fmla="*/ 2 h 202"/>
                <a:gd name="T2" fmla="*/ 0 w 165"/>
                <a:gd name="T3" fmla="*/ 2 h 202"/>
                <a:gd name="T4" fmla="*/ 0 w 165"/>
                <a:gd name="T5" fmla="*/ 3 h 202"/>
                <a:gd name="T6" fmla="*/ 2 w 165"/>
                <a:gd name="T7" fmla="*/ 3 h 202"/>
                <a:gd name="T8" fmla="*/ 3 w 165"/>
                <a:gd name="T9" fmla="*/ 3 h 202"/>
                <a:gd name="T10" fmla="*/ 4 w 165"/>
                <a:gd name="T11" fmla="*/ 3 h 202"/>
                <a:gd name="T12" fmla="*/ 5 w 165"/>
                <a:gd name="T13" fmla="*/ 4 h 202"/>
                <a:gd name="T14" fmla="*/ 6 w 165"/>
                <a:gd name="T15" fmla="*/ 3 h 202"/>
                <a:gd name="T16" fmla="*/ 5 w 165"/>
                <a:gd name="T17" fmla="*/ 2 h 202"/>
                <a:gd name="T18" fmla="*/ 5 w 165"/>
                <a:gd name="T19" fmla="*/ 2 h 202"/>
                <a:gd name="T20" fmla="*/ 3 w 165"/>
                <a:gd name="T21" fmla="*/ 0 h 202"/>
                <a:gd name="T22" fmla="*/ 3 w 165"/>
                <a:gd name="T23" fmla="*/ 1 h 202"/>
                <a:gd name="T24" fmla="*/ 3 w 165"/>
                <a:gd name="T25" fmla="*/ 1 h 202"/>
                <a:gd name="T26" fmla="*/ 2 w 165"/>
                <a:gd name="T27" fmla="*/ 1 h 202"/>
                <a:gd name="T28" fmla="*/ 0 w 165"/>
                <a:gd name="T29" fmla="*/ 2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66" name="Freeform 591"/>
            <p:cNvSpPr>
              <a:spLocks/>
            </p:cNvSpPr>
            <p:nvPr/>
          </p:nvSpPr>
          <p:spPr bwMode="auto">
            <a:xfrm>
              <a:off x="7214" y="1464"/>
              <a:ext cx="18" cy="0"/>
            </a:xfrm>
            <a:custGeom>
              <a:avLst/>
              <a:gdLst>
                <a:gd name="T0" fmla="*/ 1 w 46"/>
                <a:gd name="T1" fmla="*/ 0 h 1"/>
                <a:gd name="T2" fmla="*/ 1 w 46"/>
                <a:gd name="T3" fmla="*/ 0 h 1"/>
                <a:gd name="T4" fmla="*/ 0 w 46"/>
                <a:gd name="T5" fmla="*/ 0 h 1"/>
                <a:gd name="T6" fmla="*/ 1 w 46"/>
                <a:gd name="T7" fmla="*/ 0 h 1"/>
                <a:gd name="T8" fmla="*/ 1 w 4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
                  <a:moveTo>
                    <a:pt x="45" y="0"/>
                  </a:moveTo>
                  <a:lnTo>
                    <a:pt x="30" y="0"/>
                  </a:lnTo>
                  <a:lnTo>
                    <a:pt x="0" y="0"/>
                  </a:lnTo>
                  <a:lnTo>
                    <a:pt x="30" y="0"/>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67" name="Freeform 592"/>
            <p:cNvSpPr>
              <a:spLocks/>
            </p:cNvSpPr>
            <p:nvPr/>
          </p:nvSpPr>
          <p:spPr bwMode="auto">
            <a:xfrm>
              <a:off x="7304" y="1441"/>
              <a:ext cx="50" cy="47"/>
            </a:xfrm>
            <a:custGeom>
              <a:avLst/>
              <a:gdLst>
                <a:gd name="T0" fmla="*/ 0 w 120"/>
                <a:gd name="T1" fmla="*/ 1 h 124"/>
                <a:gd name="T2" fmla="*/ 0 w 120"/>
                <a:gd name="T3" fmla="*/ 2 h 124"/>
                <a:gd name="T4" fmla="*/ 0 w 120"/>
                <a:gd name="T5" fmla="*/ 2 h 124"/>
                <a:gd name="T6" fmla="*/ 0 w 120"/>
                <a:gd name="T7" fmla="*/ 3 h 124"/>
                <a:gd name="T8" fmla="*/ 1 w 120"/>
                <a:gd name="T9" fmla="*/ 3 h 124"/>
                <a:gd name="T10" fmla="*/ 1 w 120"/>
                <a:gd name="T11" fmla="*/ 2 h 124"/>
                <a:gd name="T12" fmla="*/ 3 w 120"/>
                <a:gd name="T13" fmla="*/ 1 h 124"/>
                <a:gd name="T14" fmla="*/ 3 w 120"/>
                <a:gd name="T15" fmla="*/ 1 h 124"/>
                <a:gd name="T16" fmla="*/ 4 w 120"/>
                <a:gd name="T17" fmla="*/ 0 h 124"/>
                <a:gd name="T18" fmla="*/ 3 w 120"/>
                <a:gd name="T19" fmla="*/ 0 h 124"/>
                <a:gd name="T20" fmla="*/ 1 w 120"/>
                <a:gd name="T21" fmla="*/ 1 h 124"/>
                <a:gd name="T22" fmla="*/ 0 w 120"/>
                <a:gd name="T23" fmla="*/ 1 h 124"/>
                <a:gd name="T24" fmla="*/ 0 w 120"/>
                <a:gd name="T25" fmla="*/ 1 h 124"/>
                <a:gd name="T26" fmla="*/ 0 w 120"/>
                <a:gd name="T27" fmla="*/ 1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68" name="Freeform 593"/>
            <p:cNvSpPr>
              <a:spLocks/>
            </p:cNvSpPr>
            <p:nvPr/>
          </p:nvSpPr>
          <p:spPr bwMode="auto">
            <a:xfrm>
              <a:off x="7297" y="1476"/>
              <a:ext cx="33" cy="41"/>
            </a:xfrm>
            <a:custGeom>
              <a:avLst/>
              <a:gdLst>
                <a:gd name="T0" fmla="*/ 3 w 76"/>
                <a:gd name="T1" fmla="*/ 0 h 108"/>
                <a:gd name="T2" fmla="*/ 2 w 76"/>
                <a:gd name="T3" fmla="*/ 0 h 108"/>
                <a:gd name="T4" fmla="*/ 2 w 76"/>
                <a:gd name="T5" fmla="*/ 1 h 108"/>
                <a:gd name="T6" fmla="*/ 0 w 76"/>
                <a:gd name="T7" fmla="*/ 1 h 108"/>
                <a:gd name="T8" fmla="*/ 0 w 76"/>
                <a:gd name="T9" fmla="*/ 1 h 108"/>
                <a:gd name="T10" fmla="*/ 0 w 76"/>
                <a:gd name="T11" fmla="*/ 2 h 108"/>
                <a:gd name="T12" fmla="*/ 2 w 76"/>
                <a:gd name="T13" fmla="*/ 2 h 108"/>
                <a:gd name="T14" fmla="*/ 3 w 76"/>
                <a:gd name="T15" fmla="*/ 1 h 108"/>
                <a:gd name="T16" fmla="*/ 2 w 76"/>
                <a:gd name="T17" fmla="*/ 1 h 108"/>
                <a:gd name="T18" fmla="*/ 3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69" name="Freeform 594"/>
            <p:cNvSpPr>
              <a:spLocks/>
            </p:cNvSpPr>
            <p:nvPr/>
          </p:nvSpPr>
          <p:spPr bwMode="auto">
            <a:xfrm>
              <a:off x="7232" y="1406"/>
              <a:ext cx="135" cy="53"/>
            </a:xfrm>
            <a:custGeom>
              <a:avLst/>
              <a:gdLst>
                <a:gd name="T0" fmla="*/ 6 w 315"/>
                <a:gd name="T1" fmla="*/ 3 h 139"/>
                <a:gd name="T2" fmla="*/ 6 w 315"/>
                <a:gd name="T3" fmla="*/ 3 h 139"/>
                <a:gd name="T4" fmla="*/ 6 w 315"/>
                <a:gd name="T5" fmla="*/ 3 h 139"/>
                <a:gd name="T6" fmla="*/ 9 w 315"/>
                <a:gd name="T7" fmla="*/ 2 h 139"/>
                <a:gd name="T8" fmla="*/ 11 w 315"/>
                <a:gd name="T9" fmla="*/ 2 h 139"/>
                <a:gd name="T10" fmla="*/ 10 w 315"/>
                <a:gd name="T11" fmla="*/ 1 h 139"/>
                <a:gd name="T12" fmla="*/ 11 w 315"/>
                <a:gd name="T13" fmla="*/ 1 h 139"/>
                <a:gd name="T14" fmla="*/ 11 w 315"/>
                <a:gd name="T15" fmla="*/ 1 h 139"/>
                <a:gd name="T16" fmla="*/ 10 w 315"/>
                <a:gd name="T17" fmla="*/ 1 h 139"/>
                <a:gd name="T18" fmla="*/ 10 w 315"/>
                <a:gd name="T19" fmla="*/ 0 h 139"/>
                <a:gd name="T20" fmla="*/ 9 w 315"/>
                <a:gd name="T21" fmla="*/ 0 h 139"/>
                <a:gd name="T22" fmla="*/ 9 w 315"/>
                <a:gd name="T23" fmla="*/ 0 h 139"/>
                <a:gd name="T24" fmla="*/ 8 w 315"/>
                <a:gd name="T25" fmla="*/ 1 h 139"/>
                <a:gd name="T26" fmla="*/ 7 w 315"/>
                <a:gd name="T27" fmla="*/ 0 h 139"/>
                <a:gd name="T28" fmla="*/ 7 w 315"/>
                <a:gd name="T29" fmla="*/ 1 h 139"/>
                <a:gd name="T30" fmla="*/ 5 w 315"/>
                <a:gd name="T31" fmla="*/ 0 h 139"/>
                <a:gd name="T32" fmla="*/ 3 w 315"/>
                <a:gd name="T33" fmla="*/ 0 h 139"/>
                <a:gd name="T34" fmla="*/ 3 w 315"/>
                <a:gd name="T35" fmla="*/ 1 h 139"/>
                <a:gd name="T36" fmla="*/ 1 w 315"/>
                <a:gd name="T37" fmla="*/ 1 h 139"/>
                <a:gd name="T38" fmla="*/ 1 w 315"/>
                <a:gd name="T39" fmla="*/ 1 h 139"/>
                <a:gd name="T40" fmla="*/ 0 w 315"/>
                <a:gd name="T41" fmla="*/ 1 h 139"/>
                <a:gd name="T42" fmla="*/ 0 w 315"/>
                <a:gd name="T43" fmla="*/ 1 h 139"/>
                <a:gd name="T44" fmla="*/ 0 w 315"/>
                <a:gd name="T45" fmla="*/ 2 h 139"/>
                <a:gd name="T46" fmla="*/ 0 w 315"/>
                <a:gd name="T47" fmla="*/ 2 h 139"/>
                <a:gd name="T48" fmla="*/ 0 w 315"/>
                <a:gd name="T49" fmla="*/ 2 h 139"/>
                <a:gd name="T50" fmla="*/ 0 w 315"/>
                <a:gd name="T51" fmla="*/ 2 h 139"/>
                <a:gd name="T52" fmla="*/ 0 w 315"/>
                <a:gd name="T53" fmla="*/ 2 h 139"/>
                <a:gd name="T54" fmla="*/ 1 w 315"/>
                <a:gd name="T55" fmla="*/ 3 h 139"/>
                <a:gd name="T56" fmla="*/ 3 w 315"/>
                <a:gd name="T57" fmla="*/ 3 h 139"/>
                <a:gd name="T58" fmla="*/ 3 w 315"/>
                <a:gd name="T59" fmla="*/ 3 h 139"/>
                <a:gd name="T60" fmla="*/ 3 w 315"/>
                <a:gd name="T61" fmla="*/ 3 h 139"/>
                <a:gd name="T62" fmla="*/ 5 w 315"/>
                <a:gd name="T63" fmla="*/ 2 h 139"/>
                <a:gd name="T64" fmla="*/ 6 w 315"/>
                <a:gd name="T65" fmla="*/ 2 h 139"/>
                <a:gd name="T66" fmla="*/ 6 w 315"/>
                <a:gd name="T67" fmla="*/ 3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70" name="Freeform 595"/>
            <p:cNvSpPr>
              <a:spLocks/>
            </p:cNvSpPr>
            <p:nvPr/>
          </p:nvSpPr>
          <p:spPr bwMode="auto">
            <a:xfrm>
              <a:off x="7232" y="1406"/>
              <a:ext cx="20" cy="11"/>
            </a:xfrm>
            <a:custGeom>
              <a:avLst/>
              <a:gdLst>
                <a:gd name="T0" fmla="*/ 0 w 46"/>
                <a:gd name="T1" fmla="*/ 0 h 31"/>
                <a:gd name="T2" fmla="*/ 0 w 46"/>
                <a:gd name="T3" fmla="*/ 0 h 31"/>
                <a:gd name="T4" fmla="*/ 0 w 46"/>
                <a:gd name="T5" fmla="*/ 0 h 31"/>
                <a:gd name="T6" fmla="*/ 0 w 46"/>
                <a:gd name="T7" fmla="*/ 0 h 31"/>
                <a:gd name="T8" fmla="*/ 1 w 46"/>
                <a:gd name="T9" fmla="*/ 0 h 31"/>
                <a:gd name="T10" fmla="*/ 2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1">
                  <a:moveTo>
                    <a:pt x="15" y="0"/>
                  </a:moveTo>
                  <a:lnTo>
                    <a:pt x="0" y="15"/>
                  </a:lnTo>
                  <a:lnTo>
                    <a:pt x="0" y="30"/>
                  </a:lnTo>
                  <a:lnTo>
                    <a:pt x="15" y="30"/>
                  </a:lnTo>
                  <a:lnTo>
                    <a:pt x="30" y="30"/>
                  </a:lnTo>
                  <a:lnTo>
                    <a:pt x="45" y="15"/>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71" name="Freeform 596"/>
            <p:cNvSpPr>
              <a:spLocks/>
            </p:cNvSpPr>
            <p:nvPr/>
          </p:nvSpPr>
          <p:spPr bwMode="auto">
            <a:xfrm>
              <a:off x="7323" y="1441"/>
              <a:ext cx="83" cy="70"/>
            </a:xfrm>
            <a:custGeom>
              <a:avLst/>
              <a:gdLst>
                <a:gd name="T0" fmla="*/ 3 w 194"/>
                <a:gd name="T1" fmla="*/ 0 h 185"/>
                <a:gd name="T2" fmla="*/ 2 w 194"/>
                <a:gd name="T3" fmla="*/ 0 h 185"/>
                <a:gd name="T4" fmla="*/ 3 w 194"/>
                <a:gd name="T5" fmla="*/ 0 h 185"/>
                <a:gd name="T6" fmla="*/ 2 w 194"/>
                <a:gd name="T7" fmla="*/ 1 h 185"/>
                <a:gd name="T8" fmla="*/ 1 w 194"/>
                <a:gd name="T9" fmla="*/ 1 h 185"/>
                <a:gd name="T10" fmla="*/ 0 w 194"/>
                <a:gd name="T11" fmla="*/ 2 h 185"/>
                <a:gd name="T12" fmla="*/ 0 w 194"/>
                <a:gd name="T13" fmla="*/ 2 h 185"/>
                <a:gd name="T14" fmla="*/ 1 w 194"/>
                <a:gd name="T15" fmla="*/ 3 h 185"/>
                <a:gd name="T16" fmla="*/ 3 w 194"/>
                <a:gd name="T17" fmla="*/ 3 h 185"/>
                <a:gd name="T18" fmla="*/ 3 w 194"/>
                <a:gd name="T19" fmla="*/ 3 h 185"/>
                <a:gd name="T20" fmla="*/ 3 w 194"/>
                <a:gd name="T21" fmla="*/ 3 h 185"/>
                <a:gd name="T22" fmla="*/ 4 w 194"/>
                <a:gd name="T23" fmla="*/ 4 h 185"/>
                <a:gd name="T24" fmla="*/ 6 w 194"/>
                <a:gd name="T25" fmla="*/ 4 h 185"/>
                <a:gd name="T26" fmla="*/ 6 w 194"/>
                <a:gd name="T27" fmla="*/ 3 h 185"/>
                <a:gd name="T28" fmla="*/ 6 w 194"/>
                <a:gd name="T29" fmla="*/ 3 h 185"/>
                <a:gd name="T30" fmla="*/ 6 w 194"/>
                <a:gd name="T31" fmla="*/ 3 h 185"/>
                <a:gd name="T32" fmla="*/ 6 w 194"/>
                <a:gd name="T33" fmla="*/ 2 h 185"/>
                <a:gd name="T34" fmla="*/ 4 w 194"/>
                <a:gd name="T35" fmla="*/ 2 h 185"/>
                <a:gd name="T36" fmla="*/ 4 w 194"/>
                <a:gd name="T37" fmla="*/ 1 h 185"/>
                <a:gd name="T38" fmla="*/ 4 w 194"/>
                <a:gd name="T39" fmla="*/ 1 h 185"/>
                <a:gd name="T40" fmla="*/ 4 w 194"/>
                <a:gd name="T41" fmla="*/ 0 h 185"/>
                <a:gd name="T42" fmla="*/ 3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72" name="Freeform 597"/>
            <p:cNvSpPr>
              <a:spLocks/>
            </p:cNvSpPr>
            <p:nvPr/>
          </p:nvSpPr>
          <p:spPr bwMode="auto">
            <a:xfrm>
              <a:off x="7297" y="1481"/>
              <a:ext cx="166" cy="129"/>
            </a:xfrm>
            <a:custGeom>
              <a:avLst/>
              <a:gdLst>
                <a:gd name="T0" fmla="*/ 10 w 388"/>
                <a:gd name="T1" fmla="*/ 3 h 340"/>
                <a:gd name="T2" fmla="*/ 10 w 388"/>
                <a:gd name="T3" fmla="*/ 4 h 340"/>
                <a:gd name="T4" fmla="*/ 10 w 388"/>
                <a:gd name="T5" fmla="*/ 3 h 340"/>
                <a:gd name="T6" fmla="*/ 11 w 388"/>
                <a:gd name="T7" fmla="*/ 4 h 340"/>
                <a:gd name="T8" fmla="*/ 11 w 388"/>
                <a:gd name="T9" fmla="*/ 4 h 340"/>
                <a:gd name="T10" fmla="*/ 12 w 388"/>
                <a:gd name="T11" fmla="*/ 4 h 340"/>
                <a:gd name="T12" fmla="*/ 13 w 388"/>
                <a:gd name="T13" fmla="*/ 5 h 340"/>
                <a:gd name="T14" fmla="*/ 13 w 388"/>
                <a:gd name="T15" fmla="*/ 5 h 340"/>
                <a:gd name="T16" fmla="*/ 12 w 388"/>
                <a:gd name="T17" fmla="*/ 6 h 340"/>
                <a:gd name="T18" fmla="*/ 9 w 388"/>
                <a:gd name="T19" fmla="*/ 7 h 340"/>
                <a:gd name="T20" fmla="*/ 8 w 388"/>
                <a:gd name="T21" fmla="*/ 7 h 340"/>
                <a:gd name="T22" fmla="*/ 6 w 388"/>
                <a:gd name="T23" fmla="*/ 7 h 340"/>
                <a:gd name="T24" fmla="*/ 6 w 388"/>
                <a:gd name="T25" fmla="*/ 7 h 340"/>
                <a:gd name="T26" fmla="*/ 4 w 388"/>
                <a:gd name="T27" fmla="*/ 6 h 340"/>
                <a:gd name="T28" fmla="*/ 4 w 388"/>
                <a:gd name="T29" fmla="*/ 5 h 340"/>
                <a:gd name="T30" fmla="*/ 3 w 388"/>
                <a:gd name="T31" fmla="*/ 5 h 340"/>
                <a:gd name="T32" fmla="*/ 3 w 388"/>
                <a:gd name="T33" fmla="*/ 5 h 340"/>
                <a:gd name="T34" fmla="*/ 3 w 388"/>
                <a:gd name="T35" fmla="*/ 5 h 340"/>
                <a:gd name="T36" fmla="*/ 3 w 388"/>
                <a:gd name="T37" fmla="*/ 4 h 340"/>
                <a:gd name="T38" fmla="*/ 2 w 388"/>
                <a:gd name="T39" fmla="*/ 4 h 340"/>
                <a:gd name="T40" fmla="*/ 2 w 388"/>
                <a:gd name="T41" fmla="*/ 3 h 340"/>
                <a:gd name="T42" fmla="*/ 0 w 388"/>
                <a:gd name="T43" fmla="*/ 2 h 340"/>
                <a:gd name="T44" fmla="*/ 0 w 388"/>
                <a:gd name="T45" fmla="*/ 2 h 340"/>
                <a:gd name="T46" fmla="*/ 2 w 388"/>
                <a:gd name="T47" fmla="*/ 1 h 340"/>
                <a:gd name="T48" fmla="*/ 3 w 388"/>
                <a:gd name="T49" fmla="*/ 1 h 340"/>
                <a:gd name="T50" fmla="*/ 1 w 388"/>
                <a:gd name="T51" fmla="*/ 0 h 340"/>
                <a:gd name="T52" fmla="*/ 3 w 388"/>
                <a:gd name="T53" fmla="*/ 0 h 340"/>
                <a:gd name="T54" fmla="*/ 3 w 388"/>
                <a:gd name="T55" fmla="*/ 0 h 340"/>
                <a:gd name="T56" fmla="*/ 5 w 388"/>
                <a:gd name="T57" fmla="*/ 1 h 340"/>
                <a:gd name="T58" fmla="*/ 5 w 388"/>
                <a:gd name="T59" fmla="*/ 1 h 340"/>
                <a:gd name="T60" fmla="*/ 6 w 388"/>
                <a:gd name="T61" fmla="*/ 1 h 340"/>
                <a:gd name="T62" fmla="*/ 6 w 388"/>
                <a:gd name="T63" fmla="*/ 2 h 340"/>
                <a:gd name="T64" fmla="*/ 7 w 388"/>
                <a:gd name="T65" fmla="*/ 2 h 340"/>
                <a:gd name="T66" fmla="*/ 8 w 388"/>
                <a:gd name="T67" fmla="*/ 2 h 340"/>
                <a:gd name="T68" fmla="*/ 8 w 388"/>
                <a:gd name="T69" fmla="*/ 2 h 340"/>
                <a:gd name="T70" fmla="*/ 9 w 388"/>
                <a:gd name="T71" fmla="*/ 2 h 340"/>
                <a:gd name="T72" fmla="*/ 9 w 388"/>
                <a:gd name="T73" fmla="*/ 2 h 340"/>
                <a:gd name="T74" fmla="*/ 10 w 388"/>
                <a:gd name="T75" fmla="*/ 3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73" name="Freeform 598"/>
            <p:cNvSpPr>
              <a:spLocks/>
            </p:cNvSpPr>
            <p:nvPr/>
          </p:nvSpPr>
          <p:spPr bwMode="auto">
            <a:xfrm>
              <a:off x="7560" y="1423"/>
              <a:ext cx="205" cy="245"/>
            </a:xfrm>
            <a:custGeom>
              <a:avLst/>
              <a:gdLst>
                <a:gd name="T0" fmla="*/ 5 w 478"/>
                <a:gd name="T1" fmla="*/ 1 h 646"/>
                <a:gd name="T2" fmla="*/ 3 w 478"/>
                <a:gd name="T3" fmla="*/ 2 h 646"/>
                <a:gd name="T4" fmla="*/ 3 w 478"/>
                <a:gd name="T5" fmla="*/ 3 h 646"/>
                <a:gd name="T6" fmla="*/ 3 w 478"/>
                <a:gd name="T7" fmla="*/ 3 h 646"/>
                <a:gd name="T8" fmla="*/ 1 w 478"/>
                <a:gd name="T9" fmla="*/ 5 h 646"/>
                <a:gd name="T10" fmla="*/ 1 w 478"/>
                <a:gd name="T11" fmla="*/ 5 h 646"/>
                <a:gd name="T12" fmla="*/ 0 w 478"/>
                <a:gd name="T13" fmla="*/ 5 h 646"/>
                <a:gd name="T14" fmla="*/ 1 w 478"/>
                <a:gd name="T15" fmla="*/ 6 h 646"/>
                <a:gd name="T16" fmla="*/ 0 w 478"/>
                <a:gd name="T17" fmla="*/ 7 h 646"/>
                <a:gd name="T18" fmla="*/ 1 w 478"/>
                <a:gd name="T19" fmla="*/ 8 h 646"/>
                <a:gd name="T20" fmla="*/ 2 w 478"/>
                <a:gd name="T21" fmla="*/ 8 h 646"/>
                <a:gd name="T22" fmla="*/ 3 w 478"/>
                <a:gd name="T23" fmla="*/ 7 h 646"/>
                <a:gd name="T24" fmla="*/ 3 w 478"/>
                <a:gd name="T25" fmla="*/ 8 h 646"/>
                <a:gd name="T26" fmla="*/ 4 w 478"/>
                <a:gd name="T27" fmla="*/ 11 h 646"/>
                <a:gd name="T28" fmla="*/ 6 w 478"/>
                <a:gd name="T29" fmla="*/ 13 h 646"/>
                <a:gd name="T30" fmla="*/ 6 w 478"/>
                <a:gd name="T31" fmla="*/ 13 h 646"/>
                <a:gd name="T32" fmla="*/ 8 w 478"/>
                <a:gd name="T33" fmla="*/ 13 h 646"/>
                <a:gd name="T34" fmla="*/ 8 w 478"/>
                <a:gd name="T35" fmla="*/ 11 h 646"/>
                <a:gd name="T36" fmla="*/ 8 w 478"/>
                <a:gd name="T37" fmla="*/ 10 h 646"/>
                <a:gd name="T38" fmla="*/ 9 w 478"/>
                <a:gd name="T39" fmla="*/ 9 h 646"/>
                <a:gd name="T40" fmla="*/ 11 w 478"/>
                <a:gd name="T41" fmla="*/ 8 h 646"/>
                <a:gd name="T42" fmla="*/ 12 w 478"/>
                <a:gd name="T43" fmla="*/ 7 h 646"/>
                <a:gd name="T44" fmla="*/ 12 w 478"/>
                <a:gd name="T45" fmla="*/ 6 h 646"/>
                <a:gd name="T46" fmla="*/ 11 w 478"/>
                <a:gd name="T47" fmla="*/ 5 h 646"/>
                <a:gd name="T48" fmla="*/ 13 w 478"/>
                <a:gd name="T49" fmla="*/ 5 h 646"/>
                <a:gd name="T50" fmla="*/ 14 w 478"/>
                <a:gd name="T51" fmla="*/ 6 h 646"/>
                <a:gd name="T52" fmla="*/ 14 w 478"/>
                <a:gd name="T53" fmla="*/ 6 h 646"/>
                <a:gd name="T54" fmla="*/ 15 w 478"/>
                <a:gd name="T55" fmla="*/ 7 h 646"/>
                <a:gd name="T56" fmla="*/ 15 w 478"/>
                <a:gd name="T57" fmla="*/ 6 h 646"/>
                <a:gd name="T58" fmla="*/ 15 w 478"/>
                <a:gd name="T59" fmla="*/ 5 h 646"/>
                <a:gd name="T60" fmla="*/ 16 w 478"/>
                <a:gd name="T61" fmla="*/ 3 h 646"/>
                <a:gd name="T62" fmla="*/ 15 w 478"/>
                <a:gd name="T63" fmla="*/ 4 h 646"/>
                <a:gd name="T64" fmla="*/ 13 w 478"/>
                <a:gd name="T65" fmla="*/ 4 h 646"/>
                <a:gd name="T66" fmla="*/ 13 w 478"/>
                <a:gd name="T67" fmla="*/ 5 h 646"/>
                <a:gd name="T68" fmla="*/ 12 w 478"/>
                <a:gd name="T69" fmla="*/ 5 h 646"/>
                <a:gd name="T70" fmla="*/ 11 w 478"/>
                <a:gd name="T71" fmla="*/ 5 h 646"/>
                <a:gd name="T72" fmla="*/ 9 w 478"/>
                <a:gd name="T73" fmla="*/ 5 h 646"/>
                <a:gd name="T74" fmla="*/ 6 w 478"/>
                <a:gd name="T75" fmla="*/ 4 h 646"/>
                <a:gd name="T76" fmla="*/ 6 w 478"/>
                <a:gd name="T77" fmla="*/ 3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chemeClr val="bg1">
                <a:lumMod val="75000"/>
              </a:schemeClr>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74" name="Freeform 599"/>
            <p:cNvSpPr>
              <a:spLocks/>
            </p:cNvSpPr>
            <p:nvPr/>
          </p:nvSpPr>
          <p:spPr bwMode="auto">
            <a:xfrm>
              <a:off x="7361" y="1423"/>
              <a:ext cx="153" cy="117"/>
            </a:xfrm>
            <a:custGeom>
              <a:avLst/>
              <a:gdLst>
                <a:gd name="T0" fmla="*/ 0 w 358"/>
                <a:gd name="T1" fmla="*/ 0 h 308"/>
                <a:gd name="T2" fmla="*/ 0 w 358"/>
                <a:gd name="T3" fmla="*/ 0 h 308"/>
                <a:gd name="T4" fmla="*/ 0 w 358"/>
                <a:gd name="T5" fmla="*/ 1 h 308"/>
                <a:gd name="T6" fmla="*/ 1 w 358"/>
                <a:gd name="T7" fmla="*/ 1 h 308"/>
                <a:gd name="T8" fmla="*/ 1 w 358"/>
                <a:gd name="T9" fmla="*/ 2 h 308"/>
                <a:gd name="T10" fmla="*/ 1 w 358"/>
                <a:gd name="T11" fmla="*/ 2 h 308"/>
                <a:gd name="T12" fmla="*/ 1 w 358"/>
                <a:gd name="T13" fmla="*/ 3 h 308"/>
                <a:gd name="T14" fmla="*/ 3 w 358"/>
                <a:gd name="T15" fmla="*/ 3 h 308"/>
                <a:gd name="T16" fmla="*/ 3 w 358"/>
                <a:gd name="T17" fmla="*/ 4 h 308"/>
                <a:gd name="T18" fmla="*/ 4 w 358"/>
                <a:gd name="T19" fmla="*/ 4 h 308"/>
                <a:gd name="T20" fmla="*/ 6 w 358"/>
                <a:gd name="T21" fmla="*/ 5 h 308"/>
                <a:gd name="T22" fmla="*/ 8 w 358"/>
                <a:gd name="T23" fmla="*/ 6 h 308"/>
                <a:gd name="T24" fmla="*/ 8 w 358"/>
                <a:gd name="T25" fmla="*/ 5 h 308"/>
                <a:gd name="T26" fmla="*/ 9 w 358"/>
                <a:gd name="T27" fmla="*/ 5 h 308"/>
                <a:gd name="T28" fmla="*/ 9 w 358"/>
                <a:gd name="T29" fmla="*/ 6 h 308"/>
                <a:gd name="T30" fmla="*/ 11 w 358"/>
                <a:gd name="T31" fmla="*/ 6 h 308"/>
                <a:gd name="T32" fmla="*/ 11 w 358"/>
                <a:gd name="T33" fmla="*/ 6 h 308"/>
                <a:gd name="T34" fmla="*/ 12 w 358"/>
                <a:gd name="T35" fmla="*/ 5 h 308"/>
                <a:gd name="T36" fmla="*/ 11 w 358"/>
                <a:gd name="T37" fmla="*/ 5 h 308"/>
                <a:gd name="T38" fmla="*/ 11 w 358"/>
                <a:gd name="T39" fmla="*/ 5 h 308"/>
                <a:gd name="T40" fmla="*/ 10 w 358"/>
                <a:gd name="T41" fmla="*/ 4 h 308"/>
                <a:gd name="T42" fmla="*/ 11 w 358"/>
                <a:gd name="T43" fmla="*/ 3 h 308"/>
                <a:gd name="T44" fmla="*/ 11 w 358"/>
                <a:gd name="T45" fmla="*/ 3 h 308"/>
                <a:gd name="T46" fmla="*/ 10 w 358"/>
                <a:gd name="T47" fmla="*/ 3 h 308"/>
                <a:gd name="T48" fmla="*/ 10 w 358"/>
                <a:gd name="T49" fmla="*/ 3 h 308"/>
                <a:gd name="T50" fmla="*/ 10 w 358"/>
                <a:gd name="T51" fmla="*/ 2 h 308"/>
                <a:gd name="T52" fmla="*/ 10 w 358"/>
                <a:gd name="T53" fmla="*/ 1 h 308"/>
                <a:gd name="T54" fmla="*/ 10 w 358"/>
                <a:gd name="T55" fmla="*/ 1 h 308"/>
                <a:gd name="T56" fmla="*/ 7 w 358"/>
                <a:gd name="T57" fmla="*/ 0 h 308"/>
                <a:gd name="T58" fmla="*/ 6 w 358"/>
                <a:gd name="T59" fmla="*/ 0 h 308"/>
                <a:gd name="T60" fmla="*/ 6 w 358"/>
                <a:gd name="T61" fmla="*/ 1 h 308"/>
                <a:gd name="T62" fmla="*/ 6 w 358"/>
                <a:gd name="T63" fmla="*/ 1 h 308"/>
                <a:gd name="T64" fmla="*/ 5 w 358"/>
                <a:gd name="T65" fmla="*/ 1 h 308"/>
                <a:gd name="T66" fmla="*/ 4 w 358"/>
                <a:gd name="T67" fmla="*/ 1 h 308"/>
                <a:gd name="T68" fmla="*/ 3 w 358"/>
                <a:gd name="T69" fmla="*/ 1 h 308"/>
                <a:gd name="T70" fmla="*/ 3 w 358"/>
                <a:gd name="T71" fmla="*/ 0 h 308"/>
                <a:gd name="T72" fmla="*/ 1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75" name="Line 600"/>
            <p:cNvSpPr>
              <a:spLocks noChangeShapeType="1"/>
            </p:cNvSpPr>
            <p:nvPr/>
          </p:nvSpPr>
          <p:spPr bwMode="auto">
            <a:xfrm>
              <a:off x="7431" y="1592"/>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76" name="Line 601"/>
            <p:cNvSpPr>
              <a:spLocks noChangeShapeType="1"/>
            </p:cNvSpPr>
            <p:nvPr/>
          </p:nvSpPr>
          <p:spPr bwMode="auto">
            <a:xfrm flipV="1">
              <a:off x="7438" y="1586"/>
              <a:ext cx="12"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77" name="Line 602"/>
            <p:cNvSpPr>
              <a:spLocks noChangeShapeType="1"/>
            </p:cNvSpPr>
            <p:nvPr/>
          </p:nvSpPr>
          <p:spPr bwMode="auto">
            <a:xfrm flipV="1">
              <a:off x="7450" y="1574"/>
              <a:ext cx="6"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78" name="Line 603"/>
            <p:cNvSpPr>
              <a:spLocks noChangeShapeType="1"/>
            </p:cNvSpPr>
            <p:nvPr/>
          </p:nvSpPr>
          <p:spPr bwMode="auto">
            <a:xfrm flipV="1">
              <a:off x="7456" y="1569"/>
              <a:ext cx="7"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79" name="Line 604"/>
            <p:cNvSpPr>
              <a:spLocks noChangeShapeType="1"/>
            </p:cNvSpPr>
            <p:nvPr/>
          </p:nvSpPr>
          <p:spPr bwMode="auto">
            <a:xfrm flipH="1" flipV="1">
              <a:off x="7456" y="1562"/>
              <a:ext cx="7"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80" name="Line 605"/>
            <p:cNvSpPr>
              <a:spLocks noChangeShapeType="1"/>
            </p:cNvSpPr>
            <p:nvPr/>
          </p:nvSpPr>
          <p:spPr bwMode="auto">
            <a:xfrm flipH="1">
              <a:off x="7450" y="1563"/>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81" name="Line 606"/>
            <p:cNvSpPr>
              <a:spLocks noChangeShapeType="1"/>
            </p:cNvSpPr>
            <p:nvPr/>
          </p:nvSpPr>
          <p:spPr bwMode="auto">
            <a:xfrm flipH="1">
              <a:off x="7438" y="155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82" name="Line 607"/>
            <p:cNvSpPr>
              <a:spLocks noChangeShapeType="1"/>
            </p:cNvSpPr>
            <p:nvPr/>
          </p:nvSpPr>
          <p:spPr bwMode="auto">
            <a:xfrm>
              <a:off x="7444" y="1592"/>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83" name="Line 608"/>
            <p:cNvSpPr>
              <a:spLocks noChangeShapeType="1"/>
            </p:cNvSpPr>
            <p:nvPr/>
          </p:nvSpPr>
          <p:spPr bwMode="auto">
            <a:xfrm>
              <a:off x="7444" y="1598"/>
              <a:ext cx="6"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84" name="Freeform 609"/>
            <p:cNvSpPr>
              <a:spLocks/>
            </p:cNvSpPr>
            <p:nvPr/>
          </p:nvSpPr>
          <p:spPr bwMode="auto">
            <a:xfrm>
              <a:off x="7444" y="1539"/>
              <a:ext cx="45" cy="65"/>
            </a:xfrm>
            <a:custGeom>
              <a:avLst/>
              <a:gdLst>
                <a:gd name="T0" fmla="*/ 2 w 106"/>
                <a:gd name="T1" fmla="*/ 0 h 170"/>
                <a:gd name="T2" fmla="*/ 1 w 106"/>
                <a:gd name="T3" fmla="*/ 1 h 170"/>
                <a:gd name="T4" fmla="*/ 1 w 106"/>
                <a:gd name="T5" fmla="*/ 1 h 170"/>
                <a:gd name="T6" fmla="*/ 1 w 106"/>
                <a:gd name="T7" fmla="*/ 2 h 170"/>
                <a:gd name="T8" fmla="*/ 0 w 106"/>
                <a:gd name="T9" fmla="*/ 3 h 170"/>
                <a:gd name="T10" fmla="*/ 0 w 106"/>
                <a:gd name="T11" fmla="*/ 4 h 170"/>
                <a:gd name="T12" fmla="*/ 1 w 106"/>
                <a:gd name="T13" fmla="*/ 4 h 170"/>
                <a:gd name="T14" fmla="*/ 1 w 106"/>
                <a:gd name="T15" fmla="*/ 3 h 170"/>
                <a:gd name="T16" fmla="*/ 2 w 106"/>
                <a:gd name="T17" fmla="*/ 3 h 170"/>
                <a:gd name="T18" fmla="*/ 3 w 106"/>
                <a:gd name="T19" fmla="*/ 3 h 170"/>
                <a:gd name="T20" fmla="*/ 3 w 106"/>
                <a:gd name="T21" fmla="*/ 3 h 170"/>
                <a:gd name="T22" fmla="*/ 3 w 106"/>
                <a:gd name="T23" fmla="*/ 2 h 170"/>
                <a:gd name="T24" fmla="*/ 3 w 106"/>
                <a:gd name="T25" fmla="*/ 2 h 170"/>
                <a:gd name="T26" fmla="*/ 3 w 106"/>
                <a:gd name="T27" fmla="*/ 1 h 170"/>
                <a:gd name="T28" fmla="*/ 3 w 106"/>
                <a:gd name="T29" fmla="*/ 0 h 170"/>
                <a:gd name="T30" fmla="*/ 3 w 106"/>
                <a:gd name="T31" fmla="*/ 0 h 170"/>
                <a:gd name="T32" fmla="*/ 2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85" name="Freeform 610"/>
            <p:cNvSpPr>
              <a:spLocks/>
            </p:cNvSpPr>
            <p:nvPr/>
          </p:nvSpPr>
          <p:spPr bwMode="auto">
            <a:xfrm>
              <a:off x="7438" y="1533"/>
              <a:ext cx="32" cy="25"/>
            </a:xfrm>
            <a:custGeom>
              <a:avLst/>
              <a:gdLst>
                <a:gd name="T0" fmla="*/ 0 w 75"/>
                <a:gd name="T1" fmla="*/ 1 h 63"/>
                <a:gd name="T2" fmla="*/ 0 w 75"/>
                <a:gd name="T3" fmla="*/ 2 h 63"/>
                <a:gd name="T4" fmla="*/ 1 w 75"/>
                <a:gd name="T5" fmla="*/ 2 h 63"/>
                <a:gd name="T6" fmla="*/ 3 w 75"/>
                <a:gd name="T7" fmla="*/ 0 h 63"/>
                <a:gd name="T8" fmla="*/ 3 w 75"/>
                <a:gd name="T9" fmla="*/ 0 h 63"/>
                <a:gd name="T10" fmla="*/ 2 w 75"/>
                <a:gd name="T11" fmla="*/ 0 h 63"/>
                <a:gd name="T12" fmla="*/ 1 w 75"/>
                <a:gd name="T13" fmla="*/ 1 h 63"/>
                <a:gd name="T14" fmla="*/ 0 w 75"/>
                <a:gd name="T15" fmla="*/ 1 h 63"/>
                <a:gd name="T16" fmla="*/ 0 w 75"/>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86" name="Freeform 611"/>
            <p:cNvSpPr>
              <a:spLocks/>
            </p:cNvSpPr>
            <p:nvPr/>
          </p:nvSpPr>
          <p:spPr bwMode="auto">
            <a:xfrm>
              <a:off x="7463" y="152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16"/>
                  </a:lnTo>
                  <a:lnTo>
                    <a:pt x="16"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87" name="Freeform 612"/>
            <p:cNvSpPr>
              <a:spLocks/>
            </p:cNvSpPr>
            <p:nvPr/>
          </p:nvSpPr>
          <p:spPr bwMode="auto">
            <a:xfrm>
              <a:off x="7425" y="1533"/>
              <a:ext cx="7" cy="18"/>
            </a:xfrm>
            <a:custGeom>
              <a:avLst/>
              <a:gdLst>
                <a:gd name="T0" fmla="*/ 0 w 17"/>
                <a:gd name="T1" fmla="*/ 1 h 47"/>
                <a:gd name="T2" fmla="*/ 0 w 17"/>
                <a:gd name="T3" fmla="*/ 1 h 47"/>
                <a:gd name="T4" fmla="*/ 0 w 17"/>
                <a:gd name="T5" fmla="*/ 0 h 47"/>
                <a:gd name="T6" fmla="*/ 0 w 17"/>
                <a:gd name="T7" fmla="*/ 0 h 47"/>
                <a:gd name="T8" fmla="*/ 0 w 17"/>
                <a:gd name="T9" fmla="*/ 0 h 47"/>
                <a:gd name="T10" fmla="*/ 0 w 17"/>
                <a:gd name="T11" fmla="*/ 1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7">
                  <a:moveTo>
                    <a:pt x="0" y="31"/>
                  </a:moveTo>
                  <a:lnTo>
                    <a:pt x="16" y="46"/>
                  </a:lnTo>
                  <a:lnTo>
                    <a:pt x="16" y="15"/>
                  </a:lnTo>
                  <a:lnTo>
                    <a:pt x="16" y="0"/>
                  </a:lnTo>
                  <a:lnTo>
                    <a:pt x="0" y="15"/>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88" name="Line 613"/>
            <p:cNvSpPr>
              <a:spLocks noChangeShapeType="1"/>
            </p:cNvSpPr>
            <p:nvPr/>
          </p:nvSpPr>
          <p:spPr bwMode="auto">
            <a:xfrm>
              <a:off x="7438" y="1557"/>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89" name="Line 614"/>
            <p:cNvSpPr>
              <a:spLocks noChangeShapeType="1"/>
            </p:cNvSpPr>
            <p:nvPr/>
          </p:nvSpPr>
          <p:spPr bwMode="auto">
            <a:xfrm flipH="1" flipV="1">
              <a:off x="7431" y="1551"/>
              <a:ext cx="7"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90" name="Line 615"/>
            <p:cNvSpPr>
              <a:spLocks noChangeShapeType="1"/>
            </p:cNvSpPr>
            <p:nvPr/>
          </p:nvSpPr>
          <p:spPr bwMode="auto">
            <a:xfrm>
              <a:off x="7463" y="1551"/>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91" name="Line 616"/>
            <p:cNvSpPr>
              <a:spLocks noChangeShapeType="1"/>
            </p:cNvSpPr>
            <p:nvPr/>
          </p:nvSpPr>
          <p:spPr bwMode="auto">
            <a:xfrm>
              <a:off x="7470" y="1539"/>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92" name="Line 617"/>
            <p:cNvSpPr>
              <a:spLocks noChangeShapeType="1"/>
            </p:cNvSpPr>
            <p:nvPr/>
          </p:nvSpPr>
          <p:spPr bwMode="auto">
            <a:xfrm>
              <a:off x="7463" y="1545"/>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93" name="Freeform 618"/>
            <p:cNvSpPr>
              <a:spLocks/>
            </p:cNvSpPr>
            <p:nvPr/>
          </p:nvSpPr>
          <p:spPr bwMode="auto">
            <a:xfrm>
              <a:off x="7706" y="1499"/>
              <a:ext cx="20" cy="12"/>
            </a:xfrm>
            <a:custGeom>
              <a:avLst/>
              <a:gdLst>
                <a:gd name="T0" fmla="*/ 0 w 46"/>
                <a:gd name="T1" fmla="*/ 0 h 32"/>
                <a:gd name="T2" fmla="*/ 0 w 46"/>
                <a:gd name="T3" fmla="*/ 0 h 32"/>
                <a:gd name="T4" fmla="*/ 0 w 46"/>
                <a:gd name="T5" fmla="*/ 1 h 32"/>
                <a:gd name="T6" fmla="*/ 2 w 46"/>
                <a:gd name="T7" fmla="*/ 1 h 32"/>
                <a:gd name="T8" fmla="*/ 2 w 46"/>
                <a:gd name="T9" fmla="*/ 0 h 32"/>
                <a:gd name="T10" fmla="*/ 2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16"/>
                  </a:moveTo>
                  <a:lnTo>
                    <a:pt x="0" y="16"/>
                  </a:lnTo>
                  <a:lnTo>
                    <a:pt x="0" y="31"/>
                  </a:lnTo>
                  <a:lnTo>
                    <a:pt x="45" y="31"/>
                  </a:lnTo>
                  <a:lnTo>
                    <a:pt x="45" y="16"/>
                  </a:lnTo>
                  <a:lnTo>
                    <a:pt x="45" y="0"/>
                  </a:lnTo>
                  <a:lnTo>
                    <a:pt x="15"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94" name="Freeform 619"/>
            <p:cNvSpPr>
              <a:spLocks/>
            </p:cNvSpPr>
            <p:nvPr/>
          </p:nvSpPr>
          <p:spPr bwMode="auto">
            <a:xfrm>
              <a:off x="7489" y="1417"/>
              <a:ext cx="97" cy="88"/>
            </a:xfrm>
            <a:custGeom>
              <a:avLst/>
              <a:gdLst>
                <a:gd name="T0" fmla="*/ 0 w 225"/>
                <a:gd name="T1" fmla="*/ 2 h 232"/>
                <a:gd name="T2" fmla="*/ 0 w 225"/>
                <a:gd name="T3" fmla="*/ 2 h 232"/>
                <a:gd name="T4" fmla="*/ 0 w 225"/>
                <a:gd name="T5" fmla="*/ 3 h 232"/>
                <a:gd name="T6" fmla="*/ 0 w 225"/>
                <a:gd name="T7" fmla="*/ 3 h 232"/>
                <a:gd name="T8" fmla="*/ 1 w 225"/>
                <a:gd name="T9" fmla="*/ 3 h 232"/>
                <a:gd name="T10" fmla="*/ 1 w 225"/>
                <a:gd name="T11" fmla="*/ 4 h 232"/>
                <a:gd name="T12" fmla="*/ 0 w 225"/>
                <a:gd name="T13" fmla="*/ 4 h 232"/>
                <a:gd name="T14" fmla="*/ 1 w 225"/>
                <a:gd name="T15" fmla="*/ 5 h 232"/>
                <a:gd name="T16" fmla="*/ 3 w 225"/>
                <a:gd name="T17" fmla="*/ 5 h 232"/>
                <a:gd name="T18" fmla="*/ 3 w 225"/>
                <a:gd name="T19" fmla="*/ 4 h 232"/>
                <a:gd name="T20" fmla="*/ 3 w 225"/>
                <a:gd name="T21" fmla="*/ 4 h 232"/>
                <a:gd name="T22" fmla="*/ 4 w 225"/>
                <a:gd name="T23" fmla="*/ 4 h 232"/>
                <a:gd name="T24" fmla="*/ 5 w 225"/>
                <a:gd name="T25" fmla="*/ 3 h 232"/>
                <a:gd name="T26" fmla="*/ 5 w 225"/>
                <a:gd name="T27" fmla="*/ 3 h 232"/>
                <a:gd name="T28" fmla="*/ 6 w 225"/>
                <a:gd name="T29" fmla="*/ 3 h 232"/>
                <a:gd name="T30" fmla="*/ 6 w 225"/>
                <a:gd name="T31" fmla="*/ 2 h 232"/>
                <a:gd name="T32" fmla="*/ 6 w 225"/>
                <a:gd name="T33" fmla="*/ 2 h 232"/>
                <a:gd name="T34" fmla="*/ 6 w 225"/>
                <a:gd name="T35" fmla="*/ 2 h 232"/>
                <a:gd name="T36" fmla="*/ 6 w 225"/>
                <a:gd name="T37" fmla="*/ 1 h 232"/>
                <a:gd name="T38" fmla="*/ 7 w 225"/>
                <a:gd name="T39" fmla="*/ 1 h 232"/>
                <a:gd name="T40" fmla="*/ 7 w 225"/>
                <a:gd name="T41" fmla="*/ 1 h 232"/>
                <a:gd name="T42" fmla="*/ 8 w 225"/>
                <a:gd name="T43" fmla="*/ 0 h 232"/>
                <a:gd name="T44" fmla="*/ 7 w 225"/>
                <a:gd name="T45" fmla="*/ 0 h 232"/>
                <a:gd name="T46" fmla="*/ 6 w 225"/>
                <a:gd name="T47" fmla="*/ 1 h 232"/>
                <a:gd name="T48" fmla="*/ 6 w 225"/>
                <a:gd name="T49" fmla="*/ 0 h 232"/>
                <a:gd name="T50" fmla="*/ 5 w 225"/>
                <a:gd name="T51" fmla="*/ 0 h 232"/>
                <a:gd name="T52" fmla="*/ 5 w 225"/>
                <a:gd name="T53" fmla="*/ 0 h 232"/>
                <a:gd name="T54" fmla="*/ 3 w 225"/>
                <a:gd name="T55" fmla="*/ 1 h 232"/>
                <a:gd name="T56" fmla="*/ 3 w 225"/>
                <a:gd name="T57" fmla="*/ 1 h 232"/>
                <a:gd name="T58" fmla="*/ 2 w 225"/>
                <a:gd name="T59" fmla="*/ 1 h 232"/>
                <a:gd name="T60" fmla="*/ 1 w 225"/>
                <a:gd name="T61" fmla="*/ 1 h 232"/>
                <a:gd name="T62" fmla="*/ 1 w 225"/>
                <a:gd name="T63" fmla="*/ 2 h 232"/>
                <a:gd name="T64" fmla="*/ 0 w 225"/>
                <a:gd name="T65" fmla="*/ 2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95" name="Freeform 620"/>
            <p:cNvSpPr>
              <a:spLocks/>
            </p:cNvSpPr>
            <p:nvPr/>
          </p:nvSpPr>
          <p:spPr bwMode="auto">
            <a:xfrm>
              <a:off x="7502" y="1423"/>
              <a:ext cx="102" cy="123"/>
            </a:xfrm>
            <a:custGeom>
              <a:avLst/>
              <a:gdLst>
                <a:gd name="T0" fmla="*/ 4 w 239"/>
                <a:gd name="T1" fmla="*/ 7 h 323"/>
                <a:gd name="T2" fmla="*/ 6 w 239"/>
                <a:gd name="T3" fmla="*/ 6 h 323"/>
                <a:gd name="T4" fmla="*/ 5 w 239"/>
                <a:gd name="T5" fmla="*/ 5 h 323"/>
                <a:gd name="T6" fmla="*/ 5 w 239"/>
                <a:gd name="T7" fmla="*/ 5 h 323"/>
                <a:gd name="T8" fmla="*/ 5 w 239"/>
                <a:gd name="T9" fmla="*/ 5 h 323"/>
                <a:gd name="T10" fmla="*/ 6 w 239"/>
                <a:gd name="T11" fmla="*/ 5 h 323"/>
                <a:gd name="T12" fmla="*/ 6 w 239"/>
                <a:gd name="T13" fmla="*/ 5 h 323"/>
                <a:gd name="T14" fmla="*/ 6 w 239"/>
                <a:gd name="T15" fmla="*/ 5 h 323"/>
                <a:gd name="T16" fmla="*/ 6 w 239"/>
                <a:gd name="T17" fmla="*/ 4 h 323"/>
                <a:gd name="T18" fmla="*/ 7 w 239"/>
                <a:gd name="T19" fmla="*/ 3 h 323"/>
                <a:gd name="T20" fmla="*/ 7 w 239"/>
                <a:gd name="T21" fmla="*/ 3 h 323"/>
                <a:gd name="T22" fmla="*/ 7 w 239"/>
                <a:gd name="T23" fmla="*/ 3 h 323"/>
                <a:gd name="T24" fmla="*/ 7 w 239"/>
                <a:gd name="T25" fmla="*/ 2 h 323"/>
                <a:gd name="T26" fmla="*/ 8 w 239"/>
                <a:gd name="T27" fmla="*/ 2 h 323"/>
                <a:gd name="T28" fmla="*/ 7 w 239"/>
                <a:gd name="T29" fmla="*/ 1 h 323"/>
                <a:gd name="T30" fmla="*/ 6 w 239"/>
                <a:gd name="T31" fmla="*/ 0 h 323"/>
                <a:gd name="T32" fmla="*/ 6 w 239"/>
                <a:gd name="T33" fmla="*/ 0 h 323"/>
                <a:gd name="T34" fmla="*/ 6 w 239"/>
                <a:gd name="T35" fmla="*/ 0 h 323"/>
                <a:gd name="T36" fmla="*/ 4 w 239"/>
                <a:gd name="T37" fmla="*/ 1 h 323"/>
                <a:gd name="T38" fmla="*/ 5 w 239"/>
                <a:gd name="T39" fmla="*/ 1 h 323"/>
                <a:gd name="T40" fmla="*/ 4 w 239"/>
                <a:gd name="T41" fmla="*/ 2 h 323"/>
                <a:gd name="T42" fmla="*/ 4 w 239"/>
                <a:gd name="T43" fmla="*/ 2 h 323"/>
                <a:gd name="T44" fmla="*/ 4 w 239"/>
                <a:gd name="T45" fmla="*/ 2 h 323"/>
                <a:gd name="T46" fmla="*/ 4 w 239"/>
                <a:gd name="T47" fmla="*/ 3 h 323"/>
                <a:gd name="T48" fmla="*/ 3 w 239"/>
                <a:gd name="T49" fmla="*/ 3 h 323"/>
                <a:gd name="T50" fmla="*/ 3 w 239"/>
                <a:gd name="T51" fmla="*/ 3 h 323"/>
                <a:gd name="T52" fmla="*/ 3 w 239"/>
                <a:gd name="T53" fmla="*/ 3 h 323"/>
                <a:gd name="T54" fmla="*/ 2 w 239"/>
                <a:gd name="T55" fmla="*/ 4 h 323"/>
                <a:gd name="T56" fmla="*/ 1 w 239"/>
                <a:gd name="T57" fmla="*/ 4 h 323"/>
                <a:gd name="T58" fmla="*/ 0 w 239"/>
                <a:gd name="T59" fmla="*/ 5 h 323"/>
                <a:gd name="T60" fmla="*/ 0 w 239"/>
                <a:gd name="T61" fmla="*/ 5 h 323"/>
                <a:gd name="T62" fmla="*/ 1 w 239"/>
                <a:gd name="T63" fmla="*/ 5 h 323"/>
                <a:gd name="T64" fmla="*/ 0 w 239"/>
                <a:gd name="T65" fmla="*/ 6 h 323"/>
                <a:gd name="T66" fmla="*/ 0 w 239"/>
                <a:gd name="T67" fmla="*/ 6 h 323"/>
                <a:gd name="T68" fmla="*/ 0 w 239"/>
                <a:gd name="T69" fmla="*/ 6 h 323"/>
                <a:gd name="T70" fmla="*/ 3 w 239"/>
                <a:gd name="T71" fmla="*/ 6 h 323"/>
                <a:gd name="T72" fmla="*/ 4 w 239"/>
                <a:gd name="T73" fmla="*/ 7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96" name="Line 621"/>
            <p:cNvSpPr>
              <a:spLocks noChangeShapeType="1"/>
            </p:cNvSpPr>
            <p:nvPr/>
          </p:nvSpPr>
          <p:spPr bwMode="auto">
            <a:xfrm>
              <a:off x="7585" y="1464"/>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97" name="Freeform 622"/>
            <p:cNvSpPr>
              <a:spLocks/>
            </p:cNvSpPr>
            <p:nvPr/>
          </p:nvSpPr>
          <p:spPr bwMode="auto">
            <a:xfrm>
              <a:off x="7701" y="1516"/>
              <a:ext cx="44" cy="42"/>
            </a:xfrm>
            <a:custGeom>
              <a:avLst/>
              <a:gdLst>
                <a:gd name="T0" fmla="*/ 0 w 106"/>
                <a:gd name="T1" fmla="*/ 0 h 109"/>
                <a:gd name="T2" fmla="*/ 0 w 106"/>
                <a:gd name="T3" fmla="*/ 0 h 109"/>
                <a:gd name="T4" fmla="*/ 0 w 106"/>
                <a:gd name="T5" fmla="*/ 1 h 109"/>
                <a:gd name="T6" fmla="*/ 1 w 106"/>
                <a:gd name="T7" fmla="*/ 2 h 109"/>
                <a:gd name="T8" fmla="*/ 2 w 106"/>
                <a:gd name="T9" fmla="*/ 2 h 109"/>
                <a:gd name="T10" fmla="*/ 2 w 106"/>
                <a:gd name="T11" fmla="*/ 2 h 109"/>
                <a:gd name="T12" fmla="*/ 2 w 106"/>
                <a:gd name="T13" fmla="*/ 2 h 109"/>
                <a:gd name="T14" fmla="*/ 2 w 106"/>
                <a:gd name="T15" fmla="*/ 2 h 109"/>
                <a:gd name="T16" fmla="*/ 3 w 106"/>
                <a:gd name="T17" fmla="*/ 2 h 109"/>
                <a:gd name="T18" fmla="*/ 2 w 106"/>
                <a:gd name="T19" fmla="*/ 2 h 109"/>
                <a:gd name="T20" fmla="*/ 2 w 106"/>
                <a:gd name="T21" fmla="*/ 1 h 109"/>
                <a:gd name="T22" fmla="*/ 2 w 106"/>
                <a:gd name="T23" fmla="*/ 1 h 109"/>
                <a:gd name="T24" fmla="*/ 2 w 106"/>
                <a:gd name="T25" fmla="*/ 1 h 109"/>
                <a:gd name="T26" fmla="*/ 2 w 106"/>
                <a:gd name="T27" fmla="*/ 0 h 109"/>
                <a:gd name="T28" fmla="*/ 1 w 106"/>
                <a:gd name="T29" fmla="*/ 0 h 109"/>
                <a:gd name="T30" fmla="*/ 1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98" name="Freeform 623"/>
            <p:cNvSpPr>
              <a:spLocks/>
            </p:cNvSpPr>
            <p:nvPr/>
          </p:nvSpPr>
          <p:spPr bwMode="auto">
            <a:xfrm>
              <a:off x="7643" y="1487"/>
              <a:ext cx="58" cy="30"/>
            </a:xfrm>
            <a:custGeom>
              <a:avLst/>
              <a:gdLst>
                <a:gd name="T0" fmla="*/ 1 w 135"/>
                <a:gd name="T1" fmla="*/ 0 h 77"/>
                <a:gd name="T2" fmla="*/ 0 w 135"/>
                <a:gd name="T3" fmla="*/ 0 h 77"/>
                <a:gd name="T4" fmla="*/ 0 w 135"/>
                <a:gd name="T5" fmla="*/ 1 h 77"/>
                <a:gd name="T6" fmla="*/ 1 w 135"/>
                <a:gd name="T7" fmla="*/ 2 h 77"/>
                <a:gd name="T8" fmla="*/ 3 w 135"/>
                <a:gd name="T9" fmla="*/ 2 h 77"/>
                <a:gd name="T10" fmla="*/ 5 w 135"/>
                <a:gd name="T11" fmla="*/ 2 h 77"/>
                <a:gd name="T12" fmla="*/ 5 w 135"/>
                <a:gd name="T13" fmla="*/ 1 h 77"/>
                <a:gd name="T14" fmla="*/ 3 w 135"/>
                <a:gd name="T15" fmla="*/ 1 h 77"/>
                <a:gd name="T16" fmla="*/ 1 w 135"/>
                <a:gd name="T17" fmla="*/ 0 h 77"/>
                <a:gd name="T18" fmla="*/ 1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999" name="Line 624"/>
            <p:cNvSpPr>
              <a:spLocks noChangeShapeType="1"/>
            </p:cNvSpPr>
            <p:nvPr/>
          </p:nvSpPr>
          <p:spPr bwMode="auto">
            <a:xfrm>
              <a:off x="7585" y="1452"/>
              <a:ext cx="0" cy="7"/>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00" name="Freeform 625"/>
            <p:cNvSpPr>
              <a:spLocks/>
            </p:cNvSpPr>
            <p:nvPr/>
          </p:nvSpPr>
          <p:spPr bwMode="auto">
            <a:xfrm>
              <a:off x="7183" y="976"/>
              <a:ext cx="1000" cy="465"/>
            </a:xfrm>
            <a:custGeom>
              <a:avLst/>
              <a:gdLst>
                <a:gd name="T0" fmla="*/ 29 w 2327"/>
                <a:gd name="T1" fmla="*/ 20 h 1231"/>
                <a:gd name="T2" fmla="*/ 22 w 2327"/>
                <a:gd name="T3" fmla="*/ 20 h 1231"/>
                <a:gd name="T4" fmla="*/ 23 w 2327"/>
                <a:gd name="T5" fmla="*/ 21 h 1231"/>
                <a:gd name="T6" fmla="*/ 37 w 2327"/>
                <a:gd name="T7" fmla="*/ 18 h 1231"/>
                <a:gd name="T8" fmla="*/ 34 w 2327"/>
                <a:gd name="T9" fmla="*/ 21 h 1231"/>
                <a:gd name="T10" fmla="*/ 31 w 2327"/>
                <a:gd name="T11" fmla="*/ 23 h 1231"/>
                <a:gd name="T12" fmla="*/ 29 w 2327"/>
                <a:gd name="T13" fmla="*/ 23 h 1231"/>
                <a:gd name="T14" fmla="*/ 26 w 2327"/>
                <a:gd name="T15" fmla="*/ 25 h 1231"/>
                <a:gd name="T16" fmla="*/ 21 w 2327"/>
                <a:gd name="T17" fmla="*/ 24 h 1231"/>
                <a:gd name="T18" fmla="*/ 18 w 2327"/>
                <a:gd name="T19" fmla="*/ 23 h 1231"/>
                <a:gd name="T20" fmla="*/ 18 w 2327"/>
                <a:gd name="T21" fmla="*/ 21 h 1231"/>
                <a:gd name="T22" fmla="*/ 15 w 2327"/>
                <a:gd name="T23" fmla="*/ 21 h 1231"/>
                <a:gd name="T24" fmla="*/ 17 w 2327"/>
                <a:gd name="T25" fmla="*/ 24 h 1231"/>
                <a:gd name="T26" fmla="*/ 14 w 2327"/>
                <a:gd name="T27" fmla="*/ 23 h 1231"/>
                <a:gd name="T28" fmla="*/ 9 w 2327"/>
                <a:gd name="T29" fmla="*/ 22 h 1231"/>
                <a:gd name="T30" fmla="*/ 8 w 2327"/>
                <a:gd name="T31" fmla="*/ 22 h 1231"/>
                <a:gd name="T32" fmla="*/ 4 w 2327"/>
                <a:gd name="T33" fmla="*/ 21 h 1231"/>
                <a:gd name="T34" fmla="*/ 1 w 2327"/>
                <a:gd name="T35" fmla="*/ 20 h 1231"/>
                <a:gd name="T36" fmla="*/ 0 w 2327"/>
                <a:gd name="T37" fmla="*/ 15 h 1231"/>
                <a:gd name="T38" fmla="*/ 3 w 2327"/>
                <a:gd name="T39" fmla="*/ 15 h 1231"/>
                <a:gd name="T40" fmla="*/ 3 w 2327"/>
                <a:gd name="T41" fmla="*/ 11 h 1231"/>
                <a:gd name="T42" fmla="*/ 3 w 2327"/>
                <a:gd name="T43" fmla="*/ 9 h 1231"/>
                <a:gd name="T44" fmla="*/ 6 w 2327"/>
                <a:gd name="T45" fmla="*/ 11 h 1231"/>
                <a:gd name="T46" fmla="*/ 7 w 2327"/>
                <a:gd name="T47" fmla="*/ 12 h 1231"/>
                <a:gd name="T48" fmla="*/ 10 w 2327"/>
                <a:gd name="T49" fmla="*/ 10 h 1231"/>
                <a:gd name="T50" fmla="*/ 11 w 2327"/>
                <a:gd name="T51" fmla="*/ 9 h 1231"/>
                <a:gd name="T52" fmla="*/ 14 w 2327"/>
                <a:gd name="T53" fmla="*/ 9 h 1231"/>
                <a:gd name="T54" fmla="*/ 20 w 2327"/>
                <a:gd name="T55" fmla="*/ 8 h 1231"/>
                <a:gd name="T56" fmla="*/ 21 w 2327"/>
                <a:gd name="T57" fmla="*/ 5 h 1231"/>
                <a:gd name="T58" fmla="*/ 22 w 2327"/>
                <a:gd name="T59" fmla="*/ 9 h 1231"/>
                <a:gd name="T60" fmla="*/ 26 w 2327"/>
                <a:gd name="T61" fmla="*/ 8 h 1231"/>
                <a:gd name="T62" fmla="*/ 22 w 2327"/>
                <a:gd name="T63" fmla="*/ 5 h 1231"/>
                <a:gd name="T64" fmla="*/ 24 w 2327"/>
                <a:gd name="T65" fmla="*/ 5 h 1231"/>
                <a:gd name="T66" fmla="*/ 31 w 2327"/>
                <a:gd name="T67" fmla="*/ 1 h 1231"/>
                <a:gd name="T68" fmla="*/ 35 w 2327"/>
                <a:gd name="T69" fmla="*/ 0 h 1231"/>
                <a:gd name="T70" fmla="*/ 37 w 2327"/>
                <a:gd name="T71" fmla="*/ 2 h 1231"/>
                <a:gd name="T72" fmla="*/ 41 w 2327"/>
                <a:gd name="T73" fmla="*/ 1 h 1231"/>
                <a:gd name="T74" fmla="*/ 55 w 2327"/>
                <a:gd name="T75" fmla="*/ 1 h 1231"/>
                <a:gd name="T76" fmla="*/ 69 w 2327"/>
                <a:gd name="T77" fmla="*/ 1 h 1231"/>
                <a:gd name="T78" fmla="*/ 75 w 2327"/>
                <a:gd name="T79" fmla="*/ 1 h 1231"/>
                <a:gd name="T80" fmla="*/ 76 w 2327"/>
                <a:gd name="T81" fmla="*/ 2 h 1231"/>
                <a:gd name="T82" fmla="*/ 77 w 2327"/>
                <a:gd name="T83" fmla="*/ 5 h 1231"/>
                <a:gd name="T84" fmla="*/ 72 w 2327"/>
                <a:gd name="T85" fmla="*/ 6 h 1231"/>
                <a:gd name="T86" fmla="*/ 73 w 2327"/>
                <a:gd name="T87" fmla="*/ 8 h 1231"/>
                <a:gd name="T88" fmla="*/ 73 w 2327"/>
                <a:gd name="T89" fmla="*/ 11 h 1231"/>
                <a:gd name="T90" fmla="*/ 71 w 2327"/>
                <a:gd name="T91" fmla="*/ 6 h 1231"/>
                <a:gd name="T92" fmla="*/ 68 w 2327"/>
                <a:gd name="T93" fmla="*/ 6 h 1231"/>
                <a:gd name="T94" fmla="*/ 64 w 2327"/>
                <a:gd name="T95" fmla="*/ 8 h 1231"/>
                <a:gd name="T96" fmla="*/ 61 w 2327"/>
                <a:gd name="T97" fmla="*/ 12 h 1231"/>
                <a:gd name="T98" fmla="*/ 64 w 2327"/>
                <a:gd name="T99" fmla="*/ 14 h 1231"/>
                <a:gd name="T100" fmla="*/ 63 w 2327"/>
                <a:gd name="T101" fmla="*/ 17 h 1231"/>
                <a:gd name="T102" fmla="*/ 59 w 2327"/>
                <a:gd name="T103" fmla="*/ 15 h 1231"/>
                <a:gd name="T104" fmla="*/ 54 w 2327"/>
                <a:gd name="T105" fmla="*/ 13 h 1231"/>
                <a:gd name="T106" fmla="*/ 52 w 2327"/>
                <a:gd name="T107" fmla="*/ 16 h 1231"/>
                <a:gd name="T108" fmla="*/ 49 w 2327"/>
                <a:gd name="T109" fmla="*/ 17 h 1231"/>
                <a:gd name="T110" fmla="*/ 41 w 2327"/>
                <a:gd name="T111" fmla="*/ 16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01" name="Freeform 626"/>
            <p:cNvSpPr>
              <a:spLocks/>
            </p:cNvSpPr>
            <p:nvPr/>
          </p:nvSpPr>
          <p:spPr bwMode="auto">
            <a:xfrm>
              <a:off x="7180" y="976"/>
              <a:ext cx="1007" cy="471"/>
            </a:xfrm>
            <a:custGeom>
              <a:avLst/>
              <a:gdLst>
                <a:gd name="T0" fmla="*/ 34 w 2342"/>
                <a:gd name="T1" fmla="*/ 20 h 1246"/>
                <a:gd name="T2" fmla="*/ 31 w 2342"/>
                <a:gd name="T3" fmla="*/ 23 h 1246"/>
                <a:gd name="T4" fmla="*/ 30 w 2342"/>
                <a:gd name="T5" fmla="*/ 24 h 1246"/>
                <a:gd name="T6" fmla="*/ 26 w 2342"/>
                <a:gd name="T7" fmla="*/ 25 h 1246"/>
                <a:gd name="T8" fmla="*/ 21 w 2342"/>
                <a:gd name="T9" fmla="*/ 25 h 1246"/>
                <a:gd name="T10" fmla="*/ 19 w 2342"/>
                <a:gd name="T11" fmla="*/ 23 h 1246"/>
                <a:gd name="T12" fmla="*/ 18 w 2342"/>
                <a:gd name="T13" fmla="*/ 22 h 1246"/>
                <a:gd name="T14" fmla="*/ 17 w 2342"/>
                <a:gd name="T15" fmla="*/ 20 h 1246"/>
                <a:gd name="T16" fmla="*/ 17 w 2342"/>
                <a:gd name="T17" fmla="*/ 25 h 1246"/>
                <a:gd name="T18" fmla="*/ 14 w 2342"/>
                <a:gd name="T19" fmla="*/ 24 h 1246"/>
                <a:gd name="T20" fmla="*/ 11 w 2342"/>
                <a:gd name="T21" fmla="*/ 23 h 1246"/>
                <a:gd name="T22" fmla="*/ 9 w 2342"/>
                <a:gd name="T23" fmla="*/ 22 h 1246"/>
                <a:gd name="T24" fmla="*/ 5 w 2342"/>
                <a:gd name="T25" fmla="*/ 22 h 1246"/>
                <a:gd name="T26" fmla="*/ 1 w 2342"/>
                <a:gd name="T27" fmla="*/ 20 h 1246"/>
                <a:gd name="T28" fmla="*/ 0 w 2342"/>
                <a:gd name="T29" fmla="*/ 16 h 1246"/>
                <a:gd name="T30" fmla="*/ 2 w 2342"/>
                <a:gd name="T31" fmla="*/ 15 h 1246"/>
                <a:gd name="T32" fmla="*/ 4 w 2342"/>
                <a:gd name="T33" fmla="*/ 12 h 1246"/>
                <a:gd name="T34" fmla="*/ 3 w 2342"/>
                <a:gd name="T35" fmla="*/ 9 h 1246"/>
                <a:gd name="T36" fmla="*/ 8 w 2342"/>
                <a:gd name="T37" fmla="*/ 11 h 1246"/>
                <a:gd name="T38" fmla="*/ 6 w 2342"/>
                <a:gd name="T39" fmla="*/ 12 h 1246"/>
                <a:gd name="T40" fmla="*/ 9 w 2342"/>
                <a:gd name="T41" fmla="*/ 11 h 1246"/>
                <a:gd name="T42" fmla="*/ 11 w 2342"/>
                <a:gd name="T43" fmla="*/ 9 h 1246"/>
                <a:gd name="T44" fmla="*/ 14 w 2342"/>
                <a:gd name="T45" fmla="*/ 9 h 1246"/>
                <a:gd name="T46" fmla="*/ 17 w 2342"/>
                <a:gd name="T47" fmla="*/ 8 h 1246"/>
                <a:gd name="T48" fmla="*/ 20 w 2342"/>
                <a:gd name="T49" fmla="*/ 5 h 1246"/>
                <a:gd name="T50" fmla="*/ 23 w 2342"/>
                <a:gd name="T51" fmla="*/ 9 h 1246"/>
                <a:gd name="T52" fmla="*/ 25 w 2342"/>
                <a:gd name="T53" fmla="*/ 8 h 1246"/>
                <a:gd name="T54" fmla="*/ 22 w 2342"/>
                <a:gd name="T55" fmla="*/ 6 h 1246"/>
                <a:gd name="T56" fmla="*/ 25 w 2342"/>
                <a:gd name="T57" fmla="*/ 5 h 1246"/>
                <a:gd name="T58" fmla="*/ 28 w 2342"/>
                <a:gd name="T59" fmla="*/ 2 h 1246"/>
                <a:gd name="T60" fmla="*/ 34 w 2342"/>
                <a:gd name="T61" fmla="*/ 1 h 1246"/>
                <a:gd name="T62" fmla="*/ 37 w 2342"/>
                <a:gd name="T63" fmla="*/ 1 h 1246"/>
                <a:gd name="T64" fmla="*/ 41 w 2342"/>
                <a:gd name="T65" fmla="*/ 2 h 1246"/>
                <a:gd name="T66" fmla="*/ 52 w 2342"/>
                <a:gd name="T67" fmla="*/ 1 h 1246"/>
                <a:gd name="T68" fmla="*/ 67 w 2342"/>
                <a:gd name="T69" fmla="*/ 2 h 1246"/>
                <a:gd name="T70" fmla="*/ 74 w 2342"/>
                <a:gd name="T71" fmla="*/ 1 h 1246"/>
                <a:gd name="T72" fmla="*/ 77 w 2342"/>
                <a:gd name="T73" fmla="*/ 2 h 1246"/>
                <a:gd name="T74" fmla="*/ 80 w 2342"/>
                <a:gd name="T75" fmla="*/ 4 h 1246"/>
                <a:gd name="T76" fmla="*/ 74 w 2342"/>
                <a:gd name="T77" fmla="*/ 6 h 1246"/>
                <a:gd name="T78" fmla="*/ 74 w 2342"/>
                <a:gd name="T79" fmla="*/ 8 h 1246"/>
                <a:gd name="T80" fmla="*/ 74 w 2342"/>
                <a:gd name="T81" fmla="*/ 11 h 1246"/>
                <a:gd name="T82" fmla="*/ 71 w 2342"/>
                <a:gd name="T83" fmla="*/ 8 h 1246"/>
                <a:gd name="T84" fmla="*/ 70 w 2342"/>
                <a:gd name="T85" fmla="*/ 6 h 1246"/>
                <a:gd name="T86" fmla="*/ 66 w 2342"/>
                <a:gd name="T87" fmla="*/ 8 h 1246"/>
                <a:gd name="T88" fmla="*/ 60 w 2342"/>
                <a:gd name="T89" fmla="*/ 12 h 1246"/>
                <a:gd name="T90" fmla="*/ 64 w 2342"/>
                <a:gd name="T91" fmla="*/ 12 h 1246"/>
                <a:gd name="T92" fmla="*/ 62 w 2342"/>
                <a:gd name="T93" fmla="*/ 18 h 1246"/>
                <a:gd name="T94" fmla="*/ 61 w 2342"/>
                <a:gd name="T95" fmla="*/ 16 h 1246"/>
                <a:gd name="T96" fmla="*/ 55 w 2342"/>
                <a:gd name="T97" fmla="*/ 14 h 1246"/>
                <a:gd name="T98" fmla="*/ 53 w 2342"/>
                <a:gd name="T99" fmla="*/ 16 h 1246"/>
                <a:gd name="T100" fmla="*/ 49 w 2342"/>
                <a:gd name="T101" fmla="*/ 17 h 1246"/>
                <a:gd name="T102" fmla="*/ 42 w 2342"/>
                <a:gd name="T103" fmla="*/ 16 h 1246"/>
                <a:gd name="T104" fmla="*/ 37 w 2342"/>
                <a:gd name="T105" fmla="*/ 18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02" name="Freeform 627"/>
            <p:cNvSpPr>
              <a:spLocks/>
            </p:cNvSpPr>
            <p:nvPr/>
          </p:nvSpPr>
          <p:spPr bwMode="auto">
            <a:xfrm>
              <a:off x="7553" y="1330"/>
              <a:ext cx="38" cy="19"/>
            </a:xfrm>
            <a:custGeom>
              <a:avLst/>
              <a:gdLst>
                <a:gd name="T0" fmla="*/ 1 w 90"/>
                <a:gd name="T1" fmla="*/ 1 h 47"/>
                <a:gd name="T2" fmla="*/ 0 w 90"/>
                <a:gd name="T3" fmla="*/ 1 h 47"/>
                <a:gd name="T4" fmla="*/ 0 w 90"/>
                <a:gd name="T5" fmla="*/ 0 h 47"/>
                <a:gd name="T6" fmla="*/ 3 w 90"/>
                <a:gd name="T7" fmla="*/ 0 h 47"/>
                <a:gd name="T8" fmla="*/ 3 w 90"/>
                <a:gd name="T9" fmla="*/ 0 h 47"/>
                <a:gd name="T10" fmla="*/ 1 w 90"/>
                <a:gd name="T11" fmla="*/ 0 h 47"/>
                <a:gd name="T12" fmla="*/ 1 w 90"/>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47">
                  <a:moveTo>
                    <a:pt x="30" y="46"/>
                  </a:moveTo>
                  <a:lnTo>
                    <a:pt x="0" y="46"/>
                  </a:lnTo>
                  <a:lnTo>
                    <a:pt x="0" y="0"/>
                  </a:lnTo>
                  <a:lnTo>
                    <a:pt x="89" y="0"/>
                  </a:lnTo>
                  <a:lnTo>
                    <a:pt x="89" y="15"/>
                  </a:lnTo>
                  <a:lnTo>
                    <a:pt x="45" y="15"/>
                  </a:lnTo>
                  <a:lnTo>
                    <a:pt x="30"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03" name="Freeform 628"/>
            <p:cNvSpPr>
              <a:spLocks/>
            </p:cNvSpPr>
            <p:nvPr/>
          </p:nvSpPr>
          <p:spPr bwMode="auto">
            <a:xfrm>
              <a:off x="7456" y="1353"/>
              <a:ext cx="14" cy="24"/>
            </a:xfrm>
            <a:custGeom>
              <a:avLst/>
              <a:gdLst>
                <a:gd name="T0" fmla="*/ 1 w 31"/>
                <a:gd name="T1" fmla="*/ 1 h 62"/>
                <a:gd name="T2" fmla="*/ 1 w 31"/>
                <a:gd name="T3" fmla="*/ 0 h 62"/>
                <a:gd name="T4" fmla="*/ 0 w 31"/>
                <a:gd name="T5" fmla="*/ 0 h 62"/>
                <a:gd name="T6" fmla="*/ 0 w 31"/>
                <a:gd name="T7" fmla="*/ 0 h 62"/>
                <a:gd name="T8" fmla="*/ 0 w 31"/>
                <a:gd name="T9" fmla="*/ 1 h 62"/>
                <a:gd name="T10" fmla="*/ 0 w 31"/>
                <a:gd name="T11" fmla="*/ 1 h 62"/>
                <a:gd name="T12" fmla="*/ 1 w 31"/>
                <a:gd name="T13" fmla="*/ 1 h 62"/>
                <a:gd name="T14" fmla="*/ 1 w 31"/>
                <a:gd name="T15" fmla="*/ 1 h 62"/>
                <a:gd name="T16" fmla="*/ 1 w 31"/>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2">
                  <a:moveTo>
                    <a:pt x="30" y="31"/>
                  </a:moveTo>
                  <a:lnTo>
                    <a:pt x="30" y="15"/>
                  </a:lnTo>
                  <a:lnTo>
                    <a:pt x="15" y="0"/>
                  </a:lnTo>
                  <a:lnTo>
                    <a:pt x="0" y="15"/>
                  </a:lnTo>
                  <a:lnTo>
                    <a:pt x="0" y="31"/>
                  </a:lnTo>
                  <a:lnTo>
                    <a:pt x="15" y="61"/>
                  </a:lnTo>
                  <a:lnTo>
                    <a:pt x="30" y="61"/>
                  </a:lnTo>
                  <a:lnTo>
                    <a:pt x="30" y="46"/>
                  </a:lnTo>
                  <a:lnTo>
                    <a:pt x="3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04" name="Freeform 629"/>
            <p:cNvSpPr>
              <a:spLocks/>
            </p:cNvSpPr>
            <p:nvPr/>
          </p:nvSpPr>
          <p:spPr bwMode="auto">
            <a:xfrm>
              <a:off x="7348" y="1023"/>
              <a:ext cx="58" cy="58"/>
            </a:xfrm>
            <a:custGeom>
              <a:avLst/>
              <a:gdLst>
                <a:gd name="T0" fmla="*/ 0 w 134"/>
                <a:gd name="T1" fmla="*/ 3 h 156"/>
                <a:gd name="T2" fmla="*/ 0 w 134"/>
                <a:gd name="T3" fmla="*/ 3 h 156"/>
                <a:gd name="T4" fmla="*/ 2 w 134"/>
                <a:gd name="T5" fmla="*/ 2 h 156"/>
                <a:gd name="T6" fmla="*/ 3 w 134"/>
                <a:gd name="T7" fmla="*/ 1 h 156"/>
                <a:gd name="T8" fmla="*/ 5 w 134"/>
                <a:gd name="T9" fmla="*/ 0 h 156"/>
                <a:gd name="T10" fmla="*/ 4 w 134"/>
                <a:gd name="T11" fmla="*/ 0 h 156"/>
                <a:gd name="T12" fmla="*/ 3 w 134"/>
                <a:gd name="T13" fmla="*/ 0 h 156"/>
                <a:gd name="T14" fmla="*/ 3 w 134"/>
                <a:gd name="T15" fmla="*/ 0 h 156"/>
                <a:gd name="T16" fmla="*/ 3 w 134"/>
                <a:gd name="T17" fmla="*/ 0 h 156"/>
                <a:gd name="T18" fmla="*/ 1 w 134"/>
                <a:gd name="T19" fmla="*/ 1 h 156"/>
                <a:gd name="T20" fmla="*/ 0 w 134"/>
                <a:gd name="T21" fmla="*/ 2 h 156"/>
                <a:gd name="T22" fmla="*/ 0 w 134"/>
                <a:gd name="T23" fmla="*/ 3 h 156"/>
                <a:gd name="T24" fmla="*/ 0 w 134"/>
                <a:gd name="T25" fmla="*/ 3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05" name="Freeform 630"/>
            <p:cNvSpPr>
              <a:spLocks/>
            </p:cNvSpPr>
            <p:nvPr/>
          </p:nvSpPr>
          <p:spPr bwMode="auto">
            <a:xfrm>
              <a:off x="7988" y="1190"/>
              <a:ext cx="59" cy="88"/>
            </a:xfrm>
            <a:custGeom>
              <a:avLst/>
              <a:gdLst>
                <a:gd name="T0" fmla="*/ 0 w 136"/>
                <a:gd name="T1" fmla="*/ 0 h 231"/>
                <a:gd name="T2" fmla="*/ 1 w 136"/>
                <a:gd name="T3" fmla="*/ 1 h 231"/>
                <a:gd name="T4" fmla="*/ 2 w 136"/>
                <a:gd name="T5" fmla="*/ 2 h 231"/>
                <a:gd name="T6" fmla="*/ 2 w 136"/>
                <a:gd name="T7" fmla="*/ 3 h 231"/>
                <a:gd name="T8" fmla="*/ 3 w 136"/>
                <a:gd name="T9" fmla="*/ 3 h 231"/>
                <a:gd name="T10" fmla="*/ 3 w 136"/>
                <a:gd name="T11" fmla="*/ 4 h 231"/>
                <a:gd name="T12" fmla="*/ 4 w 136"/>
                <a:gd name="T13" fmla="*/ 5 h 231"/>
                <a:gd name="T14" fmla="*/ 4 w 136"/>
                <a:gd name="T15" fmla="*/ 5 h 231"/>
                <a:gd name="T16" fmla="*/ 5 w 136"/>
                <a:gd name="T17" fmla="*/ 5 h 231"/>
                <a:gd name="T18" fmla="*/ 5 w 136"/>
                <a:gd name="T19" fmla="*/ 5 h 231"/>
                <a:gd name="T20" fmla="*/ 4 w 136"/>
                <a:gd name="T21" fmla="*/ 4 h 231"/>
                <a:gd name="T22" fmla="*/ 3 w 136"/>
                <a:gd name="T23" fmla="*/ 3 h 231"/>
                <a:gd name="T24" fmla="*/ 4 w 136"/>
                <a:gd name="T25" fmla="*/ 3 h 231"/>
                <a:gd name="T26" fmla="*/ 3 w 136"/>
                <a:gd name="T27" fmla="*/ 2 h 231"/>
                <a:gd name="T28" fmla="*/ 2 w 136"/>
                <a:gd name="T29" fmla="*/ 1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06" name="Freeform 631"/>
            <p:cNvSpPr>
              <a:spLocks/>
            </p:cNvSpPr>
            <p:nvPr/>
          </p:nvSpPr>
          <p:spPr bwMode="auto">
            <a:xfrm>
              <a:off x="7521" y="935"/>
              <a:ext cx="39" cy="35"/>
            </a:xfrm>
            <a:custGeom>
              <a:avLst/>
              <a:gdLst>
                <a:gd name="T0" fmla="*/ 3 w 90"/>
                <a:gd name="T1" fmla="*/ 1 h 93"/>
                <a:gd name="T2" fmla="*/ 0 w 90"/>
                <a:gd name="T3" fmla="*/ 0 h 93"/>
                <a:gd name="T4" fmla="*/ 0 w 90"/>
                <a:gd name="T5" fmla="*/ 1 h 93"/>
                <a:gd name="T6" fmla="*/ 1 w 90"/>
                <a:gd name="T7" fmla="*/ 2 h 93"/>
                <a:gd name="T8" fmla="*/ 3 w 90"/>
                <a:gd name="T9" fmla="*/ 2 h 93"/>
                <a:gd name="T10" fmla="*/ 3 w 90"/>
                <a:gd name="T11" fmla="*/ 1 h 93"/>
                <a:gd name="T12" fmla="*/ 3 w 90"/>
                <a:gd name="T13" fmla="*/ 1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93">
                  <a:moveTo>
                    <a:pt x="74" y="31"/>
                  </a:moveTo>
                  <a:lnTo>
                    <a:pt x="15" y="0"/>
                  </a:lnTo>
                  <a:lnTo>
                    <a:pt x="0" y="31"/>
                  </a:lnTo>
                  <a:lnTo>
                    <a:pt x="30" y="92"/>
                  </a:lnTo>
                  <a:lnTo>
                    <a:pt x="74" y="77"/>
                  </a:lnTo>
                  <a:lnTo>
                    <a:pt x="89" y="31"/>
                  </a:lnTo>
                  <a:lnTo>
                    <a:pt x="74"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07" name="Freeform 632"/>
            <p:cNvSpPr>
              <a:spLocks/>
            </p:cNvSpPr>
            <p:nvPr/>
          </p:nvSpPr>
          <p:spPr bwMode="auto">
            <a:xfrm>
              <a:off x="7335" y="1086"/>
              <a:ext cx="39" cy="30"/>
            </a:xfrm>
            <a:custGeom>
              <a:avLst/>
              <a:gdLst>
                <a:gd name="T0" fmla="*/ 1 w 91"/>
                <a:gd name="T1" fmla="*/ 0 h 78"/>
                <a:gd name="T2" fmla="*/ 0 w 91"/>
                <a:gd name="T3" fmla="*/ 0 h 78"/>
                <a:gd name="T4" fmla="*/ 0 w 91"/>
                <a:gd name="T5" fmla="*/ 1 h 78"/>
                <a:gd name="T6" fmla="*/ 0 w 91"/>
                <a:gd name="T7" fmla="*/ 1 h 78"/>
                <a:gd name="T8" fmla="*/ 1 w 91"/>
                <a:gd name="T9" fmla="*/ 1 h 78"/>
                <a:gd name="T10" fmla="*/ 1 w 91"/>
                <a:gd name="T11" fmla="*/ 2 h 78"/>
                <a:gd name="T12" fmla="*/ 3 w 91"/>
                <a:gd name="T13" fmla="*/ 1 h 78"/>
                <a:gd name="T14" fmla="*/ 1 w 91"/>
                <a:gd name="T15" fmla="*/ 1 h 78"/>
                <a:gd name="T16" fmla="*/ 1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08" name="Freeform 633"/>
            <p:cNvSpPr>
              <a:spLocks/>
            </p:cNvSpPr>
            <p:nvPr/>
          </p:nvSpPr>
          <p:spPr bwMode="auto">
            <a:xfrm>
              <a:off x="7565" y="947"/>
              <a:ext cx="21" cy="23"/>
            </a:xfrm>
            <a:custGeom>
              <a:avLst/>
              <a:gdLst>
                <a:gd name="T0" fmla="*/ 0 w 47"/>
                <a:gd name="T1" fmla="*/ 0 h 62"/>
                <a:gd name="T2" fmla="*/ 0 w 47"/>
                <a:gd name="T3" fmla="*/ 1 h 62"/>
                <a:gd name="T4" fmla="*/ 0 w 47"/>
                <a:gd name="T5" fmla="*/ 1 h 62"/>
                <a:gd name="T6" fmla="*/ 2 w 47"/>
                <a:gd name="T7" fmla="*/ 0 h 62"/>
                <a:gd name="T8" fmla="*/ 1 w 47"/>
                <a:gd name="T9" fmla="*/ 0 h 62"/>
                <a:gd name="T10" fmla="*/ 0 w 4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2">
                  <a:moveTo>
                    <a:pt x="0" y="0"/>
                  </a:moveTo>
                  <a:lnTo>
                    <a:pt x="0" y="46"/>
                  </a:lnTo>
                  <a:lnTo>
                    <a:pt x="15" y="61"/>
                  </a:lnTo>
                  <a:lnTo>
                    <a:pt x="46" y="31"/>
                  </a:lnTo>
                  <a:lnTo>
                    <a:pt x="30"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09" name="Freeform 634"/>
            <p:cNvSpPr>
              <a:spLocks/>
            </p:cNvSpPr>
            <p:nvPr/>
          </p:nvSpPr>
          <p:spPr bwMode="auto">
            <a:xfrm>
              <a:off x="7822" y="958"/>
              <a:ext cx="19" cy="12"/>
            </a:xfrm>
            <a:custGeom>
              <a:avLst/>
              <a:gdLst>
                <a:gd name="T0" fmla="*/ 0 w 45"/>
                <a:gd name="T1" fmla="*/ 0 h 32"/>
                <a:gd name="T2" fmla="*/ 1 w 45"/>
                <a:gd name="T3" fmla="*/ 0 h 32"/>
                <a:gd name="T4" fmla="*/ 1 w 45"/>
                <a:gd name="T5" fmla="*/ 1 h 32"/>
                <a:gd name="T6" fmla="*/ 0 w 45"/>
                <a:gd name="T7" fmla="*/ 0 h 32"/>
                <a:gd name="T8" fmla="*/ 0 w 4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0"/>
                  </a:moveTo>
                  <a:lnTo>
                    <a:pt x="44" y="16"/>
                  </a:lnTo>
                  <a:lnTo>
                    <a:pt x="44" y="31"/>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10" name="Freeform 635"/>
            <p:cNvSpPr>
              <a:spLocks/>
            </p:cNvSpPr>
            <p:nvPr/>
          </p:nvSpPr>
          <p:spPr bwMode="auto">
            <a:xfrm>
              <a:off x="8072" y="964"/>
              <a:ext cx="20" cy="12"/>
            </a:xfrm>
            <a:custGeom>
              <a:avLst/>
              <a:gdLst>
                <a:gd name="T0" fmla="*/ 0 w 46"/>
                <a:gd name="T1" fmla="*/ 0 h 31"/>
                <a:gd name="T2" fmla="*/ 0 w 46"/>
                <a:gd name="T3" fmla="*/ 1 h 31"/>
                <a:gd name="T4" fmla="*/ 1 w 46"/>
                <a:gd name="T5" fmla="*/ 0 h 31"/>
                <a:gd name="T6" fmla="*/ 2 w 46"/>
                <a:gd name="T7" fmla="*/ 0 h 31"/>
                <a:gd name="T8" fmla="*/ 0 w 46"/>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0"/>
                  </a:moveTo>
                  <a:lnTo>
                    <a:pt x="0" y="30"/>
                  </a:lnTo>
                  <a:lnTo>
                    <a:pt x="30" y="15"/>
                  </a:lnTo>
                  <a:lnTo>
                    <a:pt x="45"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11" name="Freeform 636"/>
            <p:cNvSpPr>
              <a:spLocks/>
            </p:cNvSpPr>
            <p:nvPr/>
          </p:nvSpPr>
          <p:spPr bwMode="auto">
            <a:xfrm>
              <a:off x="7797" y="958"/>
              <a:ext cx="13" cy="18"/>
            </a:xfrm>
            <a:custGeom>
              <a:avLst/>
              <a:gdLst>
                <a:gd name="T0" fmla="*/ 0 w 30"/>
                <a:gd name="T1" fmla="*/ 0 h 47"/>
                <a:gd name="T2" fmla="*/ 0 w 30"/>
                <a:gd name="T3" fmla="*/ 1 h 47"/>
                <a:gd name="T4" fmla="*/ 1 w 30"/>
                <a:gd name="T5" fmla="*/ 1 h 47"/>
                <a:gd name="T6" fmla="*/ 1 w 30"/>
                <a:gd name="T7" fmla="*/ 0 h 47"/>
                <a:gd name="T8" fmla="*/ 0 w 30"/>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
                  <a:moveTo>
                    <a:pt x="0" y="0"/>
                  </a:moveTo>
                  <a:lnTo>
                    <a:pt x="0" y="31"/>
                  </a:lnTo>
                  <a:lnTo>
                    <a:pt x="29" y="46"/>
                  </a:lnTo>
                  <a:lnTo>
                    <a:pt x="29"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12" name="Freeform 637"/>
            <p:cNvSpPr>
              <a:spLocks/>
            </p:cNvSpPr>
            <p:nvPr/>
          </p:nvSpPr>
          <p:spPr bwMode="auto">
            <a:xfrm>
              <a:off x="7380" y="1110"/>
              <a:ext cx="13" cy="11"/>
            </a:xfrm>
            <a:custGeom>
              <a:avLst/>
              <a:gdLst>
                <a:gd name="T0" fmla="*/ 0 w 30"/>
                <a:gd name="T1" fmla="*/ 0 h 32"/>
                <a:gd name="T2" fmla="*/ 1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0" y="0"/>
                  </a:moveTo>
                  <a:lnTo>
                    <a:pt x="29" y="16"/>
                  </a:lnTo>
                  <a:lnTo>
                    <a:pt x="15" y="31"/>
                  </a:lnTo>
                  <a:lnTo>
                    <a:pt x="0"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13" name="Freeform 638"/>
            <p:cNvSpPr>
              <a:spLocks/>
            </p:cNvSpPr>
            <p:nvPr/>
          </p:nvSpPr>
          <p:spPr bwMode="auto">
            <a:xfrm>
              <a:off x="8130" y="1144"/>
              <a:ext cx="19" cy="7"/>
            </a:xfrm>
            <a:custGeom>
              <a:avLst/>
              <a:gdLst>
                <a:gd name="T0" fmla="*/ 0 w 45"/>
                <a:gd name="T1" fmla="*/ 0 h 17"/>
                <a:gd name="T2" fmla="*/ 0 w 45"/>
                <a:gd name="T3" fmla="*/ 0 h 17"/>
                <a:gd name="T4" fmla="*/ 1 w 45"/>
                <a:gd name="T5" fmla="*/ 0 h 17"/>
                <a:gd name="T6" fmla="*/ 0 w 4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7">
                  <a:moveTo>
                    <a:pt x="14" y="0"/>
                  </a:moveTo>
                  <a:lnTo>
                    <a:pt x="0" y="0"/>
                  </a:lnTo>
                  <a:lnTo>
                    <a:pt x="44" y="16"/>
                  </a:lnTo>
                  <a:lnTo>
                    <a:pt x="1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14" name="Line 639"/>
            <p:cNvSpPr>
              <a:spLocks noChangeShapeType="1"/>
            </p:cNvSpPr>
            <p:nvPr/>
          </p:nvSpPr>
          <p:spPr bwMode="auto">
            <a:xfrm>
              <a:off x="8194" y="1162"/>
              <a:ext cx="6"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15" name="Line 640"/>
            <p:cNvSpPr>
              <a:spLocks noChangeShapeType="1"/>
            </p:cNvSpPr>
            <p:nvPr/>
          </p:nvSpPr>
          <p:spPr bwMode="auto">
            <a:xfrm>
              <a:off x="7585" y="1423"/>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16" name="Line 641"/>
            <p:cNvSpPr>
              <a:spLocks noChangeShapeType="1"/>
            </p:cNvSpPr>
            <p:nvPr/>
          </p:nvSpPr>
          <p:spPr bwMode="auto">
            <a:xfrm>
              <a:off x="7578" y="1429"/>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17" name="Line 642"/>
            <p:cNvSpPr>
              <a:spLocks noChangeShapeType="1"/>
            </p:cNvSpPr>
            <p:nvPr/>
          </p:nvSpPr>
          <p:spPr bwMode="auto">
            <a:xfrm>
              <a:off x="7578" y="1429"/>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18" name="Line 643"/>
            <p:cNvSpPr>
              <a:spLocks noChangeShapeType="1"/>
            </p:cNvSpPr>
            <p:nvPr/>
          </p:nvSpPr>
          <p:spPr bwMode="auto">
            <a:xfrm flipH="1">
              <a:off x="7573" y="1435"/>
              <a:ext cx="5"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19" name="Line 644"/>
            <p:cNvSpPr>
              <a:spLocks noChangeShapeType="1"/>
            </p:cNvSpPr>
            <p:nvPr/>
          </p:nvSpPr>
          <p:spPr bwMode="auto">
            <a:xfrm>
              <a:off x="7573" y="1435"/>
              <a:ext cx="5"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20" name="Line 645"/>
            <p:cNvSpPr>
              <a:spLocks noChangeShapeType="1"/>
            </p:cNvSpPr>
            <p:nvPr/>
          </p:nvSpPr>
          <p:spPr bwMode="auto">
            <a:xfrm>
              <a:off x="7578" y="1441"/>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21" name="Line 646"/>
            <p:cNvSpPr>
              <a:spLocks noChangeShapeType="1"/>
            </p:cNvSpPr>
            <p:nvPr/>
          </p:nvSpPr>
          <p:spPr bwMode="auto">
            <a:xfrm>
              <a:off x="7585" y="1441"/>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22" name="Line 647"/>
            <p:cNvSpPr>
              <a:spLocks noChangeShapeType="1"/>
            </p:cNvSpPr>
            <p:nvPr/>
          </p:nvSpPr>
          <p:spPr bwMode="auto">
            <a:xfrm>
              <a:off x="7585" y="144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23" name="Line 648"/>
            <p:cNvSpPr>
              <a:spLocks noChangeShapeType="1"/>
            </p:cNvSpPr>
            <p:nvPr/>
          </p:nvSpPr>
          <p:spPr bwMode="auto">
            <a:xfrm>
              <a:off x="7585" y="144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24" name="Line 649"/>
            <p:cNvSpPr>
              <a:spLocks noChangeShapeType="1"/>
            </p:cNvSpPr>
            <p:nvPr/>
          </p:nvSpPr>
          <p:spPr bwMode="auto">
            <a:xfrm>
              <a:off x="7591" y="144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25" name="Line 650"/>
            <p:cNvSpPr>
              <a:spLocks noChangeShapeType="1"/>
            </p:cNvSpPr>
            <p:nvPr/>
          </p:nvSpPr>
          <p:spPr bwMode="auto">
            <a:xfrm>
              <a:off x="7604" y="1441"/>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26" name="Line 651"/>
            <p:cNvSpPr>
              <a:spLocks noChangeShapeType="1"/>
            </p:cNvSpPr>
            <p:nvPr/>
          </p:nvSpPr>
          <p:spPr bwMode="auto">
            <a:xfrm flipV="1">
              <a:off x="7604" y="1435"/>
              <a:ext cx="7"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27" name="Freeform 652"/>
            <p:cNvSpPr>
              <a:spLocks/>
            </p:cNvSpPr>
            <p:nvPr/>
          </p:nvSpPr>
          <p:spPr bwMode="auto">
            <a:xfrm>
              <a:off x="7649" y="1266"/>
              <a:ext cx="225" cy="99"/>
            </a:xfrm>
            <a:custGeom>
              <a:avLst/>
              <a:gdLst>
                <a:gd name="T0" fmla="*/ 15 w 523"/>
                <a:gd name="T1" fmla="*/ 1 h 262"/>
                <a:gd name="T2" fmla="*/ 14 w 523"/>
                <a:gd name="T3" fmla="*/ 1 h 262"/>
                <a:gd name="T4" fmla="*/ 13 w 523"/>
                <a:gd name="T5" fmla="*/ 1 h 262"/>
                <a:gd name="T6" fmla="*/ 12 w 523"/>
                <a:gd name="T7" fmla="*/ 1 h 262"/>
                <a:gd name="T8" fmla="*/ 12 w 523"/>
                <a:gd name="T9" fmla="*/ 1 h 262"/>
                <a:gd name="T10" fmla="*/ 9 w 523"/>
                <a:gd name="T11" fmla="*/ 1 h 262"/>
                <a:gd name="T12" fmla="*/ 8 w 523"/>
                <a:gd name="T13" fmla="*/ 1 h 262"/>
                <a:gd name="T14" fmla="*/ 7 w 523"/>
                <a:gd name="T15" fmla="*/ 1 h 262"/>
                <a:gd name="T16" fmla="*/ 5 w 523"/>
                <a:gd name="T17" fmla="*/ 0 h 262"/>
                <a:gd name="T18" fmla="*/ 5 w 523"/>
                <a:gd name="T19" fmla="*/ 1 h 262"/>
                <a:gd name="T20" fmla="*/ 5 w 523"/>
                <a:gd name="T21" fmla="*/ 2 h 262"/>
                <a:gd name="T22" fmla="*/ 3 w 523"/>
                <a:gd name="T23" fmla="*/ 2 h 262"/>
                <a:gd name="T24" fmla="*/ 1 w 523"/>
                <a:gd name="T25" fmla="*/ 2 h 262"/>
                <a:gd name="T26" fmla="*/ 0 w 523"/>
                <a:gd name="T27" fmla="*/ 2 h 262"/>
                <a:gd name="T28" fmla="*/ 0 w 523"/>
                <a:gd name="T29" fmla="*/ 3 h 262"/>
                <a:gd name="T30" fmla="*/ 1 w 523"/>
                <a:gd name="T31" fmla="*/ 3 h 262"/>
                <a:gd name="T32" fmla="*/ 2 w 523"/>
                <a:gd name="T33" fmla="*/ 3 h 262"/>
                <a:gd name="T34" fmla="*/ 3 w 523"/>
                <a:gd name="T35" fmla="*/ 4 h 262"/>
                <a:gd name="T36" fmla="*/ 3 w 523"/>
                <a:gd name="T37" fmla="*/ 4 h 262"/>
                <a:gd name="T38" fmla="*/ 6 w 523"/>
                <a:gd name="T39" fmla="*/ 5 h 262"/>
                <a:gd name="T40" fmla="*/ 6 w 523"/>
                <a:gd name="T41" fmla="*/ 5 h 262"/>
                <a:gd name="T42" fmla="*/ 8 w 523"/>
                <a:gd name="T43" fmla="*/ 5 h 262"/>
                <a:gd name="T44" fmla="*/ 9 w 523"/>
                <a:gd name="T45" fmla="*/ 5 h 262"/>
                <a:gd name="T46" fmla="*/ 9 w 523"/>
                <a:gd name="T47" fmla="*/ 5 h 262"/>
                <a:gd name="T48" fmla="*/ 12 w 523"/>
                <a:gd name="T49" fmla="*/ 5 h 262"/>
                <a:gd name="T50" fmla="*/ 12 w 523"/>
                <a:gd name="T51" fmla="*/ 5 h 262"/>
                <a:gd name="T52" fmla="*/ 14 w 523"/>
                <a:gd name="T53" fmla="*/ 5 h 262"/>
                <a:gd name="T54" fmla="*/ 14 w 523"/>
                <a:gd name="T55" fmla="*/ 4 h 262"/>
                <a:gd name="T56" fmla="*/ 14 w 523"/>
                <a:gd name="T57" fmla="*/ 4 h 262"/>
                <a:gd name="T58" fmla="*/ 15 w 523"/>
                <a:gd name="T59" fmla="*/ 3 h 262"/>
                <a:gd name="T60" fmla="*/ 15 w 523"/>
                <a:gd name="T61" fmla="*/ 3 h 262"/>
                <a:gd name="T62" fmla="*/ 16 w 523"/>
                <a:gd name="T63" fmla="*/ 3 h 262"/>
                <a:gd name="T64" fmla="*/ 17 w 523"/>
                <a:gd name="T65" fmla="*/ 2 h 262"/>
                <a:gd name="T66" fmla="*/ 18 w 523"/>
                <a:gd name="T67" fmla="*/ 2 h 262"/>
                <a:gd name="T68" fmla="*/ 17 w 523"/>
                <a:gd name="T69" fmla="*/ 1 h 262"/>
                <a:gd name="T70" fmla="*/ 16 w 523"/>
                <a:gd name="T71" fmla="*/ 1 h 262"/>
                <a:gd name="T72" fmla="*/ 15 w 523"/>
                <a:gd name="T73" fmla="*/ 1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28" name="Freeform 653"/>
            <p:cNvSpPr>
              <a:spLocks/>
            </p:cNvSpPr>
            <p:nvPr/>
          </p:nvSpPr>
          <p:spPr bwMode="auto">
            <a:xfrm>
              <a:off x="7573" y="1226"/>
              <a:ext cx="403" cy="332"/>
            </a:xfrm>
            <a:custGeom>
              <a:avLst/>
              <a:gdLst>
                <a:gd name="T0" fmla="*/ 23 w 941"/>
                <a:gd name="T1" fmla="*/ 5 h 877"/>
                <a:gd name="T2" fmla="*/ 21 w 941"/>
                <a:gd name="T3" fmla="*/ 5 h 877"/>
                <a:gd name="T4" fmla="*/ 20 w 941"/>
                <a:gd name="T5" fmla="*/ 6 h 877"/>
                <a:gd name="T6" fmla="*/ 20 w 941"/>
                <a:gd name="T7" fmla="*/ 7 h 877"/>
                <a:gd name="T8" fmla="*/ 18 w 941"/>
                <a:gd name="T9" fmla="*/ 8 h 877"/>
                <a:gd name="T10" fmla="*/ 15 w 941"/>
                <a:gd name="T11" fmla="*/ 7 h 877"/>
                <a:gd name="T12" fmla="*/ 12 w 941"/>
                <a:gd name="T13" fmla="*/ 8 h 877"/>
                <a:gd name="T14" fmla="*/ 9 w 941"/>
                <a:gd name="T15" fmla="*/ 6 h 877"/>
                <a:gd name="T16" fmla="*/ 8 w 941"/>
                <a:gd name="T17" fmla="*/ 5 h 877"/>
                <a:gd name="T18" fmla="*/ 6 w 941"/>
                <a:gd name="T19" fmla="*/ 5 h 877"/>
                <a:gd name="T20" fmla="*/ 6 w 941"/>
                <a:gd name="T21" fmla="*/ 6 h 877"/>
                <a:gd name="T22" fmla="*/ 4 w 941"/>
                <a:gd name="T23" fmla="*/ 6 h 877"/>
                <a:gd name="T24" fmla="*/ 3 w 941"/>
                <a:gd name="T25" fmla="*/ 8 h 877"/>
                <a:gd name="T26" fmla="*/ 1 w 941"/>
                <a:gd name="T27" fmla="*/ 9 h 877"/>
                <a:gd name="T28" fmla="*/ 0 w 941"/>
                <a:gd name="T29" fmla="*/ 10 h 877"/>
                <a:gd name="T30" fmla="*/ 1 w 941"/>
                <a:gd name="T31" fmla="*/ 11 h 877"/>
                <a:gd name="T32" fmla="*/ 4 w 941"/>
                <a:gd name="T33" fmla="*/ 12 h 877"/>
                <a:gd name="T34" fmla="*/ 4 w 941"/>
                <a:gd name="T35" fmla="*/ 14 h 877"/>
                <a:gd name="T36" fmla="*/ 6 w 941"/>
                <a:gd name="T37" fmla="*/ 14 h 877"/>
                <a:gd name="T38" fmla="*/ 9 w 941"/>
                <a:gd name="T39" fmla="*/ 15 h 877"/>
                <a:gd name="T40" fmla="*/ 10 w 941"/>
                <a:gd name="T41" fmla="*/ 15 h 877"/>
                <a:gd name="T42" fmla="*/ 11 w 941"/>
                <a:gd name="T43" fmla="*/ 15 h 877"/>
                <a:gd name="T44" fmla="*/ 14 w 941"/>
                <a:gd name="T45" fmla="*/ 14 h 877"/>
                <a:gd name="T46" fmla="*/ 15 w 941"/>
                <a:gd name="T47" fmla="*/ 14 h 877"/>
                <a:gd name="T48" fmla="*/ 15 w 941"/>
                <a:gd name="T49" fmla="*/ 14 h 877"/>
                <a:gd name="T50" fmla="*/ 16 w 941"/>
                <a:gd name="T51" fmla="*/ 15 h 877"/>
                <a:gd name="T52" fmla="*/ 16 w 941"/>
                <a:gd name="T53" fmla="*/ 16 h 877"/>
                <a:gd name="T54" fmla="*/ 17 w 941"/>
                <a:gd name="T55" fmla="*/ 16 h 877"/>
                <a:gd name="T56" fmla="*/ 18 w 941"/>
                <a:gd name="T57" fmla="*/ 18 h 877"/>
                <a:gd name="T58" fmla="*/ 19 w 941"/>
                <a:gd name="T59" fmla="*/ 18 h 877"/>
                <a:gd name="T60" fmla="*/ 20 w 941"/>
                <a:gd name="T61" fmla="*/ 17 h 877"/>
                <a:gd name="T62" fmla="*/ 21 w 941"/>
                <a:gd name="T63" fmla="*/ 17 h 877"/>
                <a:gd name="T64" fmla="*/ 22 w 941"/>
                <a:gd name="T65" fmla="*/ 17 h 877"/>
                <a:gd name="T66" fmla="*/ 24 w 941"/>
                <a:gd name="T67" fmla="*/ 17 h 877"/>
                <a:gd name="T68" fmla="*/ 24 w 941"/>
                <a:gd name="T69" fmla="*/ 18 h 877"/>
                <a:gd name="T70" fmla="*/ 24 w 941"/>
                <a:gd name="T71" fmla="*/ 17 h 877"/>
                <a:gd name="T72" fmla="*/ 26 w 941"/>
                <a:gd name="T73" fmla="*/ 17 h 877"/>
                <a:gd name="T74" fmla="*/ 26 w 941"/>
                <a:gd name="T75" fmla="*/ 17 h 877"/>
                <a:gd name="T76" fmla="*/ 29 w 941"/>
                <a:gd name="T77" fmla="*/ 16 h 877"/>
                <a:gd name="T78" fmla="*/ 29 w 941"/>
                <a:gd name="T79" fmla="*/ 13 h 877"/>
                <a:gd name="T80" fmla="*/ 29 w 941"/>
                <a:gd name="T81" fmla="*/ 12 h 877"/>
                <a:gd name="T82" fmla="*/ 28 w 941"/>
                <a:gd name="T83" fmla="*/ 11 h 877"/>
                <a:gd name="T84" fmla="*/ 27 w 941"/>
                <a:gd name="T85" fmla="*/ 10 h 877"/>
                <a:gd name="T86" fmla="*/ 28 w 941"/>
                <a:gd name="T87" fmla="*/ 9 h 877"/>
                <a:gd name="T88" fmla="*/ 27 w 941"/>
                <a:gd name="T89" fmla="*/ 9 h 877"/>
                <a:gd name="T90" fmla="*/ 25 w 941"/>
                <a:gd name="T91" fmla="*/ 8 h 877"/>
                <a:gd name="T92" fmla="*/ 27 w 941"/>
                <a:gd name="T93" fmla="*/ 7 h 877"/>
                <a:gd name="T94" fmla="*/ 27 w 941"/>
                <a:gd name="T95" fmla="*/ 8 h 877"/>
                <a:gd name="T96" fmla="*/ 29 w 941"/>
                <a:gd name="T97" fmla="*/ 8 h 877"/>
                <a:gd name="T98" fmla="*/ 30 w 941"/>
                <a:gd name="T99" fmla="*/ 6 h 877"/>
                <a:gd name="T100" fmla="*/ 32 w 941"/>
                <a:gd name="T101" fmla="*/ 6 h 877"/>
                <a:gd name="T102" fmla="*/ 32 w 941"/>
                <a:gd name="T103" fmla="*/ 4 h 877"/>
                <a:gd name="T104" fmla="*/ 31 w 941"/>
                <a:gd name="T105" fmla="*/ 3 h 877"/>
                <a:gd name="T106" fmla="*/ 30 w 941"/>
                <a:gd name="T107" fmla="*/ 3 h 877"/>
                <a:gd name="T108" fmla="*/ 28 w 941"/>
                <a:gd name="T109" fmla="*/ 2 h 877"/>
                <a:gd name="T110" fmla="*/ 25 w 941"/>
                <a:gd name="T111" fmla="*/ 1 h 877"/>
                <a:gd name="T112" fmla="*/ 23 w 941"/>
                <a:gd name="T113" fmla="*/ 0 h 877"/>
                <a:gd name="T114" fmla="*/ 23 w 941"/>
                <a:gd name="T115" fmla="*/ 1 h 877"/>
                <a:gd name="T116" fmla="*/ 22 w 941"/>
                <a:gd name="T117" fmla="*/ 3 h 877"/>
                <a:gd name="T118" fmla="*/ 21 w 941"/>
                <a:gd name="T119" fmla="*/ 3 h 877"/>
                <a:gd name="T120" fmla="*/ 23 w 941"/>
                <a:gd name="T121" fmla="*/ 3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29" name="Freeform 654"/>
            <p:cNvSpPr>
              <a:spLocks/>
            </p:cNvSpPr>
            <p:nvPr/>
          </p:nvSpPr>
          <p:spPr bwMode="auto">
            <a:xfrm>
              <a:off x="7867" y="1563"/>
              <a:ext cx="20" cy="11"/>
            </a:xfrm>
            <a:custGeom>
              <a:avLst/>
              <a:gdLst>
                <a:gd name="T0" fmla="*/ 2 w 46"/>
                <a:gd name="T1" fmla="*/ 0 h 32"/>
                <a:gd name="T2" fmla="*/ 0 w 46"/>
                <a:gd name="T3" fmla="*/ 0 h 32"/>
                <a:gd name="T4" fmla="*/ 0 w 46"/>
                <a:gd name="T5" fmla="*/ 0 h 32"/>
                <a:gd name="T6" fmla="*/ 1 w 46"/>
                <a:gd name="T7" fmla="*/ 0 h 32"/>
                <a:gd name="T8" fmla="*/ 2 w 46"/>
                <a:gd name="T9" fmla="*/ 0 h 32"/>
                <a:gd name="T10" fmla="*/ 2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0"/>
                  </a:moveTo>
                  <a:lnTo>
                    <a:pt x="15" y="0"/>
                  </a:lnTo>
                  <a:lnTo>
                    <a:pt x="0" y="31"/>
                  </a:lnTo>
                  <a:lnTo>
                    <a:pt x="30" y="31"/>
                  </a:lnTo>
                  <a:lnTo>
                    <a:pt x="45" y="16"/>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30" name="Line 655"/>
            <p:cNvSpPr>
              <a:spLocks noChangeShapeType="1"/>
            </p:cNvSpPr>
            <p:nvPr/>
          </p:nvSpPr>
          <p:spPr bwMode="auto">
            <a:xfrm>
              <a:off x="7591" y="1464"/>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31" name="Line 656"/>
            <p:cNvSpPr>
              <a:spLocks noChangeShapeType="1"/>
            </p:cNvSpPr>
            <p:nvPr/>
          </p:nvSpPr>
          <p:spPr bwMode="auto">
            <a:xfrm>
              <a:off x="7726" y="1499"/>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32" name="Line 657"/>
            <p:cNvSpPr>
              <a:spLocks noChangeShapeType="1"/>
            </p:cNvSpPr>
            <p:nvPr/>
          </p:nvSpPr>
          <p:spPr bwMode="auto">
            <a:xfrm flipV="1">
              <a:off x="7739" y="1493"/>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33" name="Line 658"/>
            <p:cNvSpPr>
              <a:spLocks noChangeShapeType="1"/>
            </p:cNvSpPr>
            <p:nvPr/>
          </p:nvSpPr>
          <p:spPr bwMode="auto">
            <a:xfrm>
              <a:off x="7745" y="1493"/>
              <a:ext cx="8"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34" name="Line 659"/>
            <p:cNvSpPr>
              <a:spLocks noChangeShapeType="1"/>
            </p:cNvSpPr>
            <p:nvPr/>
          </p:nvSpPr>
          <p:spPr bwMode="auto">
            <a:xfrm>
              <a:off x="7745" y="1493"/>
              <a:ext cx="8"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35" name="Line 660"/>
            <p:cNvSpPr>
              <a:spLocks noChangeShapeType="1"/>
            </p:cNvSpPr>
            <p:nvPr/>
          </p:nvSpPr>
          <p:spPr bwMode="auto">
            <a:xfrm>
              <a:off x="7753" y="1493"/>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36" name="Line 661"/>
            <p:cNvSpPr>
              <a:spLocks noChangeShapeType="1"/>
            </p:cNvSpPr>
            <p:nvPr/>
          </p:nvSpPr>
          <p:spPr bwMode="auto">
            <a:xfrm flipV="1">
              <a:off x="7758" y="1487"/>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37" name="Line 662"/>
            <p:cNvSpPr>
              <a:spLocks noChangeShapeType="1"/>
            </p:cNvSpPr>
            <p:nvPr/>
          </p:nvSpPr>
          <p:spPr bwMode="auto">
            <a:xfrm>
              <a:off x="7758" y="1487"/>
              <a:ext cx="6"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38" name="Line 663"/>
            <p:cNvSpPr>
              <a:spLocks noChangeShapeType="1"/>
            </p:cNvSpPr>
            <p:nvPr/>
          </p:nvSpPr>
          <p:spPr bwMode="auto">
            <a:xfrm>
              <a:off x="7764" y="1493"/>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39" name="Line 664"/>
            <p:cNvSpPr>
              <a:spLocks noChangeShapeType="1"/>
            </p:cNvSpPr>
            <p:nvPr/>
          </p:nvSpPr>
          <p:spPr bwMode="auto">
            <a:xfrm>
              <a:off x="7597" y="1464"/>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40" name="Line 665"/>
            <p:cNvSpPr>
              <a:spLocks noChangeShapeType="1"/>
            </p:cNvSpPr>
            <p:nvPr/>
          </p:nvSpPr>
          <p:spPr bwMode="auto">
            <a:xfrm>
              <a:off x="7604" y="1459"/>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41" name="Line 666"/>
            <p:cNvSpPr>
              <a:spLocks noChangeShapeType="1"/>
            </p:cNvSpPr>
            <p:nvPr/>
          </p:nvSpPr>
          <p:spPr bwMode="auto">
            <a:xfrm>
              <a:off x="7611" y="1459"/>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42" name="Line 667"/>
            <p:cNvSpPr>
              <a:spLocks noChangeShapeType="1"/>
            </p:cNvSpPr>
            <p:nvPr/>
          </p:nvSpPr>
          <p:spPr bwMode="auto">
            <a:xfrm>
              <a:off x="7617" y="1464"/>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43" name="Freeform 668"/>
            <p:cNvSpPr>
              <a:spLocks/>
            </p:cNvSpPr>
            <p:nvPr/>
          </p:nvSpPr>
          <p:spPr bwMode="auto">
            <a:xfrm>
              <a:off x="7822" y="1533"/>
              <a:ext cx="58" cy="129"/>
            </a:xfrm>
            <a:custGeom>
              <a:avLst/>
              <a:gdLst>
                <a:gd name="T0" fmla="*/ 0 w 135"/>
                <a:gd name="T1" fmla="*/ 0 h 340"/>
                <a:gd name="T2" fmla="*/ 0 w 135"/>
                <a:gd name="T3" fmla="*/ 1 h 340"/>
                <a:gd name="T4" fmla="*/ 0 w 135"/>
                <a:gd name="T5" fmla="*/ 1 h 340"/>
                <a:gd name="T6" fmla="*/ 1 w 135"/>
                <a:gd name="T7" fmla="*/ 2 h 340"/>
                <a:gd name="T8" fmla="*/ 1 w 135"/>
                <a:gd name="T9" fmla="*/ 2 h 340"/>
                <a:gd name="T10" fmla="*/ 3 w 135"/>
                <a:gd name="T11" fmla="*/ 3 h 340"/>
                <a:gd name="T12" fmla="*/ 3 w 135"/>
                <a:gd name="T13" fmla="*/ 3 h 340"/>
                <a:gd name="T14" fmla="*/ 3 w 135"/>
                <a:gd name="T15" fmla="*/ 4 h 340"/>
                <a:gd name="T16" fmla="*/ 3 w 135"/>
                <a:gd name="T17" fmla="*/ 5 h 340"/>
                <a:gd name="T18" fmla="*/ 3 w 135"/>
                <a:gd name="T19" fmla="*/ 5 h 340"/>
                <a:gd name="T20" fmla="*/ 3 w 135"/>
                <a:gd name="T21" fmla="*/ 5 h 340"/>
                <a:gd name="T22" fmla="*/ 3 w 135"/>
                <a:gd name="T23" fmla="*/ 5 h 340"/>
                <a:gd name="T24" fmla="*/ 1 w 135"/>
                <a:gd name="T25" fmla="*/ 6 h 340"/>
                <a:gd name="T26" fmla="*/ 2 w 135"/>
                <a:gd name="T27" fmla="*/ 6 h 340"/>
                <a:gd name="T28" fmla="*/ 1 w 135"/>
                <a:gd name="T29" fmla="*/ 6 h 340"/>
                <a:gd name="T30" fmla="*/ 2 w 135"/>
                <a:gd name="T31" fmla="*/ 7 h 340"/>
                <a:gd name="T32" fmla="*/ 3 w 135"/>
                <a:gd name="T33" fmla="*/ 7 h 340"/>
                <a:gd name="T34" fmla="*/ 3 w 135"/>
                <a:gd name="T35" fmla="*/ 6 h 340"/>
                <a:gd name="T36" fmla="*/ 4 w 135"/>
                <a:gd name="T37" fmla="*/ 5 h 340"/>
                <a:gd name="T38" fmla="*/ 5 w 135"/>
                <a:gd name="T39" fmla="*/ 5 h 340"/>
                <a:gd name="T40" fmla="*/ 4 w 135"/>
                <a:gd name="T41" fmla="*/ 4 h 340"/>
                <a:gd name="T42" fmla="*/ 3 w 135"/>
                <a:gd name="T43" fmla="*/ 3 h 340"/>
                <a:gd name="T44" fmla="*/ 2 w 135"/>
                <a:gd name="T45" fmla="*/ 2 h 340"/>
                <a:gd name="T46" fmla="*/ 1 w 135"/>
                <a:gd name="T47" fmla="*/ 2 h 340"/>
                <a:gd name="T48" fmla="*/ 3 w 135"/>
                <a:gd name="T49" fmla="*/ 1 h 340"/>
                <a:gd name="T50" fmla="*/ 3 w 135"/>
                <a:gd name="T51" fmla="*/ 1 h 340"/>
                <a:gd name="T52" fmla="*/ 2 w 135"/>
                <a:gd name="T53" fmla="*/ 1 h 340"/>
                <a:gd name="T54" fmla="*/ 2 w 135"/>
                <a:gd name="T55" fmla="*/ 0 h 340"/>
                <a:gd name="T56" fmla="*/ 1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44" name="Freeform 669"/>
            <p:cNvSpPr>
              <a:spLocks/>
            </p:cNvSpPr>
            <p:nvPr/>
          </p:nvSpPr>
          <p:spPr bwMode="auto">
            <a:xfrm>
              <a:off x="7828" y="1610"/>
              <a:ext cx="33" cy="35"/>
            </a:xfrm>
            <a:custGeom>
              <a:avLst/>
              <a:gdLst>
                <a:gd name="T0" fmla="*/ 0 w 75"/>
                <a:gd name="T1" fmla="*/ 1 h 93"/>
                <a:gd name="T2" fmla="*/ 0 w 75"/>
                <a:gd name="T3" fmla="*/ 1 h 93"/>
                <a:gd name="T4" fmla="*/ 0 w 75"/>
                <a:gd name="T5" fmla="*/ 2 h 93"/>
                <a:gd name="T6" fmla="*/ 1 w 75"/>
                <a:gd name="T7" fmla="*/ 2 h 93"/>
                <a:gd name="T8" fmla="*/ 2 w 75"/>
                <a:gd name="T9" fmla="*/ 1 h 93"/>
                <a:gd name="T10" fmla="*/ 2 w 75"/>
                <a:gd name="T11" fmla="*/ 1 h 93"/>
                <a:gd name="T12" fmla="*/ 3 w 75"/>
                <a:gd name="T13" fmla="*/ 1 h 93"/>
                <a:gd name="T14" fmla="*/ 3 w 75"/>
                <a:gd name="T15" fmla="*/ 1 h 93"/>
                <a:gd name="T16" fmla="*/ 3 w 75"/>
                <a:gd name="T17" fmla="*/ 0 h 93"/>
                <a:gd name="T18" fmla="*/ 2 w 75"/>
                <a:gd name="T19" fmla="*/ 0 h 93"/>
                <a:gd name="T20" fmla="*/ 2 w 75"/>
                <a:gd name="T21" fmla="*/ 0 h 93"/>
                <a:gd name="T22" fmla="*/ 0 w 75"/>
                <a:gd name="T23" fmla="*/ 0 h 93"/>
                <a:gd name="T24" fmla="*/ 0 w 75"/>
                <a:gd name="T25" fmla="*/ 1 h 93"/>
                <a:gd name="T26" fmla="*/ 0 w 75"/>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45" name="Freeform 670"/>
            <p:cNvSpPr>
              <a:spLocks/>
            </p:cNvSpPr>
            <p:nvPr/>
          </p:nvSpPr>
          <p:spPr bwMode="auto">
            <a:xfrm>
              <a:off x="7739" y="1493"/>
              <a:ext cx="65" cy="152"/>
            </a:xfrm>
            <a:custGeom>
              <a:avLst/>
              <a:gdLst>
                <a:gd name="T0" fmla="*/ 5 w 151"/>
                <a:gd name="T1" fmla="*/ 3 h 401"/>
                <a:gd name="T2" fmla="*/ 4 w 151"/>
                <a:gd name="T3" fmla="*/ 3 h 401"/>
                <a:gd name="T4" fmla="*/ 3 w 151"/>
                <a:gd name="T5" fmla="*/ 2 h 401"/>
                <a:gd name="T6" fmla="*/ 3 w 151"/>
                <a:gd name="T7" fmla="*/ 2 h 401"/>
                <a:gd name="T8" fmla="*/ 3 w 151"/>
                <a:gd name="T9" fmla="*/ 2 h 401"/>
                <a:gd name="T10" fmla="*/ 3 w 151"/>
                <a:gd name="T11" fmla="*/ 1 h 401"/>
                <a:gd name="T12" fmla="*/ 3 w 151"/>
                <a:gd name="T13" fmla="*/ 0 h 401"/>
                <a:gd name="T14" fmla="*/ 3 w 151"/>
                <a:gd name="T15" fmla="*/ 0 h 401"/>
                <a:gd name="T16" fmla="*/ 2 w 151"/>
                <a:gd name="T17" fmla="*/ 0 h 401"/>
                <a:gd name="T18" fmla="*/ 1 w 151"/>
                <a:gd name="T19" fmla="*/ 1 h 401"/>
                <a:gd name="T20" fmla="*/ 1 w 151"/>
                <a:gd name="T21" fmla="*/ 1 h 401"/>
                <a:gd name="T22" fmla="*/ 1 w 151"/>
                <a:gd name="T23" fmla="*/ 2 h 401"/>
                <a:gd name="T24" fmla="*/ 0 w 151"/>
                <a:gd name="T25" fmla="*/ 2 h 401"/>
                <a:gd name="T26" fmla="*/ 0 w 151"/>
                <a:gd name="T27" fmla="*/ 3 h 401"/>
                <a:gd name="T28" fmla="*/ 0 w 151"/>
                <a:gd name="T29" fmla="*/ 3 h 401"/>
                <a:gd name="T30" fmla="*/ 0 w 151"/>
                <a:gd name="T31" fmla="*/ 3 h 401"/>
                <a:gd name="T32" fmla="*/ 0 w 151"/>
                <a:gd name="T33" fmla="*/ 3 h 401"/>
                <a:gd name="T34" fmla="*/ 0 w 151"/>
                <a:gd name="T35" fmla="*/ 4 h 401"/>
                <a:gd name="T36" fmla="*/ 1 w 151"/>
                <a:gd name="T37" fmla="*/ 4 h 401"/>
                <a:gd name="T38" fmla="*/ 2 w 151"/>
                <a:gd name="T39" fmla="*/ 5 h 401"/>
                <a:gd name="T40" fmla="*/ 1 w 151"/>
                <a:gd name="T41" fmla="*/ 6 h 401"/>
                <a:gd name="T42" fmla="*/ 3 w 151"/>
                <a:gd name="T43" fmla="*/ 6 h 401"/>
                <a:gd name="T44" fmla="*/ 3 w 151"/>
                <a:gd name="T45" fmla="*/ 5 h 401"/>
                <a:gd name="T46" fmla="*/ 4 w 151"/>
                <a:gd name="T47" fmla="*/ 6 h 401"/>
                <a:gd name="T48" fmla="*/ 4 w 151"/>
                <a:gd name="T49" fmla="*/ 6 h 401"/>
                <a:gd name="T50" fmla="*/ 5 w 151"/>
                <a:gd name="T51" fmla="*/ 8 h 401"/>
                <a:gd name="T52" fmla="*/ 5 w 151"/>
                <a:gd name="T53" fmla="*/ 8 h 401"/>
                <a:gd name="T54" fmla="*/ 5 w 151"/>
                <a:gd name="T55" fmla="*/ 8 h 401"/>
                <a:gd name="T56" fmla="*/ 5 w 151"/>
                <a:gd name="T57" fmla="*/ 6 h 401"/>
                <a:gd name="T58" fmla="*/ 5 w 151"/>
                <a:gd name="T59" fmla="*/ 5 h 401"/>
                <a:gd name="T60" fmla="*/ 3 w 151"/>
                <a:gd name="T61" fmla="*/ 5 h 401"/>
                <a:gd name="T62" fmla="*/ 4 w 151"/>
                <a:gd name="T63" fmla="*/ 4 h 401"/>
                <a:gd name="T64" fmla="*/ 5 w 151"/>
                <a:gd name="T65" fmla="*/ 4 h 401"/>
                <a:gd name="T66" fmla="*/ 5 w 151"/>
                <a:gd name="T67" fmla="*/ 3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46" name="Freeform 671"/>
            <p:cNvSpPr>
              <a:spLocks/>
            </p:cNvSpPr>
            <p:nvPr/>
          </p:nvSpPr>
          <p:spPr bwMode="auto">
            <a:xfrm>
              <a:off x="7804" y="1539"/>
              <a:ext cx="57" cy="71"/>
            </a:xfrm>
            <a:custGeom>
              <a:avLst/>
              <a:gdLst>
                <a:gd name="T0" fmla="*/ 0 w 134"/>
                <a:gd name="T1" fmla="*/ 1 h 186"/>
                <a:gd name="T2" fmla="*/ 0 w 134"/>
                <a:gd name="T3" fmla="*/ 1 h 186"/>
                <a:gd name="T4" fmla="*/ 0 w 134"/>
                <a:gd name="T5" fmla="*/ 2 h 186"/>
                <a:gd name="T6" fmla="*/ 0 w 134"/>
                <a:gd name="T7" fmla="*/ 2 h 186"/>
                <a:gd name="T8" fmla="*/ 1 w 134"/>
                <a:gd name="T9" fmla="*/ 2 h 186"/>
                <a:gd name="T10" fmla="*/ 1 w 134"/>
                <a:gd name="T11" fmla="*/ 3 h 186"/>
                <a:gd name="T12" fmla="*/ 2 w 134"/>
                <a:gd name="T13" fmla="*/ 2 h 186"/>
                <a:gd name="T14" fmla="*/ 3 w 134"/>
                <a:gd name="T15" fmla="*/ 3 h 186"/>
                <a:gd name="T16" fmla="*/ 3 w 134"/>
                <a:gd name="T17" fmla="*/ 3 h 186"/>
                <a:gd name="T18" fmla="*/ 3 w 134"/>
                <a:gd name="T19" fmla="*/ 4 h 186"/>
                <a:gd name="T20" fmla="*/ 4 w 134"/>
                <a:gd name="T21" fmla="*/ 4 h 186"/>
                <a:gd name="T22" fmla="*/ 4 w 134"/>
                <a:gd name="T23" fmla="*/ 4 h 186"/>
                <a:gd name="T24" fmla="*/ 4 w 134"/>
                <a:gd name="T25" fmla="*/ 3 h 186"/>
                <a:gd name="T26" fmla="*/ 4 w 134"/>
                <a:gd name="T27" fmla="*/ 3 h 186"/>
                <a:gd name="T28" fmla="*/ 3 w 134"/>
                <a:gd name="T29" fmla="*/ 2 h 186"/>
                <a:gd name="T30" fmla="*/ 3 w 134"/>
                <a:gd name="T31" fmla="*/ 1 h 186"/>
                <a:gd name="T32" fmla="*/ 2 w 134"/>
                <a:gd name="T33" fmla="*/ 1 h 186"/>
                <a:gd name="T34" fmla="*/ 1 w 134"/>
                <a:gd name="T35" fmla="*/ 1 h 186"/>
                <a:gd name="T36" fmla="*/ 1 w 134"/>
                <a:gd name="T37" fmla="*/ 0 h 186"/>
                <a:gd name="T38" fmla="*/ 1 w 134"/>
                <a:gd name="T39" fmla="*/ 0 h 186"/>
                <a:gd name="T40" fmla="*/ 1 w 134"/>
                <a:gd name="T41" fmla="*/ 1 h 186"/>
                <a:gd name="T42" fmla="*/ 0 w 134"/>
                <a:gd name="T43" fmla="*/ 1 h 186"/>
                <a:gd name="T44" fmla="*/ 0 w 134"/>
                <a:gd name="T45" fmla="*/ 1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47" name="Oval 672"/>
            <p:cNvSpPr>
              <a:spLocks noChangeArrowheads="1"/>
            </p:cNvSpPr>
            <p:nvPr/>
          </p:nvSpPr>
          <p:spPr bwMode="auto">
            <a:xfrm>
              <a:off x="7918" y="1527"/>
              <a:ext cx="1"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048" name="Oval 673"/>
            <p:cNvSpPr>
              <a:spLocks noChangeArrowheads="1"/>
            </p:cNvSpPr>
            <p:nvPr/>
          </p:nvSpPr>
          <p:spPr bwMode="auto">
            <a:xfrm>
              <a:off x="7906" y="1527"/>
              <a:ext cx="5"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049" name="Freeform 674"/>
            <p:cNvSpPr>
              <a:spLocks/>
            </p:cNvSpPr>
            <p:nvPr/>
          </p:nvSpPr>
          <p:spPr bwMode="auto">
            <a:xfrm>
              <a:off x="7745" y="1226"/>
              <a:ext cx="13" cy="35"/>
            </a:xfrm>
            <a:custGeom>
              <a:avLst/>
              <a:gdLst>
                <a:gd name="T0" fmla="*/ 0 w 30"/>
                <a:gd name="T1" fmla="*/ 0 h 93"/>
                <a:gd name="T2" fmla="*/ 0 w 30"/>
                <a:gd name="T3" fmla="*/ 1 h 93"/>
                <a:gd name="T4" fmla="*/ 0 w 30"/>
                <a:gd name="T5" fmla="*/ 2 h 93"/>
                <a:gd name="T6" fmla="*/ 1 w 30"/>
                <a:gd name="T7" fmla="*/ 2 h 93"/>
                <a:gd name="T8" fmla="*/ 1 w 30"/>
                <a:gd name="T9" fmla="*/ 1 h 93"/>
                <a:gd name="T10" fmla="*/ 0 w 30"/>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93">
                  <a:moveTo>
                    <a:pt x="15" y="0"/>
                  </a:moveTo>
                  <a:lnTo>
                    <a:pt x="15" y="46"/>
                  </a:lnTo>
                  <a:lnTo>
                    <a:pt x="0" y="92"/>
                  </a:lnTo>
                  <a:lnTo>
                    <a:pt x="29" y="92"/>
                  </a:lnTo>
                  <a:lnTo>
                    <a:pt x="29" y="46"/>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50" name="Line 675"/>
            <p:cNvSpPr>
              <a:spLocks noChangeShapeType="1"/>
            </p:cNvSpPr>
            <p:nvPr/>
          </p:nvSpPr>
          <p:spPr bwMode="auto">
            <a:xfrm>
              <a:off x="7963" y="1383"/>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51" name="Line 676"/>
            <p:cNvSpPr>
              <a:spLocks noChangeShapeType="1"/>
            </p:cNvSpPr>
            <p:nvPr/>
          </p:nvSpPr>
          <p:spPr bwMode="auto">
            <a:xfrm>
              <a:off x="7970" y="1383"/>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52" name="Line 677"/>
            <p:cNvSpPr>
              <a:spLocks noChangeShapeType="1"/>
            </p:cNvSpPr>
            <p:nvPr/>
          </p:nvSpPr>
          <p:spPr bwMode="auto">
            <a:xfrm flipV="1">
              <a:off x="7970" y="1376"/>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53" name="Line 678"/>
            <p:cNvSpPr>
              <a:spLocks noChangeShapeType="1"/>
            </p:cNvSpPr>
            <p:nvPr/>
          </p:nvSpPr>
          <p:spPr bwMode="auto">
            <a:xfrm>
              <a:off x="7970" y="137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54" name="Line 679"/>
            <p:cNvSpPr>
              <a:spLocks noChangeShapeType="1"/>
            </p:cNvSpPr>
            <p:nvPr/>
          </p:nvSpPr>
          <p:spPr bwMode="auto">
            <a:xfrm>
              <a:off x="7970" y="137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55" name="Line 680"/>
            <p:cNvSpPr>
              <a:spLocks noChangeShapeType="1"/>
            </p:cNvSpPr>
            <p:nvPr/>
          </p:nvSpPr>
          <p:spPr bwMode="auto">
            <a:xfrm>
              <a:off x="7976" y="1377"/>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56" name="Line 681"/>
            <p:cNvSpPr>
              <a:spLocks noChangeShapeType="1"/>
            </p:cNvSpPr>
            <p:nvPr/>
          </p:nvSpPr>
          <p:spPr bwMode="auto">
            <a:xfrm>
              <a:off x="7976" y="1377"/>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57" name="Freeform 682"/>
            <p:cNvSpPr>
              <a:spLocks/>
            </p:cNvSpPr>
            <p:nvPr/>
          </p:nvSpPr>
          <p:spPr bwMode="auto">
            <a:xfrm>
              <a:off x="7963" y="1377"/>
              <a:ext cx="26" cy="40"/>
            </a:xfrm>
            <a:custGeom>
              <a:avLst/>
              <a:gdLst>
                <a:gd name="T0" fmla="*/ 1 w 61"/>
                <a:gd name="T1" fmla="*/ 0 h 108"/>
                <a:gd name="T2" fmla="*/ 0 w 61"/>
                <a:gd name="T3" fmla="*/ 0 h 108"/>
                <a:gd name="T4" fmla="*/ 0 w 61"/>
                <a:gd name="T5" fmla="*/ 0 h 108"/>
                <a:gd name="T6" fmla="*/ 0 w 61"/>
                <a:gd name="T7" fmla="*/ 1 h 108"/>
                <a:gd name="T8" fmla="*/ 0 w 61"/>
                <a:gd name="T9" fmla="*/ 1 h 108"/>
                <a:gd name="T10" fmla="*/ 0 w 61"/>
                <a:gd name="T11" fmla="*/ 2 h 108"/>
                <a:gd name="T12" fmla="*/ 2 w 61"/>
                <a:gd name="T13" fmla="*/ 1 h 108"/>
                <a:gd name="T14" fmla="*/ 2 w 61"/>
                <a:gd name="T15" fmla="*/ 1 h 108"/>
                <a:gd name="T16" fmla="*/ 2 w 61"/>
                <a:gd name="T17" fmla="*/ 0 h 108"/>
                <a:gd name="T18" fmla="*/ 1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58" name="Freeform 683"/>
            <p:cNvSpPr>
              <a:spLocks/>
            </p:cNvSpPr>
            <p:nvPr/>
          </p:nvSpPr>
          <p:spPr bwMode="auto">
            <a:xfrm>
              <a:off x="7944" y="1330"/>
              <a:ext cx="32" cy="53"/>
            </a:xfrm>
            <a:custGeom>
              <a:avLst/>
              <a:gdLst>
                <a:gd name="T0" fmla="*/ 3 w 75"/>
                <a:gd name="T1" fmla="*/ 0 h 139"/>
                <a:gd name="T2" fmla="*/ 1 w 75"/>
                <a:gd name="T3" fmla="*/ 0 h 139"/>
                <a:gd name="T4" fmla="*/ 1 w 75"/>
                <a:gd name="T5" fmla="*/ 1 h 139"/>
                <a:gd name="T6" fmla="*/ 0 w 75"/>
                <a:gd name="T7" fmla="*/ 1 h 139"/>
                <a:gd name="T8" fmla="*/ 0 w 75"/>
                <a:gd name="T9" fmla="*/ 2 h 139"/>
                <a:gd name="T10" fmla="*/ 0 w 75"/>
                <a:gd name="T11" fmla="*/ 2 h 139"/>
                <a:gd name="T12" fmla="*/ 0 w 75"/>
                <a:gd name="T13" fmla="*/ 3 h 139"/>
                <a:gd name="T14" fmla="*/ 1 w 75"/>
                <a:gd name="T15" fmla="*/ 3 h 139"/>
                <a:gd name="T16" fmla="*/ 1 w 75"/>
                <a:gd name="T17" fmla="*/ 3 h 139"/>
                <a:gd name="T18" fmla="*/ 3 w 75"/>
                <a:gd name="T19" fmla="*/ 3 h 139"/>
                <a:gd name="T20" fmla="*/ 2 w 75"/>
                <a:gd name="T21" fmla="*/ 2 h 139"/>
                <a:gd name="T22" fmla="*/ 1 w 75"/>
                <a:gd name="T23" fmla="*/ 2 h 139"/>
                <a:gd name="T24" fmla="*/ 3 w 75"/>
                <a:gd name="T25" fmla="*/ 1 h 139"/>
                <a:gd name="T26" fmla="*/ 2 w 75"/>
                <a:gd name="T27" fmla="*/ 1 h 139"/>
                <a:gd name="T28" fmla="*/ 3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59" name="Freeform 684"/>
            <p:cNvSpPr>
              <a:spLocks/>
            </p:cNvSpPr>
            <p:nvPr/>
          </p:nvSpPr>
          <p:spPr bwMode="auto">
            <a:xfrm>
              <a:off x="8002" y="1337"/>
              <a:ext cx="70" cy="75"/>
            </a:xfrm>
            <a:custGeom>
              <a:avLst/>
              <a:gdLst>
                <a:gd name="T0" fmla="*/ 4 w 165"/>
                <a:gd name="T1" fmla="*/ 0 h 200"/>
                <a:gd name="T2" fmla="*/ 3 w 165"/>
                <a:gd name="T3" fmla="*/ 1 h 200"/>
                <a:gd name="T4" fmla="*/ 4 w 165"/>
                <a:gd name="T5" fmla="*/ 1 h 200"/>
                <a:gd name="T6" fmla="*/ 4 w 165"/>
                <a:gd name="T7" fmla="*/ 2 h 200"/>
                <a:gd name="T8" fmla="*/ 3 w 165"/>
                <a:gd name="T9" fmla="*/ 2 h 200"/>
                <a:gd name="T10" fmla="*/ 3 w 165"/>
                <a:gd name="T11" fmla="*/ 2 h 200"/>
                <a:gd name="T12" fmla="*/ 3 w 165"/>
                <a:gd name="T13" fmla="*/ 3 h 200"/>
                <a:gd name="T14" fmla="*/ 2 w 165"/>
                <a:gd name="T15" fmla="*/ 3 h 200"/>
                <a:gd name="T16" fmla="*/ 1 w 165"/>
                <a:gd name="T17" fmla="*/ 3 h 200"/>
                <a:gd name="T18" fmla="*/ 0 w 165"/>
                <a:gd name="T19" fmla="*/ 4 h 200"/>
                <a:gd name="T20" fmla="*/ 0 w 165"/>
                <a:gd name="T21" fmla="*/ 4 h 200"/>
                <a:gd name="T22" fmla="*/ 1 w 165"/>
                <a:gd name="T23" fmla="*/ 4 h 200"/>
                <a:gd name="T24" fmla="*/ 3 w 165"/>
                <a:gd name="T25" fmla="*/ 4 h 200"/>
                <a:gd name="T26" fmla="*/ 3 w 165"/>
                <a:gd name="T27" fmla="*/ 4 h 200"/>
                <a:gd name="T28" fmla="*/ 3 w 165"/>
                <a:gd name="T29" fmla="*/ 4 h 200"/>
                <a:gd name="T30" fmla="*/ 3 w 165"/>
                <a:gd name="T31" fmla="*/ 3 h 200"/>
                <a:gd name="T32" fmla="*/ 4 w 165"/>
                <a:gd name="T33" fmla="*/ 4 h 200"/>
                <a:gd name="T34" fmla="*/ 4 w 165"/>
                <a:gd name="T35" fmla="*/ 3 h 200"/>
                <a:gd name="T36" fmla="*/ 6 w 165"/>
                <a:gd name="T37" fmla="*/ 3 h 200"/>
                <a:gd name="T38" fmla="*/ 5 w 165"/>
                <a:gd name="T39" fmla="*/ 2 h 200"/>
                <a:gd name="T40" fmla="*/ 6 w 165"/>
                <a:gd name="T41" fmla="*/ 2 h 200"/>
                <a:gd name="T42" fmla="*/ 5 w 165"/>
                <a:gd name="T43" fmla="*/ 1 h 200"/>
                <a:gd name="T44" fmla="*/ 4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60" name="Freeform 685"/>
            <p:cNvSpPr>
              <a:spLocks/>
            </p:cNvSpPr>
            <p:nvPr/>
          </p:nvSpPr>
          <p:spPr bwMode="auto">
            <a:xfrm>
              <a:off x="8033" y="1290"/>
              <a:ext cx="39" cy="47"/>
            </a:xfrm>
            <a:custGeom>
              <a:avLst/>
              <a:gdLst>
                <a:gd name="T0" fmla="*/ 0 w 91"/>
                <a:gd name="T1" fmla="*/ 0 h 125"/>
                <a:gd name="T2" fmla="*/ 1 w 91"/>
                <a:gd name="T3" fmla="*/ 1 h 125"/>
                <a:gd name="T4" fmla="*/ 0 w 91"/>
                <a:gd name="T5" fmla="*/ 1 h 125"/>
                <a:gd name="T6" fmla="*/ 0 w 91"/>
                <a:gd name="T7" fmla="*/ 2 h 125"/>
                <a:gd name="T8" fmla="*/ 0 w 91"/>
                <a:gd name="T9" fmla="*/ 2 h 125"/>
                <a:gd name="T10" fmla="*/ 1 w 91"/>
                <a:gd name="T11" fmla="*/ 3 h 125"/>
                <a:gd name="T12" fmla="*/ 1 w 91"/>
                <a:gd name="T13" fmla="*/ 2 h 125"/>
                <a:gd name="T14" fmla="*/ 1 w 91"/>
                <a:gd name="T15" fmla="*/ 2 h 125"/>
                <a:gd name="T16" fmla="*/ 3 w 91"/>
                <a:gd name="T17" fmla="*/ 2 h 125"/>
                <a:gd name="T18" fmla="*/ 3 w 91"/>
                <a:gd name="T19" fmla="*/ 1 h 125"/>
                <a:gd name="T20" fmla="*/ 3 w 91"/>
                <a:gd name="T21" fmla="*/ 1 h 125"/>
                <a:gd name="T22" fmla="*/ 3 w 91"/>
                <a:gd name="T23" fmla="*/ 0 h 125"/>
                <a:gd name="T24" fmla="*/ 2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61" name="Freeform 686"/>
            <p:cNvSpPr>
              <a:spLocks/>
            </p:cNvSpPr>
            <p:nvPr/>
          </p:nvSpPr>
          <p:spPr bwMode="auto">
            <a:xfrm>
              <a:off x="8002" y="1417"/>
              <a:ext cx="12" cy="24"/>
            </a:xfrm>
            <a:custGeom>
              <a:avLst/>
              <a:gdLst>
                <a:gd name="T0" fmla="*/ 0 w 30"/>
                <a:gd name="T1" fmla="*/ 0 h 63"/>
                <a:gd name="T2" fmla="*/ 0 w 30"/>
                <a:gd name="T3" fmla="*/ 1 h 63"/>
                <a:gd name="T4" fmla="*/ 0 w 30"/>
                <a:gd name="T5" fmla="*/ 0 h 63"/>
                <a:gd name="T6" fmla="*/ 0 w 30"/>
                <a:gd name="T7" fmla="*/ 1 h 63"/>
                <a:gd name="T8" fmla="*/ 1 w 30"/>
                <a:gd name="T9" fmla="*/ 1 h 63"/>
                <a:gd name="T10" fmla="*/ 1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62" name="Freeform 687"/>
            <p:cNvSpPr>
              <a:spLocks/>
            </p:cNvSpPr>
            <p:nvPr/>
          </p:nvSpPr>
          <p:spPr bwMode="auto">
            <a:xfrm>
              <a:off x="8013" y="1411"/>
              <a:ext cx="20" cy="13"/>
            </a:xfrm>
            <a:custGeom>
              <a:avLst/>
              <a:gdLst>
                <a:gd name="T0" fmla="*/ 0 w 46"/>
                <a:gd name="T1" fmla="*/ 1 h 32"/>
                <a:gd name="T2" fmla="*/ 1 w 46"/>
                <a:gd name="T3" fmla="*/ 0 h 32"/>
                <a:gd name="T4" fmla="*/ 2 w 46"/>
                <a:gd name="T5" fmla="*/ 0 h 32"/>
                <a:gd name="T6" fmla="*/ 1 w 46"/>
                <a:gd name="T7" fmla="*/ 0 h 32"/>
                <a:gd name="T8" fmla="*/ 0 w 46"/>
                <a:gd name="T9" fmla="*/ 0 h 32"/>
                <a:gd name="T10" fmla="*/ 0 w 46"/>
                <a:gd name="T11" fmla="*/ 0 h 32"/>
                <a:gd name="T12" fmla="*/ 0 w 46"/>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31"/>
                  </a:moveTo>
                  <a:lnTo>
                    <a:pt x="30" y="16"/>
                  </a:lnTo>
                  <a:lnTo>
                    <a:pt x="45" y="0"/>
                  </a:lnTo>
                  <a:lnTo>
                    <a:pt x="30" y="0"/>
                  </a:lnTo>
                  <a:lnTo>
                    <a:pt x="15" y="0"/>
                  </a:lnTo>
                  <a:lnTo>
                    <a:pt x="0" y="16"/>
                  </a:lnTo>
                  <a:lnTo>
                    <a:pt x="15"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63" name="Freeform 688"/>
            <p:cNvSpPr>
              <a:spLocks/>
            </p:cNvSpPr>
            <p:nvPr/>
          </p:nvSpPr>
          <p:spPr bwMode="auto">
            <a:xfrm>
              <a:off x="7656" y="1656"/>
              <a:ext cx="13" cy="30"/>
            </a:xfrm>
            <a:custGeom>
              <a:avLst/>
              <a:gdLst>
                <a:gd name="T0" fmla="*/ 0 w 30"/>
                <a:gd name="T1" fmla="*/ 0 h 78"/>
                <a:gd name="T2" fmla="*/ 0 w 30"/>
                <a:gd name="T3" fmla="*/ 1 h 78"/>
                <a:gd name="T4" fmla="*/ 0 w 30"/>
                <a:gd name="T5" fmla="*/ 1 h 78"/>
                <a:gd name="T6" fmla="*/ 0 w 30"/>
                <a:gd name="T7" fmla="*/ 2 h 78"/>
                <a:gd name="T8" fmla="*/ 1 w 30"/>
                <a:gd name="T9" fmla="*/ 1 h 78"/>
                <a:gd name="T10" fmla="*/ 1 w 30"/>
                <a:gd name="T11" fmla="*/ 1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8">
                  <a:moveTo>
                    <a:pt x="0" y="0"/>
                  </a:moveTo>
                  <a:lnTo>
                    <a:pt x="0" y="31"/>
                  </a:lnTo>
                  <a:lnTo>
                    <a:pt x="0" y="62"/>
                  </a:lnTo>
                  <a:lnTo>
                    <a:pt x="15" y="77"/>
                  </a:lnTo>
                  <a:lnTo>
                    <a:pt x="29" y="62"/>
                  </a:lnTo>
                  <a:lnTo>
                    <a:pt x="29" y="46"/>
                  </a:lnTo>
                  <a:lnTo>
                    <a:pt x="15"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64" name="Freeform 689"/>
            <p:cNvSpPr>
              <a:spLocks/>
            </p:cNvSpPr>
            <p:nvPr/>
          </p:nvSpPr>
          <p:spPr bwMode="auto">
            <a:xfrm>
              <a:off x="7950" y="1511"/>
              <a:ext cx="13" cy="23"/>
            </a:xfrm>
            <a:custGeom>
              <a:avLst/>
              <a:gdLst>
                <a:gd name="T0" fmla="*/ 0 w 30"/>
                <a:gd name="T1" fmla="*/ 0 h 62"/>
                <a:gd name="T2" fmla="*/ 0 w 30"/>
                <a:gd name="T3" fmla="*/ 0 h 62"/>
                <a:gd name="T4" fmla="*/ 0 w 30"/>
                <a:gd name="T5" fmla="*/ 0 h 62"/>
                <a:gd name="T6" fmla="*/ 0 w 30"/>
                <a:gd name="T7" fmla="*/ 1 h 62"/>
                <a:gd name="T8" fmla="*/ 0 w 30"/>
                <a:gd name="T9" fmla="*/ 1 h 62"/>
                <a:gd name="T10" fmla="*/ 1 w 30"/>
                <a:gd name="T11" fmla="*/ 1 h 62"/>
                <a:gd name="T12" fmla="*/ 1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65" name="Freeform 690"/>
            <p:cNvSpPr>
              <a:spLocks/>
            </p:cNvSpPr>
            <p:nvPr/>
          </p:nvSpPr>
          <p:spPr bwMode="auto">
            <a:xfrm>
              <a:off x="7892" y="1673"/>
              <a:ext cx="65" cy="53"/>
            </a:xfrm>
            <a:custGeom>
              <a:avLst/>
              <a:gdLst>
                <a:gd name="T0" fmla="*/ 0 w 151"/>
                <a:gd name="T1" fmla="*/ 3 h 140"/>
                <a:gd name="T2" fmla="*/ 0 w 151"/>
                <a:gd name="T3" fmla="*/ 3 h 140"/>
                <a:gd name="T4" fmla="*/ 1 w 151"/>
                <a:gd name="T5" fmla="*/ 3 h 140"/>
                <a:gd name="T6" fmla="*/ 1 w 151"/>
                <a:gd name="T7" fmla="*/ 3 h 140"/>
                <a:gd name="T8" fmla="*/ 3 w 151"/>
                <a:gd name="T9" fmla="*/ 3 h 140"/>
                <a:gd name="T10" fmla="*/ 3 w 151"/>
                <a:gd name="T11" fmla="*/ 2 h 140"/>
                <a:gd name="T12" fmla="*/ 3 w 151"/>
                <a:gd name="T13" fmla="*/ 1 h 140"/>
                <a:gd name="T14" fmla="*/ 5 w 151"/>
                <a:gd name="T15" fmla="*/ 2 h 140"/>
                <a:gd name="T16" fmla="*/ 5 w 151"/>
                <a:gd name="T17" fmla="*/ 1 h 140"/>
                <a:gd name="T18" fmla="*/ 5 w 151"/>
                <a:gd name="T19" fmla="*/ 1 h 140"/>
                <a:gd name="T20" fmla="*/ 5 w 151"/>
                <a:gd name="T21" fmla="*/ 1 h 140"/>
                <a:gd name="T22" fmla="*/ 5 w 151"/>
                <a:gd name="T23" fmla="*/ 1 h 140"/>
                <a:gd name="T24" fmla="*/ 4 w 151"/>
                <a:gd name="T25" fmla="*/ 0 h 140"/>
                <a:gd name="T26" fmla="*/ 3 w 151"/>
                <a:gd name="T27" fmla="*/ 0 h 140"/>
                <a:gd name="T28" fmla="*/ 3 w 151"/>
                <a:gd name="T29" fmla="*/ 1 h 140"/>
                <a:gd name="T30" fmla="*/ 3 w 151"/>
                <a:gd name="T31" fmla="*/ 1 h 140"/>
                <a:gd name="T32" fmla="*/ 3 w 151"/>
                <a:gd name="T33" fmla="*/ 1 h 140"/>
                <a:gd name="T34" fmla="*/ 1 w 151"/>
                <a:gd name="T35" fmla="*/ 2 h 140"/>
                <a:gd name="T36" fmla="*/ 0 w 151"/>
                <a:gd name="T37" fmla="*/ 2 h 140"/>
                <a:gd name="T38" fmla="*/ 0 w 151"/>
                <a:gd name="T39" fmla="*/ 3 h 140"/>
                <a:gd name="T40" fmla="*/ 0 w 151"/>
                <a:gd name="T41" fmla="*/ 3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66" name="Freeform 691"/>
            <p:cNvSpPr>
              <a:spLocks/>
            </p:cNvSpPr>
            <p:nvPr/>
          </p:nvSpPr>
          <p:spPr bwMode="auto">
            <a:xfrm>
              <a:off x="7809" y="1673"/>
              <a:ext cx="39" cy="47"/>
            </a:xfrm>
            <a:custGeom>
              <a:avLst/>
              <a:gdLst>
                <a:gd name="T0" fmla="*/ 0 w 91"/>
                <a:gd name="T1" fmla="*/ 0 h 124"/>
                <a:gd name="T2" fmla="*/ 0 w 91"/>
                <a:gd name="T3" fmla="*/ 1 h 124"/>
                <a:gd name="T4" fmla="*/ 1 w 91"/>
                <a:gd name="T5" fmla="*/ 2 h 124"/>
                <a:gd name="T6" fmla="*/ 2 w 91"/>
                <a:gd name="T7" fmla="*/ 3 h 124"/>
                <a:gd name="T8" fmla="*/ 3 w 91"/>
                <a:gd name="T9" fmla="*/ 2 h 124"/>
                <a:gd name="T10" fmla="*/ 3 w 91"/>
                <a:gd name="T11" fmla="*/ 2 h 124"/>
                <a:gd name="T12" fmla="*/ 3 w 91"/>
                <a:gd name="T13" fmla="*/ 2 h 124"/>
                <a:gd name="T14" fmla="*/ 3 w 91"/>
                <a:gd name="T15" fmla="*/ 1 h 124"/>
                <a:gd name="T16" fmla="*/ 3 w 91"/>
                <a:gd name="T17" fmla="*/ 1 h 124"/>
                <a:gd name="T18" fmla="*/ 1 w 91"/>
                <a:gd name="T19" fmla="*/ 1 h 124"/>
                <a:gd name="T20" fmla="*/ 1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67" name="Freeform 692"/>
            <p:cNvSpPr>
              <a:spLocks/>
            </p:cNvSpPr>
            <p:nvPr/>
          </p:nvSpPr>
          <p:spPr bwMode="auto">
            <a:xfrm>
              <a:off x="7784" y="1563"/>
              <a:ext cx="70" cy="123"/>
            </a:xfrm>
            <a:custGeom>
              <a:avLst/>
              <a:gdLst>
                <a:gd name="T0" fmla="*/ 1 w 165"/>
                <a:gd name="T1" fmla="*/ 0 h 324"/>
                <a:gd name="T2" fmla="*/ 0 w 165"/>
                <a:gd name="T3" fmla="*/ 0 h 324"/>
                <a:gd name="T4" fmla="*/ 0 w 165"/>
                <a:gd name="T5" fmla="*/ 1 h 324"/>
                <a:gd name="T6" fmla="*/ 1 w 165"/>
                <a:gd name="T7" fmla="*/ 2 h 324"/>
                <a:gd name="T8" fmla="*/ 1 w 165"/>
                <a:gd name="T9" fmla="*/ 2 h 324"/>
                <a:gd name="T10" fmla="*/ 1 w 165"/>
                <a:gd name="T11" fmla="*/ 4 h 324"/>
                <a:gd name="T12" fmla="*/ 1 w 165"/>
                <a:gd name="T13" fmla="*/ 5 h 324"/>
                <a:gd name="T14" fmla="*/ 1 w 165"/>
                <a:gd name="T15" fmla="*/ 5 h 324"/>
                <a:gd name="T16" fmla="*/ 1 w 165"/>
                <a:gd name="T17" fmla="*/ 5 h 324"/>
                <a:gd name="T18" fmla="*/ 2 w 165"/>
                <a:gd name="T19" fmla="*/ 6 h 324"/>
                <a:gd name="T20" fmla="*/ 3 w 165"/>
                <a:gd name="T21" fmla="*/ 6 h 324"/>
                <a:gd name="T22" fmla="*/ 3 w 165"/>
                <a:gd name="T23" fmla="*/ 7 h 324"/>
                <a:gd name="T24" fmla="*/ 3 w 165"/>
                <a:gd name="T25" fmla="*/ 6 h 324"/>
                <a:gd name="T26" fmla="*/ 3 w 165"/>
                <a:gd name="T27" fmla="*/ 6 h 324"/>
                <a:gd name="T28" fmla="*/ 3 w 165"/>
                <a:gd name="T29" fmla="*/ 5 h 324"/>
                <a:gd name="T30" fmla="*/ 2 w 165"/>
                <a:gd name="T31" fmla="*/ 5 h 324"/>
                <a:gd name="T32" fmla="*/ 1 w 165"/>
                <a:gd name="T33" fmla="*/ 5 h 324"/>
                <a:gd name="T34" fmla="*/ 1 w 165"/>
                <a:gd name="T35" fmla="*/ 5 h 324"/>
                <a:gd name="T36" fmla="*/ 2 w 165"/>
                <a:gd name="T37" fmla="*/ 4 h 324"/>
                <a:gd name="T38" fmla="*/ 2 w 165"/>
                <a:gd name="T39" fmla="*/ 3 h 324"/>
                <a:gd name="T40" fmla="*/ 2 w 165"/>
                <a:gd name="T41" fmla="*/ 3 h 324"/>
                <a:gd name="T42" fmla="*/ 3 w 165"/>
                <a:gd name="T43" fmla="*/ 3 h 324"/>
                <a:gd name="T44" fmla="*/ 3 w 165"/>
                <a:gd name="T45" fmla="*/ 4 h 324"/>
                <a:gd name="T46" fmla="*/ 3 w 165"/>
                <a:gd name="T47" fmla="*/ 3 h 324"/>
                <a:gd name="T48" fmla="*/ 4 w 165"/>
                <a:gd name="T49" fmla="*/ 3 h 324"/>
                <a:gd name="T50" fmla="*/ 5 w 165"/>
                <a:gd name="T51" fmla="*/ 3 h 324"/>
                <a:gd name="T52" fmla="*/ 6 w 165"/>
                <a:gd name="T53" fmla="*/ 3 h 324"/>
                <a:gd name="T54" fmla="*/ 5 w 165"/>
                <a:gd name="T55" fmla="*/ 2 h 324"/>
                <a:gd name="T56" fmla="*/ 4 w 165"/>
                <a:gd name="T57" fmla="*/ 2 h 324"/>
                <a:gd name="T58" fmla="*/ 4 w 165"/>
                <a:gd name="T59" fmla="*/ 1 h 324"/>
                <a:gd name="T60" fmla="*/ 3 w 165"/>
                <a:gd name="T61" fmla="*/ 1 h 324"/>
                <a:gd name="T62" fmla="*/ 3 w 165"/>
                <a:gd name="T63" fmla="*/ 1 h 324"/>
                <a:gd name="T64" fmla="*/ 3 w 165"/>
                <a:gd name="T65" fmla="*/ 1 h 324"/>
                <a:gd name="T66" fmla="*/ 2 w 165"/>
                <a:gd name="T67" fmla="*/ 0 h 324"/>
                <a:gd name="T68" fmla="*/ 1 w 165"/>
                <a:gd name="T69" fmla="*/ 0 h 324"/>
                <a:gd name="T70" fmla="*/ 1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68" name="Freeform 693"/>
            <p:cNvSpPr>
              <a:spLocks/>
            </p:cNvSpPr>
            <p:nvPr/>
          </p:nvSpPr>
          <p:spPr bwMode="auto">
            <a:xfrm>
              <a:off x="7880" y="1696"/>
              <a:ext cx="77" cy="76"/>
            </a:xfrm>
            <a:custGeom>
              <a:avLst/>
              <a:gdLst>
                <a:gd name="T0" fmla="*/ 6 w 181"/>
                <a:gd name="T1" fmla="*/ 0 h 200"/>
                <a:gd name="T2" fmla="*/ 6 w 181"/>
                <a:gd name="T3" fmla="*/ 1 h 200"/>
                <a:gd name="T4" fmla="*/ 6 w 181"/>
                <a:gd name="T5" fmla="*/ 1 h 200"/>
                <a:gd name="T6" fmla="*/ 6 w 181"/>
                <a:gd name="T7" fmla="*/ 2 h 200"/>
                <a:gd name="T8" fmla="*/ 6 w 181"/>
                <a:gd name="T9" fmla="*/ 2 h 200"/>
                <a:gd name="T10" fmla="*/ 6 w 181"/>
                <a:gd name="T11" fmla="*/ 2 h 200"/>
                <a:gd name="T12" fmla="*/ 4 w 181"/>
                <a:gd name="T13" fmla="*/ 3 h 200"/>
                <a:gd name="T14" fmla="*/ 5 w 181"/>
                <a:gd name="T15" fmla="*/ 3 h 200"/>
                <a:gd name="T16" fmla="*/ 4 w 181"/>
                <a:gd name="T17" fmla="*/ 4 h 200"/>
                <a:gd name="T18" fmla="*/ 3 w 181"/>
                <a:gd name="T19" fmla="*/ 4 h 200"/>
                <a:gd name="T20" fmla="*/ 3 w 181"/>
                <a:gd name="T21" fmla="*/ 4 h 200"/>
                <a:gd name="T22" fmla="*/ 3 w 181"/>
                <a:gd name="T23" fmla="*/ 3 h 200"/>
                <a:gd name="T24" fmla="*/ 2 w 181"/>
                <a:gd name="T25" fmla="*/ 4 h 200"/>
                <a:gd name="T26" fmla="*/ 1 w 181"/>
                <a:gd name="T27" fmla="*/ 3 h 200"/>
                <a:gd name="T28" fmla="*/ 1 w 181"/>
                <a:gd name="T29" fmla="*/ 3 h 200"/>
                <a:gd name="T30" fmla="*/ 0 w 181"/>
                <a:gd name="T31" fmla="*/ 2 h 200"/>
                <a:gd name="T32" fmla="*/ 0 w 181"/>
                <a:gd name="T33" fmla="*/ 2 h 200"/>
                <a:gd name="T34" fmla="*/ 1 w 181"/>
                <a:gd name="T35" fmla="*/ 1 h 200"/>
                <a:gd name="T36" fmla="*/ 1 w 181"/>
                <a:gd name="T37" fmla="*/ 2 h 200"/>
                <a:gd name="T38" fmla="*/ 2 w 181"/>
                <a:gd name="T39" fmla="*/ 2 h 200"/>
                <a:gd name="T40" fmla="*/ 3 w 181"/>
                <a:gd name="T41" fmla="*/ 1 h 200"/>
                <a:gd name="T42" fmla="*/ 4 w 181"/>
                <a:gd name="T43" fmla="*/ 1 h 200"/>
                <a:gd name="T44" fmla="*/ 4 w 181"/>
                <a:gd name="T45" fmla="*/ 0 h 200"/>
                <a:gd name="T46" fmla="*/ 4 w 181"/>
                <a:gd name="T47" fmla="*/ 0 h 200"/>
                <a:gd name="T48" fmla="*/ 6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69" name="Freeform 694"/>
            <p:cNvSpPr>
              <a:spLocks/>
            </p:cNvSpPr>
            <p:nvPr/>
          </p:nvSpPr>
          <p:spPr bwMode="auto">
            <a:xfrm>
              <a:off x="7784" y="1684"/>
              <a:ext cx="77" cy="94"/>
            </a:xfrm>
            <a:custGeom>
              <a:avLst/>
              <a:gdLst>
                <a:gd name="T0" fmla="*/ 0 w 179"/>
                <a:gd name="T1" fmla="*/ 0 h 247"/>
                <a:gd name="T2" fmla="*/ 1 w 179"/>
                <a:gd name="T3" fmla="*/ 0 h 247"/>
                <a:gd name="T4" fmla="*/ 1 w 179"/>
                <a:gd name="T5" fmla="*/ 1 h 247"/>
                <a:gd name="T6" fmla="*/ 3 w 179"/>
                <a:gd name="T7" fmla="*/ 1 h 247"/>
                <a:gd name="T8" fmla="*/ 3 w 179"/>
                <a:gd name="T9" fmla="*/ 2 h 247"/>
                <a:gd name="T10" fmla="*/ 5 w 179"/>
                <a:gd name="T11" fmla="*/ 2 h 247"/>
                <a:gd name="T12" fmla="*/ 5 w 179"/>
                <a:gd name="T13" fmla="*/ 3 h 247"/>
                <a:gd name="T14" fmla="*/ 5 w 179"/>
                <a:gd name="T15" fmla="*/ 3 h 247"/>
                <a:gd name="T16" fmla="*/ 6 w 179"/>
                <a:gd name="T17" fmla="*/ 4 h 247"/>
                <a:gd name="T18" fmla="*/ 6 w 179"/>
                <a:gd name="T19" fmla="*/ 5 h 247"/>
                <a:gd name="T20" fmla="*/ 5 w 179"/>
                <a:gd name="T21" fmla="*/ 5 h 247"/>
                <a:gd name="T22" fmla="*/ 3 w 179"/>
                <a:gd name="T23" fmla="*/ 4 h 247"/>
                <a:gd name="T24" fmla="*/ 3 w 179"/>
                <a:gd name="T25" fmla="*/ 3 h 247"/>
                <a:gd name="T26" fmla="*/ 2 w 179"/>
                <a:gd name="T27" fmla="*/ 2 h 247"/>
                <a:gd name="T28" fmla="*/ 2 w 179"/>
                <a:gd name="T29" fmla="*/ 2 h 247"/>
                <a:gd name="T30" fmla="*/ 0 w 179"/>
                <a:gd name="T31" fmla="*/ 1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70" name="Freeform 695"/>
            <p:cNvSpPr>
              <a:spLocks/>
            </p:cNvSpPr>
            <p:nvPr/>
          </p:nvSpPr>
          <p:spPr bwMode="auto">
            <a:xfrm>
              <a:off x="8059" y="1737"/>
              <a:ext cx="77" cy="76"/>
            </a:xfrm>
            <a:custGeom>
              <a:avLst/>
              <a:gdLst>
                <a:gd name="T0" fmla="*/ 6 w 180"/>
                <a:gd name="T1" fmla="*/ 1 h 201"/>
                <a:gd name="T2" fmla="*/ 6 w 180"/>
                <a:gd name="T3" fmla="*/ 4 h 201"/>
                <a:gd name="T4" fmla="*/ 4 w 180"/>
                <a:gd name="T5" fmla="*/ 4 h 201"/>
                <a:gd name="T6" fmla="*/ 4 w 180"/>
                <a:gd name="T7" fmla="*/ 3 h 201"/>
                <a:gd name="T8" fmla="*/ 1 w 180"/>
                <a:gd name="T9" fmla="*/ 1 h 201"/>
                <a:gd name="T10" fmla="*/ 1 w 180"/>
                <a:gd name="T11" fmla="*/ 2 h 201"/>
                <a:gd name="T12" fmla="*/ 0 w 180"/>
                <a:gd name="T13" fmla="*/ 1 h 201"/>
                <a:gd name="T14" fmla="*/ 1 w 180"/>
                <a:gd name="T15" fmla="*/ 1 h 201"/>
                <a:gd name="T16" fmla="*/ 0 w 180"/>
                <a:gd name="T17" fmla="*/ 0 h 201"/>
                <a:gd name="T18" fmla="*/ 0 w 180"/>
                <a:gd name="T19" fmla="*/ 0 h 201"/>
                <a:gd name="T20" fmla="*/ 1 w 180"/>
                <a:gd name="T21" fmla="*/ 0 h 201"/>
                <a:gd name="T22" fmla="*/ 1 w 180"/>
                <a:gd name="T23" fmla="*/ 0 h 201"/>
                <a:gd name="T24" fmla="*/ 2 w 180"/>
                <a:gd name="T25" fmla="*/ 1 h 201"/>
                <a:gd name="T26" fmla="*/ 3 w 180"/>
                <a:gd name="T27" fmla="*/ 1 h 201"/>
                <a:gd name="T28" fmla="*/ 3 w 180"/>
                <a:gd name="T29" fmla="*/ 1 h 201"/>
                <a:gd name="T30" fmla="*/ 4 w 180"/>
                <a:gd name="T31" fmla="*/ 1 h 201"/>
                <a:gd name="T32" fmla="*/ 6 w 180"/>
                <a:gd name="T33" fmla="*/ 1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71" name="Freeform 696"/>
            <p:cNvSpPr>
              <a:spLocks/>
            </p:cNvSpPr>
            <p:nvPr/>
          </p:nvSpPr>
          <p:spPr bwMode="auto">
            <a:xfrm>
              <a:off x="7963" y="1720"/>
              <a:ext cx="46" cy="58"/>
            </a:xfrm>
            <a:custGeom>
              <a:avLst/>
              <a:gdLst>
                <a:gd name="T0" fmla="*/ 4 w 106"/>
                <a:gd name="T1" fmla="*/ 0 h 155"/>
                <a:gd name="T2" fmla="*/ 3 w 106"/>
                <a:gd name="T3" fmla="*/ 0 h 155"/>
                <a:gd name="T4" fmla="*/ 1 w 106"/>
                <a:gd name="T5" fmla="*/ 0 h 155"/>
                <a:gd name="T6" fmla="*/ 1 w 106"/>
                <a:gd name="T7" fmla="*/ 1 h 155"/>
                <a:gd name="T8" fmla="*/ 2 w 106"/>
                <a:gd name="T9" fmla="*/ 1 h 155"/>
                <a:gd name="T10" fmla="*/ 2 w 106"/>
                <a:gd name="T11" fmla="*/ 1 h 155"/>
                <a:gd name="T12" fmla="*/ 2 w 106"/>
                <a:gd name="T13" fmla="*/ 1 h 155"/>
                <a:gd name="T14" fmla="*/ 2 w 106"/>
                <a:gd name="T15" fmla="*/ 1 h 155"/>
                <a:gd name="T16" fmla="*/ 2 w 106"/>
                <a:gd name="T17" fmla="*/ 2 h 155"/>
                <a:gd name="T18" fmla="*/ 2 w 106"/>
                <a:gd name="T19" fmla="*/ 3 h 155"/>
                <a:gd name="T20" fmla="*/ 2 w 106"/>
                <a:gd name="T21" fmla="*/ 2 h 155"/>
                <a:gd name="T22" fmla="*/ 1 w 106"/>
                <a:gd name="T23" fmla="*/ 2 h 155"/>
                <a:gd name="T24" fmla="*/ 1 w 106"/>
                <a:gd name="T25" fmla="*/ 3 h 155"/>
                <a:gd name="T26" fmla="*/ 0 w 106"/>
                <a:gd name="T27" fmla="*/ 3 h 155"/>
                <a:gd name="T28" fmla="*/ 0 w 106"/>
                <a:gd name="T29" fmla="*/ 2 h 155"/>
                <a:gd name="T30" fmla="*/ 0 w 106"/>
                <a:gd name="T31" fmla="*/ 2 h 155"/>
                <a:gd name="T32" fmla="*/ 0 w 106"/>
                <a:gd name="T33" fmla="*/ 1 h 155"/>
                <a:gd name="T34" fmla="*/ 0 w 106"/>
                <a:gd name="T35" fmla="*/ 0 h 155"/>
                <a:gd name="T36" fmla="*/ 1 w 106"/>
                <a:gd name="T37" fmla="*/ 0 h 155"/>
                <a:gd name="T38" fmla="*/ 3 w 106"/>
                <a:gd name="T39" fmla="*/ 0 h 155"/>
                <a:gd name="T40" fmla="*/ 4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72" name="Freeform 697"/>
            <p:cNvSpPr>
              <a:spLocks/>
            </p:cNvSpPr>
            <p:nvPr/>
          </p:nvSpPr>
          <p:spPr bwMode="auto">
            <a:xfrm>
              <a:off x="7860" y="1778"/>
              <a:ext cx="65" cy="29"/>
            </a:xfrm>
            <a:custGeom>
              <a:avLst/>
              <a:gdLst>
                <a:gd name="T0" fmla="*/ 0 w 152"/>
                <a:gd name="T1" fmla="*/ 1 h 77"/>
                <a:gd name="T2" fmla="*/ 0 w 152"/>
                <a:gd name="T3" fmla="*/ 0 h 77"/>
                <a:gd name="T4" fmla="*/ 2 w 152"/>
                <a:gd name="T5" fmla="*/ 0 h 77"/>
                <a:gd name="T6" fmla="*/ 3 w 152"/>
                <a:gd name="T7" fmla="*/ 1 h 77"/>
                <a:gd name="T8" fmla="*/ 3 w 152"/>
                <a:gd name="T9" fmla="*/ 0 h 77"/>
                <a:gd name="T10" fmla="*/ 4 w 152"/>
                <a:gd name="T11" fmla="*/ 1 h 77"/>
                <a:gd name="T12" fmla="*/ 5 w 152"/>
                <a:gd name="T13" fmla="*/ 1 h 77"/>
                <a:gd name="T14" fmla="*/ 5 w 152"/>
                <a:gd name="T15" fmla="*/ 1 h 77"/>
                <a:gd name="T16" fmla="*/ 5 w 152"/>
                <a:gd name="T17" fmla="*/ 2 h 77"/>
                <a:gd name="T18" fmla="*/ 3 w 152"/>
                <a:gd name="T19" fmla="*/ 1 h 77"/>
                <a:gd name="T20" fmla="*/ 3 w 152"/>
                <a:gd name="T21" fmla="*/ 1 h 77"/>
                <a:gd name="T22" fmla="*/ 2 w 152"/>
                <a:gd name="T23" fmla="*/ 1 h 77"/>
                <a:gd name="T24" fmla="*/ 0 w 152"/>
                <a:gd name="T25" fmla="*/ 1 h 77"/>
                <a:gd name="T26" fmla="*/ 0 w 152"/>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73" name="Freeform 698"/>
            <p:cNvSpPr>
              <a:spLocks/>
            </p:cNvSpPr>
            <p:nvPr/>
          </p:nvSpPr>
          <p:spPr bwMode="auto">
            <a:xfrm>
              <a:off x="8020" y="1708"/>
              <a:ext cx="20" cy="29"/>
            </a:xfrm>
            <a:custGeom>
              <a:avLst/>
              <a:gdLst>
                <a:gd name="T0" fmla="*/ 1 w 45"/>
                <a:gd name="T1" fmla="*/ 2 h 77"/>
                <a:gd name="T2" fmla="*/ 0 w 45"/>
                <a:gd name="T3" fmla="*/ 0 h 77"/>
                <a:gd name="T4" fmla="*/ 0 w 45"/>
                <a:gd name="T5" fmla="*/ 0 h 77"/>
                <a:gd name="T6" fmla="*/ 2 w 45"/>
                <a:gd name="T7" fmla="*/ 2 h 77"/>
                <a:gd name="T8" fmla="*/ 1 w 45"/>
                <a:gd name="T9" fmla="*/ 2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7">
                  <a:moveTo>
                    <a:pt x="29" y="76"/>
                  </a:moveTo>
                  <a:lnTo>
                    <a:pt x="0" y="15"/>
                  </a:lnTo>
                  <a:lnTo>
                    <a:pt x="15" y="0"/>
                  </a:lnTo>
                  <a:lnTo>
                    <a:pt x="44" y="76"/>
                  </a:lnTo>
                  <a:lnTo>
                    <a:pt x="29" y="7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74" name="Freeform 699"/>
            <p:cNvSpPr>
              <a:spLocks/>
            </p:cNvSpPr>
            <p:nvPr/>
          </p:nvSpPr>
          <p:spPr bwMode="auto">
            <a:xfrm>
              <a:off x="7970" y="1800"/>
              <a:ext cx="19" cy="7"/>
            </a:xfrm>
            <a:custGeom>
              <a:avLst/>
              <a:gdLst>
                <a:gd name="T0" fmla="*/ 0 w 45"/>
                <a:gd name="T1" fmla="*/ 0 h 17"/>
                <a:gd name="T2" fmla="*/ 1 w 45"/>
                <a:gd name="T3" fmla="*/ 0 h 17"/>
                <a:gd name="T4" fmla="*/ 1 w 45"/>
                <a:gd name="T5" fmla="*/ 0 h 17"/>
                <a:gd name="T6" fmla="*/ 0 w 45"/>
                <a:gd name="T7" fmla="*/ 0 h 17"/>
                <a:gd name="T8" fmla="*/ 0 w 4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0" y="0"/>
                  </a:moveTo>
                  <a:lnTo>
                    <a:pt x="44" y="0"/>
                  </a:lnTo>
                  <a:lnTo>
                    <a:pt x="44" y="16"/>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75" name="Freeform 700"/>
            <p:cNvSpPr>
              <a:spLocks/>
            </p:cNvSpPr>
            <p:nvPr/>
          </p:nvSpPr>
          <p:spPr bwMode="auto">
            <a:xfrm>
              <a:off x="7996" y="1806"/>
              <a:ext cx="25" cy="13"/>
            </a:xfrm>
            <a:custGeom>
              <a:avLst/>
              <a:gdLst>
                <a:gd name="T0" fmla="*/ 0 w 60"/>
                <a:gd name="T1" fmla="*/ 1 h 32"/>
                <a:gd name="T2" fmla="*/ 0 w 60"/>
                <a:gd name="T3" fmla="*/ 0 h 32"/>
                <a:gd name="T4" fmla="*/ 0 w 60"/>
                <a:gd name="T5" fmla="*/ 0 h 32"/>
                <a:gd name="T6" fmla="*/ 2 w 60"/>
                <a:gd name="T7" fmla="*/ 0 h 32"/>
                <a:gd name="T8" fmla="*/ 1 w 60"/>
                <a:gd name="T9" fmla="*/ 0 h 32"/>
                <a:gd name="T10" fmla="*/ 0 w 60"/>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31"/>
                  </a:moveTo>
                  <a:lnTo>
                    <a:pt x="0" y="16"/>
                  </a:lnTo>
                  <a:lnTo>
                    <a:pt x="15" y="0"/>
                  </a:lnTo>
                  <a:lnTo>
                    <a:pt x="59" y="0"/>
                  </a:lnTo>
                  <a:lnTo>
                    <a:pt x="30" y="16"/>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76" name="Freeform 701"/>
            <p:cNvSpPr>
              <a:spLocks/>
            </p:cNvSpPr>
            <p:nvPr/>
          </p:nvSpPr>
          <p:spPr bwMode="auto">
            <a:xfrm>
              <a:off x="8027" y="1754"/>
              <a:ext cx="26" cy="12"/>
            </a:xfrm>
            <a:custGeom>
              <a:avLst/>
              <a:gdLst>
                <a:gd name="T0" fmla="*/ 0 w 60"/>
                <a:gd name="T1" fmla="*/ 0 h 32"/>
                <a:gd name="T2" fmla="*/ 0 w 60"/>
                <a:gd name="T3" fmla="*/ 1 h 32"/>
                <a:gd name="T4" fmla="*/ 1 w 60"/>
                <a:gd name="T5" fmla="*/ 0 h 32"/>
                <a:gd name="T6" fmla="*/ 2 w 60"/>
                <a:gd name="T7" fmla="*/ 0 h 32"/>
                <a:gd name="T8" fmla="*/ 2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16"/>
                  </a:moveTo>
                  <a:lnTo>
                    <a:pt x="15" y="31"/>
                  </a:lnTo>
                  <a:lnTo>
                    <a:pt x="30" y="16"/>
                  </a:lnTo>
                  <a:lnTo>
                    <a:pt x="59" y="16"/>
                  </a:lnTo>
                  <a:lnTo>
                    <a:pt x="59"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77" name="Freeform 702"/>
            <p:cNvSpPr>
              <a:spLocks/>
            </p:cNvSpPr>
            <p:nvPr/>
          </p:nvSpPr>
          <p:spPr bwMode="auto">
            <a:xfrm>
              <a:off x="7937" y="1796"/>
              <a:ext cx="20" cy="11"/>
            </a:xfrm>
            <a:custGeom>
              <a:avLst/>
              <a:gdLst>
                <a:gd name="T0" fmla="*/ 0 w 46"/>
                <a:gd name="T1" fmla="*/ 0 h 31"/>
                <a:gd name="T2" fmla="*/ 0 w 46"/>
                <a:gd name="T3" fmla="*/ 0 h 31"/>
                <a:gd name="T4" fmla="*/ 2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0" y="0"/>
                  </a:moveTo>
                  <a:lnTo>
                    <a:pt x="0" y="30"/>
                  </a:lnTo>
                  <a:lnTo>
                    <a:pt x="45" y="3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78" name="Freeform 703"/>
            <p:cNvSpPr>
              <a:spLocks/>
            </p:cNvSpPr>
            <p:nvPr/>
          </p:nvSpPr>
          <p:spPr bwMode="auto">
            <a:xfrm>
              <a:off x="7963" y="1812"/>
              <a:ext cx="13" cy="7"/>
            </a:xfrm>
            <a:custGeom>
              <a:avLst/>
              <a:gdLst>
                <a:gd name="T0" fmla="*/ 0 w 32"/>
                <a:gd name="T1" fmla="*/ 0 h 17"/>
                <a:gd name="T2" fmla="*/ 1 w 32"/>
                <a:gd name="T3" fmla="*/ 0 h 17"/>
                <a:gd name="T4" fmla="*/ 1 w 32"/>
                <a:gd name="T5" fmla="*/ 0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31" y="0"/>
                  </a:lnTo>
                  <a:lnTo>
                    <a:pt x="31"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79" name="Freeform 704"/>
            <p:cNvSpPr>
              <a:spLocks/>
            </p:cNvSpPr>
            <p:nvPr/>
          </p:nvSpPr>
          <p:spPr bwMode="auto">
            <a:xfrm>
              <a:off x="8104" y="1796"/>
              <a:ext cx="14" cy="11"/>
            </a:xfrm>
            <a:custGeom>
              <a:avLst/>
              <a:gdLst>
                <a:gd name="T0" fmla="*/ 0 w 32"/>
                <a:gd name="T1" fmla="*/ 0 h 31"/>
                <a:gd name="T2" fmla="*/ 1 w 32"/>
                <a:gd name="T3" fmla="*/ 0 h 31"/>
                <a:gd name="T4" fmla="*/ 0 w 32"/>
                <a:gd name="T5" fmla="*/ 0 h 31"/>
                <a:gd name="T6" fmla="*/ 0 w 3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0" y="0"/>
                  </a:moveTo>
                  <a:lnTo>
                    <a:pt x="31" y="30"/>
                  </a:lnTo>
                  <a:lnTo>
                    <a:pt x="16" y="3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80" name="Freeform 705"/>
            <p:cNvSpPr>
              <a:spLocks/>
            </p:cNvSpPr>
            <p:nvPr/>
          </p:nvSpPr>
          <p:spPr bwMode="auto">
            <a:xfrm>
              <a:off x="8008" y="1760"/>
              <a:ext cx="13" cy="7"/>
            </a:xfrm>
            <a:custGeom>
              <a:avLst/>
              <a:gdLst>
                <a:gd name="T0" fmla="*/ 0 w 31"/>
                <a:gd name="T1" fmla="*/ 0 h 17"/>
                <a:gd name="T2" fmla="*/ 1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30" y="0"/>
                  </a:lnTo>
                  <a:lnTo>
                    <a:pt x="15"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81" name="Line 706"/>
            <p:cNvSpPr>
              <a:spLocks noChangeShapeType="1"/>
            </p:cNvSpPr>
            <p:nvPr/>
          </p:nvSpPr>
          <p:spPr bwMode="auto">
            <a:xfrm>
              <a:off x="7860" y="1743"/>
              <a:ext cx="7" cy="11"/>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82" name="Oval 707"/>
            <p:cNvSpPr>
              <a:spLocks noChangeArrowheads="1"/>
            </p:cNvSpPr>
            <p:nvPr/>
          </p:nvSpPr>
          <p:spPr bwMode="auto">
            <a:xfrm>
              <a:off x="7835" y="1708"/>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083" name="Oval 708"/>
            <p:cNvSpPr>
              <a:spLocks noChangeArrowheads="1"/>
            </p:cNvSpPr>
            <p:nvPr/>
          </p:nvSpPr>
          <p:spPr bwMode="auto">
            <a:xfrm>
              <a:off x="7925" y="1684"/>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084" name="Oval 709"/>
            <p:cNvSpPr>
              <a:spLocks noChangeArrowheads="1"/>
            </p:cNvSpPr>
            <p:nvPr/>
          </p:nvSpPr>
          <p:spPr bwMode="auto">
            <a:xfrm>
              <a:off x="7611" y="1690"/>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085" name="Freeform 710"/>
            <p:cNvSpPr>
              <a:spLocks/>
            </p:cNvSpPr>
            <p:nvPr/>
          </p:nvSpPr>
          <p:spPr bwMode="auto">
            <a:xfrm>
              <a:off x="7963" y="1563"/>
              <a:ext cx="33" cy="53"/>
            </a:xfrm>
            <a:custGeom>
              <a:avLst/>
              <a:gdLst>
                <a:gd name="T0" fmla="*/ 1 w 77"/>
                <a:gd name="T1" fmla="*/ 0 h 140"/>
                <a:gd name="T2" fmla="*/ 0 w 77"/>
                <a:gd name="T3" fmla="*/ 0 h 140"/>
                <a:gd name="T4" fmla="*/ 0 w 77"/>
                <a:gd name="T5" fmla="*/ 1 h 140"/>
                <a:gd name="T6" fmla="*/ 0 w 77"/>
                <a:gd name="T7" fmla="*/ 2 h 140"/>
                <a:gd name="T8" fmla="*/ 0 w 77"/>
                <a:gd name="T9" fmla="*/ 1 h 140"/>
                <a:gd name="T10" fmla="*/ 0 w 77"/>
                <a:gd name="T11" fmla="*/ 2 h 140"/>
                <a:gd name="T12" fmla="*/ 0 w 77"/>
                <a:gd name="T13" fmla="*/ 2 h 140"/>
                <a:gd name="T14" fmla="*/ 1 w 77"/>
                <a:gd name="T15" fmla="*/ 2 h 140"/>
                <a:gd name="T16" fmla="*/ 1 w 77"/>
                <a:gd name="T17" fmla="*/ 3 h 140"/>
                <a:gd name="T18" fmla="*/ 2 w 77"/>
                <a:gd name="T19" fmla="*/ 3 h 140"/>
                <a:gd name="T20" fmla="*/ 3 w 77"/>
                <a:gd name="T21" fmla="*/ 3 h 140"/>
                <a:gd name="T22" fmla="*/ 3 w 77"/>
                <a:gd name="T23" fmla="*/ 2 h 140"/>
                <a:gd name="T24" fmla="*/ 2 w 77"/>
                <a:gd name="T25" fmla="*/ 2 h 140"/>
                <a:gd name="T26" fmla="*/ 1 w 77"/>
                <a:gd name="T27" fmla="*/ 2 h 140"/>
                <a:gd name="T28" fmla="*/ 2 w 77"/>
                <a:gd name="T29" fmla="*/ 1 h 140"/>
                <a:gd name="T30" fmla="*/ 1 w 77"/>
                <a:gd name="T31" fmla="*/ 1 h 140"/>
                <a:gd name="T32" fmla="*/ 1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86" name="Freeform 711"/>
            <p:cNvSpPr>
              <a:spLocks/>
            </p:cNvSpPr>
            <p:nvPr/>
          </p:nvSpPr>
          <p:spPr bwMode="auto">
            <a:xfrm>
              <a:off x="7982" y="1644"/>
              <a:ext cx="39" cy="30"/>
            </a:xfrm>
            <a:custGeom>
              <a:avLst/>
              <a:gdLst>
                <a:gd name="T0" fmla="*/ 2 w 91"/>
                <a:gd name="T1" fmla="*/ 0 h 77"/>
                <a:gd name="T2" fmla="*/ 1 w 91"/>
                <a:gd name="T3" fmla="*/ 1 h 77"/>
                <a:gd name="T4" fmla="*/ 0 w 91"/>
                <a:gd name="T5" fmla="*/ 1 h 77"/>
                <a:gd name="T6" fmla="*/ 0 w 91"/>
                <a:gd name="T7" fmla="*/ 2 h 77"/>
                <a:gd name="T8" fmla="*/ 1 w 91"/>
                <a:gd name="T9" fmla="*/ 1 h 77"/>
                <a:gd name="T10" fmla="*/ 1 w 91"/>
                <a:gd name="T11" fmla="*/ 1 h 77"/>
                <a:gd name="T12" fmla="*/ 1 w 91"/>
                <a:gd name="T13" fmla="*/ 2 h 77"/>
                <a:gd name="T14" fmla="*/ 3 w 91"/>
                <a:gd name="T15" fmla="*/ 2 h 77"/>
                <a:gd name="T16" fmla="*/ 3 w 91"/>
                <a:gd name="T17" fmla="*/ 2 h 77"/>
                <a:gd name="T18" fmla="*/ 3 w 91"/>
                <a:gd name="T19" fmla="*/ 2 h 77"/>
                <a:gd name="T20" fmla="*/ 3 w 91"/>
                <a:gd name="T21" fmla="*/ 2 h 77"/>
                <a:gd name="T22" fmla="*/ 3 w 91"/>
                <a:gd name="T23" fmla="*/ 0 h 77"/>
                <a:gd name="T24" fmla="*/ 2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87" name="Freeform 712"/>
            <p:cNvSpPr>
              <a:spLocks/>
            </p:cNvSpPr>
            <p:nvPr/>
          </p:nvSpPr>
          <p:spPr bwMode="auto">
            <a:xfrm>
              <a:off x="7950" y="1633"/>
              <a:ext cx="13" cy="29"/>
            </a:xfrm>
            <a:custGeom>
              <a:avLst/>
              <a:gdLst>
                <a:gd name="T0" fmla="*/ 1 w 30"/>
                <a:gd name="T1" fmla="*/ 0 h 78"/>
                <a:gd name="T2" fmla="*/ 0 w 30"/>
                <a:gd name="T3" fmla="*/ 0 h 78"/>
                <a:gd name="T4" fmla="*/ 0 w 30"/>
                <a:gd name="T5" fmla="*/ 1 h 78"/>
                <a:gd name="T6" fmla="*/ 0 w 30"/>
                <a:gd name="T7" fmla="*/ 0 h 78"/>
                <a:gd name="T8" fmla="*/ 1 w 3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8">
                  <a:moveTo>
                    <a:pt x="29" y="0"/>
                  </a:moveTo>
                  <a:lnTo>
                    <a:pt x="15" y="31"/>
                  </a:lnTo>
                  <a:lnTo>
                    <a:pt x="0" y="77"/>
                  </a:lnTo>
                  <a:lnTo>
                    <a:pt x="15" y="31"/>
                  </a:lnTo>
                  <a:lnTo>
                    <a:pt x="2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88" name="Freeform 713"/>
            <p:cNvSpPr>
              <a:spLocks/>
            </p:cNvSpPr>
            <p:nvPr/>
          </p:nvSpPr>
          <p:spPr bwMode="auto">
            <a:xfrm>
              <a:off x="7988" y="1639"/>
              <a:ext cx="8" cy="6"/>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16" y="16"/>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89" name="Freeform 714"/>
            <p:cNvSpPr>
              <a:spLocks/>
            </p:cNvSpPr>
            <p:nvPr/>
          </p:nvSpPr>
          <p:spPr bwMode="auto">
            <a:xfrm>
              <a:off x="8002" y="1621"/>
              <a:ext cx="7" cy="6"/>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0" y="0"/>
                  </a:lnTo>
                  <a:lnTo>
                    <a:pt x="17" y="16"/>
                  </a:lnTo>
                  <a:lnTo>
                    <a:pt x="17"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90" name="Freeform 715"/>
            <p:cNvSpPr>
              <a:spLocks/>
            </p:cNvSpPr>
            <p:nvPr/>
          </p:nvSpPr>
          <p:spPr bwMode="auto">
            <a:xfrm>
              <a:off x="7982" y="1627"/>
              <a:ext cx="7" cy="12"/>
            </a:xfrm>
            <a:custGeom>
              <a:avLst/>
              <a:gdLst>
                <a:gd name="T0" fmla="*/ 0 w 17"/>
                <a:gd name="T1" fmla="*/ 1 h 31"/>
                <a:gd name="T2" fmla="*/ 0 w 17"/>
                <a:gd name="T3" fmla="*/ 0 h 31"/>
                <a:gd name="T4" fmla="*/ 0 w 17"/>
                <a:gd name="T5" fmla="*/ 0 h 31"/>
                <a:gd name="T6" fmla="*/ 0 w 17"/>
                <a:gd name="T7" fmla="*/ 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0" y="30"/>
                  </a:moveTo>
                  <a:lnTo>
                    <a:pt x="16" y="15"/>
                  </a:lnTo>
                  <a:lnTo>
                    <a:pt x="0" y="0"/>
                  </a:lnTo>
                  <a:lnTo>
                    <a:pt x="0" y="3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91" name="Line 716"/>
            <p:cNvSpPr>
              <a:spLocks noChangeShapeType="1"/>
            </p:cNvSpPr>
            <p:nvPr/>
          </p:nvSpPr>
          <p:spPr bwMode="auto">
            <a:xfrm flipH="1">
              <a:off x="7996" y="1639"/>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92" name="Line 717"/>
            <p:cNvSpPr>
              <a:spLocks noChangeShapeType="1"/>
            </p:cNvSpPr>
            <p:nvPr/>
          </p:nvSpPr>
          <p:spPr bwMode="auto">
            <a:xfrm>
              <a:off x="7976" y="1615"/>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93" name="Oval 718"/>
            <p:cNvSpPr>
              <a:spLocks noChangeArrowheads="1"/>
            </p:cNvSpPr>
            <p:nvPr/>
          </p:nvSpPr>
          <p:spPr bwMode="auto">
            <a:xfrm>
              <a:off x="8053" y="1650"/>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094" name="Oval 719"/>
            <p:cNvSpPr>
              <a:spLocks noChangeArrowheads="1"/>
            </p:cNvSpPr>
            <p:nvPr/>
          </p:nvSpPr>
          <p:spPr bwMode="auto">
            <a:xfrm>
              <a:off x="8078" y="1539"/>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095" name="Oval 720"/>
            <p:cNvSpPr>
              <a:spLocks noChangeArrowheads="1"/>
            </p:cNvSpPr>
            <p:nvPr/>
          </p:nvSpPr>
          <p:spPr bwMode="auto">
            <a:xfrm>
              <a:off x="8111" y="1569"/>
              <a:ext cx="0"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096" name="Freeform 721"/>
            <p:cNvSpPr>
              <a:spLocks/>
            </p:cNvSpPr>
            <p:nvPr/>
          </p:nvSpPr>
          <p:spPr bwMode="auto">
            <a:xfrm>
              <a:off x="7892" y="1830"/>
              <a:ext cx="302" cy="274"/>
            </a:xfrm>
            <a:custGeom>
              <a:avLst/>
              <a:gdLst>
                <a:gd name="T0" fmla="*/ 19 w 702"/>
                <a:gd name="T1" fmla="*/ 3 h 724"/>
                <a:gd name="T2" fmla="*/ 16 w 702"/>
                <a:gd name="T3" fmla="*/ 2 h 724"/>
                <a:gd name="T4" fmla="*/ 15 w 702"/>
                <a:gd name="T5" fmla="*/ 1 h 724"/>
                <a:gd name="T6" fmla="*/ 16 w 702"/>
                <a:gd name="T7" fmla="*/ 1 h 724"/>
                <a:gd name="T8" fmla="*/ 16 w 702"/>
                <a:gd name="T9" fmla="*/ 1 h 724"/>
                <a:gd name="T10" fmla="*/ 13 w 702"/>
                <a:gd name="T11" fmla="*/ 0 h 724"/>
                <a:gd name="T12" fmla="*/ 13 w 702"/>
                <a:gd name="T13" fmla="*/ 1 h 724"/>
                <a:gd name="T14" fmla="*/ 12 w 702"/>
                <a:gd name="T15" fmla="*/ 2 h 724"/>
                <a:gd name="T16" fmla="*/ 11 w 702"/>
                <a:gd name="T17" fmla="*/ 2 h 724"/>
                <a:gd name="T18" fmla="*/ 10 w 702"/>
                <a:gd name="T19" fmla="*/ 1 h 724"/>
                <a:gd name="T20" fmla="*/ 8 w 702"/>
                <a:gd name="T21" fmla="*/ 2 h 724"/>
                <a:gd name="T22" fmla="*/ 8 w 702"/>
                <a:gd name="T23" fmla="*/ 2 h 724"/>
                <a:gd name="T24" fmla="*/ 7 w 702"/>
                <a:gd name="T25" fmla="*/ 3 h 724"/>
                <a:gd name="T26" fmla="*/ 6 w 702"/>
                <a:gd name="T27" fmla="*/ 4 h 724"/>
                <a:gd name="T28" fmla="*/ 1 w 702"/>
                <a:gd name="T29" fmla="*/ 5 h 724"/>
                <a:gd name="T30" fmla="*/ 0 w 702"/>
                <a:gd name="T31" fmla="*/ 8 h 724"/>
                <a:gd name="T32" fmla="*/ 0 w 702"/>
                <a:gd name="T33" fmla="*/ 11 h 724"/>
                <a:gd name="T34" fmla="*/ 1 w 702"/>
                <a:gd name="T35" fmla="*/ 11 h 724"/>
                <a:gd name="T36" fmla="*/ 5 w 702"/>
                <a:gd name="T37" fmla="*/ 11 h 724"/>
                <a:gd name="T38" fmla="*/ 9 w 702"/>
                <a:gd name="T39" fmla="*/ 10 h 724"/>
                <a:gd name="T40" fmla="*/ 12 w 702"/>
                <a:gd name="T41" fmla="*/ 12 h 724"/>
                <a:gd name="T42" fmla="*/ 12 w 702"/>
                <a:gd name="T43" fmla="*/ 12 h 724"/>
                <a:gd name="T44" fmla="*/ 13 w 702"/>
                <a:gd name="T45" fmla="*/ 14 h 724"/>
                <a:gd name="T46" fmla="*/ 16 w 702"/>
                <a:gd name="T47" fmla="*/ 14 h 724"/>
                <a:gd name="T48" fmla="*/ 18 w 702"/>
                <a:gd name="T49" fmla="*/ 14 h 724"/>
                <a:gd name="T50" fmla="*/ 19 w 702"/>
                <a:gd name="T51" fmla="*/ 14 h 724"/>
                <a:gd name="T52" fmla="*/ 22 w 702"/>
                <a:gd name="T53" fmla="*/ 12 h 724"/>
                <a:gd name="T54" fmla="*/ 24 w 702"/>
                <a:gd name="T55" fmla="*/ 9 h 724"/>
                <a:gd name="T56" fmla="*/ 24 w 702"/>
                <a:gd name="T57" fmla="*/ 8 h 724"/>
                <a:gd name="T58" fmla="*/ 23 w 702"/>
                <a:gd name="T59" fmla="*/ 6 h 724"/>
                <a:gd name="T60" fmla="*/ 22 w 702"/>
                <a:gd name="T61" fmla="*/ 5 h 724"/>
                <a:gd name="T62" fmla="*/ 21 w 702"/>
                <a:gd name="T63" fmla="*/ 2 h 724"/>
                <a:gd name="T64" fmla="*/ 19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97" name="Freeform 722"/>
            <p:cNvSpPr>
              <a:spLocks/>
            </p:cNvSpPr>
            <p:nvPr/>
          </p:nvSpPr>
          <p:spPr bwMode="auto">
            <a:xfrm>
              <a:off x="8078" y="2127"/>
              <a:ext cx="26" cy="29"/>
            </a:xfrm>
            <a:custGeom>
              <a:avLst/>
              <a:gdLst>
                <a:gd name="T0" fmla="*/ 0 w 60"/>
                <a:gd name="T1" fmla="*/ 0 h 78"/>
                <a:gd name="T2" fmla="*/ 0 w 60"/>
                <a:gd name="T3" fmla="*/ 1 h 78"/>
                <a:gd name="T4" fmla="*/ 0 w 60"/>
                <a:gd name="T5" fmla="*/ 1 h 78"/>
                <a:gd name="T6" fmla="*/ 1 w 60"/>
                <a:gd name="T7" fmla="*/ 1 h 78"/>
                <a:gd name="T8" fmla="*/ 2 w 60"/>
                <a:gd name="T9" fmla="*/ 0 h 78"/>
                <a:gd name="T10" fmla="*/ 2 w 60"/>
                <a:gd name="T11" fmla="*/ 0 h 78"/>
                <a:gd name="T12" fmla="*/ 1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98" name="Freeform 723"/>
            <p:cNvSpPr>
              <a:spLocks/>
            </p:cNvSpPr>
            <p:nvPr/>
          </p:nvSpPr>
          <p:spPr bwMode="auto">
            <a:xfrm>
              <a:off x="8213" y="2161"/>
              <a:ext cx="77" cy="65"/>
            </a:xfrm>
            <a:custGeom>
              <a:avLst/>
              <a:gdLst>
                <a:gd name="T0" fmla="*/ 1 w 181"/>
                <a:gd name="T1" fmla="*/ 4 h 170"/>
                <a:gd name="T2" fmla="*/ 1 w 181"/>
                <a:gd name="T3" fmla="*/ 3 h 170"/>
                <a:gd name="T4" fmla="*/ 2 w 181"/>
                <a:gd name="T5" fmla="*/ 3 h 170"/>
                <a:gd name="T6" fmla="*/ 3 w 181"/>
                <a:gd name="T7" fmla="*/ 2 h 170"/>
                <a:gd name="T8" fmla="*/ 4 w 181"/>
                <a:gd name="T9" fmla="*/ 2 h 170"/>
                <a:gd name="T10" fmla="*/ 4 w 181"/>
                <a:gd name="T11" fmla="*/ 2 h 170"/>
                <a:gd name="T12" fmla="*/ 4 w 181"/>
                <a:gd name="T13" fmla="*/ 2 h 170"/>
                <a:gd name="T14" fmla="*/ 6 w 181"/>
                <a:gd name="T15" fmla="*/ 1 h 170"/>
                <a:gd name="T16" fmla="*/ 6 w 181"/>
                <a:gd name="T17" fmla="*/ 0 h 170"/>
                <a:gd name="T18" fmla="*/ 6 w 181"/>
                <a:gd name="T19" fmla="*/ 0 h 170"/>
                <a:gd name="T20" fmla="*/ 6 w 181"/>
                <a:gd name="T21" fmla="*/ 0 h 170"/>
                <a:gd name="T22" fmla="*/ 4 w 181"/>
                <a:gd name="T23" fmla="*/ 1 h 170"/>
                <a:gd name="T24" fmla="*/ 3 w 181"/>
                <a:gd name="T25" fmla="*/ 1 h 170"/>
                <a:gd name="T26" fmla="*/ 2 w 181"/>
                <a:gd name="T27" fmla="*/ 1 h 170"/>
                <a:gd name="T28" fmla="*/ 1 w 181"/>
                <a:gd name="T29" fmla="*/ 2 h 170"/>
                <a:gd name="T30" fmla="*/ 0 w 181"/>
                <a:gd name="T31" fmla="*/ 3 h 170"/>
                <a:gd name="T32" fmla="*/ 0 w 181"/>
                <a:gd name="T33" fmla="*/ 3 h 170"/>
                <a:gd name="T34" fmla="*/ 1 w 181"/>
                <a:gd name="T35" fmla="*/ 4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099" name="Freeform 724"/>
            <p:cNvSpPr>
              <a:spLocks/>
            </p:cNvSpPr>
            <p:nvPr/>
          </p:nvSpPr>
          <p:spPr bwMode="auto">
            <a:xfrm>
              <a:off x="8296" y="2091"/>
              <a:ext cx="46" cy="83"/>
            </a:xfrm>
            <a:custGeom>
              <a:avLst/>
              <a:gdLst>
                <a:gd name="T0" fmla="*/ 2 w 106"/>
                <a:gd name="T1" fmla="*/ 0 h 217"/>
                <a:gd name="T2" fmla="*/ 1 w 106"/>
                <a:gd name="T3" fmla="*/ 0 h 217"/>
                <a:gd name="T4" fmla="*/ 2 w 106"/>
                <a:gd name="T5" fmla="*/ 1 h 217"/>
                <a:gd name="T6" fmla="*/ 1 w 106"/>
                <a:gd name="T7" fmla="*/ 3 h 217"/>
                <a:gd name="T8" fmla="*/ 0 w 106"/>
                <a:gd name="T9" fmla="*/ 3 h 217"/>
                <a:gd name="T10" fmla="*/ 0 w 106"/>
                <a:gd name="T11" fmla="*/ 4 h 217"/>
                <a:gd name="T12" fmla="*/ 0 w 106"/>
                <a:gd name="T13" fmla="*/ 4 h 217"/>
                <a:gd name="T14" fmla="*/ 0 w 106"/>
                <a:gd name="T15" fmla="*/ 5 h 217"/>
                <a:gd name="T16" fmla="*/ 2 w 106"/>
                <a:gd name="T17" fmla="*/ 4 h 217"/>
                <a:gd name="T18" fmla="*/ 2 w 106"/>
                <a:gd name="T19" fmla="*/ 3 h 217"/>
                <a:gd name="T20" fmla="*/ 3 w 106"/>
                <a:gd name="T21" fmla="*/ 3 h 217"/>
                <a:gd name="T22" fmla="*/ 4 w 106"/>
                <a:gd name="T23" fmla="*/ 2 h 217"/>
                <a:gd name="T24" fmla="*/ 3 w 106"/>
                <a:gd name="T25" fmla="*/ 2 h 217"/>
                <a:gd name="T26" fmla="*/ 3 w 106"/>
                <a:gd name="T27" fmla="*/ 1 h 217"/>
                <a:gd name="T28" fmla="*/ 3 w 106"/>
                <a:gd name="T29" fmla="*/ 2 h 217"/>
                <a:gd name="T30" fmla="*/ 2 w 106"/>
                <a:gd name="T31" fmla="*/ 1 h 217"/>
                <a:gd name="T32" fmla="*/ 2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100" name="Oval 725"/>
            <p:cNvSpPr>
              <a:spLocks noChangeArrowheads="1"/>
            </p:cNvSpPr>
            <p:nvPr/>
          </p:nvSpPr>
          <p:spPr bwMode="auto">
            <a:xfrm>
              <a:off x="8322" y="1871"/>
              <a:ext cx="6"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101" name="Oval 726"/>
            <p:cNvSpPr>
              <a:spLocks noChangeArrowheads="1"/>
            </p:cNvSpPr>
            <p:nvPr/>
          </p:nvSpPr>
          <p:spPr bwMode="auto">
            <a:xfrm>
              <a:off x="8297" y="1959"/>
              <a:ext cx="6"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102" name="Oval 727"/>
            <p:cNvSpPr>
              <a:spLocks noChangeArrowheads="1"/>
            </p:cNvSpPr>
            <p:nvPr/>
          </p:nvSpPr>
          <p:spPr bwMode="auto">
            <a:xfrm>
              <a:off x="8354" y="1895"/>
              <a:ext cx="5"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103" name="Oval 728"/>
            <p:cNvSpPr>
              <a:spLocks noChangeArrowheads="1"/>
            </p:cNvSpPr>
            <p:nvPr/>
          </p:nvSpPr>
          <p:spPr bwMode="auto">
            <a:xfrm>
              <a:off x="8380" y="1911"/>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104" name="Oval 729"/>
            <p:cNvSpPr>
              <a:spLocks noChangeArrowheads="1"/>
            </p:cNvSpPr>
            <p:nvPr/>
          </p:nvSpPr>
          <p:spPr bwMode="auto">
            <a:xfrm>
              <a:off x="8380" y="1929"/>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105" name="Freeform 730"/>
            <p:cNvSpPr>
              <a:spLocks/>
            </p:cNvSpPr>
            <p:nvPr/>
          </p:nvSpPr>
          <p:spPr bwMode="auto">
            <a:xfrm>
              <a:off x="8289" y="1958"/>
              <a:ext cx="20" cy="12"/>
            </a:xfrm>
            <a:custGeom>
              <a:avLst/>
              <a:gdLst>
                <a:gd name="T0" fmla="*/ 0 w 46"/>
                <a:gd name="T1" fmla="*/ 0 h 32"/>
                <a:gd name="T2" fmla="*/ 1 w 46"/>
                <a:gd name="T3" fmla="*/ 1 h 32"/>
                <a:gd name="T4" fmla="*/ 2 w 46"/>
                <a:gd name="T5" fmla="*/ 1 h 32"/>
                <a:gd name="T6" fmla="*/ 0 w 4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2">
                  <a:moveTo>
                    <a:pt x="0" y="0"/>
                  </a:moveTo>
                  <a:lnTo>
                    <a:pt x="30" y="31"/>
                  </a:lnTo>
                  <a:lnTo>
                    <a:pt x="45"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106" name="Freeform 731"/>
            <p:cNvSpPr>
              <a:spLocks/>
            </p:cNvSpPr>
            <p:nvPr/>
          </p:nvSpPr>
          <p:spPr bwMode="auto">
            <a:xfrm>
              <a:off x="8136" y="1754"/>
              <a:ext cx="70" cy="77"/>
            </a:xfrm>
            <a:custGeom>
              <a:avLst/>
              <a:gdLst>
                <a:gd name="T0" fmla="*/ 0 w 164"/>
                <a:gd name="T1" fmla="*/ 0 h 201"/>
                <a:gd name="T2" fmla="*/ 0 w 164"/>
                <a:gd name="T3" fmla="*/ 3 h 201"/>
                <a:gd name="T4" fmla="*/ 1 w 164"/>
                <a:gd name="T5" fmla="*/ 3 h 201"/>
                <a:gd name="T6" fmla="*/ 0 w 164"/>
                <a:gd name="T7" fmla="*/ 3 h 201"/>
                <a:gd name="T8" fmla="*/ 1 w 164"/>
                <a:gd name="T9" fmla="*/ 3 h 201"/>
                <a:gd name="T10" fmla="*/ 3 w 164"/>
                <a:gd name="T11" fmla="*/ 3 h 201"/>
                <a:gd name="T12" fmla="*/ 3 w 164"/>
                <a:gd name="T13" fmla="*/ 4 h 201"/>
                <a:gd name="T14" fmla="*/ 4 w 164"/>
                <a:gd name="T15" fmla="*/ 4 h 201"/>
                <a:gd name="T16" fmla="*/ 6 w 164"/>
                <a:gd name="T17" fmla="*/ 4 h 201"/>
                <a:gd name="T18" fmla="*/ 4 w 164"/>
                <a:gd name="T19" fmla="*/ 3 h 201"/>
                <a:gd name="T20" fmla="*/ 3 w 164"/>
                <a:gd name="T21" fmla="*/ 3 h 201"/>
                <a:gd name="T22" fmla="*/ 3 w 164"/>
                <a:gd name="T23" fmla="*/ 2 h 201"/>
                <a:gd name="T24" fmla="*/ 3 w 164"/>
                <a:gd name="T25" fmla="*/ 2 h 201"/>
                <a:gd name="T26" fmla="*/ 3 w 164"/>
                <a:gd name="T27" fmla="*/ 2 h 201"/>
                <a:gd name="T28" fmla="*/ 3 w 164"/>
                <a:gd name="T29" fmla="*/ 1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107" name="Freeform 732"/>
            <p:cNvSpPr>
              <a:spLocks/>
            </p:cNvSpPr>
            <p:nvPr/>
          </p:nvSpPr>
          <p:spPr bwMode="auto">
            <a:xfrm>
              <a:off x="8194" y="1772"/>
              <a:ext cx="26" cy="18"/>
            </a:xfrm>
            <a:custGeom>
              <a:avLst/>
              <a:gdLst>
                <a:gd name="T0" fmla="*/ 0 w 61"/>
                <a:gd name="T1" fmla="*/ 1 h 47"/>
                <a:gd name="T2" fmla="*/ 0 w 61"/>
                <a:gd name="T3" fmla="*/ 1 h 47"/>
                <a:gd name="T4" fmla="*/ 1 w 61"/>
                <a:gd name="T5" fmla="*/ 1 h 47"/>
                <a:gd name="T6" fmla="*/ 1 w 61"/>
                <a:gd name="T7" fmla="*/ 1 h 47"/>
                <a:gd name="T8" fmla="*/ 2 w 61"/>
                <a:gd name="T9" fmla="*/ 0 h 47"/>
                <a:gd name="T10" fmla="*/ 2 w 61"/>
                <a:gd name="T11" fmla="*/ 0 h 47"/>
                <a:gd name="T12" fmla="*/ 1 w 61"/>
                <a:gd name="T13" fmla="*/ 0 h 47"/>
                <a:gd name="T14" fmla="*/ 1 w 61"/>
                <a:gd name="T15" fmla="*/ 1 h 47"/>
                <a:gd name="T16" fmla="*/ 0 w 61"/>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108" name="Freeform 733"/>
            <p:cNvSpPr>
              <a:spLocks/>
            </p:cNvSpPr>
            <p:nvPr/>
          </p:nvSpPr>
          <p:spPr bwMode="auto">
            <a:xfrm>
              <a:off x="8213" y="1754"/>
              <a:ext cx="19" cy="24"/>
            </a:xfrm>
            <a:custGeom>
              <a:avLst/>
              <a:gdLst>
                <a:gd name="T0" fmla="*/ 0 w 46"/>
                <a:gd name="T1" fmla="*/ 0 h 63"/>
                <a:gd name="T2" fmla="*/ 0 w 46"/>
                <a:gd name="T3" fmla="*/ 1 h 63"/>
                <a:gd name="T4" fmla="*/ 1 w 46"/>
                <a:gd name="T5" fmla="*/ 1 h 63"/>
                <a:gd name="T6" fmla="*/ 1 w 46"/>
                <a:gd name="T7" fmla="*/ 1 h 63"/>
                <a:gd name="T8" fmla="*/ 1 w 46"/>
                <a:gd name="T9" fmla="*/ 1 h 63"/>
                <a:gd name="T10" fmla="*/ 1 w 46"/>
                <a:gd name="T11" fmla="*/ 1 h 63"/>
                <a:gd name="T12" fmla="*/ 1 w 46"/>
                <a:gd name="T13" fmla="*/ 1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109" name="Oval 734"/>
            <p:cNvSpPr>
              <a:spLocks noChangeArrowheads="1"/>
            </p:cNvSpPr>
            <p:nvPr/>
          </p:nvSpPr>
          <p:spPr bwMode="auto">
            <a:xfrm>
              <a:off x="8169" y="1633"/>
              <a:ext cx="5"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110" name="Freeform 735"/>
            <p:cNvSpPr>
              <a:spLocks/>
            </p:cNvSpPr>
            <p:nvPr/>
          </p:nvSpPr>
          <p:spPr bwMode="auto">
            <a:xfrm>
              <a:off x="8265" y="1800"/>
              <a:ext cx="6" cy="13"/>
            </a:xfrm>
            <a:custGeom>
              <a:avLst/>
              <a:gdLst>
                <a:gd name="T0" fmla="*/ 0 w 17"/>
                <a:gd name="T1" fmla="*/ 0 h 32"/>
                <a:gd name="T2" fmla="*/ 0 w 17"/>
                <a:gd name="T3" fmla="*/ 1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111" name="Freeform 736"/>
            <p:cNvSpPr>
              <a:spLocks/>
            </p:cNvSpPr>
            <p:nvPr/>
          </p:nvSpPr>
          <p:spPr bwMode="auto">
            <a:xfrm>
              <a:off x="8258" y="1789"/>
              <a:ext cx="13" cy="7"/>
            </a:xfrm>
            <a:custGeom>
              <a:avLst/>
              <a:gdLst>
                <a:gd name="T0" fmla="*/ 0 w 31"/>
                <a:gd name="T1" fmla="*/ 0 h 17"/>
                <a:gd name="T2" fmla="*/ 0 w 31"/>
                <a:gd name="T3" fmla="*/ 0 h 17"/>
                <a:gd name="T4" fmla="*/ 1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15" y="16"/>
                  </a:lnTo>
                  <a:lnTo>
                    <a:pt x="30"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112" name="Freeform 737"/>
            <p:cNvSpPr>
              <a:spLocks/>
            </p:cNvSpPr>
            <p:nvPr/>
          </p:nvSpPr>
          <p:spPr bwMode="auto">
            <a:xfrm>
              <a:off x="8277" y="1812"/>
              <a:ext cx="8" cy="7"/>
            </a:xfrm>
            <a:custGeom>
              <a:avLst/>
              <a:gdLst>
                <a:gd name="T0" fmla="*/ 0 w 17"/>
                <a:gd name="T1" fmla="*/ 0 h 17"/>
                <a:gd name="T2" fmla="*/ 1 w 17"/>
                <a:gd name="T3" fmla="*/ 0 h 17"/>
                <a:gd name="T4" fmla="*/ 1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113" name="Freeform 738"/>
            <p:cNvSpPr>
              <a:spLocks/>
            </p:cNvSpPr>
            <p:nvPr/>
          </p:nvSpPr>
          <p:spPr bwMode="auto">
            <a:xfrm>
              <a:off x="8283" y="1800"/>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114" name="Line 739"/>
            <p:cNvSpPr>
              <a:spLocks noChangeShapeType="1"/>
            </p:cNvSpPr>
            <p:nvPr/>
          </p:nvSpPr>
          <p:spPr bwMode="auto">
            <a:xfrm>
              <a:off x="8289" y="1818"/>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prstClr val="white"/>
                </a:solidFill>
                <a:latin typeface="Arial"/>
                <a:ea typeface="+mn-ea"/>
                <a:cs typeface="Arial"/>
                <a:sym typeface="Arial"/>
                <a:rtl val="0"/>
              </a:endParaRPr>
            </a:p>
          </p:txBody>
        </p:sp>
        <p:sp>
          <p:nvSpPr>
            <p:cNvPr id="1115" name="Oval 740"/>
            <p:cNvSpPr>
              <a:spLocks noChangeArrowheads="1"/>
            </p:cNvSpPr>
            <p:nvPr/>
          </p:nvSpPr>
          <p:spPr bwMode="auto">
            <a:xfrm>
              <a:off x="8303" y="1737"/>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116" name="Oval 741"/>
            <p:cNvSpPr>
              <a:spLocks noChangeArrowheads="1"/>
            </p:cNvSpPr>
            <p:nvPr/>
          </p:nvSpPr>
          <p:spPr bwMode="auto">
            <a:xfrm>
              <a:off x="8380" y="1812"/>
              <a:ext cx="0"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117" name="Oval 742"/>
            <p:cNvSpPr>
              <a:spLocks noChangeArrowheads="1"/>
            </p:cNvSpPr>
            <p:nvPr/>
          </p:nvSpPr>
          <p:spPr bwMode="auto">
            <a:xfrm>
              <a:off x="8309" y="1668"/>
              <a:ext cx="0"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118" name="Oval 743"/>
            <p:cNvSpPr>
              <a:spLocks noChangeArrowheads="1"/>
            </p:cNvSpPr>
            <p:nvPr/>
          </p:nvSpPr>
          <p:spPr bwMode="auto">
            <a:xfrm>
              <a:off x="8335" y="1784"/>
              <a:ext cx="6"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119" name="Oval 744"/>
            <p:cNvSpPr>
              <a:spLocks noChangeArrowheads="1"/>
            </p:cNvSpPr>
            <p:nvPr/>
          </p:nvSpPr>
          <p:spPr bwMode="auto">
            <a:xfrm>
              <a:off x="8380" y="1790"/>
              <a:ext cx="0" cy="4"/>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120" name="Oval 745"/>
            <p:cNvSpPr>
              <a:spLocks noChangeArrowheads="1"/>
            </p:cNvSpPr>
            <p:nvPr/>
          </p:nvSpPr>
          <p:spPr bwMode="auto">
            <a:xfrm>
              <a:off x="8380" y="1830"/>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121" name="Oval 746"/>
            <p:cNvSpPr>
              <a:spLocks noChangeArrowheads="1"/>
            </p:cNvSpPr>
            <p:nvPr/>
          </p:nvSpPr>
          <p:spPr bwMode="auto">
            <a:xfrm>
              <a:off x="8380" y="1847"/>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sp>
          <p:nvSpPr>
            <p:cNvPr id="1122" name="Oval 747"/>
            <p:cNvSpPr>
              <a:spLocks noChangeArrowheads="1"/>
            </p:cNvSpPr>
            <p:nvPr/>
          </p:nvSpPr>
          <p:spPr bwMode="auto">
            <a:xfrm>
              <a:off x="8335" y="1720"/>
              <a:ext cx="0"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prstClr val="white"/>
                </a:solidFill>
                <a:latin typeface="Arial"/>
                <a:ea typeface="+mn-ea"/>
                <a:cs typeface="Arial"/>
                <a:sym typeface="Arial"/>
                <a:rtl val="0"/>
              </a:endParaRPr>
            </a:p>
          </p:txBody>
        </p:sp>
      </p:grpSp>
      <p:grpSp>
        <p:nvGrpSpPr>
          <p:cNvPr id="1123" name="Group 748"/>
          <p:cNvGrpSpPr>
            <a:grpSpLocks/>
          </p:cNvGrpSpPr>
          <p:nvPr/>
        </p:nvGrpSpPr>
        <p:grpSpPr bwMode="auto">
          <a:xfrm>
            <a:off x="4031944" y="5082504"/>
            <a:ext cx="1228725" cy="866776"/>
            <a:chOff x="2167" y="3111"/>
            <a:chExt cx="952" cy="546"/>
          </a:xfrm>
        </p:grpSpPr>
        <p:sp>
          <p:nvSpPr>
            <p:cNvPr id="1124" name="Line 749"/>
            <p:cNvSpPr>
              <a:spLocks noChangeShapeType="1"/>
            </p:cNvSpPr>
            <p:nvPr/>
          </p:nvSpPr>
          <p:spPr bwMode="auto">
            <a:xfrm flipV="1">
              <a:off x="2639" y="3430"/>
              <a:ext cx="0" cy="227"/>
            </a:xfrm>
            <a:prstGeom prst="line">
              <a:avLst/>
            </a:prstGeom>
            <a:noFill/>
            <a:ln w="381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25" name="Text Box 750"/>
            <p:cNvSpPr txBox="1">
              <a:spLocks noChangeArrowheads="1"/>
            </p:cNvSpPr>
            <p:nvPr/>
          </p:nvSpPr>
          <p:spPr bwMode="auto">
            <a:xfrm>
              <a:off x="2167" y="3111"/>
              <a:ext cx="952" cy="276"/>
            </a:xfrm>
            <a:prstGeom prst="rect">
              <a:avLst/>
            </a:prstGeom>
            <a:solidFill>
              <a:srgbClr val="00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685713" eaLnBrk="1" hangingPunct="1">
                <a:lnSpc>
                  <a:spcPct val="125000"/>
                </a:lnSpc>
                <a:defRPr/>
              </a:pPr>
              <a:r>
                <a:rPr lang="en-GB" sz="900" b="1" kern="0" dirty="0">
                  <a:solidFill>
                    <a:srgbClr val="FFFFFF"/>
                  </a:solidFill>
                  <a:ea typeface="+mn-ea"/>
                  <a:sym typeface="Arial"/>
                  <a:rtl val="0"/>
                </a:rPr>
                <a:t>Last </a:t>
              </a:r>
              <a:r>
                <a:rPr lang="en-GB" sz="900" b="1" i="1" kern="0" dirty="0">
                  <a:solidFill>
                    <a:srgbClr val="FFFFFF"/>
                  </a:solidFill>
                  <a:ea typeface="+mn-ea"/>
                  <a:sym typeface="Arial"/>
                  <a:rtl val="0"/>
                </a:rPr>
                <a:t>type 2</a:t>
              </a:r>
              <a:r>
                <a:rPr lang="en-GB" sz="900" b="1" kern="0" dirty="0">
                  <a:solidFill>
                    <a:srgbClr val="FFFFFF"/>
                  </a:solidFill>
                  <a:ea typeface="+mn-ea"/>
                  <a:sym typeface="Arial"/>
                  <a:rtl val="0"/>
                </a:rPr>
                <a:t> polio in the world</a:t>
              </a:r>
              <a:endParaRPr lang="en-US" sz="900" b="1" kern="0" dirty="0">
                <a:solidFill>
                  <a:srgbClr val="FFFFFF"/>
                </a:solidFill>
                <a:ea typeface="+mn-ea"/>
                <a:sym typeface="Arial"/>
                <a:rtl val="0"/>
              </a:endParaRPr>
            </a:p>
          </p:txBody>
        </p:sp>
      </p:grpSp>
      <p:grpSp>
        <p:nvGrpSpPr>
          <p:cNvPr id="1126" name="Group 748"/>
          <p:cNvGrpSpPr>
            <a:grpSpLocks/>
          </p:cNvGrpSpPr>
          <p:nvPr/>
        </p:nvGrpSpPr>
        <p:grpSpPr bwMode="auto">
          <a:xfrm>
            <a:off x="6623685" y="5225017"/>
            <a:ext cx="1228725" cy="840696"/>
            <a:chOff x="2167" y="3111"/>
            <a:chExt cx="952" cy="769"/>
          </a:xfrm>
        </p:grpSpPr>
        <p:sp>
          <p:nvSpPr>
            <p:cNvPr id="1127" name="Line 749"/>
            <p:cNvSpPr>
              <a:spLocks noChangeShapeType="1"/>
            </p:cNvSpPr>
            <p:nvPr/>
          </p:nvSpPr>
          <p:spPr bwMode="auto">
            <a:xfrm flipV="1">
              <a:off x="2681" y="3528"/>
              <a:ext cx="5" cy="352"/>
            </a:xfrm>
            <a:prstGeom prst="line">
              <a:avLst/>
            </a:prstGeom>
            <a:noFill/>
            <a:ln w="381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28" name="Text Box 750"/>
            <p:cNvSpPr txBox="1">
              <a:spLocks noChangeArrowheads="1"/>
            </p:cNvSpPr>
            <p:nvPr/>
          </p:nvSpPr>
          <p:spPr bwMode="auto">
            <a:xfrm>
              <a:off x="2167" y="3111"/>
              <a:ext cx="952" cy="401"/>
            </a:xfrm>
            <a:prstGeom prst="rect">
              <a:avLst/>
            </a:prstGeom>
            <a:solidFill>
              <a:srgbClr val="00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685713" eaLnBrk="1" hangingPunct="1">
                <a:lnSpc>
                  <a:spcPct val="125000"/>
                </a:lnSpc>
                <a:defRPr/>
              </a:pPr>
              <a:r>
                <a:rPr lang="en-GB" sz="900" b="1" kern="0" dirty="0">
                  <a:solidFill>
                    <a:srgbClr val="FFFFFF"/>
                  </a:solidFill>
                  <a:ea typeface="+mn-ea"/>
                  <a:sym typeface="Arial"/>
                  <a:rtl val="0"/>
                </a:rPr>
                <a:t>Last Polio Case in India</a:t>
              </a:r>
              <a:endParaRPr lang="en-US" sz="900" b="1" kern="0" dirty="0">
                <a:solidFill>
                  <a:srgbClr val="FFFFFF"/>
                </a:solidFill>
                <a:ea typeface="+mn-ea"/>
                <a:sym typeface="Arial"/>
                <a:rtl val="0"/>
              </a:endParaRPr>
            </a:p>
          </p:txBody>
        </p:sp>
      </p:grpSp>
      <p:grpSp>
        <p:nvGrpSpPr>
          <p:cNvPr id="1129" name="Group 748"/>
          <p:cNvGrpSpPr>
            <a:grpSpLocks/>
          </p:cNvGrpSpPr>
          <p:nvPr/>
        </p:nvGrpSpPr>
        <p:grpSpPr bwMode="auto">
          <a:xfrm>
            <a:off x="6986588" y="4365531"/>
            <a:ext cx="1180970" cy="1654295"/>
            <a:chOff x="1864" y="3226"/>
            <a:chExt cx="915" cy="656"/>
          </a:xfrm>
        </p:grpSpPr>
        <p:sp>
          <p:nvSpPr>
            <p:cNvPr id="1132" name="Line 749"/>
            <p:cNvSpPr>
              <a:spLocks noChangeShapeType="1"/>
            </p:cNvSpPr>
            <p:nvPr/>
          </p:nvSpPr>
          <p:spPr bwMode="auto">
            <a:xfrm flipV="1">
              <a:off x="2617" y="3437"/>
              <a:ext cx="0" cy="445"/>
            </a:xfrm>
            <a:prstGeom prst="line">
              <a:avLst/>
            </a:prstGeom>
            <a:noFill/>
            <a:ln w="381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33" name="Text Box 750"/>
            <p:cNvSpPr txBox="1">
              <a:spLocks noChangeArrowheads="1"/>
            </p:cNvSpPr>
            <p:nvPr/>
          </p:nvSpPr>
          <p:spPr bwMode="auto">
            <a:xfrm>
              <a:off x="1864" y="3226"/>
              <a:ext cx="915" cy="174"/>
            </a:xfrm>
            <a:prstGeom prst="rect">
              <a:avLst/>
            </a:prstGeom>
            <a:solidFill>
              <a:srgbClr val="00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685713" eaLnBrk="1" hangingPunct="1">
                <a:lnSpc>
                  <a:spcPct val="125000"/>
                </a:lnSpc>
                <a:defRPr/>
              </a:pPr>
              <a:r>
                <a:rPr lang="en-GB" sz="900" b="1" kern="0" dirty="0">
                  <a:solidFill>
                    <a:srgbClr val="FFFFFF"/>
                  </a:solidFill>
                  <a:ea typeface="+mn-ea"/>
                  <a:sym typeface="Arial"/>
                  <a:rtl val="0"/>
                </a:rPr>
                <a:t>Last Polio Case in Nigeria &amp; Africa</a:t>
              </a:r>
              <a:endParaRPr lang="en-US" sz="900" b="1" kern="0" dirty="0">
                <a:solidFill>
                  <a:srgbClr val="FFFFFF"/>
                </a:solidFill>
                <a:ea typeface="+mn-ea"/>
                <a:sym typeface="Arial"/>
                <a:rtl val="0"/>
              </a:endParaRPr>
            </a:p>
          </p:txBody>
        </p:sp>
      </p:grpSp>
      <p:grpSp>
        <p:nvGrpSpPr>
          <p:cNvPr id="1134" name="Group 376"/>
          <p:cNvGrpSpPr>
            <a:grpSpLocks/>
          </p:cNvGrpSpPr>
          <p:nvPr/>
        </p:nvGrpSpPr>
        <p:grpSpPr bwMode="auto">
          <a:xfrm>
            <a:off x="3653898" y="980747"/>
            <a:ext cx="4212468" cy="3189215"/>
            <a:chOff x="5932" y="935"/>
            <a:chExt cx="2454" cy="1291"/>
          </a:xfrm>
        </p:grpSpPr>
        <p:sp>
          <p:nvSpPr>
            <p:cNvPr id="1136" name="Freeform 378"/>
            <p:cNvSpPr>
              <a:spLocks/>
            </p:cNvSpPr>
            <p:nvPr/>
          </p:nvSpPr>
          <p:spPr bwMode="auto">
            <a:xfrm>
              <a:off x="5932" y="1092"/>
              <a:ext cx="8" cy="6"/>
            </a:xfrm>
            <a:custGeom>
              <a:avLst/>
              <a:gdLst>
                <a:gd name="T0" fmla="*/ 1 w 18"/>
                <a:gd name="T1" fmla="*/ 0 h 17"/>
                <a:gd name="T2" fmla="*/ 1 w 18"/>
                <a:gd name="T3" fmla="*/ 0 h 17"/>
                <a:gd name="T4" fmla="*/ 0 w 18"/>
                <a:gd name="T5" fmla="*/ 0 h 17"/>
                <a:gd name="T6" fmla="*/ 1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17" y="16"/>
                  </a:lnTo>
                  <a:lnTo>
                    <a:pt x="0" y="16"/>
                  </a:lnTo>
                  <a:lnTo>
                    <a:pt x="17"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37" name="Freeform 379"/>
            <p:cNvSpPr>
              <a:spLocks/>
            </p:cNvSpPr>
            <p:nvPr/>
          </p:nvSpPr>
          <p:spPr bwMode="auto">
            <a:xfrm>
              <a:off x="6124" y="1144"/>
              <a:ext cx="13" cy="18"/>
            </a:xfrm>
            <a:custGeom>
              <a:avLst/>
              <a:gdLst>
                <a:gd name="T0" fmla="*/ 0 w 31"/>
                <a:gd name="T1" fmla="*/ 0 h 47"/>
                <a:gd name="T2" fmla="*/ 0 w 31"/>
                <a:gd name="T3" fmla="*/ 1 h 47"/>
                <a:gd name="T4" fmla="*/ 1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0" y="15"/>
                  </a:moveTo>
                  <a:lnTo>
                    <a:pt x="15" y="46"/>
                  </a:lnTo>
                  <a:lnTo>
                    <a:pt x="30" y="46"/>
                  </a:lnTo>
                  <a:lnTo>
                    <a:pt x="30" y="0"/>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38" name="Freeform 380"/>
            <p:cNvSpPr>
              <a:spLocks/>
            </p:cNvSpPr>
            <p:nvPr/>
          </p:nvSpPr>
          <p:spPr bwMode="auto">
            <a:xfrm>
              <a:off x="6124" y="1174"/>
              <a:ext cx="8" cy="12"/>
            </a:xfrm>
            <a:custGeom>
              <a:avLst/>
              <a:gdLst>
                <a:gd name="T0" fmla="*/ 1 w 17"/>
                <a:gd name="T1" fmla="*/ 0 h 32"/>
                <a:gd name="T2" fmla="*/ 0 w 17"/>
                <a:gd name="T3" fmla="*/ 0 h 32"/>
                <a:gd name="T4" fmla="*/ 1 w 17"/>
                <a:gd name="T5" fmla="*/ 1 h 32"/>
                <a:gd name="T6" fmla="*/ 1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16" y="0"/>
                  </a:moveTo>
                  <a:lnTo>
                    <a:pt x="0" y="16"/>
                  </a:lnTo>
                  <a:lnTo>
                    <a:pt x="16" y="31"/>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39" name="Freeform 381"/>
            <p:cNvSpPr>
              <a:spLocks/>
            </p:cNvSpPr>
            <p:nvPr/>
          </p:nvSpPr>
          <p:spPr bwMode="auto">
            <a:xfrm>
              <a:off x="6124" y="1190"/>
              <a:ext cx="8" cy="13"/>
            </a:xfrm>
            <a:custGeom>
              <a:avLst/>
              <a:gdLst>
                <a:gd name="T0" fmla="*/ 0 w 17"/>
                <a:gd name="T1" fmla="*/ 0 h 32"/>
                <a:gd name="T2" fmla="*/ 1 w 17"/>
                <a:gd name="T3" fmla="*/ 0 h 32"/>
                <a:gd name="T4" fmla="*/ 1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0"/>
                  </a:lnTo>
                  <a:lnTo>
                    <a:pt x="16"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40" name="Freeform 382"/>
            <p:cNvSpPr>
              <a:spLocks/>
            </p:cNvSpPr>
            <p:nvPr/>
          </p:nvSpPr>
          <p:spPr bwMode="auto">
            <a:xfrm>
              <a:off x="6503" y="1806"/>
              <a:ext cx="95" cy="107"/>
            </a:xfrm>
            <a:custGeom>
              <a:avLst/>
              <a:gdLst>
                <a:gd name="T0" fmla="*/ 3 w 224"/>
                <a:gd name="T1" fmla="*/ 0 h 279"/>
                <a:gd name="T2" fmla="*/ 2 w 224"/>
                <a:gd name="T3" fmla="*/ 0 h 279"/>
                <a:gd name="T4" fmla="*/ 1 w 224"/>
                <a:gd name="T5" fmla="*/ 0 h 279"/>
                <a:gd name="T6" fmla="*/ 1 w 224"/>
                <a:gd name="T7" fmla="*/ 1 h 279"/>
                <a:gd name="T8" fmla="*/ 0 w 224"/>
                <a:gd name="T9" fmla="*/ 0 h 279"/>
                <a:gd name="T10" fmla="*/ 0 w 224"/>
                <a:gd name="T11" fmla="*/ 0 h 279"/>
                <a:gd name="T12" fmla="*/ 0 w 224"/>
                <a:gd name="T13" fmla="*/ 1 h 279"/>
                <a:gd name="T14" fmla="*/ 0 w 224"/>
                <a:gd name="T15" fmla="*/ 2 h 279"/>
                <a:gd name="T16" fmla="*/ 0 w 224"/>
                <a:gd name="T17" fmla="*/ 2 h 279"/>
                <a:gd name="T18" fmla="*/ 0 w 224"/>
                <a:gd name="T19" fmla="*/ 2 h 279"/>
                <a:gd name="T20" fmla="*/ 0 w 224"/>
                <a:gd name="T21" fmla="*/ 3 h 279"/>
                <a:gd name="T22" fmla="*/ 1 w 224"/>
                <a:gd name="T23" fmla="*/ 3 h 279"/>
                <a:gd name="T24" fmla="*/ 1 w 224"/>
                <a:gd name="T25" fmla="*/ 3 h 279"/>
                <a:gd name="T26" fmla="*/ 0 w 224"/>
                <a:gd name="T27" fmla="*/ 3 h 279"/>
                <a:gd name="T28" fmla="*/ 1 w 224"/>
                <a:gd name="T29" fmla="*/ 5 h 279"/>
                <a:gd name="T30" fmla="*/ 2 w 224"/>
                <a:gd name="T31" fmla="*/ 6 h 279"/>
                <a:gd name="T32" fmla="*/ 2 w 224"/>
                <a:gd name="T33" fmla="*/ 6 h 279"/>
                <a:gd name="T34" fmla="*/ 3 w 224"/>
                <a:gd name="T35" fmla="*/ 5 h 279"/>
                <a:gd name="T36" fmla="*/ 3 w 224"/>
                <a:gd name="T37" fmla="*/ 5 h 279"/>
                <a:gd name="T38" fmla="*/ 3 w 224"/>
                <a:gd name="T39" fmla="*/ 5 h 279"/>
                <a:gd name="T40" fmla="*/ 3 w 224"/>
                <a:gd name="T41" fmla="*/ 6 h 279"/>
                <a:gd name="T42" fmla="*/ 4 w 224"/>
                <a:gd name="T43" fmla="*/ 5 h 279"/>
                <a:gd name="T44" fmla="*/ 5 w 224"/>
                <a:gd name="T45" fmla="*/ 5 h 279"/>
                <a:gd name="T46" fmla="*/ 7 w 224"/>
                <a:gd name="T47" fmla="*/ 4 h 279"/>
                <a:gd name="T48" fmla="*/ 7 w 224"/>
                <a:gd name="T49" fmla="*/ 5 h 279"/>
                <a:gd name="T50" fmla="*/ 7 w 224"/>
                <a:gd name="T51" fmla="*/ 3 h 279"/>
                <a:gd name="T52" fmla="*/ 6 w 224"/>
                <a:gd name="T53" fmla="*/ 3 h 279"/>
                <a:gd name="T54" fmla="*/ 6 w 224"/>
                <a:gd name="T55" fmla="*/ 3 h 279"/>
                <a:gd name="T56" fmla="*/ 5 w 224"/>
                <a:gd name="T57" fmla="*/ 2 h 279"/>
                <a:gd name="T58" fmla="*/ 4 w 224"/>
                <a:gd name="T59" fmla="*/ 1 h 279"/>
                <a:gd name="T60" fmla="*/ 3 w 224"/>
                <a:gd name="T61" fmla="*/ 1 h 279"/>
                <a:gd name="T62" fmla="*/ 3 w 224"/>
                <a:gd name="T63" fmla="*/ 1 h 279"/>
                <a:gd name="T64" fmla="*/ 3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41" name="Freeform 383"/>
            <p:cNvSpPr>
              <a:spLocks/>
            </p:cNvSpPr>
            <p:nvPr/>
          </p:nvSpPr>
          <p:spPr bwMode="auto">
            <a:xfrm>
              <a:off x="6407" y="1731"/>
              <a:ext cx="108" cy="140"/>
            </a:xfrm>
            <a:custGeom>
              <a:avLst/>
              <a:gdLst>
                <a:gd name="T0" fmla="*/ 4 w 253"/>
                <a:gd name="T1" fmla="*/ 0 h 370"/>
                <a:gd name="T2" fmla="*/ 4 w 253"/>
                <a:gd name="T3" fmla="*/ 0 h 370"/>
                <a:gd name="T4" fmla="*/ 4 w 253"/>
                <a:gd name="T5" fmla="*/ 1 h 370"/>
                <a:gd name="T6" fmla="*/ 2 w 253"/>
                <a:gd name="T7" fmla="*/ 2 h 370"/>
                <a:gd name="T8" fmla="*/ 1 w 253"/>
                <a:gd name="T9" fmla="*/ 2 h 370"/>
                <a:gd name="T10" fmla="*/ 1 w 253"/>
                <a:gd name="T11" fmla="*/ 2 h 370"/>
                <a:gd name="T12" fmla="*/ 0 w 253"/>
                <a:gd name="T13" fmla="*/ 2 h 370"/>
                <a:gd name="T14" fmla="*/ 0 w 253"/>
                <a:gd name="T15" fmla="*/ 1 h 370"/>
                <a:gd name="T16" fmla="*/ 0 w 253"/>
                <a:gd name="T17" fmla="*/ 2 h 370"/>
                <a:gd name="T18" fmla="*/ 0 w 253"/>
                <a:gd name="T19" fmla="*/ 3 h 370"/>
                <a:gd name="T20" fmla="*/ 1 w 253"/>
                <a:gd name="T21" fmla="*/ 3 h 370"/>
                <a:gd name="T22" fmla="*/ 2 w 253"/>
                <a:gd name="T23" fmla="*/ 4 h 370"/>
                <a:gd name="T24" fmla="*/ 3 w 253"/>
                <a:gd name="T25" fmla="*/ 6 h 370"/>
                <a:gd name="T26" fmla="*/ 5 w 253"/>
                <a:gd name="T27" fmla="*/ 7 h 370"/>
                <a:gd name="T28" fmla="*/ 6 w 253"/>
                <a:gd name="T29" fmla="*/ 7 h 370"/>
                <a:gd name="T30" fmla="*/ 6 w 253"/>
                <a:gd name="T31" fmla="*/ 7 h 370"/>
                <a:gd name="T32" fmla="*/ 6 w 253"/>
                <a:gd name="T33" fmla="*/ 8 h 370"/>
                <a:gd name="T34" fmla="*/ 7 w 253"/>
                <a:gd name="T35" fmla="*/ 8 h 370"/>
                <a:gd name="T36" fmla="*/ 8 w 253"/>
                <a:gd name="T37" fmla="*/ 7 h 370"/>
                <a:gd name="T38" fmla="*/ 8 w 253"/>
                <a:gd name="T39" fmla="*/ 7 h 370"/>
                <a:gd name="T40" fmla="*/ 8 w 253"/>
                <a:gd name="T41" fmla="*/ 7 h 370"/>
                <a:gd name="T42" fmla="*/ 9 w 253"/>
                <a:gd name="T43" fmla="*/ 7 h 370"/>
                <a:gd name="T44" fmla="*/ 8 w 253"/>
                <a:gd name="T45" fmla="*/ 7 h 370"/>
                <a:gd name="T46" fmla="*/ 8 w 253"/>
                <a:gd name="T47" fmla="*/ 6 h 370"/>
                <a:gd name="T48" fmla="*/ 8 w 253"/>
                <a:gd name="T49" fmla="*/ 6 h 370"/>
                <a:gd name="T50" fmla="*/ 8 w 253"/>
                <a:gd name="T51" fmla="*/ 6 h 370"/>
                <a:gd name="T52" fmla="*/ 8 w 253"/>
                <a:gd name="T53" fmla="*/ 6 h 370"/>
                <a:gd name="T54" fmla="*/ 8 w 253"/>
                <a:gd name="T55" fmla="*/ 5 h 370"/>
                <a:gd name="T56" fmla="*/ 8 w 253"/>
                <a:gd name="T57" fmla="*/ 5 h 370"/>
                <a:gd name="T58" fmla="*/ 6 w 253"/>
                <a:gd name="T59" fmla="*/ 5 h 370"/>
                <a:gd name="T60" fmla="*/ 6 w 253"/>
                <a:gd name="T61" fmla="*/ 4 h 370"/>
                <a:gd name="T62" fmla="*/ 6 w 253"/>
                <a:gd name="T63" fmla="*/ 4 h 370"/>
                <a:gd name="T64" fmla="*/ 5 w 253"/>
                <a:gd name="T65" fmla="*/ 3 h 370"/>
                <a:gd name="T66" fmla="*/ 5 w 253"/>
                <a:gd name="T67" fmla="*/ 3 h 370"/>
                <a:gd name="T68" fmla="*/ 6 w 253"/>
                <a:gd name="T69" fmla="*/ 2 h 370"/>
                <a:gd name="T70" fmla="*/ 6 w 253"/>
                <a:gd name="T71" fmla="*/ 2 h 370"/>
                <a:gd name="T72" fmla="*/ 8 w 253"/>
                <a:gd name="T73" fmla="*/ 2 h 370"/>
                <a:gd name="T74" fmla="*/ 7 w 253"/>
                <a:gd name="T75" fmla="*/ 1 h 370"/>
                <a:gd name="T76" fmla="*/ 6 w 253"/>
                <a:gd name="T77" fmla="*/ 1 h 370"/>
                <a:gd name="T78" fmla="*/ 6 w 253"/>
                <a:gd name="T79" fmla="*/ 1 h 370"/>
                <a:gd name="T80" fmla="*/ 5 w 253"/>
                <a:gd name="T81" fmla="*/ 1 h 370"/>
                <a:gd name="T82" fmla="*/ 4 w 253"/>
                <a:gd name="T83" fmla="*/ 0 h 370"/>
                <a:gd name="T84" fmla="*/ 4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42" name="Freeform 384"/>
            <p:cNvSpPr>
              <a:spLocks/>
            </p:cNvSpPr>
            <p:nvPr/>
          </p:nvSpPr>
          <p:spPr bwMode="auto">
            <a:xfrm>
              <a:off x="6412" y="1720"/>
              <a:ext cx="52" cy="46"/>
            </a:xfrm>
            <a:custGeom>
              <a:avLst/>
              <a:gdLst>
                <a:gd name="T0" fmla="*/ 0 w 120"/>
                <a:gd name="T1" fmla="*/ 0 h 124"/>
                <a:gd name="T2" fmla="*/ 0 w 120"/>
                <a:gd name="T3" fmla="*/ 1 h 124"/>
                <a:gd name="T4" fmla="*/ 0 w 120"/>
                <a:gd name="T5" fmla="*/ 1 h 124"/>
                <a:gd name="T6" fmla="*/ 0 w 120"/>
                <a:gd name="T7" fmla="*/ 1 h 124"/>
                <a:gd name="T8" fmla="*/ 0 w 120"/>
                <a:gd name="T9" fmla="*/ 2 h 124"/>
                <a:gd name="T10" fmla="*/ 0 w 120"/>
                <a:gd name="T11" fmla="*/ 2 h 124"/>
                <a:gd name="T12" fmla="*/ 0 w 120"/>
                <a:gd name="T13" fmla="*/ 2 h 124"/>
                <a:gd name="T14" fmla="*/ 0 w 120"/>
                <a:gd name="T15" fmla="*/ 2 h 124"/>
                <a:gd name="T16" fmla="*/ 1 w 120"/>
                <a:gd name="T17" fmla="*/ 2 h 124"/>
                <a:gd name="T18" fmla="*/ 2 w 120"/>
                <a:gd name="T19" fmla="*/ 2 h 124"/>
                <a:gd name="T20" fmla="*/ 4 w 120"/>
                <a:gd name="T21" fmla="*/ 1 h 124"/>
                <a:gd name="T22" fmla="*/ 4 w 120"/>
                <a:gd name="T23" fmla="*/ 1 h 124"/>
                <a:gd name="T24" fmla="*/ 4 w 120"/>
                <a:gd name="T25" fmla="*/ 0 h 124"/>
                <a:gd name="T26" fmla="*/ 3 w 120"/>
                <a:gd name="T27" fmla="*/ 0 h 124"/>
                <a:gd name="T28" fmla="*/ 1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43" name="Freeform 385"/>
            <p:cNvSpPr>
              <a:spLocks/>
            </p:cNvSpPr>
            <p:nvPr/>
          </p:nvSpPr>
          <p:spPr bwMode="auto">
            <a:xfrm>
              <a:off x="6137" y="1278"/>
              <a:ext cx="423" cy="245"/>
            </a:xfrm>
            <a:custGeom>
              <a:avLst/>
              <a:gdLst>
                <a:gd name="T0" fmla="*/ 3 w 985"/>
                <a:gd name="T1" fmla="*/ 9 h 647"/>
                <a:gd name="T2" fmla="*/ 8 w 985"/>
                <a:gd name="T3" fmla="*/ 10 h 647"/>
                <a:gd name="T4" fmla="*/ 9 w 985"/>
                <a:gd name="T5" fmla="*/ 9 h 647"/>
                <a:gd name="T6" fmla="*/ 10 w 985"/>
                <a:gd name="T7" fmla="*/ 11 h 647"/>
                <a:gd name="T8" fmla="*/ 12 w 985"/>
                <a:gd name="T9" fmla="*/ 11 h 647"/>
                <a:gd name="T10" fmla="*/ 12 w 985"/>
                <a:gd name="T11" fmla="*/ 12 h 647"/>
                <a:gd name="T12" fmla="*/ 13 w 985"/>
                <a:gd name="T13" fmla="*/ 12 h 647"/>
                <a:gd name="T14" fmla="*/ 15 w 985"/>
                <a:gd name="T15" fmla="*/ 11 h 647"/>
                <a:gd name="T16" fmla="*/ 17 w 985"/>
                <a:gd name="T17" fmla="*/ 11 h 647"/>
                <a:gd name="T18" fmla="*/ 18 w 985"/>
                <a:gd name="T19" fmla="*/ 11 h 647"/>
                <a:gd name="T20" fmla="*/ 18 w 985"/>
                <a:gd name="T21" fmla="*/ 11 h 647"/>
                <a:gd name="T22" fmla="*/ 19 w 985"/>
                <a:gd name="T23" fmla="*/ 11 h 647"/>
                <a:gd name="T24" fmla="*/ 21 w 985"/>
                <a:gd name="T25" fmla="*/ 11 h 647"/>
                <a:gd name="T26" fmla="*/ 22 w 985"/>
                <a:gd name="T27" fmla="*/ 12 h 647"/>
                <a:gd name="T28" fmla="*/ 23 w 985"/>
                <a:gd name="T29" fmla="*/ 13 h 647"/>
                <a:gd name="T30" fmla="*/ 24 w 985"/>
                <a:gd name="T31" fmla="*/ 13 h 647"/>
                <a:gd name="T32" fmla="*/ 23 w 985"/>
                <a:gd name="T33" fmla="*/ 12 h 647"/>
                <a:gd name="T34" fmla="*/ 24 w 985"/>
                <a:gd name="T35" fmla="*/ 11 h 647"/>
                <a:gd name="T36" fmla="*/ 25 w 985"/>
                <a:gd name="T37" fmla="*/ 10 h 647"/>
                <a:gd name="T38" fmla="*/ 26 w 985"/>
                <a:gd name="T39" fmla="*/ 9 h 647"/>
                <a:gd name="T40" fmla="*/ 27 w 985"/>
                <a:gd name="T41" fmla="*/ 8 h 647"/>
                <a:gd name="T42" fmla="*/ 27 w 985"/>
                <a:gd name="T43" fmla="*/ 8 h 647"/>
                <a:gd name="T44" fmla="*/ 27 w 985"/>
                <a:gd name="T45" fmla="*/ 8 h 647"/>
                <a:gd name="T46" fmla="*/ 28 w 985"/>
                <a:gd name="T47" fmla="*/ 7 h 647"/>
                <a:gd name="T48" fmla="*/ 28 w 985"/>
                <a:gd name="T49" fmla="*/ 7 h 647"/>
                <a:gd name="T50" fmla="*/ 29 w 985"/>
                <a:gd name="T51" fmla="*/ 6 h 647"/>
                <a:gd name="T52" fmla="*/ 30 w 985"/>
                <a:gd name="T53" fmla="*/ 6 h 647"/>
                <a:gd name="T54" fmla="*/ 31 w 985"/>
                <a:gd name="T55" fmla="*/ 6 h 647"/>
                <a:gd name="T56" fmla="*/ 32 w 985"/>
                <a:gd name="T57" fmla="*/ 5 h 647"/>
                <a:gd name="T58" fmla="*/ 33 w 985"/>
                <a:gd name="T59" fmla="*/ 4 h 647"/>
                <a:gd name="T60" fmla="*/ 33 w 985"/>
                <a:gd name="T61" fmla="*/ 3 h 647"/>
                <a:gd name="T62" fmla="*/ 32 w 985"/>
                <a:gd name="T63" fmla="*/ 4 h 647"/>
                <a:gd name="T64" fmla="*/ 30 w 985"/>
                <a:gd name="T65" fmla="*/ 5 h 647"/>
                <a:gd name="T66" fmla="*/ 29 w 985"/>
                <a:gd name="T67" fmla="*/ 5 h 647"/>
                <a:gd name="T68" fmla="*/ 27 w 985"/>
                <a:gd name="T69" fmla="*/ 5 h 647"/>
                <a:gd name="T70" fmla="*/ 26 w 985"/>
                <a:gd name="T71" fmla="*/ 5 h 647"/>
                <a:gd name="T72" fmla="*/ 26 w 985"/>
                <a:gd name="T73" fmla="*/ 6 h 647"/>
                <a:gd name="T74" fmla="*/ 24 w 985"/>
                <a:gd name="T75" fmla="*/ 6 h 647"/>
                <a:gd name="T76" fmla="*/ 24 w 985"/>
                <a:gd name="T77" fmla="*/ 5 h 647"/>
                <a:gd name="T78" fmla="*/ 24 w 985"/>
                <a:gd name="T79" fmla="*/ 5 h 647"/>
                <a:gd name="T80" fmla="*/ 24 w 985"/>
                <a:gd name="T81" fmla="*/ 4 h 647"/>
                <a:gd name="T82" fmla="*/ 23 w 985"/>
                <a:gd name="T83" fmla="*/ 4 h 647"/>
                <a:gd name="T84" fmla="*/ 22 w 985"/>
                <a:gd name="T85" fmla="*/ 5 h 647"/>
                <a:gd name="T86" fmla="*/ 21 w 985"/>
                <a:gd name="T87" fmla="*/ 5 h 647"/>
                <a:gd name="T88" fmla="*/ 22 w 985"/>
                <a:gd name="T89" fmla="*/ 4 h 647"/>
                <a:gd name="T90" fmla="*/ 23 w 985"/>
                <a:gd name="T91" fmla="*/ 3 h 647"/>
                <a:gd name="T92" fmla="*/ 24 w 985"/>
                <a:gd name="T93" fmla="*/ 3 h 647"/>
                <a:gd name="T94" fmla="*/ 21 w 985"/>
                <a:gd name="T95" fmla="*/ 3 h 647"/>
                <a:gd name="T96" fmla="*/ 21 w 985"/>
                <a:gd name="T97" fmla="*/ 2 h 647"/>
                <a:gd name="T98" fmla="*/ 17 w 985"/>
                <a:gd name="T99" fmla="*/ 2 h 647"/>
                <a:gd name="T100" fmla="*/ 8 w 985"/>
                <a:gd name="T101" fmla="*/ 1 h 647"/>
                <a:gd name="T102" fmla="*/ 3 w 985"/>
                <a:gd name="T103" fmla="*/ 1 h 647"/>
                <a:gd name="T104" fmla="*/ 3 w 985"/>
                <a:gd name="T105" fmla="*/ 1 h 647"/>
                <a:gd name="T106" fmla="*/ 2 w 985"/>
                <a:gd name="T107" fmla="*/ 2 h 647"/>
                <a:gd name="T108" fmla="*/ 0 w 985"/>
                <a:gd name="T109" fmla="*/ 5 h 647"/>
                <a:gd name="T110" fmla="*/ 0 w 985"/>
                <a:gd name="T111" fmla="*/ 7 h 647"/>
                <a:gd name="T112" fmla="*/ 2 w 985"/>
                <a:gd name="T113" fmla="*/ 8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44" name="Freeform 386"/>
            <p:cNvSpPr>
              <a:spLocks/>
            </p:cNvSpPr>
            <p:nvPr/>
          </p:nvSpPr>
          <p:spPr bwMode="auto">
            <a:xfrm>
              <a:off x="5957" y="970"/>
              <a:ext cx="270" cy="227"/>
            </a:xfrm>
            <a:custGeom>
              <a:avLst/>
              <a:gdLst>
                <a:gd name="T0" fmla="*/ 17 w 627"/>
                <a:gd name="T1" fmla="*/ 12 h 600"/>
                <a:gd name="T2" fmla="*/ 17 w 627"/>
                <a:gd name="T3" fmla="*/ 12 h 600"/>
                <a:gd name="T4" fmla="*/ 17 w 627"/>
                <a:gd name="T5" fmla="*/ 11 h 600"/>
                <a:gd name="T6" fmla="*/ 17 w 627"/>
                <a:gd name="T7" fmla="*/ 10 h 600"/>
                <a:gd name="T8" fmla="*/ 16 w 627"/>
                <a:gd name="T9" fmla="*/ 9 h 600"/>
                <a:gd name="T10" fmla="*/ 16 w 627"/>
                <a:gd name="T11" fmla="*/ 9 h 600"/>
                <a:gd name="T12" fmla="*/ 15 w 627"/>
                <a:gd name="T13" fmla="*/ 8 h 600"/>
                <a:gd name="T14" fmla="*/ 15 w 627"/>
                <a:gd name="T15" fmla="*/ 8 h 600"/>
                <a:gd name="T16" fmla="*/ 15 w 627"/>
                <a:gd name="T17" fmla="*/ 8 h 600"/>
                <a:gd name="T18" fmla="*/ 22 w 627"/>
                <a:gd name="T19" fmla="*/ 2 h 600"/>
                <a:gd name="T20" fmla="*/ 20 w 627"/>
                <a:gd name="T21" fmla="*/ 1 h 600"/>
                <a:gd name="T22" fmla="*/ 19 w 627"/>
                <a:gd name="T23" fmla="*/ 1 h 600"/>
                <a:gd name="T24" fmla="*/ 17 w 627"/>
                <a:gd name="T25" fmla="*/ 1 h 600"/>
                <a:gd name="T26" fmla="*/ 16 w 627"/>
                <a:gd name="T27" fmla="*/ 1 h 600"/>
                <a:gd name="T28" fmla="*/ 16 w 627"/>
                <a:gd name="T29" fmla="*/ 1 h 600"/>
                <a:gd name="T30" fmla="*/ 14 w 627"/>
                <a:gd name="T31" fmla="*/ 0 h 600"/>
                <a:gd name="T32" fmla="*/ 13 w 627"/>
                <a:gd name="T33" fmla="*/ 0 h 600"/>
                <a:gd name="T34" fmla="*/ 13 w 627"/>
                <a:gd name="T35" fmla="*/ 2 h 600"/>
                <a:gd name="T36" fmla="*/ 12 w 627"/>
                <a:gd name="T37" fmla="*/ 2 h 600"/>
                <a:gd name="T38" fmla="*/ 12 w 627"/>
                <a:gd name="T39" fmla="*/ 2 h 600"/>
                <a:gd name="T40" fmla="*/ 11 w 627"/>
                <a:gd name="T41" fmla="*/ 1 h 600"/>
                <a:gd name="T42" fmla="*/ 9 w 627"/>
                <a:gd name="T43" fmla="*/ 2 h 600"/>
                <a:gd name="T44" fmla="*/ 10 w 627"/>
                <a:gd name="T45" fmla="*/ 2 h 600"/>
                <a:gd name="T46" fmla="*/ 11 w 627"/>
                <a:gd name="T47" fmla="*/ 3 h 600"/>
                <a:gd name="T48" fmla="*/ 9 w 627"/>
                <a:gd name="T49" fmla="*/ 3 h 600"/>
                <a:gd name="T50" fmla="*/ 7 w 627"/>
                <a:gd name="T51" fmla="*/ 3 h 600"/>
                <a:gd name="T52" fmla="*/ 5 w 627"/>
                <a:gd name="T53" fmla="*/ 3 h 600"/>
                <a:gd name="T54" fmla="*/ 5 w 627"/>
                <a:gd name="T55" fmla="*/ 5 h 600"/>
                <a:gd name="T56" fmla="*/ 6 w 627"/>
                <a:gd name="T57" fmla="*/ 5 h 600"/>
                <a:gd name="T58" fmla="*/ 4 w 627"/>
                <a:gd name="T59" fmla="*/ 5 h 600"/>
                <a:gd name="T60" fmla="*/ 3 w 627"/>
                <a:gd name="T61" fmla="*/ 6 h 600"/>
                <a:gd name="T62" fmla="*/ 0 w 627"/>
                <a:gd name="T63" fmla="*/ 6 h 600"/>
                <a:gd name="T64" fmla="*/ 1 w 627"/>
                <a:gd name="T65" fmla="*/ 6 h 600"/>
                <a:gd name="T66" fmla="*/ 4 w 627"/>
                <a:gd name="T67" fmla="*/ 6 h 600"/>
                <a:gd name="T68" fmla="*/ 8 w 627"/>
                <a:gd name="T69" fmla="*/ 6 h 600"/>
                <a:gd name="T70" fmla="*/ 8 w 627"/>
                <a:gd name="T71" fmla="*/ 5 h 600"/>
                <a:gd name="T72" fmla="*/ 11 w 627"/>
                <a:gd name="T73" fmla="*/ 5 h 600"/>
                <a:gd name="T74" fmla="*/ 11 w 627"/>
                <a:gd name="T75" fmla="*/ 6 h 600"/>
                <a:gd name="T76" fmla="*/ 9 w 627"/>
                <a:gd name="T77" fmla="*/ 6 h 600"/>
                <a:gd name="T78" fmla="*/ 9 w 627"/>
                <a:gd name="T79" fmla="*/ 6 h 600"/>
                <a:gd name="T80" fmla="*/ 11 w 627"/>
                <a:gd name="T81" fmla="*/ 6 h 600"/>
                <a:gd name="T82" fmla="*/ 12 w 627"/>
                <a:gd name="T83" fmla="*/ 6 h 600"/>
                <a:gd name="T84" fmla="*/ 13 w 627"/>
                <a:gd name="T85" fmla="*/ 8 h 600"/>
                <a:gd name="T86" fmla="*/ 14 w 627"/>
                <a:gd name="T87" fmla="*/ 8 h 600"/>
                <a:gd name="T88" fmla="*/ 15 w 627"/>
                <a:gd name="T89" fmla="*/ 9 h 600"/>
                <a:gd name="T90" fmla="*/ 16 w 627"/>
                <a:gd name="T91" fmla="*/ 12 h 600"/>
                <a:gd name="T92" fmla="*/ 17 w 627"/>
                <a:gd name="T93" fmla="*/ 12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45" name="Freeform 387"/>
            <p:cNvSpPr>
              <a:spLocks/>
            </p:cNvSpPr>
            <p:nvPr/>
          </p:nvSpPr>
          <p:spPr bwMode="auto">
            <a:xfrm>
              <a:off x="6259" y="1080"/>
              <a:ext cx="39" cy="24"/>
            </a:xfrm>
            <a:custGeom>
              <a:avLst/>
              <a:gdLst>
                <a:gd name="T0" fmla="*/ 0 w 90"/>
                <a:gd name="T1" fmla="*/ 0 h 62"/>
                <a:gd name="T2" fmla="*/ 3 w 90"/>
                <a:gd name="T3" fmla="*/ 0 h 62"/>
                <a:gd name="T4" fmla="*/ 3 w 90"/>
                <a:gd name="T5" fmla="*/ 0 h 62"/>
                <a:gd name="T6" fmla="*/ 3 w 90"/>
                <a:gd name="T7" fmla="*/ 1 h 62"/>
                <a:gd name="T8" fmla="*/ 3 w 90"/>
                <a:gd name="T9" fmla="*/ 1 h 62"/>
                <a:gd name="T10" fmla="*/ 2 w 90"/>
                <a:gd name="T11" fmla="*/ 1 h 62"/>
                <a:gd name="T12" fmla="*/ 2 w 90"/>
                <a:gd name="T13" fmla="*/ 1 h 62"/>
                <a:gd name="T14" fmla="*/ 1 w 90"/>
                <a:gd name="T15" fmla="*/ 1 h 62"/>
                <a:gd name="T16" fmla="*/ 0 w 90"/>
                <a:gd name="T17" fmla="*/ 1 h 62"/>
                <a:gd name="T18" fmla="*/ 0 w 90"/>
                <a:gd name="T19" fmla="*/ 1 h 62"/>
                <a:gd name="T20" fmla="*/ 1 w 90"/>
                <a:gd name="T21" fmla="*/ 1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46" name="Freeform 388"/>
            <p:cNvSpPr>
              <a:spLocks/>
            </p:cNvSpPr>
            <p:nvPr/>
          </p:nvSpPr>
          <p:spPr bwMode="auto">
            <a:xfrm>
              <a:off x="6271" y="1127"/>
              <a:ext cx="33" cy="24"/>
            </a:xfrm>
            <a:custGeom>
              <a:avLst/>
              <a:gdLst>
                <a:gd name="T0" fmla="*/ 1 w 77"/>
                <a:gd name="T1" fmla="*/ 0 h 63"/>
                <a:gd name="T2" fmla="*/ 2 w 77"/>
                <a:gd name="T3" fmla="*/ 0 h 63"/>
                <a:gd name="T4" fmla="*/ 2 w 77"/>
                <a:gd name="T5" fmla="*/ 1 h 63"/>
                <a:gd name="T6" fmla="*/ 2 w 77"/>
                <a:gd name="T7" fmla="*/ 0 h 63"/>
                <a:gd name="T8" fmla="*/ 3 w 77"/>
                <a:gd name="T9" fmla="*/ 1 h 63"/>
                <a:gd name="T10" fmla="*/ 2 w 77"/>
                <a:gd name="T11" fmla="*/ 1 h 63"/>
                <a:gd name="T12" fmla="*/ 1 w 77"/>
                <a:gd name="T13" fmla="*/ 1 h 63"/>
                <a:gd name="T14" fmla="*/ 0 w 77"/>
                <a:gd name="T15" fmla="*/ 1 h 63"/>
                <a:gd name="T16" fmla="*/ 0 w 77"/>
                <a:gd name="T17" fmla="*/ 1 h 63"/>
                <a:gd name="T18" fmla="*/ 1 w 77"/>
                <a:gd name="T19" fmla="*/ 1 h 63"/>
                <a:gd name="T20" fmla="*/ 1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47" name="Freeform 389"/>
            <p:cNvSpPr>
              <a:spLocks/>
            </p:cNvSpPr>
            <p:nvPr/>
          </p:nvSpPr>
          <p:spPr bwMode="auto">
            <a:xfrm>
              <a:off x="6316" y="1254"/>
              <a:ext cx="7" cy="19"/>
            </a:xfrm>
            <a:custGeom>
              <a:avLst/>
              <a:gdLst>
                <a:gd name="T0" fmla="*/ 0 w 17"/>
                <a:gd name="T1" fmla="*/ 0 h 47"/>
                <a:gd name="T2" fmla="*/ 0 w 17"/>
                <a:gd name="T3" fmla="*/ 0 h 47"/>
                <a:gd name="T4" fmla="*/ 0 w 17"/>
                <a:gd name="T5" fmla="*/ 1 h 47"/>
                <a:gd name="T6" fmla="*/ 0 w 1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7">
                  <a:moveTo>
                    <a:pt x="0" y="0"/>
                  </a:moveTo>
                  <a:lnTo>
                    <a:pt x="16" y="0"/>
                  </a:lnTo>
                  <a:lnTo>
                    <a:pt x="16" y="4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48" name="Freeform 390"/>
            <p:cNvSpPr>
              <a:spLocks/>
            </p:cNvSpPr>
            <p:nvPr/>
          </p:nvSpPr>
          <p:spPr bwMode="auto">
            <a:xfrm>
              <a:off x="6373" y="1644"/>
              <a:ext cx="27" cy="24"/>
            </a:xfrm>
            <a:custGeom>
              <a:avLst/>
              <a:gdLst>
                <a:gd name="T0" fmla="*/ 2 w 61"/>
                <a:gd name="T1" fmla="*/ 1 h 62"/>
                <a:gd name="T2" fmla="*/ 2 w 61"/>
                <a:gd name="T3" fmla="*/ 0 h 62"/>
                <a:gd name="T4" fmla="*/ 0 w 61"/>
                <a:gd name="T5" fmla="*/ 0 h 62"/>
                <a:gd name="T6" fmla="*/ 0 w 61"/>
                <a:gd name="T7" fmla="*/ 0 h 62"/>
                <a:gd name="T8" fmla="*/ 0 w 61"/>
                <a:gd name="T9" fmla="*/ 0 h 62"/>
                <a:gd name="T10" fmla="*/ 0 w 61"/>
                <a:gd name="T11" fmla="*/ 1 h 62"/>
                <a:gd name="T12" fmla="*/ 1 w 61"/>
                <a:gd name="T13" fmla="*/ 1 h 62"/>
                <a:gd name="T14" fmla="*/ 1 w 61"/>
                <a:gd name="T15" fmla="*/ 1 h 62"/>
                <a:gd name="T16" fmla="*/ 2 w 61"/>
                <a:gd name="T17" fmla="*/ 1 h 62"/>
                <a:gd name="T18" fmla="*/ 2 w 61"/>
                <a:gd name="T19" fmla="*/ 1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49" name="Freeform 391"/>
            <p:cNvSpPr>
              <a:spLocks/>
            </p:cNvSpPr>
            <p:nvPr/>
          </p:nvSpPr>
          <p:spPr bwMode="auto">
            <a:xfrm>
              <a:off x="6361" y="1615"/>
              <a:ext cx="33" cy="30"/>
            </a:xfrm>
            <a:custGeom>
              <a:avLst/>
              <a:gdLst>
                <a:gd name="T0" fmla="*/ 1 w 76"/>
                <a:gd name="T1" fmla="*/ 2 h 78"/>
                <a:gd name="T2" fmla="*/ 2 w 76"/>
                <a:gd name="T3" fmla="*/ 2 h 78"/>
                <a:gd name="T4" fmla="*/ 3 w 76"/>
                <a:gd name="T5" fmla="*/ 2 h 78"/>
                <a:gd name="T6" fmla="*/ 3 w 76"/>
                <a:gd name="T7" fmla="*/ 0 h 78"/>
                <a:gd name="T8" fmla="*/ 1 w 76"/>
                <a:gd name="T9" fmla="*/ 0 h 78"/>
                <a:gd name="T10" fmla="*/ 0 w 76"/>
                <a:gd name="T11" fmla="*/ 1 h 78"/>
                <a:gd name="T12" fmla="*/ 0 w 76"/>
                <a:gd name="T13" fmla="*/ 1 h 78"/>
                <a:gd name="T14" fmla="*/ 1 w 76"/>
                <a:gd name="T15" fmla="*/ 2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50" name="Freeform 392"/>
            <p:cNvSpPr>
              <a:spLocks/>
            </p:cNvSpPr>
            <p:nvPr/>
          </p:nvSpPr>
          <p:spPr bwMode="auto">
            <a:xfrm>
              <a:off x="6348" y="1603"/>
              <a:ext cx="46" cy="24"/>
            </a:xfrm>
            <a:custGeom>
              <a:avLst/>
              <a:gdLst>
                <a:gd name="T0" fmla="*/ 4 w 106"/>
                <a:gd name="T1" fmla="*/ 1 h 63"/>
                <a:gd name="T2" fmla="*/ 3 w 106"/>
                <a:gd name="T3" fmla="*/ 0 h 63"/>
                <a:gd name="T4" fmla="*/ 1 w 106"/>
                <a:gd name="T5" fmla="*/ 0 h 63"/>
                <a:gd name="T6" fmla="*/ 0 w 106"/>
                <a:gd name="T7" fmla="*/ 1 h 63"/>
                <a:gd name="T8" fmla="*/ 1 w 106"/>
                <a:gd name="T9" fmla="*/ 1 h 63"/>
                <a:gd name="T10" fmla="*/ 1 w 106"/>
                <a:gd name="T11" fmla="*/ 1 h 63"/>
                <a:gd name="T12" fmla="*/ 2 w 106"/>
                <a:gd name="T13" fmla="*/ 1 h 63"/>
                <a:gd name="T14" fmla="*/ 2 w 106"/>
                <a:gd name="T15" fmla="*/ 1 h 63"/>
                <a:gd name="T16" fmla="*/ 4 w 106"/>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51" name="Freeform 393"/>
            <p:cNvSpPr>
              <a:spLocks/>
            </p:cNvSpPr>
            <p:nvPr/>
          </p:nvSpPr>
          <p:spPr bwMode="auto">
            <a:xfrm>
              <a:off x="6342" y="1615"/>
              <a:ext cx="19" cy="12"/>
            </a:xfrm>
            <a:custGeom>
              <a:avLst/>
              <a:gdLst>
                <a:gd name="T0" fmla="*/ 1 w 46"/>
                <a:gd name="T1" fmla="*/ 1 h 32"/>
                <a:gd name="T2" fmla="*/ 1 w 46"/>
                <a:gd name="T3" fmla="*/ 0 h 32"/>
                <a:gd name="T4" fmla="*/ 0 w 46"/>
                <a:gd name="T5" fmla="*/ 0 h 32"/>
                <a:gd name="T6" fmla="*/ 0 w 46"/>
                <a:gd name="T7" fmla="*/ 0 h 32"/>
                <a:gd name="T8" fmla="*/ 1 w 46"/>
                <a:gd name="T9" fmla="*/ 1 h 32"/>
                <a:gd name="T10" fmla="*/ 1 w 46"/>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31"/>
                  </a:moveTo>
                  <a:lnTo>
                    <a:pt x="45" y="16"/>
                  </a:lnTo>
                  <a:lnTo>
                    <a:pt x="15" y="0"/>
                  </a:lnTo>
                  <a:lnTo>
                    <a:pt x="0" y="16"/>
                  </a:lnTo>
                  <a:lnTo>
                    <a:pt x="30" y="31"/>
                  </a:lnTo>
                  <a:lnTo>
                    <a:pt x="45"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52" name="Freeform 394"/>
            <p:cNvSpPr>
              <a:spLocks/>
            </p:cNvSpPr>
            <p:nvPr/>
          </p:nvSpPr>
          <p:spPr bwMode="auto">
            <a:xfrm>
              <a:off x="6329" y="1586"/>
              <a:ext cx="32" cy="35"/>
            </a:xfrm>
            <a:custGeom>
              <a:avLst/>
              <a:gdLst>
                <a:gd name="T0" fmla="*/ 1 w 75"/>
                <a:gd name="T1" fmla="*/ 2 h 93"/>
                <a:gd name="T2" fmla="*/ 1 w 75"/>
                <a:gd name="T3" fmla="*/ 2 h 93"/>
                <a:gd name="T4" fmla="*/ 3 w 75"/>
                <a:gd name="T5" fmla="*/ 1 h 93"/>
                <a:gd name="T6" fmla="*/ 3 w 75"/>
                <a:gd name="T7" fmla="*/ 1 h 93"/>
                <a:gd name="T8" fmla="*/ 2 w 75"/>
                <a:gd name="T9" fmla="*/ 1 h 93"/>
                <a:gd name="T10" fmla="*/ 2 w 75"/>
                <a:gd name="T11" fmla="*/ 0 h 93"/>
                <a:gd name="T12" fmla="*/ 1 w 75"/>
                <a:gd name="T13" fmla="*/ 0 h 93"/>
                <a:gd name="T14" fmla="*/ 0 w 75"/>
                <a:gd name="T15" fmla="*/ 0 h 93"/>
                <a:gd name="T16" fmla="*/ 1 w 75"/>
                <a:gd name="T17" fmla="*/ 1 h 93"/>
                <a:gd name="T18" fmla="*/ 0 w 75"/>
                <a:gd name="T19" fmla="*/ 1 h 93"/>
                <a:gd name="T20" fmla="*/ 0 w 75"/>
                <a:gd name="T21" fmla="*/ 1 h 93"/>
                <a:gd name="T22" fmla="*/ 0 w 75"/>
                <a:gd name="T23" fmla="*/ 2 h 93"/>
                <a:gd name="T24" fmla="*/ 1 w 75"/>
                <a:gd name="T25" fmla="*/ 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53" name="Freeform 395"/>
            <p:cNvSpPr>
              <a:spLocks/>
            </p:cNvSpPr>
            <p:nvPr/>
          </p:nvSpPr>
          <p:spPr bwMode="auto">
            <a:xfrm>
              <a:off x="6355" y="1586"/>
              <a:ext cx="7" cy="12"/>
            </a:xfrm>
            <a:custGeom>
              <a:avLst/>
              <a:gdLst>
                <a:gd name="T0" fmla="*/ 0 w 17"/>
                <a:gd name="T1" fmla="*/ 0 h 32"/>
                <a:gd name="T2" fmla="*/ 0 w 17"/>
                <a:gd name="T3" fmla="*/ 1 h 32"/>
                <a:gd name="T4" fmla="*/ 0 w 17"/>
                <a:gd name="T5" fmla="*/ 1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54" name="Freeform 396"/>
            <p:cNvSpPr>
              <a:spLocks/>
            </p:cNvSpPr>
            <p:nvPr/>
          </p:nvSpPr>
          <p:spPr bwMode="auto">
            <a:xfrm>
              <a:off x="6162" y="1441"/>
              <a:ext cx="212" cy="175"/>
            </a:xfrm>
            <a:custGeom>
              <a:avLst/>
              <a:gdLst>
                <a:gd name="T0" fmla="*/ 13 w 492"/>
                <a:gd name="T1" fmla="*/ 9 h 462"/>
                <a:gd name="T2" fmla="*/ 13 w 492"/>
                <a:gd name="T3" fmla="*/ 9 h 462"/>
                <a:gd name="T4" fmla="*/ 14 w 492"/>
                <a:gd name="T5" fmla="*/ 8 h 462"/>
                <a:gd name="T6" fmla="*/ 15 w 492"/>
                <a:gd name="T7" fmla="*/ 8 h 462"/>
                <a:gd name="T8" fmla="*/ 14 w 492"/>
                <a:gd name="T9" fmla="*/ 8 h 462"/>
                <a:gd name="T10" fmla="*/ 15 w 492"/>
                <a:gd name="T11" fmla="*/ 8 h 462"/>
                <a:gd name="T12" fmla="*/ 16 w 492"/>
                <a:gd name="T13" fmla="*/ 8 h 462"/>
                <a:gd name="T14" fmla="*/ 16 w 492"/>
                <a:gd name="T15" fmla="*/ 8 h 462"/>
                <a:gd name="T16" fmla="*/ 16 w 492"/>
                <a:gd name="T17" fmla="*/ 7 h 462"/>
                <a:gd name="T18" fmla="*/ 17 w 492"/>
                <a:gd name="T19" fmla="*/ 6 h 462"/>
                <a:gd name="T20" fmla="*/ 15 w 492"/>
                <a:gd name="T21" fmla="*/ 6 h 462"/>
                <a:gd name="T22" fmla="*/ 14 w 492"/>
                <a:gd name="T23" fmla="*/ 8 h 462"/>
                <a:gd name="T24" fmla="*/ 13 w 492"/>
                <a:gd name="T25" fmla="*/ 8 h 462"/>
                <a:gd name="T26" fmla="*/ 12 w 492"/>
                <a:gd name="T27" fmla="*/ 8 h 462"/>
                <a:gd name="T28" fmla="*/ 11 w 492"/>
                <a:gd name="T29" fmla="*/ 7 h 462"/>
                <a:gd name="T30" fmla="*/ 11 w 492"/>
                <a:gd name="T31" fmla="*/ 6 h 462"/>
                <a:gd name="T32" fmla="*/ 10 w 492"/>
                <a:gd name="T33" fmla="*/ 6 h 462"/>
                <a:gd name="T34" fmla="*/ 10 w 492"/>
                <a:gd name="T35" fmla="*/ 5 h 462"/>
                <a:gd name="T36" fmla="*/ 11 w 492"/>
                <a:gd name="T37" fmla="*/ 4 h 462"/>
                <a:gd name="T38" fmla="*/ 11 w 492"/>
                <a:gd name="T39" fmla="*/ 4 h 462"/>
                <a:gd name="T40" fmla="*/ 10 w 492"/>
                <a:gd name="T41" fmla="*/ 4 h 462"/>
                <a:gd name="T42" fmla="*/ 10 w 492"/>
                <a:gd name="T43" fmla="*/ 3 h 462"/>
                <a:gd name="T44" fmla="*/ 10 w 492"/>
                <a:gd name="T45" fmla="*/ 3 h 462"/>
                <a:gd name="T46" fmla="*/ 9 w 492"/>
                <a:gd name="T47" fmla="*/ 2 h 462"/>
                <a:gd name="T48" fmla="*/ 8 w 492"/>
                <a:gd name="T49" fmla="*/ 2 h 462"/>
                <a:gd name="T50" fmla="*/ 8 w 492"/>
                <a:gd name="T51" fmla="*/ 2 h 462"/>
                <a:gd name="T52" fmla="*/ 7 w 492"/>
                <a:gd name="T53" fmla="*/ 1 h 462"/>
                <a:gd name="T54" fmla="*/ 6 w 492"/>
                <a:gd name="T55" fmla="*/ 1 h 462"/>
                <a:gd name="T56" fmla="*/ 6 w 492"/>
                <a:gd name="T57" fmla="*/ 1 h 462"/>
                <a:gd name="T58" fmla="*/ 4 w 492"/>
                <a:gd name="T59" fmla="*/ 1 h 462"/>
                <a:gd name="T60" fmla="*/ 1 w 492"/>
                <a:gd name="T61" fmla="*/ 0 h 462"/>
                <a:gd name="T62" fmla="*/ 0 w 492"/>
                <a:gd name="T63" fmla="*/ 0 h 462"/>
                <a:gd name="T64" fmla="*/ 0 w 492"/>
                <a:gd name="T65" fmla="*/ 2 h 462"/>
                <a:gd name="T66" fmla="*/ 1 w 492"/>
                <a:gd name="T67" fmla="*/ 2 h 462"/>
                <a:gd name="T68" fmla="*/ 1 w 492"/>
                <a:gd name="T69" fmla="*/ 3 h 462"/>
                <a:gd name="T70" fmla="*/ 1 w 492"/>
                <a:gd name="T71" fmla="*/ 3 h 462"/>
                <a:gd name="T72" fmla="*/ 1 w 492"/>
                <a:gd name="T73" fmla="*/ 3 h 462"/>
                <a:gd name="T74" fmla="*/ 2 w 492"/>
                <a:gd name="T75" fmla="*/ 3 h 462"/>
                <a:gd name="T76" fmla="*/ 2 w 492"/>
                <a:gd name="T77" fmla="*/ 4 h 462"/>
                <a:gd name="T78" fmla="*/ 3 w 492"/>
                <a:gd name="T79" fmla="*/ 5 h 462"/>
                <a:gd name="T80" fmla="*/ 3 w 492"/>
                <a:gd name="T81" fmla="*/ 5 h 462"/>
                <a:gd name="T82" fmla="*/ 3 w 492"/>
                <a:gd name="T83" fmla="*/ 5 h 462"/>
                <a:gd name="T84" fmla="*/ 3 w 492"/>
                <a:gd name="T85" fmla="*/ 2 h 462"/>
                <a:gd name="T86" fmla="*/ 1 w 492"/>
                <a:gd name="T87" fmla="*/ 2 h 462"/>
                <a:gd name="T88" fmla="*/ 1 w 492"/>
                <a:gd name="T89" fmla="*/ 1 h 462"/>
                <a:gd name="T90" fmla="*/ 3 w 492"/>
                <a:gd name="T91" fmla="*/ 1 h 462"/>
                <a:gd name="T92" fmla="*/ 3 w 492"/>
                <a:gd name="T93" fmla="*/ 3 h 462"/>
                <a:gd name="T94" fmla="*/ 3 w 492"/>
                <a:gd name="T95" fmla="*/ 3 h 462"/>
                <a:gd name="T96" fmla="*/ 3 w 492"/>
                <a:gd name="T97" fmla="*/ 3 h 462"/>
                <a:gd name="T98" fmla="*/ 5 w 492"/>
                <a:gd name="T99" fmla="*/ 5 h 462"/>
                <a:gd name="T100" fmla="*/ 5 w 492"/>
                <a:gd name="T101" fmla="*/ 5 h 462"/>
                <a:gd name="T102" fmla="*/ 6 w 492"/>
                <a:gd name="T103" fmla="*/ 6 h 462"/>
                <a:gd name="T104" fmla="*/ 6 w 492"/>
                <a:gd name="T105" fmla="*/ 6 h 462"/>
                <a:gd name="T106" fmla="*/ 7 w 492"/>
                <a:gd name="T107" fmla="*/ 7 h 462"/>
                <a:gd name="T108" fmla="*/ 8 w 492"/>
                <a:gd name="T109" fmla="*/ 8 h 462"/>
                <a:gd name="T110" fmla="*/ 11 w 492"/>
                <a:gd name="T111" fmla="*/ 9 h 462"/>
                <a:gd name="T112" fmla="*/ 12 w 492"/>
                <a:gd name="T113" fmla="*/ 9 h 462"/>
                <a:gd name="T114" fmla="*/ 12 w 492"/>
                <a:gd name="T115" fmla="*/ 9 h 462"/>
                <a:gd name="T116" fmla="*/ 13 w 492"/>
                <a:gd name="T117" fmla="*/ 9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55" name="Freeform 397"/>
            <p:cNvSpPr>
              <a:spLocks/>
            </p:cNvSpPr>
            <p:nvPr/>
          </p:nvSpPr>
          <p:spPr bwMode="auto">
            <a:xfrm>
              <a:off x="6392" y="1545"/>
              <a:ext cx="78" cy="29"/>
            </a:xfrm>
            <a:custGeom>
              <a:avLst/>
              <a:gdLst>
                <a:gd name="T0" fmla="*/ 0 w 180"/>
                <a:gd name="T1" fmla="*/ 0 h 78"/>
                <a:gd name="T2" fmla="*/ 0 w 180"/>
                <a:gd name="T3" fmla="*/ 0 h 78"/>
                <a:gd name="T4" fmla="*/ 0 w 180"/>
                <a:gd name="T5" fmla="*/ 0 h 78"/>
                <a:gd name="T6" fmla="*/ 2 w 180"/>
                <a:gd name="T7" fmla="*/ 0 h 78"/>
                <a:gd name="T8" fmla="*/ 3 w 180"/>
                <a:gd name="T9" fmla="*/ 0 h 78"/>
                <a:gd name="T10" fmla="*/ 3 w 180"/>
                <a:gd name="T11" fmla="*/ 0 h 78"/>
                <a:gd name="T12" fmla="*/ 4 w 180"/>
                <a:gd name="T13" fmla="*/ 1 h 78"/>
                <a:gd name="T14" fmla="*/ 4 w 180"/>
                <a:gd name="T15" fmla="*/ 1 h 78"/>
                <a:gd name="T16" fmla="*/ 4 w 180"/>
                <a:gd name="T17" fmla="*/ 1 h 78"/>
                <a:gd name="T18" fmla="*/ 7 w 180"/>
                <a:gd name="T19" fmla="*/ 1 h 78"/>
                <a:gd name="T20" fmla="*/ 7 w 180"/>
                <a:gd name="T21" fmla="*/ 1 h 78"/>
                <a:gd name="T22" fmla="*/ 6 w 180"/>
                <a:gd name="T23" fmla="*/ 1 h 78"/>
                <a:gd name="T24" fmla="*/ 5 w 180"/>
                <a:gd name="T25" fmla="*/ 1 h 78"/>
                <a:gd name="T26" fmla="*/ 5 w 180"/>
                <a:gd name="T27" fmla="*/ 1 h 78"/>
                <a:gd name="T28" fmla="*/ 5 w 180"/>
                <a:gd name="T29" fmla="*/ 1 h 78"/>
                <a:gd name="T30" fmla="*/ 4 w 180"/>
                <a:gd name="T31" fmla="*/ 0 h 78"/>
                <a:gd name="T32" fmla="*/ 3 w 180"/>
                <a:gd name="T33" fmla="*/ 0 h 78"/>
                <a:gd name="T34" fmla="*/ 2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56" name="Freeform 398"/>
            <p:cNvSpPr>
              <a:spLocks/>
            </p:cNvSpPr>
            <p:nvPr/>
          </p:nvSpPr>
          <p:spPr bwMode="auto">
            <a:xfrm>
              <a:off x="6400" y="1557"/>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57" name="Freeform 399"/>
            <p:cNvSpPr>
              <a:spLocks/>
            </p:cNvSpPr>
            <p:nvPr/>
          </p:nvSpPr>
          <p:spPr bwMode="auto">
            <a:xfrm>
              <a:off x="6438" y="1586"/>
              <a:ext cx="13" cy="6"/>
            </a:xfrm>
            <a:custGeom>
              <a:avLst/>
              <a:gdLst>
                <a:gd name="T0" fmla="*/ 0 w 30"/>
                <a:gd name="T1" fmla="*/ 0 h 17"/>
                <a:gd name="T2" fmla="*/ 0 w 30"/>
                <a:gd name="T3" fmla="*/ 0 h 17"/>
                <a:gd name="T4" fmla="*/ 1 w 30"/>
                <a:gd name="T5" fmla="*/ 0 h 17"/>
                <a:gd name="T6" fmla="*/ 1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7">
                  <a:moveTo>
                    <a:pt x="0" y="16"/>
                  </a:moveTo>
                  <a:lnTo>
                    <a:pt x="15" y="16"/>
                  </a:lnTo>
                  <a:lnTo>
                    <a:pt x="29" y="16"/>
                  </a:lnTo>
                  <a:lnTo>
                    <a:pt x="29" y="0"/>
                  </a:lnTo>
                  <a:lnTo>
                    <a:pt x="0"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58" name="Freeform 400"/>
            <p:cNvSpPr>
              <a:spLocks/>
            </p:cNvSpPr>
            <p:nvPr/>
          </p:nvSpPr>
          <p:spPr bwMode="auto">
            <a:xfrm>
              <a:off x="6464" y="1574"/>
              <a:ext cx="26" cy="24"/>
            </a:xfrm>
            <a:custGeom>
              <a:avLst/>
              <a:gdLst>
                <a:gd name="T0" fmla="*/ 2 w 61"/>
                <a:gd name="T1" fmla="*/ 1 h 63"/>
                <a:gd name="T2" fmla="*/ 2 w 61"/>
                <a:gd name="T3" fmla="*/ 1 h 63"/>
                <a:gd name="T4" fmla="*/ 2 w 61"/>
                <a:gd name="T5" fmla="*/ 0 h 63"/>
                <a:gd name="T6" fmla="*/ 1 w 61"/>
                <a:gd name="T7" fmla="*/ 0 h 63"/>
                <a:gd name="T8" fmla="*/ 1 w 61"/>
                <a:gd name="T9" fmla="*/ 0 h 63"/>
                <a:gd name="T10" fmla="*/ 1 w 61"/>
                <a:gd name="T11" fmla="*/ 0 h 63"/>
                <a:gd name="T12" fmla="*/ 1 w 61"/>
                <a:gd name="T13" fmla="*/ 1 h 63"/>
                <a:gd name="T14" fmla="*/ 0 w 61"/>
                <a:gd name="T15" fmla="*/ 1 h 63"/>
                <a:gd name="T16" fmla="*/ 0 w 61"/>
                <a:gd name="T17" fmla="*/ 1 h 63"/>
                <a:gd name="T18" fmla="*/ 1 w 61"/>
                <a:gd name="T19" fmla="*/ 1 h 63"/>
                <a:gd name="T20" fmla="*/ 2 w 61"/>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59" name="Freeform 401"/>
            <p:cNvSpPr>
              <a:spLocks/>
            </p:cNvSpPr>
            <p:nvPr/>
          </p:nvSpPr>
          <p:spPr bwMode="auto">
            <a:xfrm>
              <a:off x="6438" y="1533"/>
              <a:ext cx="8" cy="7"/>
            </a:xfrm>
            <a:custGeom>
              <a:avLst/>
              <a:gdLst>
                <a:gd name="T0" fmla="*/ 0 w 17"/>
                <a:gd name="T1" fmla="*/ 0 h 17"/>
                <a:gd name="T2" fmla="*/ 0 w 17"/>
                <a:gd name="T3" fmla="*/ 0 h 17"/>
                <a:gd name="T4" fmla="*/ 1 w 17"/>
                <a:gd name="T5" fmla="*/ 0 h 17"/>
                <a:gd name="T6" fmla="*/ 1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60" name="Line 402"/>
            <p:cNvSpPr>
              <a:spLocks noChangeShapeType="1"/>
            </p:cNvSpPr>
            <p:nvPr/>
          </p:nvSpPr>
          <p:spPr bwMode="auto">
            <a:xfrm>
              <a:off x="6477" y="1563"/>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61" name="Freeform 403"/>
            <p:cNvSpPr>
              <a:spLocks/>
            </p:cNvSpPr>
            <p:nvPr/>
          </p:nvSpPr>
          <p:spPr bwMode="auto">
            <a:xfrm>
              <a:off x="6137" y="1005"/>
              <a:ext cx="513" cy="372"/>
            </a:xfrm>
            <a:custGeom>
              <a:avLst/>
              <a:gdLst>
                <a:gd name="T0" fmla="*/ 26 w 1193"/>
                <a:gd name="T1" fmla="*/ 20 h 985"/>
                <a:gd name="T2" fmla="*/ 24 w 1193"/>
                <a:gd name="T3" fmla="*/ 20 h 985"/>
                <a:gd name="T4" fmla="*/ 25 w 1193"/>
                <a:gd name="T5" fmla="*/ 19 h 985"/>
                <a:gd name="T6" fmla="*/ 26 w 1193"/>
                <a:gd name="T7" fmla="*/ 19 h 985"/>
                <a:gd name="T8" fmla="*/ 24 w 1193"/>
                <a:gd name="T9" fmla="*/ 18 h 985"/>
                <a:gd name="T10" fmla="*/ 24 w 1193"/>
                <a:gd name="T11" fmla="*/ 16 h 985"/>
                <a:gd name="T12" fmla="*/ 21 w 1193"/>
                <a:gd name="T13" fmla="*/ 17 h 985"/>
                <a:gd name="T14" fmla="*/ 12 w 1193"/>
                <a:gd name="T15" fmla="*/ 15 h 985"/>
                <a:gd name="T16" fmla="*/ 3 w 1193"/>
                <a:gd name="T17" fmla="*/ 14 h 985"/>
                <a:gd name="T18" fmla="*/ 2 w 1193"/>
                <a:gd name="T19" fmla="*/ 11 h 985"/>
                <a:gd name="T20" fmla="*/ 3 w 1193"/>
                <a:gd name="T21" fmla="*/ 9 h 985"/>
                <a:gd name="T22" fmla="*/ 1 w 1193"/>
                <a:gd name="T23" fmla="*/ 8 h 985"/>
                <a:gd name="T24" fmla="*/ 0 w 1193"/>
                <a:gd name="T25" fmla="*/ 6 h 985"/>
                <a:gd name="T26" fmla="*/ 12 w 1193"/>
                <a:gd name="T27" fmla="*/ 1 h 985"/>
                <a:gd name="T28" fmla="*/ 14 w 1193"/>
                <a:gd name="T29" fmla="*/ 1 h 985"/>
                <a:gd name="T30" fmla="*/ 15 w 1193"/>
                <a:gd name="T31" fmla="*/ 2 h 985"/>
                <a:gd name="T32" fmla="*/ 19 w 1193"/>
                <a:gd name="T33" fmla="*/ 4 h 985"/>
                <a:gd name="T34" fmla="*/ 22 w 1193"/>
                <a:gd name="T35" fmla="*/ 4 h 985"/>
                <a:gd name="T36" fmla="*/ 22 w 1193"/>
                <a:gd name="T37" fmla="*/ 4 h 985"/>
                <a:gd name="T38" fmla="*/ 24 w 1193"/>
                <a:gd name="T39" fmla="*/ 5 h 985"/>
                <a:gd name="T40" fmla="*/ 26 w 1193"/>
                <a:gd name="T41" fmla="*/ 6 h 985"/>
                <a:gd name="T42" fmla="*/ 27 w 1193"/>
                <a:gd name="T43" fmla="*/ 3 h 985"/>
                <a:gd name="T44" fmla="*/ 29 w 1193"/>
                <a:gd name="T45" fmla="*/ 3 h 985"/>
                <a:gd name="T46" fmla="*/ 29 w 1193"/>
                <a:gd name="T47" fmla="*/ 5 h 985"/>
                <a:gd name="T48" fmla="*/ 29 w 1193"/>
                <a:gd name="T49" fmla="*/ 6 h 985"/>
                <a:gd name="T50" fmla="*/ 32 w 1193"/>
                <a:gd name="T51" fmla="*/ 5 h 985"/>
                <a:gd name="T52" fmla="*/ 31 w 1193"/>
                <a:gd name="T53" fmla="*/ 6 h 985"/>
                <a:gd name="T54" fmla="*/ 28 w 1193"/>
                <a:gd name="T55" fmla="*/ 7 h 985"/>
                <a:gd name="T56" fmla="*/ 26 w 1193"/>
                <a:gd name="T57" fmla="*/ 8 h 985"/>
                <a:gd name="T58" fmla="*/ 23 w 1193"/>
                <a:gd name="T59" fmla="*/ 9 h 985"/>
                <a:gd name="T60" fmla="*/ 23 w 1193"/>
                <a:gd name="T61" fmla="*/ 12 h 985"/>
                <a:gd name="T62" fmla="*/ 26 w 1193"/>
                <a:gd name="T63" fmla="*/ 13 h 985"/>
                <a:gd name="T64" fmla="*/ 27 w 1193"/>
                <a:gd name="T65" fmla="*/ 14 h 985"/>
                <a:gd name="T66" fmla="*/ 28 w 1193"/>
                <a:gd name="T67" fmla="*/ 15 h 985"/>
                <a:gd name="T68" fmla="*/ 29 w 1193"/>
                <a:gd name="T69" fmla="*/ 14 h 985"/>
                <a:gd name="T70" fmla="*/ 31 w 1193"/>
                <a:gd name="T71" fmla="*/ 12 h 985"/>
                <a:gd name="T72" fmla="*/ 31 w 1193"/>
                <a:gd name="T73" fmla="*/ 11 h 985"/>
                <a:gd name="T74" fmla="*/ 34 w 1193"/>
                <a:gd name="T75" fmla="*/ 10 h 985"/>
                <a:gd name="T76" fmla="*/ 34 w 1193"/>
                <a:gd name="T77" fmla="*/ 12 h 985"/>
                <a:gd name="T78" fmla="*/ 38 w 1193"/>
                <a:gd name="T79" fmla="*/ 13 h 985"/>
                <a:gd name="T80" fmla="*/ 40 w 1193"/>
                <a:gd name="T81" fmla="*/ 15 h 985"/>
                <a:gd name="T82" fmla="*/ 40 w 1193"/>
                <a:gd name="T83" fmla="*/ 16 h 985"/>
                <a:gd name="T84" fmla="*/ 38 w 1193"/>
                <a:gd name="T85" fmla="*/ 17 h 985"/>
                <a:gd name="T86" fmla="*/ 37 w 1193"/>
                <a:gd name="T87" fmla="*/ 17 h 985"/>
                <a:gd name="T88" fmla="*/ 34 w 1193"/>
                <a:gd name="T89" fmla="*/ 17 h 985"/>
                <a:gd name="T90" fmla="*/ 31 w 1193"/>
                <a:gd name="T91" fmla="*/ 18 h 985"/>
                <a:gd name="T92" fmla="*/ 34 w 1193"/>
                <a:gd name="T93" fmla="*/ 17 h 985"/>
                <a:gd name="T94" fmla="*/ 34 w 1193"/>
                <a:gd name="T95" fmla="*/ 17 h 985"/>
                <a:gd name="T96" fmla="*/ 34 w 1193"/>
                <a:gd name="T97" fmla="*/ 18 h 985"/>
                <a:gd name="T98" fmla="*/ 34 w 1193"/>
                <a:gd name="T99" fmla="*/ 19 h 985"/>
                <a:gd name="T100" fmla="*/ 34 w 1193"/>
                <a:gd name="T101" fmla="*/ 19 h 985"/>
                <a:gd name="T102" fmla="*/ 34 w 1193"/>
                <a:gd name="T103" fmla="*/ 19 h 985"/>
                <a:gd name="T104" fmla="*/ 33 w 1193"/>
                <a:gd name="T105" fmla="*/ 19 h 985"/>
                <a:gd name="T106" fmla="*/ 32 w 1193"/>
                <a:gd name="T107" fmla="*/ 18 h 985"/>
                <a:gd name="T108" fmla="*/ 30 w 1193"/>
                <a:gd name="T109" fmla="*/ 19 h 985"/>
                <a:gd name="T110" fmla="*/ 28 w 1193"/>
                <a:gd name="T111" fmla="*/ 19 h 985"/>
                <a:gd name="T112" fmla="*/ 26 w 1193"/>
                <a:gd name="T113" fmla="*/ 19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62" name="Freeform 404"/>
            <p:cNvSpPr>
              <a:spLocks/>
            </p:cNvSpPr>
            <p:nvPr/>
          </p:nvSpPr>
          <p:spPr bwMode="auto">
            <a:xfrm>
              <a:off x="6137" y="1005"/>
              <a:ext cx="519" cy="378"/>
            </a:xfrm>
            <a:custGeom>
              <a:avLst/>
              <a:gdLst>
                <a:gd name="T0" fmla="*/ 26 w 1208"/>
                <a:gd name="T1" fmla="*/ 20 h 1000"/>
                <a:gd name="T2" fmla="*/ 24 w 1208"/>
                <a:gd name="T3" fmla="*/ 20 h 1000"/>
                <a:gd name="T4" fmla="*/ 25 w 1208"/>
                <a:gd name="T5" fmla="*/ 19 h 1000"/>
                <a:gd name="T6" fmla="*/ 26 w 1208"/>
                <a:gd name="T7" fmla="*/ 19 h 1000"/>
                <a:gd name="T8" fmla="*/ 24 w 1208"/>
                <a:gd name="T9" fmla="*/ 18 h 1000"/>
                <a:gd name="T10" fmla="*/ 24 w 1208"/>
                <a:gd name="T11" fmla="*/ 17 h 1000"/>
                <a:gd name="T12" fmla="*/ 21 w 1208"/>
                <a:gd name="T13" fmla="*/ 17 h 1000"/>
                <a:gd name="T14" fmla="*/ 13 w 1208"/>
                <a:gd name="T15" fmla="*/ 16 h 1000"/>
                <a:gd name="T16" fmla="*/ 3 w 1208"/>
                <a:gd name="T17" fmla="*/ 14 h 1000"/>
                <a:gd name="T18" fmla="*/ 2 w 1208"/>
                <a:gd name="T19" fmla="*/ 11 h 1000"/>
                <a:gd name="T20" fmla="*/ 3 w 1208"/>
                <a:gd name="T21" fmla="*/ 9 h 1000"/>
                <a:gd name="T22" fmla="*/ 1 w 1208"/>
                <a:gd name="T23" fmla="*/ 8 h 1000"/>
                <a:gd name="T24" fmla="*/ 0 w 1208"/>
                <a:gd name="T25" fmla="*/ 6 h 1000"/>
                <a:gd name="T26" fmla="*/ 12 w 1208"/>
                <a:gd name="T27" fmla="*/ 1 h 1000"/>
                <a:gd name="T28" fmla="*/ 14 w 1208"/>
                <a:gd name="T29" fmla="*/ 1 h 1000"/>
                <a:gd name="T30" fmla="*/ 16 w 1208"/>
                <a:gd name="T31" fmla="*/ 2 h 1000"/>
                <a:gd name="T32" fmla="*/ 19 w 1208"/>
                <a:gd name="T33" fmla="*/ 4 h 1000"/>
                <a:gd name="T34" fmla="*/ 22 w 1208"/>
                <a:gd name="T35" fmla="*/ 4 h 1000"/>
                <a:gd name="T36" fmla="*/ 22 w 1208"/>
                <a:gd name="T37" fmla="*/ 4 h 1000"/>
                <a:gd name="T38" fmla="*/ 24 w 1208"/>
                <a:gd name="T39" fmla="*/ 5 h 1000"/>
                <a:gd name="T40" fmla="*/ 26 w 1208"/>
                <a:gd name="T41" fmla="*/ 6 h 1000"/>
                <a:gd name="T42" fmla="*/ 27 w 1208"/>
                <a:gd name="T43" fmla="*/ 3 h 1000"/>
                <a:gd name="T44" fmla="*/ 29 w 1208"/>
                <a:gd name="T45" fmla="*/ 3 h 1000"/>
                <a:gd name="T46" fmla="*/ 29 w 1208"/>
                <a:gd name="T47" fmla="*/ 5 h 1000"/>
                <a:gd name="T48" fmla="*/ 29 w 1208"/>
                <a:gd name="T49" fmla="*/ 6 h 1000"/>
                <a:gd name="T50" fmla="*/ 32 w 1208"/>
                <a:gd name="T51" fmla="*/ 5 h 1000"/>
                <a:gd name="T52" fmla="*/ 31 w 1208"/>
                <a:gd name="T53" fmla="*/ 6 h 1000"/>
                <a:gd name="T54" fmla="*/ 28 w 1208"/>
                <a:gd name="T55" fmla="*/ 7 h 1000"/>
                <a:gd name="T56" fmla="*/ 26 w 1208"/>
                <a:gd name="T57" fmla="*/ 8 h 1000"/>
                <a:gd name="T58" fmla="*/ 23 w 1208"/>
                <a:gd name="T59" fmla="*/ 10 h 1000"/>
                <a:gd name="T60" fmla="*/ 23 w 1208"/>
                <a:gd name="T61" fmla="*/ 12 h 1000"/>
                <a:gd name="T62" fmla="*/ 26 w 1208"/>
                <a:gd name="T63" fmla="*/ 13 h 1000"/>
                <a:gd name="T64" fmla="*/ 27 w 1208"/>
                <a:gd name="T65" fmla="*/ 14 h 1000"/>
                <a:gd name="T66" fmla="*/ 28 w 1208"/>
                <a:gd name="T67" fmla="*/ 16 h 1000"/>
                <a:gd name="T68" fmla="*/ 29 w 1208"/>
                <a:gd name="T69" fmla="*/ 14 h 1000"/>
                <a:gd name="T70" fmla="*/ 31 w 1208"/>
                <a:gd name="T71" fmla="*/ 12 h 1000"/>
                <a:gd name="T72" fmla="*/ 31 w 1208"/>
                <a:gd name="T73" fmla="*/ 12 h 1000"/>
                <a:gd name="T74" fmla="*/ 34 w 1208"/>
                <a:gd name="T75" fmla="*/ 10 h 1000"/>
                <a:gd name="T76" fmla="*/ 35 w 1208"/>
                <a:gd name="T77" fmla="*/ 12 h 1000"/>
                <a:gd name="T78" fmla="*/ 39 w 1208"/>
                <a:gd name="T79" fmla="*/ 14 h 1000"/>
                <a:gd name="T80" fmla="*/ 40 w 1208"/>
                <a:gd name="T81" fmla="*/ 15 h 1000"/>
                <a:gd name="T82" fmla="*/ 41 w 1208"/>
                <a:gd name="T83" fmla="*/ 16 h 1000"/>
                <a:gd name="T84" fmla="*/ 39 w 1208"/>
                <a:gd name="T85" fmla="*/ 17 h 1000"/>
                <a:gd name="T86" fmla="*/ 34 w 1208"/>
                <a:gd name="T87" fmla="*/ 17 h 1000"/>
                <a:gd name="T88" fmla="*/ 31 w 1208"/>
                <a:gd name="T89" fmla="*/ 19 h 1000"/>
                <a:gd name="T90" fmla="*/ 34 w 1208"/>
                <a:gd name="T91" fmla="*/ 17 h 1000"/>
                <a:gd name="T92" fmla="*/ 35 w 1208"/>
                <a:gd name="T93" fmla="*/ 18 h 1000"/>
                <a:gd name="T94" fmla="*/ 35 w 1208"/>
                <a:gd name="T95" fmla="*/ 18 h 1000"/>
                <a:gd name="T96" fmla="*/ 35 w 1208"/>
                <a:gd name="T97" fmla="*/ 19 h 1000"/>
                <a:gd name="T98" fmla="*/ 35 w 1208"/>
                <a:gd name="T99" fmla="*/ 20 h 1000"/>
                <a:gd name="T100" fmla="*/ 35 w 1208"/>
                <a:gd name="T101" fmla="*/ 19 h 1000"/>
                <a:gd name="T102" fmla="*/ 33 w 1208"/>
                <a:gd name="T103" fmla="*/ 19 h 1000"/>
                <a:gd name="T104" fmla="*/ 33 w 1208"/>
                <a:gd name="T105" fmla="*/ 19 h 1000"/>
                <a:gd name="T106" fmla="*/ 31 w 1208"/>
                <a:gd name="T107" fmla="*/ 19 h 1000"/>
                <a:gd name="T108" fmla="*/ 28 w 1208"/>
                <a:gd name="T109" fmla="*/ 19 h 1000"/>
                <a:gd name="T110" fmla="*/ 26 w 1208"/>
                <a:gd name="T111" fmla="*/ 19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63" name="Line 405"/>
            <p:cNvSpPr>
              <a:spLocks noChangeShapeType="1"/>
            </p:cNvSpPr>
            <p:nvPr/>
          </p:nvSpPr>
          <p:spPr bwMode="auto">
            <a:xfrm flipH="1">
              <a:off x="6604" y="1325"/>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64" name="Freeform 406"/>
            <p:cNvSpPr>
              <a:spLocks/>
            </p:cNvSpPr>
            <p:nvPr/>
          </p:nvSpPr>
          <p:spPr bwMode="auto">
            <a:xfrm>
              <a:off x="6529" y="1051"/>
              <a:ext cx="140" cy="152"/>
            </a:xfrm>
            <a:custGeom>
              <a:avLst/>
              <a:gdLst>
                <a:gd name="T0" fmla="*/ 7 w 328"/>
                <a:gd name="T1" fmla="*/ 1 h 401"/>
                <a:gd name="T2" fmla="*/ 7 w 328"/>
                <a:gd name="T3" fmla="*/ 2 h 401"/>
                <a:gd name="T4" fmla="*/ 9 w 328"/>
                <a:gd name="T5" fmla="*/ 3 h 401"/>
                <a:gd name="T6" fmla="*/ 9 w 328"/>
                <a:gd name="T7" fmla="*/ 3 h 401"/>
                <a:gd name="T8" fmla="*/ 9 w 328"/>
                <a:gd name="T9" fmla="*/ 4 h 401"/>
                <a:gd name="T10" fmla="*/ 10 w 328"/>
                <a:gd name="T11" fmla="*/ 5 h 401"/>
                <a:gd name="T12" fmla="*/ 11 w 328"/>
                <a:gd name="T13" fmla="*/ 6 h 401"/>
                <a:gd name="T14" fmla="*/ 9 w 328"/>
                <a:gd name="T15" fmla="*/ 6 h 401"/>
                <a:gd name="T16" fmla="*/ 9 w 328"/>
                <a:gd name="T17" fmla="*/ 6 h 401"/>
                <a:gd name="T18" fmla="*/ 8 w 328"/>
                <a:gd name="T19" fmla="*/ 5 h 401"/>
                <a:gd name="T20" fmla="*/ 8 w 328"/>
                <a:gd name="T21" fmla="*/ 6 h 401"/>
                <a:gd name="T22" fmla="*/ 8 w 328"/>
                <a:gd name="T23" fmla="*/ 7 h 401"/>
                <a:gd name="T24" fmla="*/ 8 w 328"/>
                <a:gd name="T25" fmla="*/ 8 h 401"/>
                <a:gd name="T26" fmla="*/ 6 w 328"/>
                <a:gd name="T27" fmla="*/ 7 h 401"/>
                <a:gd name="T28" fmla="*/ 7 w 328"/>
                <a:gd name="T29" fmla="*/ 8 h 401"/>
                <a:gd name="T30" fmla="*/ 6 w 328"/>
                <a:gd name="T31" fmla="*/ 8 h 401"/>
                <a:gd name="T32" fmla="*/ 4 w 328"/>
                <a:gd name="T33" fmla="*/ 7 h 401"/>
                <a:gd name="T34" fmla="*/ 4 w 328"/>
                <a:gd name="T35" fmla="*/ 6 h 401"/>
                <a:gd name="T36" fmla="*/ 3 w 328"/>
                <a:gd name="T37" fmla="*/ 6 h 401"/>
                <a:gd name="T38" fmla="*/ 3 w 328"/>
                <a:gd name="T39" fmla="*/ 6 h 401"/>
                <a:gd name="T40" fmla="*/ 2 w 328"/>
                <a:gd name="T41" fmla="*/ 6 h 401"/>
                <a:gd name="T42" fmla="*/ 2 w 328"/>
                <a:gd name="T43" fmla="*/ 6 h 401"/>
                <a:gd name="T44" fmla="*/ 3 w 328"/>
                <a:gd name="T45" fmla="*/ 5 h 401"/>
                <a:gd name="T46" fmla="*/ 3 w 328"/>
                <a:gd name="T47" fmla="*/ 5 h 401"/>
                <a:gd name="T48" fmla="*/ 4 w 328"/>
                <a:gd name="T49" fmla="*/ 5 h 401"/>
                <a:gd name="T50" fmla="*/ 6 w 328"/>
                <a:gd name="T51" fmla="*/ 4 h 401"/>
                <a:gd name="T52" fmla="*/ 6 w 328"/>
                <a:gd name="T53" fmla="*/ 4 h 401"/>
                <a:gd name="T54" fmla="*/ 3 w 328"/>
                <a:gd name="T55" fmla="*/ 2 h 401"/>
                <a:gd name="T56" fmla="*/ 3 w 328"/>
                <a:gd name="T57" fmla="*/ 3 h 401"/>
                <a:gd name="T58" fmla="*/ 3 w 328"/>
                <a:gd name="T59" fmla="*/ 2 h 401"/>
                <a:gd name="T60" fmla="*/ 1 w 328"/>
                <a:gd name="T61" fmla="*/ 2 h 401"/>
                <a:gd name="T62" fmla="*/ 0 w 328"/>
                <a:gd name="T63" fmla="*/ 2 h 401"/>
                <a:gd name="T64" fmla="*/ 0 w 328"/>
                <a:gd name="T65" fmla="*/ 0 h 401"/>
                <a:gd name="T66" fmla="*/ 2 w 328"/>
                <a:gd name="T67" fmla="*/ 0 h 401"/>
                <a:gd name="T68" fmla="*/ 3 w 328"/>
                <a:gd name="T69" fmla="*/ 1 h 401"/>
                <a:gd name="T70" fmla="*/ 3 w 328"/>
                <a:gd name="T71" fmla="*/ 0 h 401"/>
                <a:gd name="T72" fmla="*/ 5 w 328"/>
                <a:gd name="T73" fmla="*/ 0 h 401"/>
                <a:gd name="T74" fmla="*/ 7 w 328"/>
                <a:gd name="T75" fmla="*/ 1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65" name="Freeform 407"/>
            <p:cNvSpPr>
              <a:spLocks/>
            </p:cNvSpPr>
            <p:nvPr/>
          </p:nvSpPr>
          <p:spPr bwMode="auto">
            <a:xfrm>
              <a:off x="6617" y="953"/>
              <a:ext cx="136" cy="76"/>
            </a:xfrm>
            <a:custGeom>
              <a:avLst/>
              <a:gdLst>
                <a:gd name="T0" fmla="*/ 1 w 315"/>
                <a:gd name="T1" fmla="*/ 3 h 200"/>
                <a:gd name="T2" fmla="*/ 0 w 315"/>
                <a:gd name="T3" fmla="*/ 3 h 200"/>
                <a:gd name="T4" fmla="*/ 0 w 315"/>
                <a:gd name="T5" fmla="*/ 4 h 200"/>
                <a:gd name="T6" fmla="*/ 1 w 315"/>
                <a:gd name="T7" fmla="*/ 4 h 200"/>
                <a:gd name="T8" fmla="*/ 2 w 315"/>
                <a:gd name="T9" fmla="*/ 4 h 200"/>
                <a:gd name="T10" fmla="*/ 3 w 315"/>
                <a:gd name="T11" fmla="*/ 3 h 200"/>
                <a:gd name="T12" fmla="*/ 5 w 315"/>
                <a:gd name="T13" fmla="*/ 3 h 200"/>
                <a:gd name="T14" fmla="*/ 5 w 315"/>
                <a:gd name="T15" fmla="*/ 3 h 200"/>
                <a:gd name="T16" fmla="*/ 6 w 315"/>
                <a:gd name="T17" fmla="*/ 2 h 200"/>
                <a:gd name="T18" fmla="*/ 6 w 315"/>
                <a:gd name="T19" fmla="*/ 3 h 200"/>
                <a:gd name="T20" fmla="*/ 10 w 315"/>
                <a:gd name="T21" fmla="*/ 2 h 200"/>
                <a:gd name="T22" fmla="*/ 11 w 315"/>
                <a:gd name="T23" fmla="*/ 0 h 200"/>
                <a:gd name="T24" fmla="*/ 3 w 315"/>
                <a:gd name="T25" fmla="*/ 0 h 200"/>
                <a:gd name="T26" fmla="*/ 3 w 315"/>
                <a:gd name="T27" fmla="*/ 1 h 200"/>
                <a:gd name="T28" fmla="*/ 3 w 315"/>
                <a:gd name="T29" fmla="*/ 1 h 200"/>
                <a:gd name="T30" fmla="*/ 5 w 315"/>
                <a:gd name="T31" fmla="*/ 1 h 200"/>
                <a:gd name="T32" fmla="*/ 5 w 315"/>
                <a:gd name="T33" fmla="*/ 2 h 200"/>
                <a:gd name="T34" fmla="*/ 3 w 315"/>
                <a:gd name="T35" fmla="*/ 2 h 200"/>
                <a:gd name="T36" fmla="*/ 2 w 315"/>
                <a:gd name="T37" fmla="*/ 1 h 200"/>
                <a:gd name="T38" fmla="*/ 1 w 315"/>
                <a:gd name="T39" fmla="*/ 2 h 200"/>
                <a:gd name="T40" fmla="*/ 2 w 315"/>
                <a:gd name="T41" fmla="*/ 3 h 200"/>
                <a:gd name="T42" fmla="*/ 1 w 315"/>
                <a:gd name="T43" fmla="*/ 3 h 200"/>
                <a:gd name="T44" fmla="*/ 1 w 315"/>
                <a:gd name="T45" fmla="*/ 3 h 200"/>
                <a:gd name="T46" fmla="*/ 1 w 315"/>
                <a:gd name="T47" fmla="*/ 3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66" name="Freeform 408"/>
            <p:cNvSpPr>
              <a:spLocks/>
            </p:cNvSpPr>
            <p:nvPr/>
          </p:nvSpPr>
          <p:spPr bwMode="auto">
            <a:xfrm>
              <a:off x="6373" y="1011"/>
              <a:ext cx="71" cy="65"/>
            </a:xfrm>
            <a:custGeom>
              <a:avLst/>
              <a:gdLst>
                <a:gd name="T0" fmla="*/ 1 w 165"/>
                <a:gd name="T1" fmla="*/ 0 h 171"/>
                <a:gd name="T2" fmla="*/ 3 w 165"/>
                <a:gd name="T3" fmla="*/ 0 h 171"/>
                <a:gd name="T4" fmla="*/ 3 w 165"/>
                <a:gd name="T5" fmla="*/ 0 h 171"/>
                <a:gd name="T6" fmla="*/ 3 w 165"/>
                <a:gd name="T7" fmla="*/ 0 h 171"/>
                <a:gd name="T8" fmla="*/ 5 w 165"/>
                <a:gd name="T9" fmla="*/ 1 h 171"/>
                <a:gd name="T10" fmla="*/ 6 w 165"/>
                <a:gd name="T11" fmla="*/ 1 h 171"/>
                <a:gd name="T12" fmla="*/ 6 w 165"/>
                <a:gd name="T13" fmla="*/ 1 h 171"/>
                <a:gd name="T14" fmla="*/ 6 w 165"/>
                <a:gd name="T15" fmla="*/ 3 h 171"/>
                <a:gd name="T16" fmla="*/ 3 w 165"/>
                <a:gd name="T17" fmla="*/ 4 h 171"/>
                <a:gd name="T18" fmla="*/ 2 w 165"/>
                <a:gd name="T19" fmla="*/ 3 h 171"/>
                <a:gd name="T20" fmla="*/ 0 w 165"/>
                <a:gd name="T21" fmla="*/ 2 h 171"/>
                <a:gd name="T22" fmla="*/ 0 w 165"/>
                <a:gd name="T23" fmla="*/ 2 h 171"/>
                <a:gd name="T24" fmla="*/ 2 w 165"/>
                <a:gd name="T25" fmla="*/ 2 h 171"/>
                <a:gd name="T26" fmla="*/ 2 w 165"/>
                <a:gd name="T27" fmla="*/ 1 h 171"/>
                <a:gd name="T28" fmla="*/ 1 w 165"/>
                <a:gd name="T29" fmla="*/ 1 h 171"/>
                <a:gd name="T30" fmla="*/ 1 w 165"/>
                <a:gd name="T31" fmla="*/ 1 h 171"/>
                <a:gd name="T32" fmla="*/ 1 w 165"/>
                <a:gd name="T33" fmla="*/ 1 h 171"/>
                <a:gd name="T34" fmla="*/ 1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67" name="Freeform 409"/>
            <p:cNvSpPr>
              <a:spLocks/>
            </p:cNvSpPr>
            <p:nvPr/>
          </p:nvSpPr>
          <p:spPr bwMode="auto">
            <a:xfrm>
              <a:off x="6560" y="1005"/>
              <a:ext cx="90" cy="52"/>
            </a:xfrm>
            <a:custGeom>
              <a:avLst/>
              <a:gdLst>
                <a:gd name="T0" fmla="*/ 0 w 209"/>
                <a:gd name="T1" fmla="*/ 0 h 139"/>
                <a:gd name="T2" fmla="*/ 0 w 209"/>
                <a:gd name="T3" fmla="*/ 0 h 139"/>
                <a:gd name="T4" fmla="*/ 1 w 209"/>
                <a:gd name="T5" fmla="*/ 1 h 139"/>
                <a:gd name="T6" fmla="*/ 1 w 209"/>
                <a:gd name="T7" fmla="*/ 1 h 139"/>
                <a:gd name="T8" fmla="*/ 4 w 209"/>
                <a:gd name="T9" fmla="*/ 2 h 139"/>
                <a:gd name="T10" fmla="*/ 5 w 209"/>
                <a:gd name="T11" fmla="*/ 2 h 139"/>
                <a:gd name="T12" fmla="*/ 7 w 209"/>
                <a:gd name="T13" fmla="*/ 3 h 139"/>
                <a:gd name="T14" fmla="*/ 7 w 209"/>
                <a:gd name="T15" fmla="*/ 2 h 139"/>
                <a:gd name="T16" fmla="*/ 5 w 209"/>
                <a:gd name="T17" fmla="*/ 1 h 139"/>
                <a:gd name="T18" fmla="*/ 5 w 209"/>
                <a:gd name="T19" fmla="*/ 1 h 139"/>
                <a:gd name="T20" fmla="*/ 1 w 209"/>
                <a:gd name="T21" fmla="*/ 0 h 139"/>
                <a:gd name="T22" fmla="*/ 1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68" name="Freeform 410"/>
            <p:cNvSpPr>
              <a:spLocks/>
            </p:cNvSpPr>
            <p:nvPr/>
          </p:nvSpPr>
          <p:spPr bwMode="auto">
            <a:xfrm>
              <a:off x="6329" y="993"/>
              <a:ext cx="52" cy="36"/>
            </a:xfrm>
            <a:custGeom>
              <a:avLst/>
              <a:gdLst>
                <a:gd name="T0" fmla="*/ 0 w 121"/>
                <a:gd name="T1" fmla="*/ 2 h 93"/>
                <a:gd name="T2" fmla="*/ 1 w 121"/>
                <a:gd name="T3" fmla="*/ 2 h 93"/>
                <a:gd name="T4" fmla="*/ 3 w 121"/>
                <a:gd name="T5" fmla="*/ 1 h 93"/>
                <a:gd name="T6" fmla="*/ 4 w 121"/>
                <a:gd name="T7" fmla="*/ 1 h 93"/>
                <a:gd name="T8" fmla="*/ 3 w 121"/>
                <a:gd name="T9" fmla="*/ 0 h 93"/>
                <a:gd name="T10" fmla="*/ 2 w 121"/>
                <a:gd name="T11" fmla="*/ 0 h 93"/>
                <a:gd name="T12" fmla="*/ 0 w 121"/>
                <a:gd name="T13" fmla="*/ 1 h 93"/>
                <a:gd name="T14" fmla="*/ 0 w 121"/>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69" name="Freeform 411"/>
            <p:cNvSpPr>
              <a:spLocks/>
            </p:cNvSpPr>
            <p:nvPr/>
          </p:nvSpPr>
          <p:spPr bwMode="auto">
            <a:xfrm>
              <a:off x="6419" y="976"/>
              <a:ext cx="64" cy="35"/>
            </a:xfrm>
            <a:custGeom>
              <a:avLst/>
              <a:gdLst>
                <a:gd name="T0" fmla="*/ 1 w 150"/>
                <a:gd name="T1" fmla="*/ 0 h 93"/>
                <a:gd name="T2" fmla="*/ 3 w 150"/>
                <a:gd name="T3" fmla="*/ 1 h 93"/>
                <a:gd name="T4" fmla="*/ 4 w 150"/>
                <a:gd name="T5" fmla="*/ 0 h 93"/>
                <a:gd name="T6" fmla="*/ 4 w 150"/>
                <a:gd name="T7" fmla="*/ 1 h 93"/>
                <a:gd name="T8" fmla="*/ 5 w 150"/>
                <a:gd name="T9" fmla="*/ 1 h 93"/>
                <a:gd name="T10" fmla="*/ 5 w 150"/>
                <a:gd name="T11" fmla="*/ 1 h 93"/>
                <a:gd name="T12" fmla="*/ 3 w 150"/>
                <a:gd name="T13" fmla="*/ 1 h 93"/>
                <a:gd name="T14" fmla="*/ 1 w 150"/>
                <a:gd name="T15" fmla="*/ 2 h 93"/>
                <a:gd name="T16" fmla="*/ 0 w 150"/>
                <a:gd name="T17" fmla="*/ 1 h 93"/>
                <a:gd name="T18" fmla="*/ 1 w 150"/>
                <a:gd name="T19" fmla="*/ 1 h 93"/>
                <a:gd name="T20" fmla="*/ 0 w 150"/>
                <a:gd name="T21" fmla="*/ 1 h 93"/>
                <a:gd name="T22" fmla="*/ 1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70" name="Freeform 412"/>
            <p:cNvSpPr>
              <a:spLocks/>
            </p:cNvSpPr>
            <p:nvPr/>
          </p:nvSpPr>
          <p:spPr bwMode="auto">
            <a:xfrm>
              <a:off x="6617" y="1312"/>
              <a:ext cx="52" cy="48"/>
            </a:xfrm>
            <a:custGeom>
              <a:avLst/>
              <a:gdLst>
                <a:gd name="T0" fmla="*/ 3 w 120"/>
                <a:gd name="T1" fmla="*/ 0 h 125"/>
                <a:gd name="T2" fmla="*/ 3 w 120"/>
                <a:gd name="T3" fmla="*/ 0 h 125"/>
                <a:gd name="T4" fmla="*/ 2 w 120"/>
                <a:gd name="T5" fmla="*/ 1 h 125"/>
                <a:gd name="T6" fmla="*/ 3 w 120"/>
                <a:gd name="T7" fmla="*/ 1 h 125"/>
                <a:gd name="T8" fmla="*/ 4 w 120"/>
                <a:gd name="T9" fmla="*/ 1 h 125"/>
                <a:gd name="T10" fmla="*/ 4 w 120"/>
                <a:gd name="T11" fmla="*/ 2 h 125"/>
                <a:gd name="T12" fmla="*/ 4 w 120"/>
                <a:gd name="T13" fmla="*/ 2 h 125"/>
                <a:gd name="T14" fmla="*/ 4 w 120"/>
                <a:gd name="T15" fmla="*/ 3 h 125"/>
                <a:gd name="T16" fmla="*/ 3 w 120"/>
                <a:gd name="T17" fmla="*/ 2 h 125"/>
                <a:gd name="T18" fmla="*/ 3 w 120"/>
                <a:gd name="T19" fmla="*/ 2 h 125"/>
                <a:gd name="T20" fmla="*/ 2 w 120"/>
                <a:gd name="T21" fmla="*/ 3 h 125"/>
                <a:gd name="T22" fmla="*/ 3 w 120"/>
                <a:gd name="T23" fmla="*/ 2 h 125"/>
                <a:gd name="T24" fmla="*/ 2 w 120"/>
                <a:gd name="T25" fmla="*/ 2 h 125"/>
                <a:gd name="T26" fmla="*/ 2 w 120"/>
                <a:gd name="T27" fmla="*/ 2 h 125"/>
                <a:gd name="T28" fmla="*/ 0 w 120"/>
                <a:gd name="T29" fmla="*/ 2 h 125"/>
                <a:gd name="T30" fmla="*/ 0 w 120"/>
                <a:gd name="T31" fmla="*/ 2 h 125"/>
                <a:gd name="T32" fmla="*/ 2 w 120"/>
                <a:gd name="T33" fmla="*/ 1 h 125"/>
                <a:gd name="T34" fmla="*/ 3 w 120"/>
                <a:gd name="T35" fmla="*/ 0 h 125"/>
                <a:gd name="T36" fmla="*/ 3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71" name="Freeform 413"/>
            <p:cNvSpPr>
              <a:spLocks/>
            </p:cNvSpPr>
            <p:nvPr/>
          </p:nvSpPr>
          <p:spPr bwMode="auto">
            <a:xfrm>
              <a:off x="6592" y="964"/>
              <a:ext cx="31" cy="47"/>
            </a:xfrm>
            <a:custGeom>
              <a:avLst/>
              <a:gdLst>
                <a:gd name="T0" fmla="*/ 1 w 75"/>
                <a:gd name="T1" fmla="*/ 0 h 123"/>
                <a:gd name="T2" fmla="*/ 2 w 75"/>
                <a:gd name="T3" fmla="*/ 2 h 123"/>
                <a:gd name="T4" fmla="*/ 2 w 75"/>
                <a:gd name="T5" fmla="*/ 3 h 123"/>
                <a:gd name="T6" fmla="*/ 0 w 75"/>
                <a:gd name="T7" fmla="*/ 2 h 123"/>
                <a:gd name="T8" fmla="*/ 0 w 75"/>
                <a:gd name="T9" fmla="*/ 1 h 123"/>
                <a:gd name="T10" fmla="*/ 1 w 75"/>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3">
                  <a:moveTo>
                    <a:pt x="30" y="0"/>
                  </a:moveTo>
                  <a:lnTo>
                    <a:pt x="74" y="76"/>
                  </a:lnTo>
                  <a:lnTo>
                    <a:pt x="59" y="122"/>
                  </a:lnTo>
                  <a:lnTo>
                    <a:pt x="0" y="107"/>
                  </a:lnTo>
                  <a:lnTo>
                    <a:pt x="15" y="46"/>
                  </a:lnTo>
                  <a:lnTo>
                    <a:pt x="3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72" name="Freeform 414"/>
            <p:cNvSpPr>
              <a:spLocks/>
            </p:cNvSpPr>
            <p:nvPr/>
          </p:nvSpPr>
          <p:spPr bwMode="auto">
            <a:xfrm>
              <a:off x="6508" y="1027"/>
              <a:ext cx="40" cy="30"/>
            </a:xfrm>
            <a:custGeom>
              <a:avLst/>
              <a:gdLst>
                <a:gd name="T0" fmla="*/ 0 w 90"/>
                <a:gd name="T1" fmla="*/ 1 h 78"/>
                <a:gd name="T2" fmla="*/ 0 w 90"/>
                <a:gd name="T3" fmla="*/ 0 h 78"/>
                <a:gd name="T4" fmla="*/ 4 w 90"/>
                <a:gd name="T5" fmla="*/ 0 h 78"/>
                <a:gd name="T6" fmla="*/ 3 w 90"/>
                <a:gd name="T7" fmla="*/ 1 h 78"/>
                <a:gd name="T8" fmla="*/ 1 w 90"/>
                <a:gd name="T9" fmla="*/ 1 h 78"/>
                <a:gd name="T10" fmla="*/ 0 w 90"/>
                <a:gd name="T11" fmla="*/ 2 h 78"/>
                <a:gd name="T12" fmla="*/ 0 w 90"/>
                <a:gd name="T13" fmla="*/ 1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78">
                  <a:moveTo>
                    <a:pt x="0" y="46"/>
                  </a:moveTo>
                  <a:lnTo>
                    <a:pt x="15" y="0"/>
                  </a:lnTo>
                  <a:lnTo>
                    <a:pt x="89" y="0"/>
                  </a:lnTo>
                  <a:lnTo>
                    <a:pt x="74" y="46"/>
                  </a:lnTo>
                  <a:lnTo>
                    <a:pt x="30" y="46"/>
                  </a:lnTo>
                  <a:lnTo>
                    <a:pt x="15" y="77"/>
                  </a:lnTo>
                  <a:lnTo>
                    <a:pt x="0"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73" name="Freeform 415"/>
            <p:cNvSpPr>
              <a:spLocks/>
            </p:cNvSpPr>
            <p:nvPr/>
          </p:nvSpPr>
          <p:spPr bwMode="auto">
            <a:xfrm>
              <a:off x="6392" y="964"/>
              <a:ext cx="41" cy="24"/>
            </a:xfrm>
            <a:custGeom>
              <a:avLst/>
              <a:gdLst>
                <a:gd name="T0" fmla="*/ 0 w 91"/>
                <a:gd name="T1" fmla="*/ 1 h 62"/>
                <a:gd name="T2" fmla="*/ 0 w 91"/>
                <a:gd name="T3" fmla="*/ 1 h 62"/>
                <a:gd name="T4" fmla="*/ 4 w 91"/>
                <a:gd name="T5" fmla="*/ 1 h 62"/>
                <a:gd name="T6" fmla="*/ 4 w 91"/>
                <a:gd name="T7" fmla="*/ 0 h 62"/>
                <a:gd name="T8" fmla="*/ 1 w 91"/>
                <a:gd name="T9" fmla="*/ 0 h 62"/>
                <a:gd name="T10" fmla="*/ 0 w 91"/>
                <a:gd name="T11" fmla="*/ 1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2">
                  <a:moveTo>
                    <a:pt x="0" y="31"/>
                  </a:moveTo>
                  <a:lnTo>
                    <a:pt x="15" y="61"/>
                  </a:lnTo>
                  <a:lnTo>
                    <a:pt x="90" y="31"/>
                  </a:lnTo>
                  <a:lnTo>
                    <a:pt x="90" y="0"/>
                  </a:lnTo>
                  <a:lnTo>
                    <a:pt x="30" y="0"/>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74" name="Freeform 416"/>
            <p:cNvSpPr>
              <a:spLocks/>
            </p:cNvSpPr>
            <p:nvPr/>
          </p:nvSpPr>
          <p:spPr bwMode="auto">
            <a:xfrm>
              <a:off x="6496" y="987"/>
              <a:ext cx="38" cy="30"/>
            </a:xfrm>
            <a:custGeom>
              <a:avLst/>
              <a:gdLst>
                <a:gd name="T0" fmla="*/ 0 w 91"/>
                <a:gd name="T1" fmla="*/ 0 h 78"/>
                <a:gd name="T2" fmla="*/ 0 w 91"/>
                <a:gd name="T3" fmla="*/ 1 h 78"/>
                <a:gd name="T4" fmla="*/ 1 w 91"/>
                <a:gd name="T5" fmla="*/ 2 h 78"/>
                <a:gd name="T6" fmla="*/ 3 w 91"/>
                <a:gd name="T7" fmla="*/ 1 h 78"/>
                <a:gd name="T8" fmla="*/ 2 w 91"/>
                <a:gd name="T9" fmla="*/ 0 h 78"/>
                <a:gd name="T10" fmla="*/ 1 w 91"/>
                <a:gd name="T11" fmla="*/ 1 h 78"/>
                <a:gd name="T12" fmla="*/ 0 w 91"/>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8">
                  <a:moveTo>
                    <a:pt x="0" y="0"/>
                  </a:moveTo>
                  <a:lnTo>
                    <a:pt x="0" y="46"/>
                  </a:lnTo>
                  <a:lnTo>
                    <a:pt x="45" y="77"/>
                  </a:lnTo>
                  <a:lnTo>
                    <a:pt x="90" y="31"/>
                  </a:lnTo>
                  <a:lnTo>
                    <a:pt x="75" y="0"/>
                  </a:lnTo>
                  <a:lnTo>
                    <a:pt x="45"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75" name="Freeform 417"/>
            <p:cNvSpPr>
              <a:spLocks/>
            </p:cNvSpPr>
            <p:nvPr/>
          </p:nvSpPr>
          <p:spPr bwMode="auto">
            <a:xfrm>
              <a:off x="6496" y="1139"/>
              <a:ext cx="38" cy="29"/>
            </a:xfrm>
            <a:custGeom>
              <a:avLst/>
              <a:gdLst>
                <a:gd name="T0" fmla="*/ 1 w 91"/>
                <a:gd name="T1" fmla="*/ 0 h 78"/>
                <a:gd name="T2" fmla="*/ 2 w 91"/>
                <a:gd name="T3" fmla="*/ 0 h 78"/>
                <a:gd name="T4" fmla="*/ 2 w 91"/>
                <a:gd name="T5" fmla="*/ 1 h 78"/>
                <a:gd name="T6" fmla="*/ 2 w 91"/>
                <a:gd name="T7" fmla="*/ 1 h 78"/>
                <a:gd name="T8" fmla="*/ 3 w 91"/>
                <a:gd name="T9" fmla="*/ 1 h 78"/>
                <a:gd name="T10" fmla="*/ 2 w 91"/>
                <a:gd name="T11" fmla="*/ 1 h 78"/>
                <a:gd name="T12" fmla="*/ 2 w 91"/>
                <a:gd name="T13" fmla="*/ 1 h 78"/>
                <a:gd name="T14" fmla="*/ 2 w 91"/>
                <a:gd name="T15" fmla="*/ 1 h 78"/>
                <a:gd name="T16" fmla="*/ 1 w 91"/>
                <a:gd name="T17" fmla="*/ 1 h 78"/>
                <a:gd name="T18" fmla="*/ 1 w 91"/>
                <a:gd name="T19" fmla="*/ 1 h 78"/>
                <a:gd name="T20" fmla="*/ 0 w 91"/>
                <a:gd name="T21" fmla="*/ 1 h 78"/>
                <a:gd name="T22" fmla="*/ 0 w 91"/>
                <a:gd name="T23" fmla="*/ 1 h 78"/>
                <a:gd name="T24" fmla="*/ 1 w 91"/>
                <a:gd name="T25" fmla="*/ 1 h 78"/>
                <a:gd name="T26" fmla="*/ 1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76" name="Freeform 418"/>
            <p:cNvSpPr>
              <a:spLocks/>
            </p:cNvSpPr>
            <p:nvPr/>
          </p:nvSpPr>
          <p:spPr bwMode="auto">
            <a:xfrm>
              <a:off x="6470" y="1023"/>
              <a:ext cx="20" cy="34"/>
            </a:xfrm>
            <a:custGeom>
              <a:avLst/>
              <a:gdLst>
                <a:gd name="T0" fmla="*/ 0 w 46"/>
                <a:gd name="T1" fmla="*/ 0 h 93"/>
                <a:gd name="T2" fmla="*/ 2 w 46"/>
                <a:gd name="T3" fmla="*/ 0 h 93"/>
                <a:gd name="T4" fmla="*/ 2 w 46"/>
                <a:gd name="T5" fmla="*/ 1 h 93"/>
                <a:gd name="T6" fmla="*/ 0 w 46"/>
                <a:gd name="T7" fmla="*/ 1 h 93"/>
                <a:gd name="T8" fmla="*/ 0 w 4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93">
                  <a:moveTo>
                    <a:pt x="0" y="31"/>
                  </a:moveTo>
                  <a:lnTo>
                    <a:pt x="45" y="0"/>
                  </a:lnTo>
                  <a:lnTo>
                    <a:pt x="45" y="61"/>
                  </a:lnTo>
                  <a:lnTo>
                    <a:pt x="0" y="92"/>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77" name="Freeform 419"/>
            <p:cNvSpPr>
              <a:spLocks/>
            </p:cNvSpPr>
            <p:nvPr/>
          </p:nvSpPr>
          <p:spPr bwMode="auto">
            <a:xfrm>
              <a:off x="6451" y="953"/>
              <a:ext cx="19" cy="11"/>
            </a:xfrm>
            <a:custGeom>
              <a:avLst/>
              <a:gdLst>
                <a:gd name="T0" fmla="*/ 0 w 46"/>
                <a:gd name="T1" fmla="*/ 0 h 32"/>
                <a:gd name="T2" fmla="*/ 0 w 46"/>
                <a:gd name="T3" fmla="*/ 0 h 32"/>
                <a:gd name="T4" fmla="*/ 1 w 46"/>
                <a:gd name="T5" fmla="*/ 0 h 32"/>
                <a:gd name="T6" fmla="*/ 1 w 46"/>
                <a:gd name="T7" fmla="*/ 0 h 32"/>
                <a:gd name="T8" fmla="*/ 1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0" y="16"/>
                  </a:moveTo>
                  <a:lnTo>
                    <a:pt x="0" y="31"/>
                  </a:lnTo>
                  <a:lnTo>
                    <a:pt x="45" y="31"/>
                  </a:lnTo>
                  <a:lnTo>
                    <a:pt x="45" y="0"/>
                  </a:lnTo>
                  <a:lnTo>
                    <a:pt x="30" y="16"/>
                  </a:lnTo>
                  <a:lnTo>
                    <a:pt x="15" y="16"/>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78" name="Freeform 420"/>
            <p:cNvSpPr>
              <a:spLocks/>
            </p:cNvSpPr>
            <p:nvPr/>
          </p:nvSpPr>
          <p:spPr bwMode="auto">
            <a:xfrm>
              <a:off x="6156" y="1254"/>
              <a:ext cx="20" cy="24"/>
            </a:xfrm>
            <a:custGeom>
              <a:avLst/>
              <a:gdLst>
                <a:gd name="T0" fmla="*/ 0 w 45"/>
                <a:gd name="T1" fmla="*/ 0 h 62"/>
                <a:gd name="T2" fmla="*/ 1 w 45"/>
                <a:gd name="T3" fmla="*/ 1 h 62"/>
                <a:gd name="T4" fmla="*/ 2 w 45"/>
                <a:gd name="T5" fmla="*/ 1 h 62"/>
                <a:gd name="T6" fmla="*/ 1 w 45"/>
                <a:gd name="T7" fmla="*/ 1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2">
                  <a:moveTo>
                    <a:pt x="0" y="0"/>
                  </a:moveTo>
                  <a:lnTo>
                    <a:pt x="29" y="31"/>
                  </a:lnTo>
                  <a:lnTo>
                    <a:pt x="44" y="61"/>
                  </a:lnTo>
                  <a:lnTo>
                    <a:pt x="29" y="61"/>
                  </a:lnTo>
                  <a:lnTo>
                    <a:pt x="0"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79" name="Freeform 421"/>
            <p:cNvSpPr>
              <a:spLocks/>
            </p:cNvSpPr>
            <p:nvPr/>
          </p:nvSpPr>
          <p:spPr bwMode="auto">
            <a:xfrm>
              <a:off x="6496" y="953"/>
              <a:ext cx="13" cy="23"/>
            </a:xfrm>
            <a:custGeom>
              <a:avLst/>
              <a:gdLst>
                <a:gd name="T0" fmla="*/ 0 w 32"/>
                <a:gd name="T1" fmla="*/ 0 h 62"/>
                <a:gd name="T2" fmla="*/ 0 w 32"/>
                <a:gd name="T3" fmla="*/ 1 h 62"/>
                <a:gd name="T4" fmla="*/ 1 w 32"/>
                <a:gd name="T5" fmla="*/ 0 h 62"/>
                <a:gd name="T6" fmla="*/ 1 w 32"/>
                <a:gd name="T7" fmla="*/ 0 h 62"/>
                <a:gd name="T8" fmla="*/ 0 w 3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2">
                  <a:moveTo>
                    <a:pt x="0" y="15"/>
                  </a:moveTo>
                  <a:lnTo>
                    <a:pt x="16" y="61"/>
                  </a:lnTo>
                  <a:lnTo>
                    <a:pt x="31" y="31"/>
                  </a:lnTo>
                  <a:lnTo>
                    <a:pt x="31" y="0"/>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80" name="Freeform 422"/>
            <p:cNvSpPr>
              <a:spLocks/>
            </p:cNvSpPr>
            <p:nvPr/>
          </p:nvSpPr>
          <p:spPr bwMode="auto">
            <a:xfrm>
              <a:off x="6508" y="1174"/>
              <a:ext cx="13" cy="12"/>
            </a:xfrm>
            <a:custGeom>
              <a:avLst/>
              <a:gdLst>
                <a:gd name="T0" fmla="*/ 1 w 30"/>
                <a:gd name="T1" fmla="*/ 0 h 32"/>
                <a:gd name="T2" fmla="*/ 0 w 30"/>
                <a:gd name="T3" fmla="*/ 1 h 32"/>
                <a:gd name="T4" fmla="*/ 0 w 30"/>
                <a:gd name="T5" fmla="*/ 0 h 32"/>
                <a:gd name="T6" fmla="*/ 0 w 30"/>
                <a:gd name="T7" fmla="*/ 0 h 32"/>
                <a:gd name="T8" fmla="*/ 1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29" y="0"/>
                  </a:moveTo>
                  <a:lnTo>
                    <a:pt x="0" y="31"/>
                  </a:lnTo>
                  <a:lnTo>
                    <a:pt x="0" y="16"/>
                  </a:lnTo>
                  <a:lnTo>
                    <a:pt x="15" y="0"/>
                  </a:lnTo>
                  <a:lnTo>
                    <a:pt x="2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81" name="Freeform 423"/>
            <p:cNvSpPr>
              <a:spLocks/>
            </p:cNvSpPr>
            <p:nvPr/>
          </p:nvSpPr>
          <p:spPr bwMode="auto">
            <a:xfrm>
              <a:off x="6605" y="1347"/>
              <a:ext cx="7" cy="13"/>
            </a:xfrm>
            <a:custGeom>
              <a:avLst/>
              <a:gdLst>
                <a:gd name="T0" fmla="*/ 0 w 17"/>
                <a:gd name="T1" fmla="*/ 0 h 32"/>
                <a:gd name="T2" fmla="*/ 0 w 17"/>
                <a:gd name="T3" fmla="*/ 0 h 32"/>
                <a:gd name="T4" fmla="*/ 0 w 17"/>
                <a:gd name="T5" fmla="*/ 1 h 32"/>
                <a:gd name="T6" fmla="*/ 0 w 17"/>
                <a:gd name="T7" fmla="*/ 1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16" y="16"/>
                  </a:lnTo>
                  <a:lnTo>
                    <a:pt x="16" y="31"/>
                  </a:lnTo>
                  <a:lnTo>
                    <a:pt x="0"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82" name="Freeform 424"/>
            <p:cNvSpPr>
              <a:spLocks/>
            </p:cNvSpPr>
            <p:nvPr/>
          </p:nvSpPr>
          <p:spPr bwMode="auto">
            <a:xfrm>
              <a:off x="6605" y="1127"/>
              <a:ext cx="13" cy="17"/>
            </a:xfrm>
            <a:custGeom>
              <a:avLst/>
              <a:gdLst>
                <a:gd name="T0" fmla="*/ 0 w 31"/>
                <a:gd name="T1" fmla="*/ 0 h 47"/>
                <a:gd name="T2" fmla="*/ 0 w 31"/>
                <a:gd name="T3" fmla="*/ 0 h 47"/>
                <a:gd name="T4" fmla="*/ 0 w 31"/>
                <a:gd name="T5" fmla="*/ 1 h 47"/>
                <a:gd name="T6" fmla="*/ 1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15" y="0"/>
                  </a:moveTo>
                  <a:lnTo>
                    <a:pt x="0" y="31"/>
                  </a:lnTo>
                  <a:lnTo>
                    <a:pt x="0" y="46"/>
                  </a:lnTo>
                  <a:lnTo>
                    <a:pt x="30" y="31"/>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83" name="Freeform 425"/>
            <p:cNvSpPr>
              <a:spLocks/>
            </p:cNvSpPr>
            <p:nvPr/>
          </p:nvSpPr>
          <p:spPr bwMode="auto">
            <a:xfrm>
              <a:off x="6592" y="1684"/>
              <a:ext cx="31" cy="30"/>
            </a:xfrm>
            <a:custGeom>
              <a:avLst/>
              <a:gdLst>
                <a:gd name="T0" fmla="*/ 0 w 75"/>
                <a:gd name="T1" fmla="*/ 0 h 78"/>
                <a:gd name="T2" fmla="*/ 0 w 75"/>
                <a:gd name="T3" fmla="*/ 0 h 78"/>
                <a:gd name="T4" fmla="*/ 0 w 75"/>
                <a:gd name="T5" fmla="*/ 1 h 78"/>
                <a:gd name="T6" fmla="*/ 0 w 75"/>
                <a:gd name="T7" fmla="*/ 1 h 78"/>
                <a:gd name="T8" fmla="*/ 1 w 75"/>
                <a:gd name="T9" fmla="*/ 2 h 78"/>
                <a:gd name="T10" fmla="*/ 1 w 75"/>
                <a:gd name="T11" fmla="*/ 1 h 78"/>
                <a:gd name="T12" fmla="*/ 2 w 75"/>
                <a:gd name="T13" fmla="*/ 2 h 78"/>
                <a:gd name="T14" fmla="*/ 2 w 75"/>
                <a:gd name="T15" fmla="*/ 1 h 78"/>
                <a:gd name="T16" fmla="*/ 2 w 75"/>
                <a:gd name="T17" fmla="*/ 1 h 78"/>
                <a:gd name="T18" fmla="*/ 2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84" name="Freeform 426"/>
            <p:cNvSpPr>
              <a:spLocks/>
            </p:cNvSpPr>
            <p:nvPr/>
          </p:nvSpPr>
          <p:spPr bwMode="auto">
            <a:xfrm>
              <a:off x="6425" y="1633"/>
              <a:ext cx="96" cy="128"/>
            </a:xfrm>
            <a:custGeom>
              <a:avLst/>
              <a:gdLst>
                <a:gd name="T0" fmla="*/ 0 w 224"/>
                <a:gd name="T1" fmla="*/ 4 h 339"/>
                <a:gd name="T2" fmla="*/ 0 w 224"/>
                <a:gd name="T3" fmla="*/ 5 h 339"/>
                <a:gd name="T4" fmla="*/ 2 w 224"/>
                <a:gd name="T5" fmla="*/ 5 h 339"/>
                <a:gd name="T6" fmla="*/ 3 w 224"/>
                <a:gd name="T7" fmla="*/ 5 h 339"/>
                <a:gd name="T8" fmla="*/ 3 w 224"/>
                <a:gd name="T9" fmla="*/ 5 h 339"/>
                <a:gd name="T10" fmla="*/ 3 w 224"/>
                <a:gd name="T11" fmla="*/ 6 h 339"/>
                <a:gd name="T12" fmla="*/ 4 w 224"/>
                <a:gd name="T13" fmla="*/ 6 h 339"/>
                <a:gd name="T14" fmla="*/ 4 w 224"/>
                <a:gd name="T15" fmla="*/ 6 h 339"/>
                <a:gd name="T16" fmla="*/ 6 w 224"/>
                <a:gd name="T17" fmla="*/ 6 h 339"/>
                <a:gd name="T18" fmla="*/ 6 w 224"/>
                <a:gd name="T19" fmla="*/ 7 h 339"/>
                <a:gd name="T20" fmla="*/ 6 w 224"/>
                <a:gd name="T21" fmla="*/ 6 h 339"/>
                <a:gd name="T22" fmla="*/ 6 w 224"/>
                <a:gd name="T23" fmla="*/ 6 h 339"/>
                <a:gd name="T24" fmla="*/ 6 w 224"/>
                <a:gd name="T25" fmla="*/ 5 h 339"/>
                <a:gd name="T26" fmla="*/ 6 w 224"/>
                <a:gd name="T27" fmla="*/ 5 h 339"/>
                <a:gd name="T28" fmla="*/ 6 w 224"/>
                <a:gd name="T29" fmla="*/ 5 h 339"/>
                <a:gd name="T30" fmla="*/ 6 w 224"/>
                <a:gd name="T31" fmla="*/ 5 h 339"/>
                <a:gd name="T32" fmla="*/ 6 w 224"/>
                <a:gd name="T33" fmla="*/ 5 h 339"/>
                <a:gd name="T34" fmla="*/ 6 w 224"/>
                <a:gd name="T35" fmla="*/ 5 h 339"/>
                <a:gd name="T36" fmla="*/ 7 w 224"/>
                <a:gd name="T37" fmla="*/ 5 h 339"/>
                <a:gd name="T38" fmla="*/ 8 w 224"/>
                <a:gd name="T39" fmla="*/ 5 h 339"/>
                <a:gd name="T40" fmla="*/ 7 w 224"/>
                <a:gd name="T41" fmla="*/ 4 h 339"/>
                <a:gd name="T42" fmla="*/ 7 w 224"/>
                <a:gd name="T43" fmla="*/ 3 h 339"/>
                <a:gd name="T44" fmla="*/ 6 w 224"/>
                <a:gd name="T45" fmla="*/ 3 h 339"/>
                <a:gd name="T46" fmla="*/ 4 w 224"/>
                <a:gd name="T47" fmla="*/ 2 h 339"/>
                <a:gd name="T48" fmla="*/ 4 w 224"/>
                <a:gd name="T49" fmla="*/ 2 h 339"/>
                <a:gd name="T50" fmla="*/ 3 w 224"/>
                <a:gd name="T51" fmla="*/ 2 h 339"/>
                <a:gd name="T52" fmla="*/ 4 w 224"/>
                <a:gd name="T53" fmla="*/ 1 h 339"/>
                <a:gd name="T54" fmla="*/ 5 w 224"/>
                <a:gd name="T55" fmla="*/ 0 h 339"/>
                <a:gd name="T56" fmla="*/ 5 w 224"/>
                <a:gd name="T57" fmla="*/ 0 h 339"/>
                <a:gd name="T58" fmla="*/ 4 w 224"/>
                <a:gd name="T59" fmla="*/ 0 h 339"/>
                <a:gd name="T60" fmla="*/ 4 w 224"/>
                <a:gd name="T61" fmla="*/ 0 h 339"/>
                <a:gd name="T62" fmla="*/ 3 w 224"/>
                <a:gd name="T63" fmla="*/ 1 h 339"/>
                <a:gd name="T64" fmla="*/ 3 w 224"/>
                <a:gd name="T65" fmla="*/ 1 h 339"/>
                <a:gd name="T66" fmla="*/ 1 w 224"/>
                <a:gd name="T67" fmla="*/ 2 h 339"/>
                <a:gd name="T68" fmla="*/ 1 w 224"/>
                <a:gd name="T69" fmla="*/ 2 h 339"/>
                <a:gd name="T70" fmla="*/ 1 w 224"/>
                <a:gd name="T71" fmla="*/ 2 h 339"/>
                <a:gd name="T72" fmla="*/ 1 w 224"/>
                <a:gd name="T73" fmla="*/ 2 h 339"/>
                <a:gd name="T74" fmla="*/ 1 w 224"/>
                <a:gd name="T75" fmla="*/ 4 h 339"/>
                <a:gd name="T76" fmla="*/ 0 w 224"/>
                <a:gd name="T77" fmla="*/ 4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85" name="Freeform 427"/>
            <p:cNvSpPr>
              <a:spLocks/>
            </p:cNvSpPr>
            <p:nvPr/>
          </p:nvSpPr>
          <p:spPr bwMode="auto">
            <a:xfrm>
              <a:off x="6470" y="1633"/>
              <a:ext cx="109" cy="87"/>
            </a:xfrm>
            <a:custGeom>
              <a:avLst/>
              <a:gdLst>
                <a:gd name="T0" fmla="*/ 7 w 255"/>
                <a:gd name="T1" fmla="*/ 1 h 231"/>
                <a:gd name="T2" fmla="*/ 6 w 255"/>
                <a:gd name="T3" fmla="*/ 1 h 231"/>
                <a:gd name="T4" fmla="*/ 6 w 255"/>
                <a:gd name="T5" fmla="*/ 1 h 231"/>
                <a:gd name="T6" fmla="*/ 4 w 255"/>
                <a:gd name="T7" fmla="*/ 1 h 231"/>
                <a:gd name="T8" fmla="*/ 3 w 255"/>
                <a:gd name="T9" fmla="*/ 1 h 231"/>
                <a:gd name="T10" fmla="*/ 3 w 255"/>
                <a:gd name="T11" fmla="*/ 0 h 231"/>
                <a:gd name="T12" fmla="*/ 3 w 255"/>
                <a:gd name="T13" fmla="*/ 0 h 231"/>
                <a:gd name="T14" fmla="*/ 3 w 255"/>
                <a:gd name="T15" fmla="*/ 0 h 231"/>
                <a:gd name="T16" fmla="*/ 1 w 255"/>
                <a:gd name="T17" fmla="*/ 1 h 231"/>
                <a:gd name="T18" fmla="*/ 1 w 255"/>
                <a:gd name="T19" fmla="*/ 1 h 231"/>
                <a:gd name="T20" fmla="*/ 1 w 255"/>
                <a:gd name="T21" fmla="*/ 2 h 231"/>
                <a:gd name="T22" fmla="*/ 1 w 255"/>
                <a:gd name="T23" fmla="*/ 1 h 231"/>
                <a:gd name="T24" fmla="*/ 1 w 255"/>
                <a:gd name="T25" fmla="*/ 1 h 231"/>
                <a:gd name="T26" fmla="*/ 1 w 255"/>
                <a:gd name="T27" fmla="*/ 1 h 231"/>
                <a:gd name="T28" fmla="*/ 1 w 255"/>
                <a:gd name="T29" fmla="*/ 0 h 231"/>
                <a:gd name="T30" fmla="*/ 0 w 255"/>
                <a:gd name="T31" fmla="*/ 1 h 231"/>
                <a:gd name="T32" fmla="*/ 0 w 255"/>
                <a:gd name="T33" fmla="*/ 2 h 231"/>
                <a:gd name="T34" fmla="*/ 0 w 255"/>
                <a:gd name="T35" fmla="*/ 2 h 231"/>
                <a:gd name="T36" fmla="*/ 0 w 255"/>
                <a:gd name="T37" fmla="*/ 2 h 231"/>
                <a:gd name="T38" fmla="*/ 3 w 255"/>
                <a:gd name="T39" fmla="*/ 3 h 231"/>
                <a:gd name="T40" fmla="*/ 3 w 255"/>
                <a:gd name="T41" fmla="*/ 3 h 231"/>
                <a:gd name="T42" fmla="*/ 3 w 255"/>
                <a:gd name="T43" fmla="*/ 4 h 231"/>
                <a:gd name="T44" fmla="*/ 4 w 255"/>
                <a:gd name="T45" fmla="*/ 5 h 231"/>
                <a:gd name="T46" fmla="*/ 4 w 255"/>
                <a:gd name="T47" fmla="*/ 5 h 231"/>
                <a:gd name="T48" fmla="*/ 6 w 255"/>
                <a:gd name="T49" fmla="*/ 5 h 231"/>
                <a:gd name="T50" fmla="*/ 6 w 255"/>
                <a:gd name="T51" fmla="*/ 4 h 231"/>
                <a:gd name="T52" fmla="*/ 5 w 255"/>
                <a:gd name="T53" fmla="*/ 4 h 231"/>
                <a:gd name="T54" fmla="*/ 6 w 255"/>
                <a:gd name="T55" fmla="*/ 3 h 231"/>
                <a:gd name="T56" fmla="*/ 6 w 255"/>
                <a:gd name="T57" fmla="*/ 4 h 231"/>
                <a:gd name="T58" fmla="*/ 8 w 255"/>
                <a:gd name="T59" fmla="*/ 3 h 231"/>
                <a:gd name="T60" fmla="*/ 8 w 255"/>
                <a:gd name="T61" fmla="*/ 3 h 231"/>
                <a:gd name="T62" fmla="*/ 8 w 255"/>
                <a:gd name="T63" fmla="*/ 3 h 231"/>
                <a:gd name="T64" fmla="*/ 8 w 255"/>
                <a:gd name="T65" fmla="*/ 2 h 231"/>
                <a:gd name="T66" fmla="*/ 8 w 255"/>
                <a:gd name="T67" fmla="*/ 2 h 231"/>
                <a:gd name="T68" fmla="*/ 9 w 255"/>
                <a:gd name="T69" fmla="*/ 2 h 231"/>
                <a:gd name="T70" fmla="*/ 7 w 255"/>
                <a:gd name="T71" fmla="*/ 1 h 231"/>
                <a:gd name="T72" fmla="*/ 6 w 255"/>
                <a:gd name="T73" fmla="*/ 1 h 231"/>
                <a:gd name="T74" fmla="*/ 7 w 255"/>
                <a:gd name="T75" fmla="*/ 1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86" name="Freeform 428"/>
            <p:cNvSpPr>
              <a:spLocks/>
            </p:cNvSpPr>
            <p:nvPr/>
          </p:nvSpPr>
          <p:spPr bwMode="auto">
            <a:xfrm>
              <a:off x="6566" y="1668"/>
              <a:ext cx="39" cy="52"/>
            </a:xfrm>
            <a:custGeom>
              <a:avLst/>
              <a:gdLst>
                <a:gd name="T0" fmla="*/ 1 w 91"/>
                <a:gd name="T1" fmla="*/ 0 h 139"/>
                <a:gd name="T2" fmla="*/ 1 w 91"/>
                <a:gd name="T3" fmla="*/ 0 h 139"/>
                <a:gd name="T4" fmla="*/ 1 w 91"/>
                <a:gd name="T5" fmla="*/ 0 h 139"/>
                <a:gd name="T6" fmla="*/ 0 w 91"/>
                <a:gd name="T7" fmla="*/ 0 h 139"/>
                <a:gd name="T8" fmla="*/ 0 w 91"/>
                <a:gd name="T9" fmla="*/ 0 h 139"/>
                <a:gd name="T10" fmla="*/ 0 w 91"/>
                <a:gd name="T11" fmla="*/ 1 h 139"/>
                <a:gd name="T12" fmla="*/ 0 w 91"/>
                <a:gd name="T13" fmla="*/ 1 h 139"/>
                <a:gd name="T14" fmla="*/ 1 w 91"/>
                <a:gd name="T15" fmla="*/ 2 h 139"/>
                <a:gd name="T16" fmla="*/ 1 w 91"/>
                <a:gd name="T17" fmla="*/ 2 h 139"/>
                <a:gd name="T18" fmla="*/ 1 w 91"/>
                <a:gd name="T19" fmla="*/ 3 h 139"/>
                <a:gd name="T20" fmla="*/ 3 w 91"/>
                <a:gd name="T21" fmla="*/ 2 h 139"/>
                <a:gd name="T22" fmla="*/ 3 w 91"/>
                <a:gd name="T23" fmla="*/ 2 h 139"/>
                <a:gd name="T24" fmla="*/ 2 w 91"/>
                <a:gd name="T25" fmla="*/ 2 h 139"/>
                <a:gd name="T26" fmla="*/ 2 w 91"/>
                <a:gd name="T27" fmla="*/ 1 h 139"/>
                <a:gd name="T28" fmla="*/ 3 w 91"/>
                <a:gd name="T29" fmla="*/ 1 h 139"/>
                <a:gd name="T30" fmla="*/ 3 w 91"/>
                <a:gd name="T31" fmla="*/ 1 h 139"/>
                <a:gd name="T32" fmla="*/ 2 w 91"/>
                <a:gd name="T33" fmla="*/ 0 h 139"/>
                <a:gd name="T34" fmla="*/ 1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87" name="Freeform 429"/>
            <p:cNvSpPr>
              <a:spLocks/>
            </p:cNvSpPr>
            <p:nvPr/>
          </p:nvSpPr>
          <p:spPr bwMode="auto">
            <a:xfrm>
              <a:off x="6392" y="1656"/>
              <a:ext cx="52" cy="18"/>
            </a:xfrm>
            <a:custGeom>
              <a:avLst/>
              <a:gdLst>
                <a:gd name="T0" fmla="*/ 2 w 120"/>
                <a:gd name="T1" fmla="*/ 0 h 47"/>
                <a:gd name="T2" fmla="*/ 3 w 120"/>
                <a:gd name="T3" fmla="*/ 1 h 47"/>
                <a:gd name="T4" fmla="*/ 4 w 120"/>
                <a:gd name="T5" fmla="*/ 1 h 47"/>
                <a:gd name="T6" fmla="*/ 4 w 120"/>
                <a:gd name="T7" fmla="*/ 1 h 47"/>
                <a:gd name="T8" fmla="*/ 4 w 120"/>
                <a:gd name="T9" fmla="*/ 0 h 47"/>
                <a:gd name="T10" fmla="*/ 3 w 120"/>
                <a:gd name="T11" fmla="*/ 0 h 47"/>
                <a:gd name="T12" fmla="*/ 3 w 120"/>
                <a:gd name="T13" fmla="*/ 0 h 47"/>
                <a:gd name="T14" fmla="*/ 2 w 120"/>
                <a:gd name="T15" fmla="*/ 0 h 47"/>
                <a:gd name="T16" fmla="*/ 1 w 120"/>
                <a:gd name="T17" fmla="*/ 0 h 47"/>
                <a:gd name="T18" fmla="*/ 0 w 120"/>
                <a:gd name="T19" fmla="*/ 0 h 47"/>
                <a:gd name="T20" fmla="*/ 0 w 120"/>
                <a:gd name="T21" fmla="*/ 1 h 47"/>
                <a:gd name="T22" fmla="*/ 1 w 120"/>
                <a:gd name="T23" fmla="*/ 1 h 47"/>
                <a:gd name="T24" fmla="*/ 2 w 120"/>
                <a:gd name="T25" fmla="*/ 1 h 47"/>
                <a:gd name="T26" fmla="*/ 2 w 120"/>
                <a:gd name="T27" fmla="*/ 1 h 47"/>
                <a:gd name="T28" fmla="*/ 2 w 120"/>
                <a:gd name="T29" fmla="*/ 1 h 47"/>
                <a:gd name="T30" fmla="*/ 2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88" name="Line 430"/>
            <p:cNvSpPr>
              <a:spLocks noChangeShapeType="1"/>
            </p:cNvSpPr>
            <p:nvPr/>
          </p:nvSpPr>
          <p:spPr bwMode="auto">
            <a:xfrm>
              <a:off x="6566" y="1633"/>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89" name="Line 431"/>
            <p:cNvSpPr>
              <a:spLocks noChangeShapeType="1"/>
            </p:cNvSpPr>
            <p:nvPr/>
          </p:nvSpPr>
          <p:spPr bwMode="auto">
            <a:xfrm>
              <a:off x="6553" y="1603"/>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90" name="Line 432"/>
            <p:cNvSpPr>
              <a:spLocks noChangeShapeType="1"/>
            </p:cNvSpPr>
            <p:nvPr/>
          </p:nvSpPr>
          <p:spPr bwMode="auto">
            <a:xfrm>
              <a:off x="6553" y="1586"/>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91" name="Freeform 433"/>
            <p:cNvSpPr>
              <a:spLocks/>
            </p:cNvSpPr>
            <p:nvPr/>
          </p:nvSpPr>
          <p:spPr bwMode="auto">
            <a:xfrm>
              <a:off x="6490" y="1580"/>
              <a:ext cx="25" cy="18"/>
            </a:xfrm>
            <a:custGeom>
              <a:avLst/>
              <a:gdLst>
                <a:gd name="T0" fmla="*/ 0 w 60"/>
                <a:gd name="T1" fmla="*/ 0 h 47"/>
                <a:gd name="T2" fmla="*/ 0 w 60"/>
                <a:gd name="T3" fmla="*/ 0 h 47"/>
                <a:gd name="T4" fmla="*/ 0 w 60"/>
                <a:gd name="T5" fmla="*/ 1 h 47"/>
                <a:gd name="T6" fmla="*/ 0 w 60"/>
                <a:gd name="T7" fmla="*/ 1 h 47"/>
                <a:gd name="T8" fmla="*/ 1 w 60"/>
                <a:gd name="T9" fmla="*/ 1 h 47"/>
                <a:gd name="T10" fmla="*/ 2 w 60"/>
                <a:gd name="T11" fmla="*/ 0 h 47"/>
                <a:gd name="T12" fmla="*/ 1 w 60"/>
                <a:gd name="T13" fmla="*/ 0 h 47"/>
                <a:gd name="T14" fmla="*/ 1 w 60"/>
                <a:gd name="T15" fmla="*/ 0 h 47"/>
                <a:gd name="T16" fmla="*/ 1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92" name="Freeform 434"/>
            <p:cNvSpPr>
              <a:spLocks/>
            </p:cNvSpPr>
            <p:nvPr/>
          </p:nvSpPr>
          <p:spPr bwMode="auto">
            <a:xfrm>
              <a:off x="6566" y="1644"/>
              <a:ext cx="7" cy="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93" name="Freeform 435"/>
            <p:cNvSpPr>
              <a:spLocks/>
            </p:cNvSpPr>
            <p:nvPr/>
          </p:nvSpPr>
          <p:spPr bwMode="auto">
            <a:xfrm>
              <a:off x="6521" y="1586"/>
              <a:ext cx="8" cy="6"/>
            </a:xfrm>
            <a:custGeom>
              <a:avLst/>
              <a:gdLst>
                <a:gd name="T0" fmla="*/ 1 w 17"/>
                <a:gd name="T1" fmla="*/ 0 h 17"/>
                <a:gd name="T2" fmla="*/ 0 w 17"/>
                <a:gd name="T3" fmla="*/ 0 h 17"/>
                <a:gd name="T4" fmla="*/ 0 w 17"/>
                <a:gd name="T5" fmla="*/ 0 h 17"/>
                <a:gd name="T6" fmla="*/ 1 w 17"/>
                <a:gd name="T7" fmla="*/ 0 h 17"/>
                <a:gd name="T8" fmla="*/ 1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94" name="Freeform 436"/>
            <p:cNvSpPr>
              <a:spLocks/>
            </p:cNvSpPr>
            <p:nvPr/>
          </p:nvSpPr>
          <p:spPr bwMode="auto">
            <a:xfrm>
              <a:off x="6566" y="1615"/>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95" name="Line 437"/>
            <p:cNvSpPr>
              <a:spLocks noChangeShapeType="1"/>
            </p:cNvSpPr>
            <p:nvPr/>
          </p:nvSpPr>
          <p:spPr bwMode="auto">
            <a:xfrm flipH="1">
              <a:off x="6560" y="1615"/>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96" name="Line 438"/>
            <p:cNvSpPr>
              <a:spLocks noChangeShapeType="1"/>
            </p:cNvSpPr>
            <p:nvPr/>
          </p:nvSpPr>
          <p:spPr bwMode="auto">
            <a:xfrm>
              <a:off x="6560" y="1610"/>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97" name="Freeform 439"/>
            <p:cNvSpPr>
              <a:spLocks/>
            </p:cNvSpPr>
            <p:nvPr/>
          </p:nvSpPr>
          <p:spPr bwMode="auto">
            <a:xfrm>
              <a:off x="6547" y="1592"/>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98" name="Line 440"/>
            <p:cNvSpPr>
              <a:spLocks noChangeShapeType="1"/>
            </p:cNvSpPr>
            <p:nvPr/>
          </p:nvSpPr>
          <p:spPr bwMode="auto">
            <a:xfrm>
              <a:off x="6534" y="1592"/>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199" name="Freeform 441"/>
            <p:cNvSpPr>
              <a:spLocks/>
            </p:cNvSpPr>
            <p:nvPr/>
          </p:nvSpPr>
          <p:spPr bwMode="auto">
            <a:xfrm>
              <a:off x="6553" y="1598"/>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00" name="Freeform 442"/>
            <p:cNvSpPr>
              <a:spLocks/>
            </p:cNvSpPr>
            <p:nvPr/>
          </p:nvSpPr>
          <p:spPr bwMode="auto">
            <a:xfrm>
              <a:off x="6623" y="2144"/>
              <a:ext cx="13" cy="12"/>
            </a:xfrm>
            <a:custGeom>
              <a:avLst/>
              <a:gdLst>
                <a:gd name="T0" fmla="*/ 0 w 31"/>
                <a:gd name="T1" fmla="*/ 0 h 32"/>
                <a:gd name="T2" fmla="*/ 0 w 31"/>
                <a:gd name="T3" fmla="*/ 1 h 32"/>
                <a:gd name="T4" fmla="*/ 0 w 31"/>
                <a:gd name="T5" fmla="*/ 1 h 32"/>
                <a:gd name="T6" fmla="*/ 0 w 31"/>
                <a:gd name="T7" fmla="*/ 0 h 32"/>
                <a:gd name="T8" fmla="*/ 1 w 31"/>
                <a:gd name="T9" fmla="*/ 0 h 32"/>
                <a:gd name="T10" fmla="*/ 0 w 3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2">
                  <a:moveTo>
                    <a:pt x="15" y="0"/>
                  </a:moveTo>
                  <a:lnTo>
                    <a:pt x="0" y="31"/>
                  </a:lnTo>
                  <a:lnTo>
                    <a:pt x="15" y="31"/>
                  </a:lnTo>
                  <a:lnTo>
                    <a:pt x="15" y="16"/>
                  </a:lnTo>
                  <a:lnTo>
                    <a:pt x="30" y="16"/>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01" name="Freeform 443"/>
            <p:cNvSpPr>
              <a:spLocks/>
            </p:cNvSpPr>
            <p:nvPr/>
          </p:nvSpPr>
          <p:spPr bwMode="auto">
            <a:xfrm>
              <a:off x="6617" y="2144"/>
              <a:ext cx="8" cy="6"/>
            </a:xfrm>
            <a:custGeom>
              <a:avLst/>
              <a:gdLst>
                <a:gd name="T0" fmla="*/ 1 w 18"/>
                <a:gd name="T1" fmla="*/ 0 h 17"/>
                <a:gd name="T2" fmla="*/ 0 w 18"/>
                <a:gd name="T3" fmla="*/ 0 h 17"/>
                <a:gd name="T4" fmla="*/ 0 w 18"/>
                <a:gd name="T5" fmla="*/ 0 h 17"/>
                <a:gd name="T6" fmla="*/ 1 w 18"/>
                <a:gd name="T7" fmla="*/ 0 h 17"/>
                <a:gd name="T8" fmla="*/ 1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0"/>
                  </a:moveTo>
                  <a:lnTo>
                    <a:pt x="0" y="0"/>
                  </a:lnTo>
                  <a:lnTo>
                    <a:pt x="0" y="16"/>
                  </a:lnTo>
                  <a:lnTo>
                    <a:pt x="17" y="16"/>
                  </a:lnTo>
                  <a:lnTo>
                    <a:pt x="17"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02" name="Freeform 444"/>
            <p:cNvSpPr>
              <a:spLocks/>
            </p:cNvSpPr>
            <p:nvPr/>
          </p:nvSpPr>
          <p:spPr bwMode="auto">
            <a:xfrm>
              <a:off x="6514" y="1894"/>
              <a:ext cx="122" cy="268"/>
            </a:xfrm>
            <a:custGeom>
              <a:avLst/>
              <a:gdLst>
                <a:gd name="T0" fmla="*/ 5 w 284"/>
                <a:gd name="T1" fmla="*/ 12 h 708"/>
                <a:gd name="T2" fmla="*/ 4 w 284"/>
                <a:gd name="T3" fmla="*/ 12 h 708"/>
                <a:gd name="T4" fmla="*/ 3 w 284"/>
                <a:gd name="T5" fmla="*/ 11 h 708"/>
                <a:gd name="T6" fmla="*/ 4 w 284"/>
                <a:gd name="T7" fmla="*/ 11 h 708"/>
                <a:gd name="T8" fmla="*/ 5 w 284"/>
                <a:gd name="T9" fmla="*/ 11 h 708"/>
                <a:gd name="T10" fmla="*/ 5 w 284"/>
                <a:gd name="T11" fmla="*/ 10 h 708"/>
                <a:gd name="T12" fmla="*/ 6 w 284"/>
                <a:gd name="T13" fmla="*/ 10 h 708"/>
                <a:gd name="T14" fmla="*/ 6 w 284"/>
                <a:gd name="T15" fmla="*/ 9 h 708"/>
                <a:gd name="T16" fmla="*/ 5 w 284"/>
                <a:gd name="T17" fmla="*/ 9 h 708"/>
                <a:gd name="T18" fmla="*/ 5 w 284"/>
                <a:gd name="T19" fmla="*/ 9 h 708"/>
                <a:gd name="T20" fmla="*/ 5 w 284"/>
                <a:gd name="T21" fmla="*/ 9 h 708"/>
                <a:gd name="T22" fmla="*/ 5 w 284"/>
                <a:gd name="T23" fmla="*/ 9 h 708"/>
                <a:gd name="T24" fmla="*/ 6 w 284"/>
                <a:gd name="T25" fmla="*/ 8 h 708"/>
                <a:gd name="T26" fmla="*/ 6 w 284"/>
                <a:gd name="T27" fmla="*/ 8 h 708"/>
                <a:gd name="T28" fmla="*/ 6 w 284"/>
                <a:gd name="T29" fmla="*/ 8 h 708"/>
                <a:gd name="T30" fmla="*/ 7 w 284"/>
                <a:gd name="T31" fmla="*/ 8 h 708"/>
                <a:gd name="T32" fmla="*/ 8 w 284"/>
                <a:gd name="T33" fmla="*/ 8 h 708"/>
                <a:gd name="T34" fmla="*/ 9 w 284"/>
                <a:gd name="T35" fmla="*/ 6 h 708"/>
                <a:gd name="T36" fmla="*/ 8 w 284"/>
                <a:gd name="T37" fmla="*/ 6 h 708"/>
                <a:gd name="T38" fmla="*/ 8 w 284"/>
                <a:gd name="T39" fmla="*/ 6 h 708"/>
                <a:gd name="T40" fmla="*/ 8 w 284"/>
                <a:gd name="T41" fmla="*/ 6 h 708"/>
                <a:gd name="T42" fmla="*/ 8 w 284"/>
                <a:gd name="T43" fmla="*/ 4 h 708"/>
                <a:gd name="T44" fmla="*/ 8 w 284"/>
                <a:gd name="T45" fmla="*/ 3 h 708"/>
                <a:gd name="T46" fmla="*/ 9 w 284"/>
                <a:gd name="T47" fmla="*/ 2 h 708"/>
                <a:gd name="T48" fmla="*/ 9 w 284"/>
                <a:gd name="T49" fmla="*/ 2 h 708"/>
                <a:gd name="T50" fmla="*/ 9 w 284"/>
                <a:gd name="T51" fmla="*/ 2 h 708"/>
                <a:gd name="T52" fmla="*/ 9 w 284"/>
                <a:gd name="T53" fmla="*/ 2 h 708"/>
                <a:gd name="T54" fmla="*/ 8 w 284"/>
                <a:gd name="T55" fmla="*/ 3 h 708"/>
                <a:gd name="T56" fmla="*/ 6 w 284"/>
                <a:gd name="T57" fmla="*/ 2 h 708"/>
                <a:gd name="T58" fmla="*/ 7 w 284"/>
                <a:gd name="T59" fmla="*/ 2 h 708"/>
                <a:gd name="T60" fmla="*/ 5 w 284"/>
                <a:gd name="T61" fmla="*/ 1 h 708"/>
                <a:gd name="T62" fmla="*/ 5 w 284"/>
                <a:gd name="T63" fmla="*/ 1 h 708"/>
                <a:gd name="T64" fmla="*/ 3 w 284"/>
                <a:gd name="T65" fmla="*/ 0 h 708"/>
                <a:gd name="T66" fmla="*/ 3 w 284"/>
                <a:gd name="T67" fmla="*/ 1 h 708"/>
                <a:gd name="T68" fmla="*/ 3 w 284"/>
                <a:gd name="T69" fmla="*/ 0 h 708"/>
                <a:gd name="T70" fmla="*/ 2 w 284"/>
                <a:gd name="T71" fmla="*/ 0 h 708"/>
                <a:gd name="T72" fmla="*/ 1 w 284"/>
                <a:gd name="T73" fmla="*/ 0 h 708"/>
                <a:gd name="T74" fmla="*/ 1 w 284"/>
                <a:gd name="T75" fmla="*/ 1 h 708"/>
                <a:gd name="T76" fmla="*/ 1 w 284"/>
                <a:gd name="T77" fmla="*/ 1 h 708"/>
                <a:gd name="T78" fmla="*/ 0 w 284"/>
                <a:gd name="T79" fmla="*/ 2 h 708"/>
                <a:gd name="T80" fmla="*/ 1 w 284"/>
                <a:gd name="T81" fmla="*/ 2 h 708"/>
                <a:gd name="T82" fmla="*/ 0 w 284"/>
                <a:gd name="T83" fmla="*/ 3 h 708"/>
                <a:gd name="T84" fmla="*/ 0 w 284"/>
                <a:gd name="T85" fmla="*/ 4 h 708"/>
                <a:gd name="T86" fmla="*/ 0 w 284"/>
                <a:gd name="T87" fmla="*/ 5 h 708"/>
                <a:gd name="T88" fmla="*/ 0 w 284"/>
                <a:gd name="T89" fmla="*/ 6 h 708"/>
                <a:gd name="T90" fmla="*/ 0 w 284"/>
                <a:gd name="T91" fmla="*/ 6 h 708"/>
                <a:gd name="T92" fmla="*/ 0 w 284"/>
                <a:gd name="T93" fmla="*/ 6 h 708"/>
                <a:gd name="T94" fmla="*/ 0 w 284"/>
                <a:gd name="T95" fmla="*/ 8 h 708"/>
                <a:gd name="T96" fmla="*/ 0 w 284"/>
                <a:gd name="T97" fmla="*/ 8 h 708"/>
                <a:gd name="T98" fmla="*/ 1 w 284"/>
                <a:gd name="T99" fmla="*/ 11 h 708"/>
                <a:gd name="T100" fmla="*/ 1 w 284"/>
                <a:gd name="T101" fmla="*/ 11 h 708"/>
                <a:gd name="T102" fmla="*/ 1 w 284"/>
                <a:gd name="T103" fmla="*/ 11 h 708"/>
                <a:gd name="T104" fmla="*/ 1 w 284"/>
                <a:gd name="T105" fmla="*/ 14 h 708"/>
                <a:gd name="T106" fmla="*/ 2 w 284"/>
                <a:gd name="T107" fmla="*/ 14 h 708"/>
                <a:gd name="T108" fmla="*/ 3 w 284"/>
                <a:gd name="T109" fmla="*/ 14 h 708"/>
                <a:gd name="T110" fmla="*/ 4 w 284"/>
                <a:gd name="T111" fmla="*/ 14 h 708"/>
                <a:gd name="T112" fmla="*/ 4 w 284"/>
                <a:gd name="T113" fmla="*/ 14 h 708"/>
                <a:gd name="T114" fmla="*/ 3 w 284"/>
                <a:gd name="T115" fmla="*/ 14 h 708"/>
                <a:gd name="T116" fmla="*/ 4 w 284"/>
                <a:gd name="T117" fmla="*/ 13 h 708"/>
                <a:gd name="T118" fmla="*/ 4 w 284"/>
                <a:gd name="T119" fmla="*/ 13 h 708"/>
                <a:gd name="T120" fmla="*/ 5 w 284"/>
                <a:gd name="T121" fmla="*/ 12 h 708"/>
                <a:gd name="T122" fmla="*/ 5 w 284"/>
                <a:gd name="T123" fmla="*/ 12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03" name="Freeform 445"/>
            <p:cNvSpPr>
              <a:spLocks/>
            </p:cNvSpPr>
            <p:nvPr/>
          </p:nvSpPr>
          <p:spPr bwMode="auto">
            <a:xfrm>
              <a:off x="6573" y="2173"/>
              <a:ext cx="25" cy="18"/>
            </a:xfrm>
            <a:custGeom>
              <a:avLst/>
              <a:gdLst>
                <a:gd name="T0" fmla="*/ 0 w 61"/>
                <a:gd name="T1" fmla="*/ 0 h 47"/>
                <a:gd name="T2" fmla="*/ 0 w 61"/>
                <a:gd name="T3" fmla="*/ 1 h 47"/>
                <a:gd name="T4" fmla="*/ 1 w 61"/>
                <a:gd name="T5" fmla="*/ 1 h 47"/>
                <a:gd name="T6" fmla="*/ 2 w 61"/>
                <a:gd name="T7" fmla="*/ 1 h 47"/>
                <a:gd name="T8" fmla="*/ 1 w 61"/>
                <a:gd name="T9" fmla="*/ 1 h 47"/>
                <a:gd name="T10" fmla="*/ 0 w 6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7">
                  <a:moveTo>
                    <a:pt x="0" y="0"/>
                  </a:moveTo>
                  <a:lnTo>
                    <a:pt x="0" y="46"/>
                  </a:lnTo>
                  <a:lnTo>
                    <a:pt x="30" y="46"/>
                  </a:lnTo>
                  <a:lnTo>
                    <a:pt x="60" y="31"/>
                  </a:lnTo>
                  <a:lnTo>
                    <a:pt x="30"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04" name="Freeform 446"/>
            <p:cNvSpPr>
              <a:spLocks/>
            </p:cNvSpPr>
            <p:nvPr/>
          </p:nvSpPr>
          <p:spPr bwMode="auto">
            <a:xfrm>
              <a:off x="6611" y="1958"/>
              <a:ext cx="33" cy="41"/>
            </a:xfrm>
            <a:custGeom>
              <a:avLst/>
              <a:gdLst>
                <a:gd name="T0" fmla="*/ 3 w 75"/>
                <a:gd name="T1" fmla="*/ 2 h 109"/>
                <a:gd name="T2" fmla="*/ 2 w 75"/>
                <a:gd name="T3" fmla="*/ 1 h 109"/>
                <a:gd name="T4" fmla="*/ 1 w 75"/>
                <a:gd name="T5" fmla="*/ 0 h 109"/>
                <a:gd name="T6" fmla="*/ 0 w 75"/>
                <a:gd name="T7" fmla="*/ 0 h 109"/>
                <a:gd name="T8" fmla="*/ 0 w 75"/>
                <a:gd name="T9" fmla="*/ 0 h 109"/>
                <a:gd name="T10" fmla="*/ 0 w 75"/>
                <a:gd name="T11" fmla="*/ 2 h 109"/>
                <a:gd name="T12" fmla="*/ 2 w 75"/>
                <a:gd name="T13" fmla="*/ 2 h 109"/>
                <a:gd name="T14" fmla="*/ 3 w 75"/>
                <a:gd name="T15" fmla="*/ 2 h 109"/>
                <a:gd name="T16" fmla="*/ 3 w 75"/>
                <a:gd name="T17" fmla="*/ 2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05" name="Freeform 447"/>
            <p:cNvSpPr>
              <a:spLocks/>
            </p:cNvSpPr>
            <p:nvPr/>
          </p:nvSpPr>
          <p:spPr bwMode="auto">
            <a:xfrm>
              <a:off x="6560" y="1876"/>
              <a:ext cx="71" cy="65"/>
            </a:xfrm>
            <a:custGeom>
              <a:avLst/>
              <a:gdLst>
                <a:gd name="T0" fmla="*/ 3 w 165"/>
                <a:gd name="T1" fmla="*/ 0 h 170"/>
                <a:gd name="T2" fmla="*/ 3 w 165"/>
                <a:gd name="T3" fmla="*/ 0 h 170"/>
                <a:gd name="T4" fmla="*/ 0 w 165"/>
                <a:gd name="T5" fmla="*/ 0 h 170"/>
                <a:gd name="T6" fmla="*/ 0 w 165"/>
                <a:gd name="T7" fmla="*/ 1 h 170"/>
                <a:gd name="T8" fmla="*/ 1 w 165"/>
                <a:gd name="T9" fmla="*/ 2 h 170"/>
                <a:gd name="T10" fmla="*/ 1 w 165"/>
                <a:gd name="T11" fmla="*/ 2 h 170"/>
                <a:gd name="T12" fmla="*/ 3 w 165"/>
                <a:gd name="T13" fmla="*/ 3 h 170"/>
                <a:gd name="T14" fmla="*/ 3 w 165"/>
                <a:gd name="T15" fmla="*/ 3 h 170"/>
                <a:gd name="T16" fmla="*/ 4 w 165"/>
                <a:gd name="T17" fmla="*/ 4 h 170"/>
                <a:gd name="T18" fmla="*/ 5 w 165"/>
                <a:gd name="T19" fmla="*/ 3 h 170"/>
                <a:gd name="T20" fmla="*/ 5 w 165"/>
                <a:gd name="T21" fmla="*/ 3 h 170"/>
                <a:gd name="T22" fmla="*/ 6 w 165"/>
                <a:gd name="T23" fmla="*/ 2 h 170"/>
                <a:gd name="T24" fmla="*/ 5 w 165"/>
                <a:gd name="T25" fmla="*/ 2 h 170"/>
                <a:gd name="T26" fmla="*/ 5 w 165"/>
                <a:gd name="T27" fmla="*/ 1 h 170"/>
                <a:gd name="T28" fmla="*/ 4 w 165"/>
                <a:gd name="T29" fmla="*/ 1 h 170"/>
                <a:gd name="T30" fmla="*/ 4 w 165"/>
                <a:gd name="T31" fmla="*/ 1 h 170"/>
                <a:gd name="T32" fmla="*/ 3 w 165"/>
                <a:gd name="T33" fmla="*/ 1 h 170"/>
                <a:gd name="T34" fmla="*/ 3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06" name="Freeform 448"/>
            <p:cNvSpPr>
              <a:spLocks/>
            </p:cNvSpPr>
            <p:nvPr/>
          </p:nvSpPr>
          <p:spPr bwMode="auto">
            <a:xfrm>
              <a:off x="6496" y="1865"/>
              <a:ext cx="70" cy="315"/>
            </a:xfrm>
            <a:custGeom>
              <a:avLst/>
              <a:gdLst>
                <a:gd name="T0" fmla="*/ 1 w 165"/>
                <a:gd name="T1" fmla="*/ 14 h 830"/>
                <a:gd name="T2" fmla="*/ 1 w 165"/>
                <a:gd name="T3" fmla="*/ 14 h 830"/>
                <a:gd name="T4" fmla="*/ 1 w 165"/>
                <a:gd name="T5" fmla="*/ 14 h 830"/>
                <a:gd name="T6" fmla="*/ 3 w 165"/>
                <a:gd name="T7" fmla="*/ 16 h 830"/>
                <a:gd name="T8" fmla="*/ 3 w 165"/>
                <a:gd name="T9" fmla="*/ 17 h 830"/>
                <a:gd name="T10" fmla="*/ 5 w 165"/>
                <a:gd name="T11" fmla="*/ 17 h 830"/>
                <a:gd name="T12" fmla="*/ 4 w 165"/>
                <a:gd name="T13" fmla="*/ 17 h 830"/>
                <a:gd name="T14" fmla="*/ 6 w 165"/>
                <a:gd name="T15" fmla="*/ 16 h 830"/>
                <a:gd name="T16" fmla="*/ 4 w 165"/>
                <a:gd name="T17" fmla="*/ 16 h 830"/>
                <a:gd name="T18" fmla="*/ 3 w 165"/>
                <a:gd name="T19" fmla="*/ 16 h 830"/>
                <a:gd name="T20" fmla="*/ 3 w 165"/>
                <a:gd name="T21" fmla="*/ 16 h 830"/>
                <a:gd name="T22" fmla="*/ 3 w 165"/>
                <a:gd name="T23" fmla="*/ 13 h 830"/>
                <a:gd name="T24" fmla="*/ 3 w 165"/>
                <a:gd name="T25" fmla="*/ 13 h 830"/>
                <a:gd name="T26" fmla="*/ 3 w 165"/>
                <a:gd name="T27" fmla="*/ 13 h 830"/>
                <a:gd name="T28" fmla="*/ 1 w 165"/>
                <a:gd name="T29" fmla="*/ 10 h 830"/>
                <a:gd name="T30" fmla="*/ 2 w 165"/>
                <a:gd name="T31" fmla="*/ 9 h 830"/>
                <a:gd name="T32" fmla="*/ 1 w 165"/>
                <a:gd name="T33" fmla="*/ 8 h 830"/>
                <a:gd name="T34" fmla="*/ 2 w 165"/>
                <a:gd name="T35" fmla="*/ 8 h 830"/>
                <a:gd name="T36" fmla="*/ 2 w 165"/>
                <a:gd name="T37" fmla="*/ 7 h 830"/>
                <a:gd name="T38" fmla="*/ 1 w 165"/>
                <a:gd name="T39" fmla="*/ 6 h 830"/>
                <a:gd name="T40" fmla="*/ 1 w 165"/>
                <a:gd name="T41" fmla="*/ 5 h 830"/>
                <a:gd name="T42" fmla="*/ 2 w 165"/>
                <a:gd name="T43" fmla="*/ 5 h 830"/>
                <a:gd name="T44" fmla="*/ 3 w 165"/>
                <a:gd name="T45" fmla="*/ 4 h 830"/>
                <a:gd name="T46" fmla="*/ 2 w 165"/>
                <a:gd name="T47" fmla="*/ 3 h 830"/>
                <a:gd name="T48" fmla="*/ 3 w 165"/>
                <a:gd name="T49" fmla="*/ 3 h 830"/>
                <a:gd name="T50" fmla="*/ 3 w 165"/>
                <a:gd name="T51" fmla="*/ 3 h 830"/>
                <a:gd name="T52" fmla="*/ 3 w 165"/>
                <a:gd name="T53" fmla="*/ 2 h 830"/>
                <a:gd name="T54" fmla="*/ 1 w 165"/>
                <a:gd name="T55" fmla="*/ 1 h 830"/>
                <a:gd name="T56" fmla="*/ 1 w 165"/>
                <a:gd name="T57" fmla="*/ 0 h 830"/>
                <a:gd name="T58" fmla="*/ 0 w 165"/>
                <a:gd name="T59" fmla="*/ 0 h 830"/>
                <a:gd name="T60" fmla="*/ 0 w 165"/>
                <a:gd name="T61" fmla="*/ 0 h 830"/>
                <a:gd name="T62" fmla="*/ 0 w 165"/>
                <a:gd name="T63" fmla="*/ 1 h 830"/>
                <a:gd name="T64" fmla="*/ 0 w 165"/>
                <a:gd name="T65" fmla="*/ 4 h 830"/>
                <a:gd name="T66" fmla="*/ 0 w 165"/>
                <a:gd name="T67" fmla="*/ 5 h 830"/>
                <a:gd name="T68" fmla="*/ 1 w 165"/>
                <a:gd name="T69" fmla="*/ 5 h 830"/>
                <a:gd name="T70" fmla="*/ 1 w 165"/>
                <a:gd name="T71" fmla="*/ 6 h 830"/>
                <a:gd name="T72" fmla="*/ 1 w 165"/>
                <a:gd name="T73" fmla="*/ 7 h 830"/>
                <a:gd name="T74" fmla="*/ 0 w 165"/>
                <a:gd name="T75" fmla="*/ 9 h 830"/>
                <a:gd name="T76" fmla="*/ 0 w 165"/>
                <a:gd name="T77" fmla="*/ 10 h 830"/>
                <a:gd name="T78" fmla="*/ 0 w 165"/>
                <a:gd name="T79" fmla="*/ 11 h 830"/>
                <a:gd name="T80" fmla="*/ 1 w 165"/>
                <a:gd name="T81" fmla="*/ 11 h 830"/>
                <a:gd name="T82" fmla="*/ 1 w 165"/>
                <a:gd name="T83" fmla="*/ 11 h 830"/>
                <a:gd name="T84" fmla="*/ 2 w 165"/>
                <a:gd name="T85" fmla="*/ 13 h 830"/>
                <a:gd name="T86" fmla="*/ 1 w 165"/>
                <a:gd name="T87" fmla="*/ 13 h 830"/>
                <a:gd name="T88" fmla="*/ 1 w 165"/>
                <a:gd name="T89" fmla="*/ 14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07" name="Freeform 449"/>
            <p:cNvSpPr>
              <a:spLocks/>
            </p:cNvSpPr>
            <p:nvPr/>
          </p:nvSpPr>
          <p:spPr bwMode="auto">
            <a:xfrm>
              <a:off x="6560" y="2168"/>
              <a:ext cx="13" cy="23"/>
            </a:xfrm>
            <a:custGeom>
              <a:avLst/>
              <a:gdLst>
                <a:gd name="T0" fmla="*/ 1 w 30"/>
                <a:gd name="T1" fmla="*/ 0 h 62"/>
                <a:gd name="T2" fmla="*/ 0 w 30"/>
                <a:gd name="T3" fmla="*/ 0 h 62"/>
                <a:gd name="T4" fmla="*/ 0 w 30"/>
                <a:gd name="T5" fmla="*/ 0 h 62"/>
                <a:gd name="T6" fmla="*/ 0 w 30"/>
                <a:gd name="T7" fmla="*/ 0 h 62"/>
                <a:gd name="T8" fmla="*/ 0 w 30"/>
                <a:gd name="T9" fmla="*/ 1 h 62"/>
                <a:gd name="T10" fmla="*/ 0 w 30"/>
                <a:gd name="T11" fmla="*/ 1 h 62"/>
                <a:gd name="T12" fmla="*/ 1 w 30"/>
                <a:gd name="T13" fmla="*/ 1 h 62"/>
                <a:gd name="T14" fmla="*/ 1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08" name="Freeform 450"/>
            <p:cNvSpPr>
              <a:spLocks/>
            </p:cNvSpPr>
            <p:nvPr/>
          </p:nvSpPr>
          <p:spPr bwMode="auto">
            <a:xfrm>
              <a:off x="6541" y="2184"/>
              <a:ext cx="19" cy="12"/>
            </a:xfrm>
            <a:custGeom>
              <a:avLst/>
              <a:gdLst>
                <a:gd name="T0" fmla="*/ 1 w 45"/>
                <a:gd name="T1" fmla="*/ 0 h 31"/>
                <a:gd name="T2" fmla="*/ 0 w 45"/>
                <a:gd name="T3" fmla="*/ 0 h 31"/>
                <a:gd name="T4" fmla="*/ 1 w 45"/>
                <a:gd name="T5" fmla="*/ 1 h 31"/>
                <a:gd name="T6" fmla="*/ 1 w 45"/>
                <a:gd name="T7" fmla="*/ 1 h 31"/>
                <a:gd name="T8" fmla="*/ 1 w 45"/>
                <a:gd name="T9" fmla="*/ 0 h 31"/>
                <a:gd name="T10" fmla="*/ 1 w 45"/>
                <a:gd name="T11" fmla="*/ 0 h 31"/>
                <a:gd name="T12" fmla="*/ 1 w 4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1">
                  <a:moveTo>
                    <a:pt x="29" y="0"/>
                  </a:moveTo>
                  <a:lnTo>
                    <a:pt x="0" y="0"/>
                  </a:lnTo>
                  <a:lnTo>
                    <a:pt x="29" y="30"/>
                  </a:lnTo>
                  <a:lnTo>
                    <a:pt x="44" y="30"/>
                  </a:lnTo>
                  <a:lnTo>
                    <a:pt x="44" y="15"/>
                  </a:lnTo>
                  <a:lnTo>
                    <a:pt x="44" y="0"/>
                  </a:lnTo>
                  <a:lnTo>
                    <a:pt x="2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09" name="Freeform 451"/>
            <p:cNvSpPr>
              <a:spLocks/>
            </p:cNvSpPr>
            <p:nvPr/>
          </p:nvSpPr>
          <p:spPr bwMode="auto">
            <a:xfrm>
              <a:off x="6508" y="2127"/>
              <a:ext cx="8" cy="12"/>
            </a:xfrm>
            <a:custGeom>
              <a:avLst/>
              <a:gdLst>
                <a:gd name="T0" fmla="*/ 0 w 17"/>
                <a:gd name="T1" fmla="*/ 0 h 32"/>
                <a:gd name="T2" fmla="*/ 0 w 17"/>
                <a:gd name="T3" fmla="*/ 1 h 32"/>
                <a:gd name="T4" fmla="*/ 1 w 17"/>
                <a:gd name="T5" fmla="*/ 1 h 32"/>
                <a:gd name="T6" fmla="*/ 1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10" name="Freeform 452"/>
            <p:cNvSpPr>
              <a:spLocks/>
            </p:cNvSpPr>
            <p:nvPr/>
          </p:nvSpPr>
          <p:spPr bwMode="auto">
            <a:xfrm>
              <a:off x="6508" y="2086"/>
              <a:ext cx="8" cy="12"/>
            </a:xfrm>
            <a:custGeom>
              <a:avLst/>
              <a:gdLst>
                <a:gd name="T0" fmla="*/ 0 w 17"/>
                <a:gd name="T1" fmla="*/ 0 h 32"/>
                <a:gd name="T2" fmla="*/ 1 w 17"/>
                <a:gd name="T3" fmla="*/ 1 h 32"/>
                <a:gd name="T4" fmla="*/ 0 w 17"/>
                <a:gd name="T5" fmla="*/ 1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0"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11" name="Freeform 453"/>
            <p:cNvSpPr>
              <a:spLocks/>
            </p:cNvSpPr>
            <p:nvPr/>
          </p:nvSpPr>
          <p:spPr bwMode="auto">
            <a:xfrm>
              <a:off x="6503" y="2069"/>
              <a:ext cx="7" cy="11"/>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0" y="0"/>
                  </a:moveTo>
                  <a:lnTo>
                    <a:pt x="0" y="30"/>
                  </a:lnTo>
                  <a:lnTo>
                    <a:pt x="16" y="30"/>
                  </a:lnTo>
                  <a:lnTo>
                    <a:pt x="16"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12" name="Freeform 454"/>
            <p:cNvSpPr>
              <a:spLocks/>
            </p:cNvSpPr>
            <p:nvPr/>
          </p:nvSpPr>
          <p:spPr bwMode="auto">
            <a:xfrm>
              <a:off x="6529" y="2168"/>
              <a:ext cx="6"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13" name="Freeform 455"/>
            <p:cNvSpPr>
              <a:spLocks/>
            </p:cNvSpPr>
            <p:nvPr/>
          </p:nvSpPr>
          <p:spPr bwMode="auto">
            <a:xfrm>
              <a:off x="6573" y="2196"/>
              <a:ext cx="6"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14" name="Freeform 456"/>
            <p:cNvSpPr>
              <a:spLocks/>
            </p:cNvSpPr>
            <p:nvPr/>
          </p:nvSpPr>
          <p:spPr bwMode="auto">
            <a:xfrm>
              <a:off x="6893" y="1179"/>
              <a:ext cx="64" cy="41"/>
            </a:xfrm>
            <a:custGeom>
              <a:avLst/>
              <a:gdLst>
                <a:gd name="T0" fmla="*/ 4 w 150"/>
                <a:gd name="T1" fmla="*/ 0 h 109"/>
                <a:gd name="T2" fmla="*/ 4 w 150"/>
                <a:gd name="T3" fmla="*/ 1 h 109"/>
                <a:gd name="T4" fmla="*/ 3 w 150"/>
                <a:gd name="T5" fmla="*/ 0 h 109"/>
                <a:gd name="T6" fmla="*/ 1 w 150"/>
                <a:gd name="T7" fmla="*/ 1 h 109"/>
                <a:gd name="T8" fmla="*/ 1 w 150"/>
                <a:gd name="T9" fmla="*/ 0 h 109"/>
                <a:gd name="T10" fmla="*/ 0 w 150"/>
                <a:gd name="T11" fmla="*/ 0 h 109"/>
                <a:gd name="T12" fmla="*/ 0 w 150"/>
                <a:gd name="T13" fmla="*/ 1 h 109"/>
                <a:gd name="T14" fmla="*/ 0 w 150"/>
                <a:gd name="T15" fmla="*/ 1 h 109"/>
                <a:gd name="T16" fmla="*/ 1 w 150"/>
                <a:gd name="T17" fmla="*/ 1 h 109"/>
                <a:gd name="T18" fmla="*/ 0 w 150"/>
                <a:gd name="T19" fmla="*/ 1 h 109"/>
                <a:gd name="T20" fmla="*/ 0 w 150"/>
                <a:gd name="T21" fmla="*/ 1 h 109"/>
                <a:gd name="T22" fmla="*/ 1 w 150"/>
                <a:gd name="T23" fmla="*/ 2 h 109"/>
                <a:gd name="T24" fmla="*/ 0 w 150"/>
                <a:gd name="T25" fmla="*/ 2 h 109"/>
                <a:gd name="T26" fmla="*/ 1 w 150"/>
                <a:gd name="T27" fmla="*/ 2 h 109"/>
                <a:gd name="T28" fmla="*/ 3 w 150"/>
                <a:gd name="T29" fmla="*/ 2 h 109"/>
                <a:gd name="T30" fmla="*/ 3 w 150"/>
                <a:gd name="T31" fmla="*/ 2 h 109"/>
                <a:gd name="T32" fmla="*/ 4 w 150"/>
                <a:gd name="T33" fmla="*/ 2 h 109"/>
                <a:gd name="T34" fmla="*/ 5 w 150"/>
                <a:gd name="T35" fmla="*/ 1 h 109"/>
                <a:gd name="T36" fmla="*/ 5 w 150"/>
                <a:gd name="T37" fmla="*/ 1 h 109"/>
                <a:gd name="T38" fmla="*/ 4 w 150"/>
                <a:gd name="T39" fmla="*/ 1 h 109"/>
                <a:gd name="T40" fmla="*/ 4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15" name="Freeform 457"/>
            <p:cNvSpPr>
              <a:spLocks/>
            </p:cNvSpPr>
            <p:nvPr/>
          </p:nvSpPr>
          <p:spPr bwMode="auto">
            <a:xfrm>
              <a:off x="6900" y="1610"/>
              <a:ext cx="51" cy="35"/>
            </a:xfrm>
            <a:custGeom>
              <a:avLst/>
              <a:gdLst>
                <a:gd name="T0" fmla="*/ 0 w 120"/>
                <a:gd name="T1" fmla="*/ 1 h 93"/>
                <a:gd name="T2" fmla="*/ 1 w 120"/>
                <a:gd name="T3" fmla="*/ 1 h 93"/>
                <a:gd name="T4" fmla="*/ 2 w 120"/>
                <a:gd name="T5" fmla="*/ 1 h 93"/>
                <a:gd name="T6" fmla="*/ 0 w 120"/>
                <a:gd name="T7" fmla="*/ 1 h 93"/>
                <a:gd name="T8" fmla="*/ 0 w 120"/>
                <a:gd name="T9" fmla="*/ 2 h 93"/>
                <a:gd name="T10" fmla="*/ 1 w 120"/>
                <a:gd name="T11" fmla="*/ 2 h 93"/>
                <a:gd name="T12" fmla="*/ 3 w 120"/>
                <a:gd name="T13" fmla="*/ 2 h 93"/>
                <a:gd name="T14" fmla="*/ 4 w 120"/>
                <a:gd name="T15" fmla="*/ 2 h 93"/>
                <a:gd name="T16" fmla="*/ 3 w 120"/>
                <a:gd name="T17" fmla="*/ 1 h 93"/>
                <a:gd name="T18" fmla="*/ 3 w 120"/>
                <a:gd name="T19" fmla="*/ 0 h 93"/>
                <a:gd name="T20" fmla="*/ 2 w 120"/>
                <a:gd name="T21" fmla="*/ 0 h 93"/>
                <a:gd name="T22" fmla="*/ 1 w 120"/>
                <a:gd name="T23" fmla="*/ 0 h 93"/>
                <a:gd name="T24" fmla="*/ 0 w 120"/>
                <a:gd name="T25" fmla="*/ 1 h 93"/>
                <a:gd name="T26" fmla="*/ 0 w 120"/>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16" name="Freeform 458"/>
            <p:cNvSpPr>
              <a:spLocks/>
            </p:cNvSpPr>
            <p:nvPr/>
          </p:nvSpPr>
          <p:spPr bwMode="auto">
            <a:xfrm>
              <a:off x="6951" y="1668"/>
              <a:ext cx="26" cy="34"/>
            </a:xfrm>
            <a:custGeom>
              <a:avLst/>
              <a:gdLst>
                <a:gd name="T0" fmla="*/ 2 w 61"/>
                <a:gd name="T1" fmla="*/ 1 h 93"/>
                <a:gd name="T2" fmla="*/ 2 w 61"/>
                <a:gd name="T3" fmla="*/ 1 h 93"/>
                <a:gd name="T4" fmla="*/ 2 w 61"/>
                <a:gd name="T5" fmla="*/ 0 h 93"/>
                <a:gd name="T6" fmla="*/ 1 w 61"/>
                <a:gd name="T7" fmla="*/ 0 h 93"/>
                <a:gd name="T8" fmla="*/ 1 w 61"/>
                <a:gd name="T9" fmla="*/ 0 h 93"/>
                <a:gd name="T10" fmla="*/ 0 w 61"/>
                <a:gd name="T11" fmla="*/ 0 h 93"/>
                <a:gd name="T12" fmla="*/ 0 w 61"/>
                <a:gd name="T13" fmla="*/ 1 h 93"/>
                <a:gd name="T14" fmla="*/ 2 w 61"/>
                <a:gd name="T15" fmla="*/ 1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93">
                  <a:moveTo>
                    <a:pt x="60" y="92"/>
                  </a:moveTo>
                  <a:lnTo>
                    <a:pt x="60" y="46"/>
                  </a:lnTo>
                  <a:lnTo>
                    <a:pt x="60" y="15"/>
                  </a:lnTo>
                  <a:lnTo>
                    <a:pt x="45" y="31"/>
                  </a:lnTo>
                  <a:lnTo>
                    <a:pt x="30" y="15"/>
                  </a:lnTo>
                  <a:lnTo>
                    <a:pt x="15" y="0"/>
                  </a:lnTo>
                  <a:lnTo>
                    <a:pt x="0" y="46"/>
                  </a:lnTo>
                  <a:lnTo>
                    <a:pt x="60" y="9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17" name="Freeform 459"/>
            <p:cNvSpPr>
              <a:spLocks/>
            </p:cNvSpPr>
            <p:nvPr/>
          </p:nvSpPr>
          <p:spPr bwMode="auto">
            <a:xfrm>
              <a:off x="6977" y="1650"/>
              <a:ext cx="39" cy="52"/>
            </a:xfrm>
            <a:custGeom>
              <a:avLst/>
              <a:gdLst>
                <a:gd name="T0" fmla="*/ 3 w 91"/>
                <a:gd name="T1" fmla="*/ 2 h 139"/>
                <a:gd name="T2" fmla="*/ 3 w 91"/>
                <a:gd name="T3" fmla="*/ 2 h 139"/>
                <a:gd name="T4" fmla="*/ 3 w 91"/>
                <a:gd name="T5" fmla="*/ 1 h 139"/>
                <a:gd name="T6" fmla="*/ 2 w 91"/>
                <a:gd name="T7" fmla="*/ 1 h 139"/>
                <a:gd name="T8" fmla="*/ 1 w 91"/>
                <a:gd name="T9" fmla="*/ 0 h 139"/>
                <a:gd name="T10" fmla="*/ 1 w 91"/>
                <a:gd name="T11" fmla="*/ 0 h 139"/>
                <a:gd name="T12" fmla="*/ 0 w 91"/>
                <a:gd name="T13" fmla="*/ 0 h 139"/>
                <a:gd name="T14" fmla="*/ 0 w 91"/>
                <a:gd name="T15" fmla="*/ 1 h 139"/>
                <a:gd name="T16" fmla="*/ 0 w 91"/>
                <a:gd name="T17" fmla="*/ 2 h 139"/>
                <a:gd name="T18" fmla="*/ 0 w 91"/>
                <a:gd name="T19" fmla="*/ 3 h 139"/>
                <a:gd name="T20" fmla="*/ 3 w 91"/>
                <a:gd name="T21" fmla="*/ 2 h 139"/>
                <a:gd name="T22" fmla="*/ 3 w 91"/>
                <a:gd name="T23" fmla="*/ 2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18" name="Freeform 460"/>
            <p:cNvSpPr>
              <a:spLocks/>
            </p:cNvSpPr>
            <p:nvPr/>
          </p:nvSpPr>
          <p:spPr bwMode="auto">
            <a:xfrm>
              <a:off x="6937" y="1662"/>
              <a:ext cx="20" cy="24"/>
            </a:xfrm>
            <a:custGeom>
              <a:avLst/>
              <a:gdLst>
                <a:gd name="T0" fmla="*/ 1 w 47"/>
                <a:gd name="T1" fmla="*/ 1 h 62"/>
                <a:gd name="T2" fmla="*/ 2 w 47"/>
                <a:gd name="T3" fmla="*/ 0 h 62"/>
                <a:gd name="T4" fmla="*/ 1 w 47"/>
                <a:gd name="T5" fmla="*/ 0 h 62"/>
                <a:gd name="T6" fmla="*/ 0 w 47"/>
                <a:gd name="T7" fmla="*/ 0 h 62"/>
                <a:gd name="T8" fmla="*/ 0 w 47"/>
                <a:gd name="T9" fmla="*/ 0 h 62"/>
                <a:gd name="T10" fmla="*/ 0 w 47"/>
                <a:gd name="T11" fmla="*/ 1 h 62"/>
                <a:gd name="T12" fmla="*/ 1 w 47"/>
                <a:gd name="T13" fmla="*/ 1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62">
                  <a:moveTo>
                    <a:pt x="30" y="61"/>
                  </a:moveTo>
                  <a:lnTo>
                    <a:pt x="46" y="15"/>
                  </a:lnTo>
                  <a:lnTo>
                    <a:pt x="30" y="0"/>
                  </a:lnTo>
                  <a:lnTo>
                    <a:pt x="0" y="0"/>
                  </a:lnTo>
                  <a:lnTo>
                    <a:pt x="0" y="15"/>
                  </a:lnTo>
                  <a:lnTo>
                    <a:pt x="0" y="46"/>
                  </a:lnTo>
                  <a:lnTo>
                    <a:pt x="30" y="6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19" name="Freeform 461"/>
            <p:cNvSpPr>
              <a:spLocks/>
            </p:cNvSpPr>
            <p:nvPr/>
          </p:nvSpPr>
          <p:spPr bwMode="auto">
            <a:xfrm>
              <a:off x="6918" y="1639"/>
              <a:ext cx="59" cy="41"/>
            </a:xfrm>
            <a:custGeom>
              <a:avLst/>
              <a:gdLst>
                <a:gd name="T0" fmla="*/ 2 w 136"/>
                <a:gd name="T1" fmla="*/ 2 h 109"/>
                <a:gd name="T2" fmla="*/ 2 w 136"/>
                <a:gd name="T3" fmla="*/ 1 h 109"/>
                <a:gd name="T4" fmla="*/ 3 w 136"/>
                <a:gd name="T5" fmla="*/ 1 h 109"/>
                <a:gd name="T6" fmla="*/ 3 w 136"/>
                <a:gd name="T7" fmla="*/ 2 h 109"/>
                <a:gd name="T8" fmla="*/ 4 w 136"/>
                <a:gd name="T9" fmla="*/ 2 h 109"/>
                <a:gd name="T10" fmla="*/ 4 w 136"/>
                <a:gd name="T11" fmla="*/ 2 h 109"/>
                <a:gd name="T12" fmla="*/ 5 w 136"/>
                <a:gd name="T13" fmla="*/ 2 h 109"/>
                <a:gd name="T14" fmla="*/ 5 w 136"/>
                <a:gd name="T15" fmla="*/ 1 h 109"/>
                <a:gd name="T16" fmla="*/ 4 w 136"/>
                <a:gd name="T17" fmla="*/ 0 h 109"/>
                <a:gd name="T18" fmla="*/ 3 w 136"/>
                <a:gd name="T19" fmla="*/ 0 h 109"/>
                <a:gd name="T20" fmla="*/ 1 w 136"/>
                <a:gd name="T21" fmla="*/ 0 h 109"/>
                <a:gd name="T22" fmla="*/ 1 w 136"/>
                <a:gd name="T23" fmla="*/ 0 h 109"/>
                <a:gd name="T24" fmla="*/ 0 w 136"/>
                <a:gd name="T25" fmla="*/ 1 h 109"/>
                <a:gd name="T26" fmla="*/ 2 w 136"/>
                <a:gd name="T27" fmla="*/ 2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20" name="Freeform 462"/>
            <p:cNvSpPr>
              <a:spLocks/>
            </p:cNvSpPr>
            <p:nvPr/>
          </p:nvSpPr>
          <p:spPr bwMode="auto">
            <a:xfrm>
              <a:off x="6905" y="1639"/>
              <a:ext cx="27" cy="11"/>
            </a:xfrm>
            <a:custGeom>
              <a:avLst/>
              <a:gdLst>
                <a:gd name="T0" fmla="*/ 1 w 61"/>
                <a:gd name="T1" fmla="*/ 0 h 32"/>
                <a:gd name="T2" fmla="*/ 2 w 61"/>
                <a:gd name="T3" fmla="*/ 0 h 32"/>
                <a:gd name="T4" fmla="*/ 2 w 61"/>
                <a:gd name="T5" fmla="*/ 0 h 32"/>
                <a:gd name="T6" fmla="*/ 1 w 61"/>
                <a:gd name="T7" fmla="*/ 0 h 32"/>
                <a:gd name="T8" fmla="*/ 0 w 61"/>
                <a:gd name="T9" fmla="*/ 0 h 32"/>
                <a:gd name="T10" fmla="*/ 0 w 61"/>
                <a:gd name="T11" fmla="*/ 0 h 32"/>
                <a:gd name="T12" fmla="*/ 1 w 6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2">
                  <a:moveTo>
                    <a:pt x="30" y="31"/>
                  </a:moveTo>
                  <a:lnTo>
                    <a:pt x="60" y="16"/>
                  </a:lnTo>
                  <a:lnTo>
                    <a:pt x="60" y="0"/>
                  </a:lnTo>
                  <a:lnTo>
                    <a:pt x="30" y="0"/>
                  </a:lnTo>
                  <a:lnTo>
                    <a:pt x="0" y="0"/>
                  </a:lnTo>
                  <a:lnTo>
                    <a:pt x="15" y="31"/>
                  </a:lnTo>
                  <a:lnTo>
                    <a:pt x="3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21" name="Freeform 463"/>
            <p:cNvSpPr>
              <a:spLocks/>
            </p:cNvSpPr>
            <p:nvPr/>
          </p:nvSpPr>
          <p:spPr bwMode="auto">
            <a:xfrm>
              <a:off x="6905" y="1627"/>
              <a:ext cx="21" cy="6"/>
            </a:xfrm>
            <a:custGeom>
              <a:avLst/>
              <a:gdLst>
                <a:gd name="T0" fmla="*/ 0 w 46"/>
                <a:gd name="T1" fmla="*/ 0 h 17"/>
                <a:gd name="T2" fmla="*/ 0 w 46"/>
                <a:gd name="T3" fmla="*/ 0 h 17"/>
                <a:gd name="T4" fmla="*/ 2 w 46"/>
                <a:gd name="T5" fmla="*/ 0 h 17"/>
                <a:gd name="T6" fmla="*/ 1 w 46"/>
                <a:gd name="T7" fmla="*/ 0 h 17"/>
                <a:gd name="T8" fmla="*/ 0 w 4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7">
                  <a:moveTo>
                    <a:pt x="0" y="0"/>
                  </a:moveTo>
                  <a:lnTo>
                    <a:pt x="0" y="16"/>
                  </a:lnTo>
                  <a:lnTo>
                    <a:pt x="45" y="16"/>
                  </a:lnTo>
                  <a:lnTo>
                    <a:pt x="30"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22" name="Freeform 464"/>
            <p:cNvSpPr>
              <a:spLocks/>
            </p:cNvSpPr>
            <p:nvPr/>
          </p:nvSpPr>
          <p:spPr bwMode="auto">
            <a:xfrm>
              <a:off x="6912" y="1527"/>
              <a:ext cx="91" cy="100"/>
            </a:xfrm>
            <a:custGeom>
              <a:avLst/>
              <a:gdLst>
                <a:gd name="T0" fmla="*/ 0 w 210"/>
                <a:gd name="T1" fmla="*/ 5 h 263"/>
                <a:gd name="T2" fmla="*/ 1 w 210"/>
                <a:gd name="T3" fmla="*/ 5 h 263"/>
                <a:gd name="T4" fmla="*/ 2 w 210"/>
                <a:gd name="T5" fmla="*/ 5 h 263"/>
                <a:gd name="T6" fmla="*/ 3 w 210"/>
                <a:gd name="T7" fmla="*/ 5 h 263"/>
                <a:gd name="T8" fmla="*/ 4 w 210"/>
                <a:gd name="T9" fmla="*/ 5 h 263"/>
                <a:gd name="T10" fmla="*/ 5 w 210"/>
                <a:gd name="T11" fmla="*/ 5 h 263"/>
                <a:gd name="T12" fmla="*/ 7 w 210"/>
                <a:gd name="T13" fmla="*/ 5 h 263"/>
                <a:gd name="T14" fmla="*/ 7 w 210"/>
                <a:gd name="T15" fmla="*/ 5 h 263"/>
                <a:gd name="T16" fmla="*/ 7 w 210"/>
                <a:gd name="T17" fmla="*/ 2 h 263"/>
                <a:gd name="T18" fmla="*/ 7 w 210"/>
                <a:gd name="T19" fmla="*/ 2 h 263"/>
                <a:gd name="T20" fmla="*/ 7 w 210"/>
                <a:gd name="T21" fmla="*/ 1 h 263"/>
                <a:gd name="T22" fmla="*/ 7 w 210"/>
                <a:gd name="T23" fmla="*/ 1 h 263"/>
                <a:gd name="T24" fmla="*/ 5 w 210"/>
                <a:gd name="T25" fmla="*/ 0 h 263"/>
                <a:gd name="T26" fmla="*/ 5 w 210"/>
                <a:gd name="T27" fmla="*/ 1 h 263"/>
                <a:gd name="T28" fmla="*/ 3 w 210"/>
                <a:gd name="T29" fmla="*/ 1 h 263"/>
                <a:gd name="T30" fmla="*/ 3 w 210"/>
                <a:gd name="T31" fmla="*/ 2 h 263"/>
                <a:gd name="T32" fmla="*/ 2 w 210"/>
                <a:gd name="T33" fmla="*/ 2 h 263"/>
                <a:gd name="T34" fmla="*/ 2 w 210"/>
                <a:gd name="T35" fmla="*/ 3 h 263"/>
                <a:gd name="T36" fmla="*/ 0 w 210"/>
                <a:gd name="T37" fmla="*/ 3 h 263"/>
                <a:gd name="T38" fmla="*/ 0 w 210"/>
                <a:gd name="T39" fmla="*/ 3 h 263"/>
                <a:gd name="T40" fmla="*/ 0 w 210"/>
                <a:gd name="T41" fmla="*/ 4 h 263"/>
                <a:gd name="T42" fmla="*/ 0 w 210"/>
                <a:gd name="T43" fmla="*/ 5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23" name="Freeform 465"/>
            <p:cNvSpPr>
              <a:spLocks/>
            </p:cNvSpPr>
            <p:nvPr/>
          </p:nvSpPr>
          <p:spPr bwMode="auto">
            <a:xfrm>
              <a:off x="6944" y="1545"/>
              <a:ext cx="129" cy="111"/>
            </a:xfrm>
            <a:custGeom>
              <a:avLst/>
              <a:gdLst>
                <a:gd name="T0" fmla="*/ 4 w 299"/>
                <a:gd name="T1" fmla="*/ 1 h 293"/>
                <a:gd name="T2" fmla="*/ 4 w 299"/>
                <a:gd name="T3" fmla="*/ 3 h 293"/>
                <a:gd name="T4" fmla="*/ 3 w 299"/>
                <a:gd name="T5" fmla="*/ 4 h 293"/>
                <a:gd name="T6" fmla="*/ 2 w 299"/>
                <a:gd name="T7" fmla="*/ 4 h 293"/>
                <a:gd name="T8" fmla="*/ 1 w 299"/>
                <a:gd name="T9" fmla="*/ 4 h 293"/>
                <a:gd name="T10" fmla="*/ 0 w 299"/>
                <a:gd name="T11" fmla="*/ 5 h 293"/>
                <a:gd name="T12" fmla="*/ 0 w 299"/>
                <a:gd name="T13" fmla="*/ 5 h 293"/>
                <a:gd name="T14" fmla="*/ 1 w 299"/>
                <a:gd name="T15" fmla="*/ 5 h 293"/>
                <a:gd name="T16" fmla="*/ 3 w 299"/>
                <a:gd name="T17" fmla="*/ 6 h 293"/>
                <a:gd name="T18" fmla="*/ 3 w 299"/>
                <a:gd name="T19" fmla="*/ 6 h 293"/>
                <a:gd name="T20" fmla="*/ 4 w 299"/>
                <a:gd name="T21" fmla="*/ 6 h 293"/>
                <a:gd name="T22" fmla="*/ 5 w 299"/>
                <a:gd name="T23" fmla="*/ 5 h 293"/>
                <a:gd name="T24" fmla="*/ 6 w 299"/>
                <a:gd name="T25" fmla="*/ 5 h 293"/>
                <a:gd name="T26" fmla="*/ 6 w 299"/>
                <a:gd name="T27" fmla="*/ 5 h 293"/>
                <a:gd name="T28" fmla="*/ 8 w 299"/>
                <a:gd name="T29" fmla="*/ 4 h 293"/>
                <a:gd name="T30" fmla="*/ 10 w 299"/>
                <a:gd name="T31" fmla="*/ 4 h 293"/>
                <a:gd name="T32" fmla="*/ 10 w 299"/>
                <a:gd name="T33" fmla="*/ 4 h 293"/>
                <a:gd name="T34" fmla="*/ 10 w 299"/>
                <a:gd name="T35" fmla="*/ 3 h 293"/>
                <a:gd name="T36" fmla="*/ 9 w 299"/>
                <a:gd name="T37" fmla="*/ 3 h 293"/>
                <a:gd name="T38" fmla="*/ 9 w 299"/>
                <a:gd name="T39" fmla="*/ 2 h 293"/>
                <a:gd name="T40" fmla="*/ 5 w 299"/>
                <a:gd name="T41" fmla="*/ 0 h 293"/>
                <a:gd name="T42" fmla="*/ 3 w 299"/>
                <a:gd name="T43" fmla="*/ 0 h 293"/>
                <a:gd name="T44" fmla="*/ 3 w 299"/>
                <a:gd name="T45" fmla="*/ 1 h 293"/>
                <a:gd name="T46" fmla="*/ 4 w 299"/>
                <a:gd name="T47" fmla="*/ 1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24" name="Freeform 466"/>
            <p:cNvSpPr>
              <a:spLocks/>
            </p:cNvSpPr>
            <p:nvPr/>
          </p:nvSpPr>
          <p:spPr bwMode="auto">
            <a:xfrm>
              <a:off x="6995" y="1621"/>
              <a:ext cx="58" cy="47"/>
            </a:xfrm>
            <a:custGeom>
              <a:avLst/>
              <a:gdLst>
                <a:gd name="T0" fmla="*/ 3 w 136"/>
                <a:gd name="T1" fmla="*/ 0 h 124"/>
                <a:gd name="T2" fmla="*/ 2 w 136"/>
                <a:gd name="T3" fmla="*/ 1 h 124"/>
                <a:gd name="T4" fmla="*/ 1 w 136"/>
                <a:gd name="T5" fmla="*/ 1 h 124"/>
                <a:gd name="T6" fmla="*/ 1 w 136"/>
                <a:gd name="T7" fmla="*/ 1 h 124"/>
                <a:gd name="T8" fmla="*/ 0 w 136"/>
                <a:gd name="T9" fmla="*/ 2 h 124"/>
                <a:gd name="T10" fmla="*/ 0 w 136"/>
                <a:gd name="T11" fmla="*/ 3 h 124"/>
                <a:gd name="T12" fmla="*/ 1 w 136"/>
                <a:gd name="T13" fmla="*/ 3 h 124"/>
                <a:gd name="T14" fmla="*/ 1 w 136"/>
                <a:gd name="T15" fmla="*/ 2 h 124"/>
                <a:gd name="T16" fmla="*/ 3 w 136"/>
                <a:gd name="T17" fmla="*/ 2 h 124"/>
                <a:gd name="T18" fmla="*/ 4 w 136"/>
                <a:gd name="T19" fmla="*/ 2 h 124"/>
                <a:gd name="T20" fmla="*/ 5 w 136"/>
                <a:gd name="T21" fmla="*/ 2 h 124"/>
                <a:gd name="T22" fmla="*/ 5 w 136"/>
                <a:gd name="T23" fmla="*/ 1 h 124"/>
                <a:gd name="T24" fmla="*/ 4 w 136"/>
                <a:gd name="T25" fmla="*/ 1 h 124"/>
                <a:gd name="T26" fmla="*/ 3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25" name="Freeform 467"/>
            <p:cNvSpPr>
              <a:spLocks/>
            </p:cNvSpPr>
            <p:nvPr/>
          </p:nvSpPr>
          <p:spPr bwMode="auto">
            <a:xfrm>
              <a:off x="6617" y="1690"/>
              <a:ext cx="27" cy="24"/>
            </a:xfrm>
            <a:custGeom>
              <a:avLst/>
              <a:gdLst>
                <a:gd name="T0" fmla="*/ 0 w 60"/>
                <a:gd name="T1" fmla="*/ 0 h 62"/>
                <a:gd name="T2" fmla="*/ 0 w 60"/>
                <a:gd name="T3" fmla="*/ 0 h 62"/>
                <a:gd name="T4" fmla="*/ 0 w 60"/>
                <a:gd name="T5" fmla="*/ 1 h 62"/>
                <a:gd name="T6" fmla="*/ 0 w 60"/>
                <a:gd name="T7" fmla="*/ 1 h 62"/>
                <a:gd name="T8" fmla="*/ 1 w 60"/>
                <a:gd name="T9" fmla="*/ 1 h 62"/>
                <a:gd name="T10" fmla="*/ 2 w 60"/>
                <a:gd name="T11" fmla="*/ 0 h 62"/>
                <a:gd name="T12" fmla="*/ 1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26" name="Freeform 468"/>
            <p:cNvSpPr>
              <a:spLocks/>
            </p:cNvSpPr>
            <p:nvPr/>
          </p:nvSpPr>
          <p:spPr bwMode="auto">
            <a:xfrm>
              <a:off x="6867" y="1621"/>
              <a:ext cx="8" cy="12"/>
            </a:xfrm>
            <a:custGeom>
              <a:avLst/>
              <a:gdLst>
                <a:gd name="T0" fmla="*/ 0 w 17"/>
                <a:gd name="T1" fmla="*/ 0 h 32"/>
                <a:gd name="T2" fmla="*/ 0 w 17"/>
                <a:gd name="T3" fmla="*/ 0 h 32"/>
                <a:gd name="T4" fmla="*/ 1 w 17"/>
                <a:gd name="T5" fmla="*/ 0 h 32"/>
                <a:gd name="T6" fmla="*/ 0 w 17"/>
                <a:gd name="T7" fmla="*/ 1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0"/>
                  </a:moveTo>
                  <a:lnTo>
                    <a:pt x="0" y="16"/>
                  </a:lnTo>
                  <a:lnTo>
                    <a:pt x="16" y="16"/>
                  </a:lnTo>
                  <a:lnTo>
                    <a:pt x="0" y="31"/>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27" name="Freeform 469"/>
            <p:cNvSpPr>
              <a:spLocks/>
            </p:cNvSpPr>
            <p:nvPr/>
          </p:nvSpPr>
          <p:spPr bwMode="auto">
            <a:xfrm>
              <a:off x="7264" y="1749"/>
              <a:ext cx="14" cy="12"/>
            </a:xfrm>
            <a:custGeom>
              <a:avLst/>
              <a:gdLst>
                <a:gd name="T0" fmla="*/ 0 w 32"/>
                <a:gd name="T1" fmla="*/ 0 h 32"/>
                <a:gd name="T2" fmla="*/ 0 w 32"/>
                <a:gd name="T3" fmla="*/ 1 h 32"/>
                <a:gd name="T4" fmla="*/ 0 w 32"/>
                <a:gd name="T5" fmla="*/ 1 h 32"/>
                <a:gd name="T6" fmla="*/ 1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16"/>
                  </a:moveTo>
                  <a:lnTo>
                    <a:pt x="0" y="31"/>
                  </a:lnTo>
                  <a:lnTo>
                    <a:pt x="16" y="31"/>
                  </a:lnTo>
                  <a:lnTo>
                    <a:pt x="31" y="16"/>
                  </a:lnTo>
                  <a:lnTo>
                    <a:pt x="16"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28" name="Freeform 470"/>
            <p:cNvSpPr>
              <a:spLocks/>
            </p:cNvSpPr>
            <p:nvPr/>
          </p:nvSpPr>
          <p:spPr bwMode="auto">
            <a:xfrm>
              <a:off x="7201" y="1789"/>
              <a:ext cx="89" cy="76"/>
            </a:xfrm>
            <a:custGeom>
              <a:avLst/>
              <a:gdLst>
                <a:gd name="T0" fmla="*/ 1 w 209"/>
                <a:gd name="T1" fmla="*/ 1 h 202"/>
                <a:gd name="T2" fmla="*/ 1 w 209"/>
                <a:gd name="T3" fmla="*/ 2 h 202"/>
                <a:gd name="T4" fmla="*/ 0 w 209"/>
                <a:gd name="T5" fmla="*/ 2 h 202"/>
                <a:gd name="T6" fmla="*/ 0 w 209"/>
                <a:gd name="T7" fmla="*/ 3 h 202"/>
                <a:gd name="T8" fmla="*/ 1 w 209"/>
                <a:gd name="T9" fmla="*/ 4 h 202"/>
                <a:gd name="T10" fmla="*/ 2 w 209"/>
                <a:gd name="T11" fmla="*/ 4 h 202"/>
                <a:gd name="T12" fmla="*/ 2 w 209"/>
                <a:gd name="T13" fmla="*/ 4 h 202"/>
                <a:gd name="T14" fmla="*/ 3 w 209"/>
                <a:gd name="T15" fmla="*/ 4 h 202"/>
                <a:gd name="T16" fmla="*/ 4 w 209"/>
                <a:gd name="T17" fmla="*/ 3 h 202"/>
                <a:gd name="T18" fmla="*/ 4 w 209"/>
                <a:gd name="T19" fmla="*/ 3 h 202"/>
                <a:gd name="T20" fmla="*/ 4 w 209"/>
                <a:gd name="T21" fmla="*/ 3 h 202"/>
                <a:gd name="T22" fmla="*/ 5 w 209"/>
                <a:gd name="T23" fmla="*/ 3 h 202"/>
                <a:gd name="T24" fmla="*/ 7 w 209"/>
                <a:gd name="T25" fmla="*/ 3 h 202"/>
                <a:gd name="T26" fmla="*/ 6 w 209"/>
                <a:gd name="T27" fmla="*/ 3 h 202"/>
                <a:gd name="T28" fmla="*/ 7 w 209"/>
                <a:gd name="T29" fmla="*/ 2 h 202"/>
                <a:gd name="T30" fmla="*/ 7 w 209"/>
                <a:gd name="T31" fmla="*/ 1 h 202"/>
                <a:gd name="T32" fmla="*/ 7 w 209"/>
                <a:gd name="T33" fmla="*/ 1 h 202"/>
                <a:gd name="T34" fmla="*/ 6 w 209"/>
                <a:gd name="T35" fmla="*/ 0 h 202"/>
                <a:gd name="T36" fmla="*/ 4 w 209"/>
                <a:gd name="T37" fmla="*/ 0 h 202"/>
                <a:gd name="T38" fmla="*/ 4 w 209"/>
                <a:gd name="T39" fmla="*/ 1 h 202"/>
                <a:gd name="T40" fmla="*/ 4 w 209"/>
                <a:gd name="T41" fmla="*/ 1 h 202"/>
                <a:gd name="T42" fmla="*/ 5 w 209"/>
                <a:gd name="T43" fmla="*/ 2 h 202"/>
                <a:gd name="T44" fmla="*/ 5 w 209"/>
                <a:gd name="T45" fmla="*/ 2 h 202"/>
                <a:gd name="T46" fmla="*/ 4 w 209"/>
                <a:gd name="T47" fmla="*/ 2 h 202"/>
                <a:gd name="T48" fmla="*/ 3 w 209"/>
                <a:gd name="T49" fmla="*/ 2 h 202"/>
                <a:gd name="T50" fmla="*/ 1 w 209"/>
                <a:gd name="T51" fmla="*/ 1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29" name="Freeform 471"/>
            <p:cNvSpPr>
              <a:spLocks/>
            </p:cNvSpPr>
            <p:nvPr/>
          </p:nvSpPr>
          <p:spPr bwMode="auto">
            <a:xfrm>
              <a:off x="7130" y="1772"/>
              <a:ext cx="90" cy="93"/>
            </a:xfrm>
            <a:custGeom>
              <a:avLst/>
              <a:gdLst>
                <a:gd name="T0" fmla="*/ 0 w 209"/>
                <a:gd name="T1" fmla="*/ 4 h 248"/>
                <a:gd name="T2" fmla="*/ 0 w 209"/>
                <a:gd name="T3" fmla="*/ 4 h 248"/>
                <a:gd name="T4" fmla="*/ 1 w 209"/>
                <a:gd name="T5" fmla="*/ 5 h 248"/>
                <a:gd name="T6" fmla="*/ 3 w 209"/>
                <a:gd name="T7" fmla="*/ 5 h 248"/>
                <a:gd name="T8" fmla="*/ 6 w 209"/>
                <a:gd name="T9" fmla="*/ 5 h 248"/>
                <a:gd name="T10" fmla="*/ 7 w 209"/>
                <a:gd name="T11" fmla="*/ 5 h 248"/>
                <a:gd name="T12" fmla="*/ 6 w 209"/>
                <a:gd name="T13" fmla="*/ 4 h 248"/>
                <a:gd name="T14" fmla="*/ 6 w 209"/>
                <a:gd name="T15" fmla="*/ 3 h 248"/>
                <a:gd name="T16" fmla="*/ 7 w 209"/>
                <a:gd name="T17" fmla="*/ 3 h 248"/>
                <a:gd name="T18" fmla="*/ 7 w 209"/>
                <a:gd name="T19" fmla="*/ 2 h 248"/>
                <a:gd name="T20" fmla="*/ 6 w 209"/>
                <a:gd name="T21" fmla="*/ 2 h 248"/>
                <a:gd name="T22" fmla="*/ 6 w 209"/>
                <a:gd name="T23" fmla="*/ 1 h 248"/>
                <a:gd name="T24" fmla="*/ 5 w 209"/>
                <a:gd name="T25" fmla="*/ 1 h 248"/>
                <a:gd name="T26" fmla="*/ 5 w 209"/>
                <a:gd name="T27" fmla="*/ 1 h 248"/>
                <a:gd name="T28" fmla="*/ 3 w 209"/>
                <a:gd name="T29" fmla="*/ 1 h 248"/>
                <a:gd name="T30" fmla="*/ 3 w 209"/>
                <a:gd name="T31" fmla="*/ 0 h 248"/>
                <a:gd name="T32" fmla="*/ 3 w 209"/>
                <a:gd name="T33" fmla="*/ 0 h 248"/>
                <a:gd name="T34" fmla="*/ 0 w 209"/>
                <a:gd name="T35" fmla="*/ 0 h 248"/>
                <a:gd name="T36" fmla="*/ 1 w 209"/>
                <a:gd name="T37" fmla="*/ 1 h 248"/>
                <a:gd name="T38" fmla="*/ 0 w 209"/>
                <a:gd name="T39" fmla="*/ 1 h 248"/>
                <a:gd name="T40" fmla="*/ 1 w 209"/>
                <a:gd name="T41" fmla="*/ 2 h 248"/>
                <a:gd name="T42" fmla="*/ 1 w 209"/>
                <a:gd name="T43" fmla="*/ 3 h 248"/>
                <a:gd name="T44" fmla="*/ 0 w 209"/>
                <a:gd name="T45" fmla="*/ 3 h 248"/>
                <a:gd name="T46" fmla="*/ 0 w 209"/>
                <a:gd name="T47" fmla="*/ 3 h 248"/>
                <a:gd name="T48" fmla="*/ 0 w 209"/>
                <a:gd name="T49" fmla="*/ 4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30" name="Freeform 472"/>
            <p:cNvSpPr>
              <a:spLocks/>
            </p:cNvSpPr>
            <p:nvPr/>
          </p:nvSpPr>
          <p:spPr bwMode="auto">
            <a:xfrm>
              <a:off x="7283" y="1800"/>
              <a:ext cx="27" cy="65"/>
            </a:xfrm>
            <a:custGeom>
              <a:avLst/>
              <a:gdLst>
                <a:gd name="T0" fmla="*/ 0 w 62"/>
                <a:gd name="T1" fmla="*/ 0 h 171"/>
                <a:gd name="T2" fmla="*/ 0 w 62"/>
                <a:gd name="T3" fmla="*/ 1 h 171"/>
                <a:gd name="T4" fmla="*/ 0 w 62"/>
                <a:gd name="T5" fmla="*/ 1 h 171"/>
                <a:gd name="T6" fmla="*/ 0 w 62"/>
                <a:gd name="T7" fmla="*/ 2 h 171"/>
                <a:gd name="T8" fmla="*/ 0 w 62"/>
                <a:gd name="T9" fmla="*/ 2 h 171"/>
                <a:gd name="T10" fmla="*/ 1 w 62"/>
                <a:gd name="T11" fmla="*/ 2 h 171"/>
                <a:gd name="T12" fmla="*/ 1 w 62"/>
                <a:gd name="T13" fmla="*/ 3 h 171"/>
                <a:gd name="T14" fmla="*/ 2 w 62"/>
                <a:gd name="T15" fmla="*/ 4 h 171"/>
                <a:gd name="T16" fmla="*/ 2 w 62"/>
                <a:gd name="T17" fmla="*/ 3 h 171"/>
                <a:gd name="T18" fmla="*/ 2 w 62"/>
                <a:gd name="T19" fmla="*/ 3 h 171"/>
                <a:gd name="T20" fmla="*/ 2 w 62"/>
                <a:gd name="T21" fmla="*/ 2 h 171"/>
                <a:gd name="T22" fmla="*/ 2 w 62"/>
                <a:gd name="T23" fmla="*/ 2 h 171"/>
                <a:gd name="T24" fmla="*/ 1 w 62"/>
                <a:gd name="T25" fmla="*/ 1 h 171"/>
                <a:gd name="T26" fmla="*/ 1 w 62"/>
                <a:gd name="T27" fmla="*/ 1 h 171"/>
                <a:gd name="T28" fmla="*/ 1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31" name="Freeform 473"/>
            <p:cNvSpPr>
              <a:spLocks/>
            </p:cNvSpPr>
            <p:nvPr/>
          </p:nvSpPr>
          <p:spPr bwMode="auto">
            <a:xfrm>
              <a:off x="7130" y="1696"/>
              <a:ext cx="148" cy="135"/>
            </a:xfrm>
            <a:custGeom>
              <a:avLst/>
              <a:gdLst>
                <a:gd name="T0" fmla="*/ 6 w 344"/>
                <a:gd name="T1" fmla="*/ 5 h 354"/>
                <a:gd name="T2" fmla="*/ 6 w 344"/>
                <a:gd name="T3" fmla="*/ 6 h 354"/>
                <a:gd name="T4" fmla="*/ 7 w 344"/>
                <a:gd name="T5" fmla="*/ 6 h 354"/>
                <a:gd name="T6" fmla="*/ 9 w 344"/>
                <a:gd name="T7" fmla="*/ 7 h 354"/>
                <a:gd name="T8" fmla="*/ 10 w 344"/>
                <a:gd name="T9" fmla="*/ 7 h 354"/>
                <a:gd name="T10" fmla="*/ 11 w 344"/>
                <a:gd name="T11" fmla="*/ 7 h 354"/>
                <a:gd name="T12" fmla="*/ 11 w 344"/>
                <a:gd name="T13" fmla="*/ 7 h 354"/>
                <a:gd name="T14" fmla="*/ 9 w 344"/>
                <a:gd name="T15" fmla="*/ 6 h 354"/>
                <a:gd name="T16" fmla="*/ 10 w 344"/>
                <a:gd name="T17" fmla="*/ 6 h 354"/>
                <a:gd name="T18" fmla="*/ 10 w 344"/>
                <a:gd name="T19" fmla="*/ 5 h 354"/>
                <a:gd name="T20" fmla="*/ 12 w 344"/>
                <a:gd name="T21" fmla="*/ 5 h 354"/>
                <a:gd name="T22" fmla="*/ 11 w 344"/>
                <a:gd name="T23" fmla="*/ 5 h 354"/>
                <a:gd name="T24" fmla="*/ 11 w 344"/>
                <a:gd name="T25" fmla="*/ 5 h 354"/>
                <a:gd name="T26" fmla="*/ 10 w 344"/>
                <a:gd name="T27" fmla="*/ 3 h 354"/>
                <a:gd name="T28" fmla="*/ 11 w 344"/>
                <a:gd name="T29" fmla="*/ 3 h 354"/>
                <a:gd name="T30" fmla="*/ 11 w 344"/>
                <a:gd name="T31" fmla="*/ 3 h 354"/>
                <a:gd name="T32" fmla="*/ 11 w 344"/>
                <a:gd name="T33" fmla="*/ 2 h 354"/>
                <a:gd name="T34" fmla="*/ 11 w 344"/>
                <a:gd name="T35" fmla="*/ 2 h 354"/>
                <a:gd name="T36" fmla="*/ 11 w 344"/>
                <a:gd name="T37" fmla="*/ 2 h 354"/>
                <a:gd name="T38" fmla="*/ 12 w 344"/>
                <a:gd name="T39" fmla="*/ 1 h 354"/>
                <a:gd name="T40" fmla="*/ 11 w 344"/>
                <a:gd name="T41" fmla="*/ 1 h 354"/>
                <a:gd name="T42" fmla="*/ 11 w 344"/>
                <a:gd name="T43" fmla="*/ 0 h 354"/>
                <a:gd name="T44" fmla="*/ 9 w 344"/>
                <a:gd name="T45" fmla="*/ 0 h 354"/>
                <a:gd name="T46" fmla="*/ 9 w 344"/>
                <a:gd name="T47" fmla="*/ 0 h 354"/>
                <a:gd name="T48" fmla="*/ 8 w 344"/>
                <a:gd name="T49" fmla="*/ 0 h 354"/>
                <a:gd name="T50" fmla="*/ 6 w 344"/>
                <a:gd name="T51" fmla="*/ 0 h 354"/>
                <a:gd name="T52" fmla="*/ 6 w 344"/>
                <a:gd name="T53" fmla="*/ 0 h 354"/>
                <a:gd name="T54" fmla="*/ 5 w 344"/>
                <a:gd name="T55" fmla="*/ 0 h 354"/>
                <a:gd name="T56" fmla="*/ 4 w 344"/>
                <a:gd name="T57" fmla="*/ 0 h 354"/>
                <a:gd name="T58" fmla="*/ 3 w 344"/>
                <a:gd name="T59" fmla="*/ 1 h 354"/>
                <a:gd name="T60" fmla="*/ 3 w 344"/>
                <a:gd name="T61" fmla="*/ 1 h 354"/>
                <a:gd name="T62" fmla="*/ 3 w 344"/>
                <a:gd name="T63" fmla="*/ 2 h 354"/>
                <a:gd name="T64" fmla="*/ 3 w 344"/>
                <a:gd name="T65" fmla="*/ 3 h 354"/>
                <a:gd name="T66" fmla="*/ 2 w 344"/>
                <a:gd name="T67" fmla="*/ 3 h 354"/>
                <a:gd name="T68" fmla="*/ 1 w 344"/>
                <a:gd name="T69" fmla="*/ 4 h 354"/>
                <a:gd name="T70" fmla="*/ 0 w 344"/>
                <a:gd name="T71" fmla="*/ 4 h 354"/>
                <a:gd name="T72" fmla="*/ 0 w 344"/>
                <a:gd name="T73" fmla="*/ 4 h 354"/>
                <a:gd name="T74" fmla="*/ 0 w 344"/>
                <a:gd name="T75" fmla="*/ 5 h 354"/>
                <a:gd name="T76" fmla="*/ 3 w 344"/>
                <a:gd name="T77" fmla="*/ 4 h 354"/>
                <a:gd name="T78" fmla="*/ 3 w 344"/>
                <a:gd name="T79" fmla="*/ 5 h 354"/>
                <a:gd name="T80" fmla="*/ 3 w 344"/>
                <a:gd name="T81" fmla="*/ 5 h 354"/>
                <a:gd name="T82" fmla="*/ 5 w 344"/>
                <a:gd name="T83" fmla="*/ 5 h 354"/>
                <a:gd name="T84" fmla="*/ 5 w 344"/>
                <a:gd name="T85" fmla="*/ 5 h 354"/>
                <a:gd name="T86" fmla="*/ 6 w 344"/>
                <a:gd name="T87" fmla="*/ 5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32" name="Freeform 474"/>
            <p:cNvSpPr>
              <a:spLocks/>
            </p:cNvSpPr>
            <p:nvPr/>
          </p:nvSpPr>
          <p:spPr bwMode="auto">
            <a:xfrm>
              <a:off x="7130" y="1766"/>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0"/>
                  </a:lnTo>
                  <a:lnTo>
                    <a:pt x="0"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33" name="Freeform 475"/>
            <p:cNvSpPr>
              <a:spLocks/>
            </p:cNvSpPr>
            <p:nvPr/>
          </p:nvSpPr>
          <p:spPr bwMode="auto">
            <a:xfrm>
              <a:off x="6470" y="1690"/>
              <a:ext cx="301" cy="297"/>
            </a:xfrm>
            <a:custGeom>
              <a:avLst/>
              <a:gdLst>
                <a:gd name="T0" fmla="*/ 14 w 702"/>
                <a:gd name="T1" fmla="*/ 16 h 784"/>
                <a:gd name="T2" fmla="*/ 12 w 702"/>
                <a:gd name="T3" fmla="*/ 15 h 784"/>
                <a:gd name="T4" fmla="*/ 13 w 702"/>
                <a:gd name="T5" fmla="*/ 13 h 784"/>
                <a:gd name="T6" fmla="*/ 12 w 702"/>
                <a:gd name="T7" fmla="*/ 13 h 784"/>
                <a:gd name="T8" fmla="*/ 12 w 702"/>
                <a:gd name="T9" fmla="*/ 12 h 784"/>
                <a:gd name="T10" fmla="*/ 11 w 702"/>
                <a:gd name="T11" fmla="*/ 11 h 784"/>
                <a:gd name="T12" fmla="*/ 10 w 702"/>
                <a:gd name="T13" fmla="*/ 11 h 784"/>
                <a:gd name="T14" fmla="*/ 10 w 702"/>
                <a:gd name="T15" fmla="*/ 9 h 784"/>
                <a:gd name="T16" fmla="*/ 9 w 702"/>
                <a:gd name="T17" fmla="*/ 9 h 784"/>
                <a:gd name="T18" fmla="*/ 6 w 702"/>
                <a:gd name="T19" fmla="*/ 7 h 784"/>
                <a:gd name="T20" fmla="*/ 5 w 702"/>
                <a:gd name="T21" fmla="*/ 7 h 784"/>
                <a:gd name="T22" fmla="*/ 4 w 702"/>
                <a:gd name="T23" fmla="*/ 6 h 784"/>
                <a:gd name="T24" fmla="*/ 3 w 702"/>
                <a:gd name="T25" fmla="*/ 7 h 784"/>
                <a:gd name="T26" fmla="*/ 3 w 702"/>
                <a:gd name="T27" fmla="*/ 6 h 784"/>
                <a:gd name="T28" fmla="*/ 1 w 702"/>
                <a:gd name="T29" fmla="*/ 6 h 784"/>
                <a:gd name="T30" fmla="*/ 0 w 702"/>
                <a:gd name="T31" fmla="*/ 6 h 784"/>
                <a:gd name="T32" fmla="*/ 0 w 702"/>
                <a:gd name="T33" fmla="*/ 5 h 784"/>
                <a:gd name="T34" fmla="*/ 3 w 702"/>
                <a:gd name="T35" fmla="*/ 4 h 784"/>
                <a:gd name="T36" fmla="*/ 3 w 702"/>
                <a:gd name="T37" fmla="*/ 3 h 784"/>
                <a:gd name="T38" fmla="*/ 3 w 702"/>
                <a:gd name="T39" fmla="*/ 2 h 784"/>
                <a:gd name="T40" fmla="*/ 2 w 702"/>
                <a:gd name="T41" fmla="*/ 2 h 784"/>
                <a:gd name="T42" fmla="*/ 3 w 702"/>
                <a:gd name="T43" fmla="*/ 1 h 784"/>
                <a:gd name="T44" fmla="*/ 4 w 702"/>
                <a:gd name="T45" fmla="*/ 2 h 784"/>
                <a:gd name="T46" fmla="*/ 6 w 702"/>
                <a:gd name="T47" fmla="*/ 2 h 784"/>
                <a:gd name="T48" fmla="*/ 5 w 702"/>
                <a:gd name="T49" fmla="*/ 1 h 784"/>
                <a:gd name="T50" fmla="*/ 6 w 702"/>
                <a:gd name="T51" fmla="*/ 1 h 784"/>
                <a:gd name="T52" fmla="*/ 8 w 702"/>
                <a:gd name="T53" fmla="*/ 0 h 784"/>
                <a:gd name="T54" fmla="*/ 9 w 702"/>
                <a:gd name="T55" fmla="*/ 1 h 784"/>
                <a:gd name="T56" fmla="*/ 10 w 702"/>
                <a:gd name="T57" fmla="*/ 1 h 784"/>
                <a:gd name="T58" fmla="*/ 10 w 702"/>
                <a:gd name="T59" fmla="*/ 1 h 784"/>
                <a:gd name="T60" fmla="*/ 13 w 702"/>
                <a:gd name="T61" fmla="*/ 1 h 784"/>
                <a:gd name="T62" fmla="*/ 14 w 702"/>
                <a:gd name="T63" fmla="*/ 1 h 784"/>
                <a:gd name="T64" fmla="*/ 14 w 702"/>
                <a:gd name="T65" fmla="*/ 2 h 784"/>
                <a:gd name="T66" fmla="*/ 14 w 702"/>
                <a:gd name="T67" fmla="*/ 3 h 784"/>
                <a:gd name="T68" fmla="*/ 15 w 702"/>
                <a:gd name="T69" fmla="*/ 3 h 784"/>
                <a:gd name="T70" fmla="*/ 15 w 702"/>
                <a:gd name="T71" fmla="*/ 3 h 784"/>
                <a:gd name="T72" fmla="*/ 18 w 702"/>
                <a:gd name="T73" fmla="*/ 3 h 784"/>
                <a:gd name="T74" fmla="*/ 18 w 702"/>
                <a:gd name="T75" fmla="*/ 3 h 784"/>
                <a:gd name="T76" fmla="*/ 20 w 702"/>
                <a:gd name="T77" fmla="*/ 3 h 784"/>
                <a:gd name="T78" fmla="*/ 21 w 702"/>
                <a:gd name="T79" fmla="*/ 3 h 784"/>
                <a:gd name="T80" fmla="*/ 24 w 702"/>
                <a:gd name="T81" fmla="*/ 5 h 784"/>
                <a:gd name="T82" fmla="*/ 23 w 702"/>
                <a:gd name="T83" fmla="*/ 6 h 784"/>
                <a:gd name="T84" fmla="*/ 21 w 702"/>
                <a:gd name="T85" fmla="*/ 9 h 784"/>
                <a:gd name="T86" fmla="*/ 21 w 702"/>
                <a:gd name="T87" fmla="*/ 10 h 784"/>
                <a:gd name="T88" fmla="*/ 21 w 702"/>
                <a:gd name="T89" fmla="*/ 11 h 784"/>
                <a:gd name="T90" fmla="*/ 20 w 702"/>
                <a:gd name="T91" fmla="*/ 11 h 784"/>
                <a:gd name="T92" fmla="*/ 17 w 702"/>
                <a:gd name="T93" fmla="*/ 12 h 784"/>
                <a:gd name="T94" fmla="*/ 15 w 702"/>
                <a:gd name="T95" fmla="*/ 13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34" name="Freeform 476"/>
            <p:cNvSpPr>
              <a:spLocks/>
            </p:cNvSpPr>
            <p:nvPr/>
          </p:nvSpPr>
          <p:spPr bwMode="auto">
            <a:xfrm>
              <a:off x="6649" y="1726"/>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0" y="0"/>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35" name="Freeform 477"/>
            <p:cNvSpPr>
              <a:spLocks/>
            </p:cNvSpPr>
            <p:nvPr/>
          </p:nvSpPr>
          <p:spPr bwMode="auto">
            <a:xfrm>
              <a:off x="7264" y="1702"/>
              <a:ext cx="40" cy="41"/>
            </a:xfrm>
            <a:custGeom>
              <a:avLst/>
              <a:gdLst>
                <a:gd name="T0" fmla="*/ 1 w 92"/>
                <a:gd name="T1" fmla="*/ 1 h 109"/>
                <a:gd name="T2" fmla="*/ 0 w 92"/>
                <a:gd name="T3" fmla="*/ 1 h 109"/>
                <a:gd name="T4" fmla="*/ 0 w 92"/>
                <a:gd name="T5" fmla="*/ 1 h 109"/>
                <a:gd name="T6" fmla="*/ 0 w 92"/>
                <a:gd name="T7" fmla="*/ 2 h 109"/>
                <a:gd name="T8" fmla="*/ 0 w 92"/>
                <a:gd name="T9" fmla="*/ 2 h 109"/>
                <a:gd name="T10" fmla="*/ 2 w 92"/>
                <a:gd name="T11" fmla="*/ 2 h 109"/>
                <a:gd name="T12" fmla="*/ 2 w 92"/>
                <a:gd name="T13" fmla="*/ 2 h 109"/>
                <a:gd name="T14" fmla="*/ 3 w 92"/>
                <a:gd name="T15" fmla="*/ 2 h 109"/>
                <a:gd name="T16" fmla="*/ 3 w 92"/>
                <a:gd name="T17" fmla="*/ 2 h 109"/>
                <a:gd name="T18" fmla="*/ 3 w 92"/>
                <a:gd name="T19" fmla="*/ 1 h 109"/>
                <a:gd name="T20" fmla="*/ 3 w 92"/>
                <a:gd name="T21" fmla="*/ 0 h 109"/>
                <a:gd name="T22" fmla="*/ 3 w 92"/>
                <a:gd name="T23" fmla="*/ 0 h 109"/>
                <a:gd name="T24" fmla="*/ 1 w 92"/>
                <a:gd name="T25" fmla="*/ 0 h 109"/>
                <a:gd name="T26" fmla="*/ 1 w 92"/>
                <a:gd name="T27" fmla="*/ 1 h 109"/>
                <a:gd name="T28" fmla="*/ 1 w 92"/>
                <a:gd name="T29" fmla="*/ 1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36" name="Freeform 478"/>
            <p:cNvSpPr>
              <a:spLocks/>
            </p:cNvSpPr>
            <p:nvPr/>
          </p:nvSpPr>
          <p:spPr bwMode="auto">
            <a:xfrm>
              <a:off x="7117" y="1150"/>
              <a:ext cx="78" cy="146"/>
            </a:xfrm>
            <a:custGeom>
              <a:avLst/>
              <a:gdLst>
                <a:gd name="T0" fmla="*/ 0 w 179"/>
                <a:gd name="T1" fmla="*/ 6 h 384"/>
                <a:gd name="T2" fmla="*/ 0 w 179"/>
                <a:gd name="T3" fmla="*/ 6 h 384"/>
                <a:gd name="T4" fmla="*/ 1 w 179"/>
                <a:gd name="T5" fmla="*/ 8 h 384"/>
                <a:gd name="T6" fmla="*/ 2 w 179"/>
                <a:gd name="T7" fmla="*/ 8 h 384"/>
                <a:gd name="T8" fmla="*/ 2 w 179"/>
                <a:gd name="T9" fmla="*/ 7 h 384"/>
                <a:gd name="T10" fmla="*/ 3 w 179"/>
                <a:gd name="T11" fmla="*/ 7 h 384"/>
                <a:gd name="T12" fmla="*/ 3 w 179"/>
                <a:gd name="T13" fmla="*/ 6 h 384"/>
                <a:gd name="T14" fmla="*/ 3 w 179"/>
                <a:gd name="T15" fmla="*/ 6 h 384"/>
                <a:gd name="T16" fmla="*/ 4 w 179"/>
                <a:gd name="T17" fmla="*/ 6 h 384"/>
                <a:gd name="T18" fmla="*/ 4 w 179"/>
                <a:gd name="T19" fmla="*/ 5 h 384"/>
                <a:gd name="T20" fmla="*/ 3 w 179"/>
                <a:gd name="T21" fmla="*/ 5 h 384"/>
                <a:gd name="T22" fmla="*/ 3 w 179"/>
                <a:gd name="T23" fmla="*/ 4 h 384"/>
                <a:gd name="T24" fmla="*/ 3 w 179"/>
                <a:gd name="T25" fmla="*/ 3 h 384"/>
                <a:gd name="T26" fmla="*/ 4 w 179"/>
                <a:gd name="T27" fmla="*/ 3 h 384"/>
                <a:gd name="T28" fmla="*/ 5 w 179"/>
                <a:gd name="T29" fmla="*/ 3 h 384"/>
                <a:gd name="T30" fmla="*/ 5 w 179"/>
                <a:gd name="T31" fmla="*/ 2 h 384"/>
                <a:gd name="T32" fmla="*/ 7 w 179"/>
                <a:gd name="T33" fmla="*/ 2 h 384"/>
                <a:gd name="T34" fmla="*/ 6 w 179"/>
                <a:gd name="T35" fmla="*/ 1 h 384"/>
                <a:gd name="T36" fmla="*/ 5 w 179"/>
                <a:gd name="T37" fmla="*/ 0 h 384"/>
                <a:gd name="T38" fmla="*/ 5 w 179"/>
                <a:gd name="T39" fmla="*/ 0 h 384"/>
                <a:gd name="T40" fmla="*/ 4 w 179"/>
                <a:gd name="T41" fmla="*/ 0 h 384"/>
                <a:gd name="T42" fmla="*/ 4 w 179"/>
                <a:gd name="T43" fmla="*/ 0 h 384"/>
                <a:gd name="T44" fmla="*/ 3 w 179"/>
                <a:gd name="T45" fmla="*/ 0 h 384"/>
                <a:gd name="T46" fmla="*/ 2 w 179"/>
                <a:gd name="T47" fmla="*/ 2 h 384"/>
                <a:gd name="T48" fmla="*/ 0 w 179"/>
                <a:gd name="T49" fmla="*/ 3 h 384"/>
                <a:gd name="T50" fmla="*/ 0 w 179"/>
                <a:gd name="T51" fmla="*/ 5 h 384"/>
                <a:gd name="T52" fmla="*/ 0 w 179"/>
                <a:gd name="T53" fmla="*/ 6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37" name="Freeform 479"/>
            <p:cNvSpPr>
              <a:spLocks/>
            </p:cNvSpPr>
            <p:nvPr/>
          </p:nvSpPr>
          <p:spPr bwMode="auto">
            <a:xfrm>
              <a:off x="7168" y="1133"/>
              <a:ext cx="72" cy="116"/>
            </a:xfrm>
            <a:custGeom>
              <a:avLst/>
              <a:gdLst>
                <a:gd name="T0" fmla="*/ 2 w 165"/>
                <a:gd name="T1" fmla="*/ 3 h 307"/>
                <a:gd name="T2" fmla="*/ 3 w 165"/>
                <a:gd name="T3" fmla="*/ 3 h 307"/>
                <a:gd name="T4" fmla="*/ 3 w 165"/>
                <a:gd name="T5" fmla="*/ 3 h 307"/>
                <a:gd name="T6" fmla="*/ 0 w 165"/>
                <a:gd name="T7" fmla="*/ 5 h 307"/>
                <a:gd name="T8" fmla="*/ 1 w 165"/>
                <a:gd name="T9" fmla="*/ 6 h 307"/>
                <a:gd name="T10" fmla="*/ 2 w 165"/>
                <a:gd name="T11" fmla="*/ 6 h 307"/>
                <a:gd name="T12" fmla="*/ 5 w 165"/>
                <a:gd name="T13" fmla="*/ 6 h 307"/>
                <a:gd name="T14" fmla="*/ 6 w 165"/>
                <a:gd name="T15" fmla="*/ 5 h 307"/>
                <a:gd name="T16" fmla="*/ 5 w 165"/>
                <a:gd name="T17" fmla="*/ 4 h 307"/>
                <a:gd name="T18" fmla="*/ 5 w 165"/>
                <a:gd name="T19" fmla="*/ 3 h 307"/>
                <a:gd name="T20" fmla="*/ 5 w 165"/>
                <a:gd name="T21" fmla="*/ 2 h 307"/>
                <a:gd name="T22" fmla="*/ 5 w 165"/>
                <a:gd name="T23" fmla="*/ 2 h 307"/>
                <a:gd name="T24" fmla="*/ 4 w 165"/>
                <a:gd name="T25" fmla="*/ 1 h 307"/>
                <a:gd name="T26" fmla="*/ 4 w 165"/>
                <a:gd name="T27" fmla="*/ 1 h 307"/>
                <a:gd name="T28" fmla="*/ 3 w 165"/>
                <a:gd name="T29" fmla="*/ 0 h 307"/>
                <a:gd name="T30" fmla="*/ 3 w 165"/>
                <a:gd name="T31" fmla="*/ 0 h 307"/>
                <a:gd name="T32" fmla="*/ 2 w 165"/>
                <a:gd name="T33" fmla="*/ 1 h 307"/>
                <a:gd name="T34" fmla="*/ 2 w 165"/>
                <a:gd name="T35" fmla="*/ 1 h 307"/>
                <a:gd name="T36" fmla="*/ 0 w 165"/>
                <a:gd name="T37" fmla="*/ 1 h 307"/>
                <a:gd name="T38" fmla="*/ 0 w 165"/>
                <a:gd name="T39" fmla="*/ 1 h 307"/>
                <a:gd name="T40" fmla="*/ 0 w 165"/>
                <a:gd name="T41" fmla="*/ 1 h 307"/>
                <a:gd name="T42" fmla="*/ 1 w 165"/>
                <a:gd name="T43" fmla="*/ 1 h 307"/>
                <a:gd name="T44" fmla="*/ 2 w 165"/>
                <a:gd name="T45" fmla="*/ 2 h 307"/>
                <a:gd name="T46" fmla="*/ 2 w 165"/>
                <a:gd name="T47" fmla="*/ 3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38" name="Freeform 480"/>
            <p:cNvSpPr>
              <a:spLocks/>
            </p:cNvSpPr>
            <p:nvPr/>
          </p:nvSpPr>
          <p:spPr bwMode="auto">
            <a:xfrm>
              <a:off x="6707" y="947"/>
              <a:ext cx="302" cy="302"/>
            </a:xfrm>
            <a:custGeom>
              <a:avLst/>
              <a:gdLst>
                <a:gd name="T0" fmla="*/ 3 w 702"/>
                <a:gd name="T1" fmla="*/ 15 h 799"/>
                <a:gd name="T2" fmla="*/ 2 w 702"/>
                <a:gd name="T3" fmla="*/ 14 h 799"/>
                <a:gd name="T4" fmla="*/ 2 w 702"/>
                <a:gd name="T5" fmla="*/ 14 h 799"/>
                <a:gd name="T6" fmla="*/ 0 w 702"/>
                <a:gd name="T7" fmla="*/ 12 h 799"/>
                <a:gd name="T8" fmla="*/ 2 w 702"/>
                <a:gd name="T9" fmla="*/ 10 h 799"/>
                <a:gd name="T10" fmla="*/ 1 w 702"/>
                <a:gd name="T11" fmla="*/ 10 h 799"/>
                <a:gd name="T12" fmla="*/ 2 w 702"/>
                <a:gd name="T13" fmla="*/ 9 h 799"/>
                <a:gd name="T14" fmla="*/ 3 w 702"/>
                <a:gd name="T15" fmla="*/ 8 h 799"/>
                <a:gd name="T16" fmla="*/ 3 w 702"/>
                <a:gd name="T17" fmla="*/ 8 h 799"/>
                <a:gd name="T18" fmla="*/ 3 w 702"/>
                <a:gd name="T19" fmla="*/ 7 h 799"/>
                <a:gd name="T20" fmla="*/ 3 w 702"/>
                <a:gd name="T21" fmla="*/ 6 h 799"/>
                <a:gd name="T22" fmla="*/ 0 w 702"/>
                <a:gd name="T23" fmla="*/ 5 h 799"/>
                <a:gd name="T24" fmla="*/ 0 w 702"/>
                <a:gd name="T25" fmla="*/ 5 h 799"/>
                <a:gd name="T26" fmla="*/ 2 w 702"/>
                <a:gd name="T27" fmla="*/ 5 h 799"/>
                <a:gd name="T28" fmla="*/ 0 w 702"/>
                <a:gd name="T29" fmla="*/ 4 h 799"/>
                <a:gd name="T30" fmla="*/ 5 w 702"/>
                <a:gd name="T31" fmla="*/ 2 h 799"/>
                <a:gd name="T32" fmla="*/ 8 w 702"/>
                <a:gd name="T33" fmla="*/ 0 h 799"/>
                <a:gd name="T34" fmla="*/ 21 w 702"/>
                <a:gd name="T35" fmla="*/ 0 h 799"/>
                <a:gd name="T36" fmla="*/ 16 w 702"/>
                <a:gd name="T37" fmla="*/ 2 h 799"/>
                <a:gd name="T38" fmla="*/ 17 w 702"/>
                <a:gd name="T39" fmla="*/ 2 h 799"/>
                <a:gd name="T40" fmla="*/ 22 w 702"/>
                <a:gd name="T41" fmla="*/ 2 h 799"/>
                <a:gd name="T42" fmla="*/ 23 w 702"/>
                <a:gd name="T43" fmla="*/ 3 h 799"/>
                <a:gd name="T44" fmla="*/ 22 w 702"/>
                <a:gd name="T45" fmla="*/ 3 h 799"/>
                <a:gd name="T46" fmla="*/ 19 w 702"/>
                <a:gd name="T47" fmla="*/ 5 h 799"/>
                <a:gd name="T48" fmla="*/ 20 w 702"/>
                <a:gd name="T49" fmla="*/ 5 h 799"/>
                <a:gd name="T50" fmla="*/ 18 w 702"/>
                <a:gd name="T51" fmla="*/ 6 h 799"/>
                <a:gd name="T52" fmla="*/ 20 w 702"/>
                <a:gd name="T53" fmla="*/ 7 h 799"/>
                <a:gd name="T54" fmla="*/ 15 w 702"/>
                <a:gd name="T55" fmla="*/ 9 h 799"/>
                <a:gd name="T56" fmla="*/ 16 w 702"/>
                <a:gd name="T57" fmla="*/ 10 h 799"/>
                <a:gd name="T58" fmla="*/ 18 w 702"/>
                <a:gd name="T59" fmla="*/ 11 h 799"/>
                <a:gd name="T60" fmla="*/ 13 w 702"/>
                <a:gd name="T61" fmla="*/ 11 h 799"/>
                <a:gd name="T62" fmla="*/ 12 w 702"/>
                <a:gd name="T63" fmla="*/ 12 h 799"/>
                <a:gd name="T64" fmla="*/ 8 w 702"/>
                <a:gd name="T65" fmla="*/ 14 h 799"/>
                <a:gd name="T66" fmla="*/ 6 w 702"/>
                <a:gd name="T67" fmla="*/ 16 h 799"/>
                <a:gd name="T68" fmla="*/ 5 w 702"/>
                <a:gd name="T69" fmla="*/ 16 h 799"/>
                <a:gd name="T70" fmla="*/ 3 w 702"/>
                <a:gd name="T71" fmla="*/ 16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39" name="Freeform 481"/>
            <p:cNvSpPr>
              <a:spLocks/>
            </p:cNvSpPr>
            <p:nvPr/>
          </p:nvSpPr>
          <p:spPr bwMode="auto">
            <a:xfrm>
              <a:off x="7099" y="1278"/>
              <a:ext cx="12" cy="23"/>
            </a:xfrm>
            <a:custGeom>
              <a:avLst/>
              <a:gdLst>
                <a:gd name="T0" fmla="*/ 0 w 30"/>
                <a:gd name="T1" fmla="*/ 1 h 63"/>
                <a:gd name="T2" fmla="*/ 0 w 30"/>
                <a:gd name="T3" fmla="*/ 0 h 63"/>
                <a:gd name="T4" fmla="*/ 0 w 30"/>
                <a:gd name="T5" fmla="*/ 0 h 63"/>
                <a:gd name="T6" fmla="*/ 1 w 30"/>
                <a:gd name="T7" fmla="*/ 0 h 63"/>
                <a:gd name="T8" fmla="*/ 1 w 30"/>
                <a:gd name="T9" fmla="*/ 0 h 63"/>
                <a:gd name="T10" fmla="*/ 1 w 30"/>
                <a:gd name="T11" fmla="*/ 0 h 63"/>
                <a:gd name="T12" fmla="*/ 1 w 30"/>
                <a:gd name="T13" fmla="*/ 1 h 63"/>
                <a:gd name="T14" fmla="*/ 0 w 30"/>
                <a:gd name="T15" fmla="*/ 1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40" name="Freeform 482"/>
            <p:cNvSpPr>
              <a:spLocks/>
            </p:cNvSpPr>
            <p:nvPr/>
          </p:nvSpPr>
          <p:spPr bwMode="auto">
            <a:xfrm>
              <a:off x="7099" y="1272"/>
              <a:ext cx="12" cy="7"/>
            </a:xfrm>
            <a:custGeom>
              <a:avLst/>
              <a:gdLst>
                <a:gd name="T0" fmla="*/ 0 w 30"/>
                <a:gd name="T1" fmla="*/ 0 h 17"/>
                <a:gd name="T2" fmla="*/ 1 w 30"/>
                <a:gd name="T3" fmla="*/ 0 h 17"/>
                <a:gd name="T4" fmla="*/ 1 w 30"/>
                <a:gd name="T5" fmla="*/ 0 h 17"/>
                <a:gd name="T6" fmla="*/ 0 w 3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7">
                  <a:moveTo>
                    <a:pt x="0" y="16"/>
                  </a:moveTo>
                  <a:lnTo>
                    <a:pt x="29" y="0"/>
                  </a:lnTo>
                  <a:lnTo>
                    <a:pt x="29" y="16"/>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41" name="Freeform 483"/>
            <p:cNvSpPr>
              <a:spLocks/>
            </p:cNvSpPr>
            <p:nvPr/>
          </p:nvSpPr>
          <p:spPr bwMode="auto">
            <a:xfrm>
              <a:off x="7124" y="1284"/>
              <a:ext cx="1" cy="12"/>
            </a:xfrm>
            <a:custGeom>
              <a:avLst/>
              <a:gdLst>
                <a:gd name="T0" fmla="*/ 0 w 1"/>
                <a:gd name="T1" fmla="*/ 0 h 31"/>
                <a:gd name="T2" fmla="*/ 0 w 1"/>
                <a:gd name="T3" fmla="*/ 0 h 31"/>
                <a:gd name="T4" fmla="*/ 0 w 1"/>
                <a:gd name="T5" fmla="*/ 1 h 31"/>
                <a:gd name="T6" fmla="*/ 0 w 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1">
                  <a:moveTo>
                    <a:pt x="0" y="0"/>
                  </a:moveTo>
                  <a:lnTo>
                    <a:pt x="0" y="15"/>
                  </a:lnTo>
                  <a:lnTo>
                    <a:pt x="0" y="3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42" name="Freeform 484"/>
            <p:cNvSpPr>
              <a:spLocks/>
            </p:cNvSpPr>
            <p:nvPr/>
          </p:nvSpPr>
          <p:spPr bwMode="auto">
            <a:xfrm>
              <a:off x="7111" y="1290"/>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43" name="Freeform 485"/>
            <p:cNvSpPr>
              <a:spLocks/>
            </p:cNvSpPr>
            <p:nvPr/>
          </p:nvSpPr>
          <p:spPr bwMode="auto">
            <a:xfrm>
              <a:off x="7072" y="1121"/>
              <a:ext cx="148" cy="146"/>
            </a:xfrm>
            <a:custGeom>
              <a:avLst/>
              <a:gdLst>
                <a:gd name="T0" fmla="*/ 3 w 344"/>
                <a:gd name="T1" fmla="*/ 7 h 385"/>
                <a:gd name="T2" fmla="*/ 3 w 344"/>
                <a:gd name="T3" fmla="*/ 7 h 385"/>
                <a:gd name="T4" fmla="*/ 2 w 344"/>
                <a:gd name="T5" fmla="*/ 8 h 385"/>
                <a:gd name="T6" fmla="*/ 1 w 344"/>
                <a:gd name="T7" fmla="*/ 8 h 385"/>
                <a:gd name="T8" fmla="*/ 0 w 344"/>
                <a:gd name="T9" fmla="*/ 8 h 385"/>
                <a:gd name="T10" fmla="*/ 0 w 344"/>
                <a:gd name="T11" fmla="*/ 6 h 385"/>
                <a:gd name="T12" fmla="*/ 1 w 344"/>
                <a:gd name="T13" fmla="*/ 5 h 385"/>
                <a:gd name="T14" fmla="*/ 1 w 344"/>
                <a:gd name="T15" fmla="*/ 5 h 385"/>
                <a:gd name="T16" fmla="*/ 3 w 344"/>
                <a:gd name="T17" fmla="*/ 5 h 385"/>
                <a:gd name="T18" fmla="*/ 6 w 344"/>
                <a:gd name="T19" fmla="*/ 2 h 385"/>
                <a:gd name="T20" fmla="*/ 6 w 344"/>
                <a:gd name="T21" fmla="*/ 1 h 385"/>
                <a:gd name="T22" fmla="*/ 6 w 344"/>
                <a:gd name="T23" fmla="*/ 1 h 385"/>
                <a:gd name="T24" fmla="*/ 8 w 344"/>
                <a:gd name="T25" fmla="*/ 1 h 385"/>
                <a:gd name="T26" fmla="*/ 9 w 344"/>
                <a:gd name="T27" fmla="*/ 0 h 385"/>
                <a:gd name="T28" fmla="*/ 10 w 344"/>
                <a:gd name="T29" fmla="*/ 0 h 385"/>
                <a:gd name="T30" fmla="*/ 11 w 344"/>
                <a:gd name="T31" fmla="*/ 0 h 385"/>
                <a:gd name="T32" fmla="*/ 12 w 344"/>
                <a:gd name="T33" fmla="*/ 1 h 385"/>
                <a:gd name="T34" fmla="*/ 12 w 344"/>
                <a:gd name="T35" fmla="*/ 1 h 385"/>
                <a:gd name="T36" fmla="*/ 12 w 344"/>
                <a:gd name="T37" fmla="*/ 1 h 385"/>
                <a:gd name="T38" fmla="*/ 11 w 344"/>
                <a:gd name="T39" fmla="*/ 1 h 385"/>
                <a:gd name="T40" fmla="*/ 10 w 344"/>
                <a:gd name="T41" fmla="*/ 1 h 385"/>
                <a:gd name="T42" fmla="*/ 9 w 344"/>
                <a:gd name="T43" fmla="*/ 2 h 385"/>
                <a:gd name="T44" fmla="*/ 9 w 344"/>
                <a:gd name="T45" fmla="*/ 2 h 385"/>
                <a:gd name="T46" fmla="*/ 8 w 344"/>
                <a:gd name="T47" fmla="*/ 1 h 385"/>
                <a:gd name="T48" fmla="*/ 8 w 344"/>
                <a:gd name="T49" fmla="*/ 2 h 385"/>
                <a:gd name="T50" fmla="*/ 7 w 344"/>
                <a:gd name="T51" fmla="*/ 2 h 385"/>
                <a:gd name="T52" fmla="*/ 6 w 344"/>
                <a:gd name="T53" fmla="*/ 2 h 385"/>
                <a:gd name="T54" fmla="*/ 5 w 344"/>
                <a:gd name="T55" fmla="*/ 3 h 385"/>
                <a:gd name="T56" fmla="*/ 3 w 344"/>
                <a:gd name="T57" fmla="*/ 5 h 385"/>
                <a:gd name="T58" fmla="*/ 4 w 344"/>
                <a:gd name="T59" fmla="*/ 6 h 385"/>
                <a:gd name="T60" fmla="*/ 3 w 344"/>
                <a:gd name="T61" fmla="*/ 7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44" name="Freeform 486"/>
            <p:cNvSpPr>
              <a:spLocks/>
            </p:cNvSpPr>
            <p:nvPr/>
          </p:nvSpPr>
          <p:spPr bwMode="auto">
            <a:xfrm>
              <a:off x="7085" y="1017"/>
              <a:ext cx="51" cy="53"/>
            </a:xfrm>
            <a:custGeom>
              <a:avLst/>
              <a:gdLst>
                <a:gd name="T0" fmla="*/ 3 w 120"/>
                <a:gd name="T1" fmla="*/ 0 h 140"/>
                <a:gd name="T2" fmla="*/ 4 w 120"/>
                <a:gd name="T3" fmla="*/ 1 h 140"/>
                <a:gd name="T4" fmla="*/ 3 w 120"/>
                <a:gd name="T5" fmla="*/ 2 h 140"/>
                <a:gd name="T6" fmla="*/ 3 w 120"/>
                <a:gd name="T7" fmla="*/ 3 h 140"/>
                <a:gd name="T8" fmla="*/ 1 w 120"/>
                <a:gd name="T9" fmla="*/ 3 h 140"/>
                <a:gd name="T10" fmla="*/ 2 w 120"/>
                <a:gd name="T11" fmla="*/ 2 h 140"/>
                <a:gd name="T12" fmla="*/ 2 w 120"/>
                <a:gd name="T13" fmla="*/ 1 h 140"/>
                <a:gd name="T14" fmla="*/ 1 w 120"/>
                <a:gd name="T15" fmla="*/ 2 h 140"/>
                <a:gd name="T16" fmla="*/ 0 w 120"/>
                <a:gd name="T17" fmla="*/ 2 h 140"/>
                <a:gd name="T18" fmla="*/ 0 w 120"/>
                <a:gd name="T19" fmla="*/ 1 h 140"/>
                <a:gd name="T20" fmla="*/ 0 w 120"/>
                <a:gd name="T21" fmla="*/ 1 h 140"/>
                <a:gd name="T22" fmla="*/ 2 w 120"/>
                <a:gd name="T23" fmla="*/ 1 h 140"/>
                <a:gd name="T24" fmla="*/ 3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45" name="Freeform 487"/>
            <p:cNvSpPr>
              <a:spLocks/>
            </p:cNvSpPr>
            <p:nvPr/>
          </p:nvSpPr>
          <p:spPr bwMode="auto">
            <a:xfrm>
              <a:off x="7124" y="1005"/>
              <a:ext cx="45" cy="24"/>
            </a:xfrm>
            <a:custGeom>
              <a:avLst/>
              <a:gdLst>
                <a:gd name="T0" fmla="*/ 0 w 104"/>
                <a:gd name="T1" fmla="*/ 0 h 62"/>
                <a:gd name="T2" fmla="*/ 0 w 104"/>
                <a:gd name="T3" fmla="*/ 1 h 62"/>
                <a:gd name="T4" fmla="*/ 1 w 104"/>
                <a:gd name="T5" fmla="*/ 1 h 62"/>
                <a:gd name="T6" fmla="*/ 3 w 104"/>
                <a:gd name="T7" fmla="*/ 1 h 62"/>
                <a:gd name="T8" fmla="*/ 3 w 104"/>
                <a:gd name="T9" fmla="*/ 0 h 62"/>
                <a:gd name="T10" fmla="*/ 3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62">
                  <a:moveTo>
                    <a:pt x="15" y="15"/>
                  </a:moveTo>
                  <a:lnTo>
                    <a:pt x="0" y="31"/>
                  </a:lnTo>
                  <a:lnTo>
                    <a:pt x="29" y="61"/>
                  </a:lnTo>
                  <a:lnTo>
                    <a:pt x="88" y="61"/>
                  </a:lnTo>
                  <a:lnTo>
                    <a:pt x="103" y="15"/>
                  </a:lnTo>
                  <a:lnTo>
                    <a:pt x="74" y="0"/>
                  </a:lnTo>
                  <a:lnTo>
                    <a:pt x="1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46" name="Freeform 488"/>
            <p:cNvSpPr>
              <a:spLocks/>
            </p:cNvSpPr>
            <p:nvPr/>
          </p:nvSpPr>
          <p:spPr bwMode="auto">
            <a:xfrm>
              <a:off x="7149" y="1033"/>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47" name="Freeform 489"/>
            <p:cNvSpPr>
              <a:spLocks/>
            </p:cNvSpPr>
            <p:nvPr/>
          </p:nvSpPr>
          <p:spPr bwMode="auto">
            <a:xfrm>
              <a:off x="6977" y="1459"/>
              <a:ext cx="159" cy="133"/>
            </a:xfrm>
            <a:custGeom>
              <a:avLst/>
              <a:gdLst>
                <a:gd name="T0" fmla="*/ 4 w 374"/>
                <a:gd name="T1" fmla="*/ 0 h 355"/>
                <a:gd name="T2" fmla="*/ 4 w 374"/>
                <a:gd name="T3" fmla="*/ 1 h 355"/>
                <a:gd name="T4" fmla="*/ 4 w 374"/>
                <a:gd name="T5" fmla="*/ 2 h 355"/>
                <a:gd name="T6" fmla="*/ 3 w 374"/>
                <a:gd name="T7" fmla="*/ 2 h 355"/>
                <a:gd name="T8" fmla="*/ 3 w 374"/>
                <a:gd name="T9" fmla="*/ 2 h 355"/>
                <a:gd name="T10" fmla="*/ 0 w 374"/>
                <a:gd name="T11" fmla="*/ 3 h 355"/>
                <a:gd name="T12" fmla="*/ 0 w 374"/>
                <a:gd name="T13" fmla="*/ 4 h 355"/>
                <a:gd name="T14" fmla="*/ 2 w 374"/>
                <a:gd name="T15" fmla="*/ 4 h 355"/>
                <a:gd name="T16" fmla="*/ 6 w 374"/>
                <a:gd name="T17" fmla="*/ 7 h 355"/>
                <a:gd name="T18" fmla="*/ 6 w 374"/>
                <a:gd name="T19" fmla="*/ 7 h 355"/>
                <a:gd name="T20" fmla="*/ 7 w 374"/>
                <a:gd name="T21" fmla="*/ 7 h 355"/>
                <a:gd name="T22" fmla="*/ 9 w 374"/>
                <a:gd name="T23" fmla="*/ 7 h 355"/>
                <a:gd name="T24" fmla="*/ 9 w 374"/>
                <a:gd name="T25" fmla="*/ 6 h 355"/>
                <a:gd name="T26" fmla="*/ 12 w 374"/>
                <a:gd name="T27" fmla="*/ 6 h 355"/>
                <a:gd name="T28" fmla="*/ 11 w 374"/>
                <a:gd name="T29" fmla="*/ 5 h 355"/>
                <a:gd name="T30" fmla="*/ 10 w 374"/>
                <a:gd name="T31" fmla="*/ 4 h 355"/>
                <a:gd name="T32" fmla="*/ 10 w 374"/>
                <a:gd name="T33" fmla="*/ 4 h 355"/>
                <a:gd name="T34" fmla="*/ 10 w 374"/>
                <a:gd name="T35" fmla="*/ 3 h 355"/>
                <a:gd name="T36" fmla="*/ 10 w 374"/>
                <a:gd name="T37" fmla="*/ 2 h 355"/>
                <a:gd name="T38" fmla="*/ 10 w 374"/>
                <a:gd name="T39" fmla="*/ 2 h 355"/>
                <a:gd name="T40" fmla="*/ 9 w 374"/>
                <a:gd name="T41" fmla="*/ 1 h 355"/>
                <a:gd name="T42" fmla="*/ 9 w 374"/>
                <a:gd name="T43" fmla="*/ 1 h 355"/>
                <a:gd name="T44" fmla="*/ 10 w 374"/>
                <a:gd name="T45" fmla="*/ 0 h 355"/>
                <a:gd name="T46" fmla="*/ 10 w 374"/>
                <a:gd name="T47" fmla="*/ 0 h 355"/>
                <a:gd name="T48" fmla="*/ 8 w 374"/>
                <a:gd name="T49" fmla="*/ 0 h 355"/>
                <a:gd name="T50" fmla="*/ 8 w 374"/>
                <a:gd name="T51" fmla="*/ 0 h 355"/>
                <a:gd name="T52" fmla="*/ 4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48" name="Freeform 490"/>
            <p:cNvSpPr>
              <a:spLocks/>
            </p:cNvSpPr>
            <p:nvPr/>
          </p:nvSpPr>
          <p:spPr bwMode="auto">
            <a:xfrm>
              <a:off x="6912" y="1527"/>
              <a:ext cx="65" cy="47"/>
            </a:xfrm>
            <a:custGeom>
              <a:avLst/>
              <a:gdLst>
                <a:gd name="T0" fmla="*/ 0 w 150"/>
                <a:gd name="T1" fmla="*/ 3 h 124"/>
                <a:gd name="T2" fmla="*/ 2 w 150"/>
                <a:gd name="T3" fmla="*/ 3 h 124"/>
                <a:gd name="T4" fmla="*/ 2 w 150"/>
                <a:gd name="T5" fmla="*/ 2 h 124"/>
                <a:gd name="T6" fmla="*/ 3 w 150"/>
                <a:gd name="T7" fmla="*/ 2 h 124"/>
                <a:gd name="T8" fmla="*/ 3 w 150"/>
                <a:gd name="T9" fmla="*/ 1 h 124"/>
                <a:gd name="T10" fmla="*/ 5 w 150"/>
                <a:gd name="T11" fmla="*/ 1 h 124"/>
                <a:gd name="T12" fmla="*/ 5 w 150"/>
                <a:gd name="T13" fmla="*/ 0 h 124"/>
                <a:gd name="T14" fmla="*/ 3 w 150"/>
                <a:gd name="T15" fmla="*/ 0 h 124"/>
                <a:gd name="T16" fmla="*/ 2 w 150"/>
                <a:gd name="T17" fmla="*/ 1 h 124"/>
                <a:gd name="T18" fmla="*/ 0 w 150"/>
                <a:gd name="T19" fmla="*/ 3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49" name="Freeform 491"/>
            <p:cNvSpPr>
              <a:spLocks/>
            </p:cNvSpPr>
            <p:nvPr/>
          </p:nvSpPr>
          <p:spPr bwMode="auto">
            <a:xfrm>
              <a:off x="6944" y="1464"/>
              <a:ext cx="90" cy="65"/>
            </a:xfrm>
            <a:custGeom>
              <a:avLst/>
              <a:gdLst>
                <a:gd name="T0" fmla="*/ 0 w 211"/>
                <a:gd name="T1" fmla="*/ 4 h 170"/>
                <a:gd name="T2" fmla="*/ 3 w 211"/>
                <a:gd name="T3" fmla="*/ 4 h 170"/>
                <a:gd name="T4" fmla="*/ 3 w 211"/>
                <a:gd name="T5" fmla="*/ 3 h 170"/>
                <a:gd name="T6" fmla="*/ 6 w 211"/>
                <a:gd name="T7" fmla="*/ 2 h 170"/>
                <a:gd name="T8" fmla="*/ 6 w 211"/>
                <a:gd name="T9" fmla="*/ 2 h 170"/>
                <a:gd name="T10" fmla="*/ 7 w 211"/>
                <a:gd name="T11" fmla="*/ 2 h 170"/>
                <a:gd name="T12" fmla="*/ 6 w 211"/>
                <a:gd name="T13" fmla="*/ 1 h 170"/>
                <a:gd name="T14" fmla="*/ 6 w 211"/>
                <a:gd name="T15" fmla="*/ 0 h 170"/>
                <a:gd name="T16" fmla="*/ 6 w 211"/>
                <a:gd name="T17" fmla="*/ 0 h 170"/>
                <a:gd name="T18" fmla="*/ 5 w 211"/>
                <a:gd name="T19" fmla="*/ 0 h 170"/>
                <a:gd name="T20" fmla="*/ 5 w 211"/>
                <a:gd name="T21" fmla="*/ 0 h 170"/>
                <a:gd name="T22" fmla="*/ 3 w 211"/>
                <a:gd name="T23" fmla="*/ 1 h 170"/>
                <a:gd name="T24" fmla="*/ 3 w 211"/>
                <a:gd name="T25" fmla="*/ 1 h 170"/>
                <a:gd name="T26" fmla="*/ 1 w 211"/>
                <a:gd name="T27" fmla="*/ 3 h 170"/>
                <a:gd name="T28" fmla="*/ 0 w 211"/>
                <a:gd name="T29" fmla="*/ 4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50" name="Freeform 492"/>
            <p:cNvSpPr>
              <a:spLocks/>
            </p:cNvSpPr>
            <p:nvPr/>
          </p:nvSpPr>
          <p:spPr bwMode="auto">
            <a:xfrm>
              <a:off x="7009" y="1337"/>
              <a:ext cx="90" cy="69"/>
            </a:xfrm>
            <a:custGeom>
              <a:avLst/>
              <a:gdLst>
                <a:gd name="T0" fmla="*/ 2 w 210"/>
                <a:gd name="T1" fmla="*/ 3 h 185"/>
                <a:gd name="T2" fmla="*/ 3 w 210"/>
                <a:gd name="T3" fmla="*/ 4 h 185"/>
                <a:gd name="T4" fmla="*/ 3 w 210"/>
                <a:gd name="T5" fmla="*/ 3 h 185"/>
                <a:gd name="T6" fmla="*/ 4 w 210"/>
                <a:gd name="T7" fmla="*/ 4 h 185"/>
                <a:gd name="T8" fmla="*/ 4 w 210"/>
                <a:gd name="T9" fmla="*/ 3 h 185"/>
                <a:gd name="T10" fmla="*/ 5 w 210"/>
                <a:gd name="T11" fmla="*/ 3 h 185"/>
                <a:gd name="T12" fmla="*/ 6 w 210"/>
                <a:gd name="T13" fmla="*/ 3 h 185"/>
                <a:gd name="T14" fmla="*/ 7 w 210"/>
                <a:gd name="T15" fmla="*/ 3 h 185"/>
                <a:gd name="T16" fmla="*/ 6 w 210"/>
                <a:gd name="T17" fmla="*/ 2 h 185"/>
                <a:gd name="T18" fmla="*/ 6 w 210"/>
                <a:gd name="T19" fmla="*/ 2 h 185"/>
                <a:gd name="T20" fmla="*/ 6 w 210"/>
                <a:gd name="T21" fmla="*/ 2 h 185"/>
                <a:gd name="T22" fmla="*/ 6 w 210"/>
                <a:gd name="T23" fmla="*/ 2 h 185"/>
                <a:gd name="T24" fmla="*/ 7 w 210"/>
                <a:gd name="T25" fmla="*/ 1 h 185"/>
                <a:gd name="T26" fmla="*/ 7 w 210"/>
                <a:gd name="T27" fmla="*/ 1 h 185"/>
                <a:gd name="T28" fmla="*/ 6 w 210"/>
                <a:gd name="T29" fmla="*/ 0 h 185"/>
                <a:gd name="T30" fmla="*/ 5 w 210"/>
                <a:gd name="T31" fmla="*/ 0 h 185"/>
                <a:gd name="T32" fmla="*/ 4 w 210"/>
                <a:gd name="T33" fmla="*/ 0 h 185"/>
                <a:gd name="T34" fmla="*/ 3 w 210"/>
                <a:gd name="T35" fmla="*/ 0 h 185"/>
                <a:gd name="T36" fmla="*/ 3 w 210"/>
                <a:gd name="T37" fmla="*/ 0 h 185"/>
                <a:gd name="T38" fmla="*/ 3 w 210"/>
                <a:gd name="T39" fmla="*/ 1 h 185"/>
                <a:gd name="T40" fmla="*/ 1 w 210"/>
                <a:gd name="T41" fmla="*/ 0 h 185"/>
                <a:gd name="T42" fmla="*/ 1 w 210"/>
                <a:gd name="T43" fmla="*/ 1 h 185"/>
                <a:gd name="T44" fmla="*/ 1 w 210"/>
                <a:gd name="T45" fmla="*/ 1 h 185"/>
                <a:gd name="T46" fmla="*/ 0 w 210"/>
                <a:gd name="T47" fmla="*/ 1 h 185"/>
                <a:gd name="T48" fmla="*/ 0 w 210"/>
                <a:gd name="T49" fmla="*/ 1 h 185"/>
                <a:gd name="T50" fmla="*/ 1 w 210"/>
                <a:gd name="T51" fmla="*/ 1 h 185"/>
                <a:gd name="T52" fmla="*/ 2 w 210"/>
                <a:gd name="T53" fmla="*/ 2 h 185"/>
                <a:gd name="T54" fmla="*/ 2 w 210"/>
                <a:gd name="T55" fmla="*/ 3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51" name="Freeform 493"/>
            <p:cNvSpPr>
              <a:spLocks/>
            </p:cNvSpPr>
            <p:nvPr/>
          </p:nvSpPr>
          <p:spPr bwMode="auto">
            <a:xfrm>
              <a:off x="7105" y="1406"/>
              <a:ext cx="7" cy="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52" name="Freeform 494"/>
            <p:cNvSpPr>
              <a:spLocks/>
            </p:cNvSpPr>
            <p:nvPr/>
          </p:nvSpPr>
          <p:spPr bwMode="auto">
            <a:xfrm>
              <a:off x="6977" y="1394"/>
              <a:ext cx="90" cy="65"/>
            </a:xfrm>
            <a:custGeom>
              <a:avLst/>
              <a:gdLst>
                <a:gd name="T0" fmla="*/ 2 w 210"/>
                <a:gd name="T1" fmla="*/ 4 h 170"/>
                <a:gd name="T2" fmla="*/ 3 w 210"/>
                <a:gd name="T3" fmla="*/ 3 h 170"/>
                <a:gd name="T4" fmla="*/ 3 w 210"/>
                <a:gd name="T5" fmla="*/ 3 h 170"/>
                <a:gd name="T6" fmla="*/ 4 w 210"/>
                <a:gd name="T7" fmla="*/ 3 h 170"/>
                <a:gd name="T8" fmla="*/ 4 w 210"/>
                <a:gd name="T9" fmla="*/ 3 h 170"/>
                <a:gd name="T10" fmla="*/ 5 w 210"/>
                <a:gd name="T11" fmla="*/ 3 h 170"/>
                <a:gd name="T12" fmla="*/ 6 w 210"/>
                <a:gd name="T13" fmla="*/ 2 h 170"/>
                <a:gd name="T14" fmla="*/ 5 w 210"/>
                <a:gd name="T15" fmla="*/ 2 h 170"/>
                <a:gd name="T16" fmla="*/ 6 w 210"/>
                <a:gd name="T17" fmla="*/ 1 h 170"/>
                <a:gd name="T18" fmla="*/ 7 w 210"/>
                <a:gd name="T19" fmla="*/ 1 h 170"/>
                <a:gd name="T20" fmla="*/ 7 w 210"/>
                <a:gd name="T21" fmla="*/ 1 h 170"/>
                <a:gd name="T22" fmla="*/ 6 w 210"/>
                <a:gd name="T23" fmla="*/ 0 h 170"/>
                <a:gd name="T24" fmla="*/ 6 w 210"/>
                <a:gd name="T25" fmla="*/ 1 h 170"/>
                <a:gd name="T26" fmla="*/ 4 w 210"/>
                <a:gd name="T27" fmla="*/ 0 h 170"/>
                <a:gd name="T28" fmla="*/ 4 w 210"/>
                <a:gd name="T29" fmla="*/ 0 h 170"/>
                <a:gd name="T30" fmla="*/ 1 w 210"/>
                <a:gd name="T31" fmla="*/ 0 h 170"/>
                <a:gd name="T32" fmla="*/ 0 w 210"/>
                <a:gd name="T33" fmla="*/ 0 h 170"/>
                <a:gd name="T34" fmla="*/ 0 w 210"/>
                <a:gd name="T35" fmla="*/ 1 h 170"/>
                <a:gd name="T36" fmla="*/ 1 w 210"/>
                <a:gd name="T37" fmla="*/ 1 h 170"/>
                <a:gd name="T38" fmla="*/ 1 w 210"/>
                <a:gd name="T39" fmla="*/ 2 h 170"/>
                <a:gd name="T40" fmla="*/ 1 w 210"/>
                <a:gd name="T41" fmla="*/ 3 h 170"/>
                <a:gd name="T42" fmla="*/ 1 w 210"/>
                <a:gd name="T43" fmla="*/ 3 h 170"/>
                <a:gd name="T44" fmla="*/ 1 w 210"/>
                <a:gd name="T45" fmla="*/ 3 h 170"/>
                <a:gd name="T46" fmla="*/ 2 w 210"/>
                <a:gd name="T47" fmla="*/ 4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53" name="Freeform 495"/>
            <p:cNvSpPr>
              <a:spLocks/>
            </p:cNvSpPr>
            <p:nvPr/>
          </p:nvSpPr>
          <p:spPr bwMode="auto">
            <a:xfrm>
              <a:off x="7053" y="1429"/>
              <a:ext cx="14" cy="7"/>
            </a:xfrm>
            <a:custGeom>
              <a:avLst/>
              <a:gdLst>
                <a:gd name="T0" fmla="*/ 0 w 30"/>
                <a:gd name="T1" fmla="*/ 0 h 17"/>
                <a:gd name="T2" fmla="*/ 0 w 30"/>
                <a:gd name="T3" fmla="*/ 0 h 17"/>
                <a:gd name="T4" fmla="*/ 1 w 30"/>
                <a:gd name="T5" fmla="*/ 0 h 17"/>
                <a:gd name="T6" fmla="*/ 0 w 30"/>
                <a:gd name="T7" fmla="*/ 0 h 17"/>
                <a:gd name="T8" fmla="*/ 0 w 3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0"/>
                  </a:moveTo>
                  <a:lnTo>
                    <a:pt x="15" y="16"/>
                  </a:lnTo>
                  <a:lnTo>
                    <a:pt x="29" y="0"/>
                  </a:lnTo>
                  <a:lnTo>
                    <a:pt x="15"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54" name="Freeform 496"/>
            <p:cNvSpPr>
              <a:spLocks/>
            </p:cNvSpPr>
            <p:nvPr/>
          </p:nvSpPr>
          <p:spPr bwMode="auto">
            <a:xfrm>
              <a:off x="6977" y="1411"/>
              <a:ext cx="19" cy="42"/>
            </a:xfrm>
            <a:custGeom>
              <a:avLst/>
              <a:gdLst>
                <a:gd name="T0" fmla="*/ 0 w 46"/>
                <a:gd name="T1" fmla="*/ 0 h 108"/>
                <a:gd name="T2" fmla="*/ 0 w 46"/>
                <a:gd name="T3" fmla="*/ 2 h 108"/>
                <a:gd name="T4" fmla="*/ 0 w 46"/>
                <a:gd name="T5" fmla="*/ 2 h 108"/>
                <a:gd name="T6" fmla="*/ 0 w 46"/>
                <a:gd name="T7" fmla="*/ 2 h 108"/>
                <a:gd name="T8" fmla="*/ 1 w 46"/>
                <a:gd name="T9" fmla="*/ 2 h 108"/>
                <a:gd name="T10" fmla="*/ 1 w 46"/>
                <a:gd name="T11" fmla="*/ 2 h 108"/>
                <a:gd name="T12" fmla="*/ 1 w 46"/>
                <a:gd name="T13" fmla="*/ 2 h 108"/>
                <a:gd name="T14" fmla="*/ 1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55" name="Freeform 497"/>
            <p:cNvSpPr>
              <a:spLocks/>
            </p:cNvSpPr>
            <p:nvPr/>
          </p:nvSpPr>
          <p:spPr bwMode="auto">
            <a:xfrm>
              <a:off x="7060" y="1325"/>
              <a:ext cx="26" cy="18"/>
            </a:xfrm>
            <a:custGeom>
              <a:avLst/>
              <a:gdLst>
                <a:gd name="T0" fmla="*/ 1 w 61"/>
                <a:gd name="T1" fmla="*/ 1 h 47"/>
                <a:gd name="T2" fmla="*/ 2 w 61"/>
                <a:gd name="T3" fmla="*/ 1 h 47"/>
                <a:gd name="T4" fmla="*/ 1 w 61"/>
                <a:gd name="T5" fmla="*/ 1 h 47"/>
                <a:gd name="T6" fmla="*/ 0 w 61"/>
                <a:gd name="T7" fmla="*/ 1 h 47"/>
                <a:gd name="T8" fmla="*/ 0 w 61"/>
                <a:gd name="T9" fmla="*/ 0 h 47"/>
                <a:gd name="T10" fmla="*/ 1 w 61"/>
                <a:gd name="T11" fmla="*/ 0 h 47"/>
                <a:gd name="T12" fmla="*/ 1 w 61"/>
                <a:gd name="T13" fmla="*/ 0 h 47"/>
                <a:gd name="T14" fmla="*/ 2 w 61"/>
                <a:gd name="T15" fmla="*/ 0 h 47"/>
                <a:gd name="T16" fmla="*/ 2 w 61"/>
                <a:gd name="T17" fmla="*/ 1 h 47"/>
                <a:gd name="T18" fmla="*/ 1 w 61"/>
                <a:gd name="T19" fmla="*/ 1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56" name="Freeform 498"/>
            <p:cNvSpPr>
              <a:spLocks/>
            </p:cNvSpPr>
            <p:nvPr/>
          </p:nvSpPr>
          <p:spPr bwMode="auto">
            <a:xfrm>
              <a:off x="7066" y="1312"/>
              <a:ext cx="26" cy="19"/>
            </a:xfrm>
            <a:custGeom>
              <a:avLst/>
              <a:gdLst>
                <a:gd name="T0" fmla="*/ 0 w 60"/>
                <a:gd name="T1" fmla="*/ 1 h 48"/>
                <a:gd name="T2" fmla="*/ 0 w 60"/>
                <a:gd name="T3" fmla="*/ 1 h 48"/>
                <a:gd name="T4" fmla="*/ 1 w 60"/>
                <a:gd name="T5" fmla="*/ 1 h 48"/>
                <a:gd name="T6" fmla="*/ 1 w 60"/>
                <a:gd name="T7" fmla="*/ 1 h 48"/>
                <a:gd name="T8" fmla="*/ 2 w 60"/>
                <a:gd name="T9" fmla="*/ 0 h 48"/>
                <a:gd name="T10" fmla="*/ 2 w 60"/>
                <a:gd name="T11" fmla="*/ 0 h 48"/>
                <a:gd name="T12" fmla="*/ 1 w 60"/>
                <a:gd name="T13" fmla="*/ 0 h 48"/>
                <a:gd name="T14" fmla="*/ 0 w 60"/>
                <a:gd name="T15" fmla="*/ 0 h 48"/>
                <a:gd name="T16" fmla="*/ 0 w 60"/>
                <a:gd name="T17" fmla="*/ 1 h 48"/>
                <a:gd name="T18" fmla="*/ 0 w 60"/>
                <a:gd name="T19" fmla="*/ 1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57" name="Freeform 499"/>
            <p:cNvSpPr>
              <a:spLocks/>
            </p:cNvSpPr>
            <p:nvPr/>
          </p:nvSpPr>
          <p:spPr bwMode="auto">
            <a:xfrm>
              <a:off x="7003" y="1260"/>
              <a:ext cx="50" cy="83"/>
            </a:xfrm>
            <a:custGeom>
              <a:avLst/>
              <a:gdLst>
                <a:gd name="T0" fmla="*/ 1 w 121"/>
                <a:gd name="T1" fmla="*/ 0 h 217"/>
                <a:gd name="T2" fmla="*/ 0 w 121"/>
                <a:gd name="T3" fmla="*/ 0 h 217"/>
                <a:gd name="T4" fmla="*/ 0 w 121"/>
                <a:gd name="T5" fmla="*/ 0 h 217"/>
                <a:gd name="T6" fmla="*/ 0 w 121"/>
                <a:gd name="T7" fmla="*/ 1 h 217"/>
                <a:gd name="T8" fmla="*/ 0 w 121"/>
                <a:gd name="T9" fmla="*/ 2 h 217"/>
                <a:gd name="T10" fmla="*/ 0 w 121"/>
                <a:gd name="T11" fmla="*/ 2 h 217"/>
                <a:gd name="T12" fmla="*/ 0 w 121"/>
                <a:gd name="T13" fmla="*/ 2 h 217"/>
                <a:gd name="T14" fmla="*/ 1 w 121"/>
                <a:gd name="T15" fmla="*/ 2 h 217"/>
                <a:gd name="T16" fmla="*/ 1 w 121"/>
                <a:gd name="T17" fmla="*/ 2 h 217"/>
                <a:gd name="T18" fmla="*/ 1 w 121"/>
                <a:gd name="T19" fmla="*/ 3 h 217"/>
                <a:gd name="T20" fmla="*/ 1 w 121"/>
                <a:gd name="T21" fmla="*/ 3 h 217"/>
                <a:gd name="T22" fmla="*/ 1 w 121"/>
                <a:gd name="T23" fmla="*/ 3 h 217"/>
                <a:gd name="T24" fmla="*/ 0 w 121"/>
                <a:gd name="T25" fmla="*/ 4 h 217"/>
                <a:gd name="T26" fmla="*/ 1 w 121"/>
                <a:gd name="T27" fmla="*/ 4 h 217"/>
                <a:gd name="T28" fmla="*/ 1 w 121"/>
                <a:gd name="T29" fmla="*/ 4 h 217"/>
                <a:gd name="T30" fmla="*/ 1 w 121"/>
                <a:gd name="T31" fmla="*/ 4 h 217"/>
                <a:gd name="T32" fmla="*/ 0 w 121"/>
                <a:gd name="T33" fmla="*/ 5 h 217"/>
                <a:gd name="T34" fmla="*/ 0 w 121"/>
                <a:gd name="T35" fmla="*/ 5 h 217"/>
                <a:gd name="T36" fmla="*/ 1 w 121"/>
                <a:gd name="T37" fmla="*/ 4 h 217"/>
                <a:gd name="T38" fmla="*/ 2 w 121"/>
                <a:gd name="T39" fmla="*/ 4 h 217"/>
                <a:gd name="T40" fmla="*/ 3 w 121"/>
                <a:gd name="T41" fmla="*/ 4 h 217"/>
                <a:gd name="T42" fmla="*/ 4 w 121"/>
                <a:gd name="T43" fmla="*/ 4 h 217"/>
                <a:gd name="T44" fmla="*/ 3 w 121"/>
                <a:gd name="T45" fmla="*/ 4 h 217"/>
                <a:gd name="T46" fmla="*/ 4 w 121"/>
                <a:gd name="T47" fmla="*/ 4 h 217"/>
                <a:gd name="T48" fmla="*/ 4 w 121"/>
                <a:gd name="T49" fmla="*/ 3 h 217"/>
                <a:gd name="T50" fmla="*/ 4 w 121"/>
                <a:gd name="T51" fmla="*/ 3 h 217"/>
                <a:gd name="T52" fmla="*/ 3 w 121"/>
                <a:gd name="T53" fmla="*/ 3 h 217"/>
                <a:gd name="T54" fmla="*/ 2 w 121"/>
                <a:gd name="T55" fmla="*/ 1 h 217"/>
                <a:gd name="T56" fmla="*/ 1 w 121"/>
                <a:gd name="T57" fmla="*/ 1 h 217"/>
                <a:gd name="T58" fmla="*/ 2 w 121"/>
                <a:gd name="T59" fmla="*/ 1 h 217"/>
                <a:gd name="T60" fmla="*/ 1 w 121"/>
                <a:gd name="T61" fmla="*/ 1 h 217"/>
                <a:gd name="T62" fmla="*/ 1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58" name="Freeform 500"/>
            <p:cNvSpPr>
              <a:spLocks/>
            </p:cNvSpPr>
            <p:nvPr/>
          </p:nvSpPr>
          <p:spPr bwMode="auto">
            <a:xfrm>
              <a:off x="6989" y="1296"/>
              <a:ext cx="14" cy="11"/>
            </a:xfrm>
            <a:custGeom>
              <a:avLst/>
              <a:gdLst>
                <a:gd name="T0" fmla="*/ 0 w 31"/>
                <a:gd name="T1" fmla="*/ 0 h 32"/>
                <a:gd name="T2" fmla="*/ 0 w 31"/>
                <a:gd name="T3" fmla="*/ 0 h 32"/>
                <a:gd name="T4" fmla="*/ 0 w 31"/>
                <a:gd name="T5" fmla="*/ 0 h 32"/>
                <a:gd name="T6" fmla="*/ 1 w 31"/>
                <a:gd name="T7" fmla="*/ 0 h 32"/>
                <a:gd name="T8" fmla="*/ 1 w 31"/>
                <a:gd name="T9" fmla="*/ 0 h 32"/>
                <a:gd name="T10" fmla="*/ 1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2">
                  <a:moveTo>
                    <a:pt x="15" y="0"/>
                  </a:moveTo>
                  <a:lnTo>
                    <a:pt x="0" y="16"/>
                  </a:lnTo>
                  <a:lnTo>
                    <a:pt x="15" y="31"/>
                  </a:lnTo>
                  <a:lnTo>
                    <a:pt x="30" y="31"/>
                  </a:lnTo>
                  <a:lnTo>
                    <a:pt x="30" y="16"/>
                  </a:lnTo>
                  <a:lnTo>
                    <a:pt x="30" y="0"/>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59" name="Freeform 501"/>
            <p:cNvSpPr>
              <a:spLocks/>
            </p:cNvSpPr>
            <p:nvPr/>
          </p:nvSpPr>
          <p:spPr bwMode="auto">
            <a:xfrm>
              <a:off x="6995" y="1260"/>
              <a:ext cx="9" cy="7"/>
            </a:xfrm>
            <a:custGeom>
              <a:avLst/>
              <a:gdLst>
                <a:gd name="T0" fmla="*/ 0 w 18"/>
                <a:gd name="T1" fmla="*/ 0 h 17"/>
                <a:gd name="T2" fmla="*/ 2 w 18"/>
                <a:gd name="T3" fmla="*/ 0 h 17"/>
                <a:gd name="T4" fmla="*/ 2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16"/>
                  </a:moveTo>
                  <a:lnTo>
                    <a:pt x="17" y="16"/>
                  </a:lnTo>
                  <a:lnTo>
                    <a:pt x="17" y="0"/>
                  </a:lnTo>
                  <a:lnTo>
                    <a:pt x="0"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60" name="Freeform 502"/>
            <p:cNvSpPr>
              <a:spLocks/>
            </p:cNvSpPr>
            <p:nvPr/>
          </p:nvSpPr>
          <p:spPr bwMode="auto">
            <a:xfrm>
              <a:off x="6969" y="1296"/>
              <a:ext cx="34" cy="35"/>
            </a:xfrm>
            <a:custGeom>
              <a:avLst/>
              <a:gdLst>
                <a:gd name="T0" fmla="*/ 3 w 77"/>
                <a:gd name="T1" fmla="*/ 0 h 94"/>
                <a:gd name="T2" fmla="*/ 2 w 77"/>
                <a:gd name="T3" fmla="*/ 0 h 94"/>
                <a:gd name="T4" fmla="*/ 2 w 77"/>
                <a:gd name="T5" fmla="*/ 0 h 94"/>
                <a:gd name="T6" fmla="*/ 2 w 77"/>
                <a:gd name="T7" fmla="*/ 0 h 94"/>
                <a:gd name="T8" fmla="*/ 2 w 77"/>
                <a:gd name="T9" fmla="*/ 0 h 94"/>
                <a:gd name="T10" fmla="*/ 1 w 77"/>
                <a:gd name="T11" fmla="*/ 0 h 94"/>
                <a:gd name="T12" fmla="*/ 0 w 77"/>
                <a:gd name="T13" fmla="*/ 0 h 94"/>
                <a:gd name="T14" fmla="*/ 0 w 77"/>
                <a:gd name="T15" fmla="*/ 1 h 94"/>
                <a:gd name="T16" fmla="*/ 0 w 77"/>
                <a:gd name="T17" fmla="*/ 1 h 94"/>
                <a:gd name="T18" fmla="*/ 0 w 77"/>
                <a:gd name="T19" fmla="*/ 1 h 94"/>
                <a:gd name="T20" fmla="*/ 0 w 77"/>
                <a:gd name="T21" fmla="*/ 2 h 94"/>
                <a:gd name="T22" fmla="*/ 1 w 77"/>
                <a:gd name="T23" fmla="*/ 2 h 94"/>
                <a:gd name="T24" fmla="*/ 2 w 77"/>
                <a:gd name="T25" fmla="*/ 1 h 94"/>
                <a:gd name="T26" fmla="*/ 3 w 77"/>
                <a:gd name="T27" fmla="*/ 1 h 94"/>
                <a:gd name="T28" fmla="*/ 3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61" name="Freeform 503"/>
            <p:cNvSpPr>
              <a:spLocks/>
            </p:cNvSpPr>
            <p:nvPr/>
          </p:nvSpPr>
          <p:spPr bwMode="auto">
            <a:xfrm>
              <a:off x="7105" y="1720"/>
              <a:ext cx="46" cy="41"/>
            </a:xfrm>
            <a:custGeom>
              <a:avLst/>
              <a:gdLst>
                <a:gd name="T0" fmla="*/ 2 w 105"/>
                <a:gd name="T1" fmla="*/ 2 h 109"/>
                <a:gd name="T2" fmla="*/ 2 w 105"/>
                <a:gd name="T3" fmla="*/ 2 h 109"/>
                <a:gd name="T4" fmla="*/ 2 w 105"/>
                <a:gd name="T5" fmla="*/ 2 h 109"/>
                <a:gd name="T6" fmla="*/ 3 w 105"/>
                <a:gd name="T7" fmla="*/ 1 h 109"/>
                <a:gd name="T8" fmla="*/ 3 w 105"/>
                <a:gd name="T9" fmla="*/ 1 h 109"/>
                <a:gd name="T10" fmla="*/ 4 w 105"/>
                <a:gd name="T11" fmla="*/ 0 h 109"/>
                <a:gd name="T12" fmla="*/ 3 w 105"/>
                <a:gd name="T13" fmla="*/ 0 h 109"/>
                <a:gd name="T14" fmla="*/ 2 w 105"/>
                <a:gd name="T15" fmla="*/ 0 h 109"/>
                <a:gd name="T16" fmla="*/ 2 w 105"/>
                <a:gd name="T17" fmla="*/ 0 h 109"/>
                <a:gd name="T18" fmla="*/ 0 w 105"/>
                <a:gd name="T19" fmla="*/ 0 h 109"/>
                <a:gd name="T20" fmla="*/ 0 w 105"/>
                <a:gd name="T21" fmla="*/ 1 h 109"/>
                <a:gd name="T22" fmla="*/ 2 w 105"/>
                <a:gd name="T23" fmla="*/ 2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62" name="Freeform 504"/>
            <p:cNvSpPr>
              <a:spLocks/>
            </p:cNvSpPr>
            <p:nvPr/>
          </p:nvSpPr>
          <p:spPr bwMode="auto">
            <a:xfrm>
              <a:off x="7111" y="1720"/>
              <a:ext cx="14" cy="6"/>
            </a:xfrm>
            <a:custGeom>
              <a:avLst/>
              <a:gdLst>
                <a:gd name="T0" fmla="*/ 0 w 32"/>
                <a:gd name="T1" fmla="*/ 0 h 17"/>
                <a:gd name="T2" fmla="*/ 1 w 32"/>
                <a:gd name="T3" fmla="*/ 0 h 17"/>
                <a:gd name="T4" fmla="*/ 1 w 32"/>
                <a:gd name="T5" fmla="*/ 0 h 17"/>
                <a:gd name="T6" fmla="*/ 0 w 32"/>
                <a:gd name="T7" fmla="*/ 0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63" name="Freeform 505"/>
            <p:cNvSpPr>
              <a:spLocks/>
            </p:cNvSpPr>
            <p:nvPr/>
          </p:nvSpPr>
          <p:spPr bwMode="auto">
            <a:xfrm>
              <a:off x="7060" y="1633"/>
              <a:ext cx="91" cy="69"/>
            </a:xfrm>
            <a:custGeom>
              <a:avLst/>
              <a:gdLst>
                <a:gd name="T0" fmla="*/ 4 w 210"/>
                <a:gd name="T1" fmla="*/ 4 h 185"/>
                <a:gd name="T2" fmla="*/ 4 w 210"/>
                <a:gd name="T3" fmla="*/ 3 h 185"/>
                <a:gd name="T4" fmla="*/ 5 w 210"/>
                <a:gd name="T5" fmla="*/ 3 h 185"/>
                <a:gd name="T6" fmla="*/ 5 w 210"/>
                <a:gd name="T7" fmla="*/ 3 h 185"/>
                <a:gd name="T8" fmla="*/ 7 w 210"/>
                <a:gd name="T9" fmla="*/ 2 h 185"/>
                <a:gd name="T10" fmla="*/ 7 w 210"/>
                <a:gd name="T11" fmla="*/ 1 h 185"/>
                <a:gd name="T12" fmla="*/ 7 w 210"/>
                <a:gd name="T13" fmla="*/ 0 h 185"/>
                <a:gd name="T14" fmla="*/ 7 w 210"/>
                <a:gd name="T15" fmla="*/ 0 h 185"/>
                <a:gd name="T16" fmla="*/ 5 w 210"/>
                <a:gd name="T17" fmla="*/ 0 h 185"/>
                <a:gd name="T18" fmla="*/ 4 w 210"/>
                <a:gd name="T19" fmla="*/ 0 h 185"/>
                <a:gd name="T20" fmla="*/ 1 w 210"/>
                <a:gd name="T21" fmla="*/ 0 h 185"/>
                <a:gd name="T22" fmla="*/ 0 w 210"/>
                <a:gd name="T23" fmla="*/ 0 h 185"/>
                <a:gd name="T24" fmla="*/ 0 w 210"/>
                <a:gd name="T25" fmla="*/ 1 h 185"/>
                <a:gd name="T26" fmla="*/ 0 w 210"/>
                <a:gd name="T27" fmla="*/ 2 h 185"/>
                <a:gd name="T28" fmla="*/ 0 w 210"/>
                <a:gd name="T29" fmla="*/ 3 h 185"/>
                <a:gd name="T30" fmla="*/ 1 w 210"/>
                <a:gd name="T31" fmla="*/ 3 h 185"/>
                <a:gd name="T32" fmla="*/ 2 w 210"/>
                <a:gd name="T33" fmla="*/ 4 h 185"/>
                <a:gd name="T34" fmla="*/ 3 w 210"/>
                <a:gd name="T35" fmla="*/ 4 h 185"/>
                <a:gd name="T36" fmla="*/ 4 w 210"/>
                <a:gd name="T37" fmla="*/ 4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chemeClr val="bg1">
                <a:lumMod val="75000"/>
              </a:schemeClr>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64" name="Freeform 506"/>
            <p:cNvSpPr>
              <a:spLocks/>
            </p:cNvSpPr>
            <p:nvPr/>
          </p:nvSpPr>
          <p:spPr bwMode="auto">
            <a:xfrm>
              <a:off x="7047" y="1644"/>
              <a:ext cx="20" cy="42"/>
            </a:xfrm>
            <a:custGeom>
              <a:avLst/>
              <a:gdLst>
                <a:gd name="T0" fmla="*/ 1 w 46"/>
                <a:gd name="T1" fmla="*/ 2 h 108"/>
                <a:gd name="T2" fmla="*/ 1 w 46"/>
                <a:gd name="T3" fmla="*/ 2 h 108"/>
                <a:gd name="T4" fmla="*/ 2 w 46"/>
                <a:gd name="T5" fmla="*/ 1 h 108"/>
                <a:gd name="T6" fmla="*/ 2 w 46"/>
                <a:gd name="T7" fmla="*/ 0 h 108"/>
                <a:gd name="T8" fmla="*/ 0 w 46"/>
                <a:gd name="T9" fmla="*/ 0 h 108"/>
                <a:gd name="T10" fmla="*/ 0 w 46"/>
                <a:gd name="T11" fmla="*/ 0 h 108"/>
                <a:gd name="T12" fmla="*/ 0 w 46"/>
                <a:gd name="T13" fmla="*/ 1 h 108"/>
                <a:gd name="T14" fmla="*/ 0 w 46"/>
                <a:gd name="T15" fmla="*/ 2 h 108"/>
                <a:gd name="T16" fmla="*/ 1 w 46"/>
                <a:gd name="T17" fmla="*/ 2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65" name="Freeform 507"/>
            <p:cNvSpPr>
              <a:spLocks/>
            </p:cNvSpPr>
            <p:nvPr/>
          </p:nvSpPr>
          <p:spPr bwMode="auto">
            <a:xfrm>
              <a:off x="7040" y="1650"/>
              <a:ext cx="13" cy="36"/>
            </a:xfrm>
            <a:custGeom>
              <a:avLst/>
              <a:gdLst>
                <a:gd name="T0" fmla="*/ 1 w 32"/>
                <a:gd name="T1" fmla="*/ 2 h 93"/>
                <a:gd name="T2" fmla="*/ 0 w 32"/>
                <a:gd name="T3" fmla="*/ 0 h 93"/>
                <a:gd name="T4" fmla="*/ 0 w 32"/>
                <a:gd name="T5" fmla="*/ 0 h 93"/>
                <a:gd name="T6" fmla="*/ 0 w 32"/>
                <a:gd name="T7" fmla="*/ 2 h 93"/>
                <a:gd name="T8" fmla="*/ 1 w 32"/>
                <a:gd name="T9" fmla="*/ 2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93">
                  <a:moveTo>
                    <a:pt x="31" y="92"/>
                  </a:moveTo>
                  <a:lnTo>
                    <a:pt x="16" y="15"/>
                  </a:lnTo>
                  <a:lnTo>
                    <a:pt x="0" y="0"/>
                  </a:lnTo>
                  <a:lnTo>
                    <a:pt x="16" y="92"/>
                  </a:lnTo>
                  <a:lnTo>
                    <a:pt x="31" y="9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66" name="Freeform 508"/>
            <p:cNvSpPr>
              <a:spLocks/>
            </p:cNvSpPr>
            <p:nvPr/>
          </p:nvSpPr>
          <p:spPr bwMode="auto">
            <a:xfrm>
              <a:off x="7015" y="1650"/>
              <a:ext cx="32" cy="47"/>
            </a:xfrm>
            <a:custGeom>
              <a:avLst/>
              <a:gdLst>
                <a:gd name="T0" fmla="*/ 3 w 75"/>
                <a:gd name="T1" fmla="*/ 2 h 124"/>
                <a:gd name="T2" fmla="*/ 2 w 75"/>
                <a:gd name="T3" fmla="*/ 0 h 124"/>
                <a:gd name="T4" fmla="*/ 0 w 75"/>
                <a:gd name="T5" fmla="*/ 0 h 124"/>
                <a:gd name="T6" fmla="*/ 0 w 75"/>
                <a:gd name="T7" fmla="*/ 1 h 124"/>
                <a:gd name="T8" fmla="*/ 0 w 75"/>
                <a:gd name="T9" fmla="*/ 2 h 124"/>
                <a:gd name="T10" fmla="*/ 0 w 75"/>
                <a:gd name="T11" fmla="*/ 3 h 124"/>
                <a:gd name="T12" fmla="*/ 1 w 75"/>
                <a:gd name="T13" fmla="*/ 3 h 124"/>
                <a:gd name="T14" fmla="*/ 3 w 75"/>
                <a:gd name="T15" fmla="*/ 2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4">
                  <a:moveTo>
                    <a:pt x="74" y="92"/>
                  </a:moveTo>
                  <a:lnTo>
                    <a:pt x="59" y="0"/>
                  </a:lnTo>
                  <a:lnTo>
                    <a:pt x="0" y="15"/>
                  </a:lnTo>
                  <a:lnTo>
                    <a:pt x="0" y="46"/>
                  </a:lnTo>
                  <a:lnTo>
                    <a:pt x="0" y="92"/>
                  </a:lnTo>
                  <a:lnTo>
                    <a:pt x="0" y="123"/>
                  </a:lnTo>
                  <a:lnTo>
                    <a:pt x="30" y="123"/>
                  </a:lnTo>
                  <a:lnTo>
                    <a:pt x="74" y="9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67" name="Freeform 509"/>
            <p:cNvSpPr>
              <a:spLocks/>
            </p:cNvSpPr>
            <p:nvPr/>
          </p:nvSpPr>
          <p:spPr bwMode="auto">
            <a:xfrm>
              <a:off x="7040" y="1563"/>
              <a:ext cx="111" cy="82"/>
            </a:xfrm>
            <a:custGeom>
              <a:avLst/>
              <a:gdLst>
                <a:gd name="T0" fmla="*/ 8 w 255"/>
                <a:gd name="T1" fmla="*/ 0 h 217"/>
                <a:gd name="T2" fmla="*/ 4 w 255"/>
                <a:gd name="T3" fmla="*/ 1 h 217"/>
                <a:gd name="T4" fmla="*/ 4 w 255"/>
                <a:gd name="T5" fmla="*/ 1 h 217"/>
                <a:gd name="T6" fmla="*/ 3 w 255"/>
                <a:gd name="T7" fmla="*/ 2 h 217"/>
                <a:gd name="T8" fmla="*/ 3 w 255"/>
                <a:gd name="T9" fmla="*/ 3 h 217"/>
                <a:gd name="T10" fmla="*/ 2 w 255"/>
                <a:gd name="T11" fmla="*/ 3 h 217"/>
                <a:gd name="T12" fmla="*/ 0 w 255"/>
                <a:gd name="T13" fmla="*/ 3 h 217"/>
                <a:gd name="T14" fmla="*/ 0 w 255"/>
                <a:gd name="T15" fmla="*/ 4 h 217"/>
                <a:gd name="T16" fmla="*/ 1 w 255"/>
                <a:gd name="T17" fmla="*/ 5 h 217"/>
                <a:gd name="T18" fmla="*/ 2 w 255"/>
                <a:gd name="T19" fmla="*/ 5 h 217"/>
                <a:gd name="T20" fmla="*/ 3 w 255"/>
                <a:gd name="T21" fmla="*/ 4 h 217"/>
                <a:gd name="T22" fmla="*/ 5 w 255"/>
                <a:gd name="T23" fmla="*/ 4 h 217"/>
                <a:gd name="T24" fmla="*/ 7 w 255"/>
                <a:gd name="T25" fmla="*/ 4 h 217"/>
                <a:gd name="T26" fmla="*/ 8 w 255"/>
                <a:gd name="T27" fmla="*/ 4 h 217"/>
                <a:gd name="T28" fmla="*/ 9 w 255"/>
                <a:gd name="T29" fmla="*/ 4 h 217"/>
                <a:gd name="T30" fmla="*/ 9 w 255"/>
                <a:gd name="T31" fmla="*/ 3 h 217"/>
                <a:gd name="T32" fmla="*/ 9 w 255"/>
                <a:gd name="T33" fmla="*/ 3 h 217"/>
                <a:gd name="T34" fmla="*/ 9 w 255"/>
                <a:gd name="T35" fmla="*/ 1 h 217"/>
                <a:gd name="T36" fmla="*/ 9 w 255"/>
                <a:gd name="T37" fmla="*/ 1 h 217"/>
                <a:gd name="T38" fmla="*/ 9 w 255"/>
                <a:gd name="T39" fmla="*/ 0 h 217"/>
                <a:gd name="T40" fmla="*/ 8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68" name="Freeform 510"/>
            <p:cNvSpPr>
              <a:spLocks/>
            </p:cNvSpPr>
            <p:nvPr/>
          </p:nvSpPr>
          <p:spPr bwMode="auto">
            <a:xfrm>
              <a:off x="7136" y="1563"/>
              <a:ext cx="84" cy="117"/>
            </a:xfrm>
            <a:custGeom>
              <a:avLst/>
              <a:gdLst>
                <a:gd name="T0" fmla="*/ 7 w 194"/>
                <a:gd name="T1" fmla="*/ 2 h 309"/>
                <a:gd name="T2" fmla="*/ 1 w 194"/>
                <a:gd name="T3" fmla="*/ 0 h 309"/>
                <a:gd name="T4" fmla="*/ 1 w 194"/>
                <a:gd name="T5" fmla="*/ 0 h 309"/>
                <a:gd name="T6" fmla="*/ 1 w 194"/>
                <a:gd name="T7" fmla="*/ 1 h 309"/>
                <a:gd name="T8" fmla="*/ 1 w 194"/>
                <a:gd name="T9" fmla="*/ 1 h 309"/>
                <a:gd name="T10" fmla="*/ 1 w 194"/>
                <a:gd name="T11" fmla="*/ 3 h 309"/>
                <a:gd name="T12" fmla="*/ 0 w 194"/>
                <a:gd name="T13" fmla="*/ 3 h 309"/>
                <a:gd name="T14" fmla="*/ 0 w 194"/>
                <a:gd name="T15" fmla="*/ 4 h 309"/>
                <a:gd name="T16" fmla="*/ 0 w 194"/>
                <a:gd name="T17" fmla="*/ 4 h 309"/>
                <a:gd name="T18" fmla="*/ 1 w 194"/>
                <a:gd name="T19" fmla="*/ 4 h 309"/>
                <a:gd name="T20" fmla="*/ 1 w 194"/>
                <a:gd name="T21" fmla="*/ 5 h 309"/>
                <a:gd name="T22" fmla="*/ 0 w 194"/>
                <a:gd name="T23" fmla="*/ 6 h 309"/>
                <a:gd name="T24" fmla="*/ 1 w 194"/>
                <a:gd name="T25" fmla="*/ 6 h 309"/>
                <a:gd name="T26" fmla="*/ 5 w 194"/>
                <a:gd name="T27" fmla="*/ 6 h 309"/>
                <a:gd name="T28" fmla="*/ 6 w 194"/>
                <a:gd name="T29" fmla="*/ 5 h 309"/>
                <a:gd name="T30" fmla="*/ 6 w 194"/>
                <a:gd name="T31" fmla="*/ 5 h 309"/>
                <a:gd name="T32" fmla="*/ 5 w 194"/>
                <a:gd name="T33" fmla="*/ 5 h 309"/>
                <a:gd name="T34" fmla="*/ 6 w 194"/>
                <a:gd name="T35" fmla="*/ 4 h 309"/>
                <a:gd name="T36" fmla="*/ 6 w 194"/>
                <a:gd name="T37" fmla="*/ 3 h 309"/>
                <a:gd name="T38" fmla="*/ 6 w 194"/>
                <a:gd name="T39" fmla="*/ 3 h 309"/>
                <a:gd name="T40" fmla="*/ 7 w 194"/>
                <a:gd name="T41" fmla="*/ 3 h 309"/>
                <a:gd name="T42" fmla="*/ 7 w 194"/>
                <a:gd name="T43" fmla="*/ 2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69" name="Line 511"/>
            <p:cNvSpPr>
              <a:spLocks noChangeShapeType="1"/>
            </p:cNvSpPr>
            <p:nvPr/>
          </p:nvSpPr>
          <p:spPr bwMode="auto">
            <a:xfrm>
              <a:off x="7099" y="1726"/>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70" name="Line 512"/>
            <p:cNvSpPr>
              <a:spLocks noChangeShapeType="1"/>
            </p:cNvSpPr>
            <p:nvPr/>
          </p:nvSpPr>
          <p:spPr bwMode="auto">
            <a:xfrm>
              <a:off x="7078" y="1341"/>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71" name="Freeform 513"/>
            <p:cNvSpPr>
              <a:spLocks/>
            </p:cNvSpPr>
            <p:nvPr/>
          </p:nvSpPr>
          <p:spPr bwMode="auto">
            <a:xfrm>
              <a:off x="7078" y="1301"/>
              <a:ext cx="58" cy="64"/>
            </a:xfrm>
            <a:custGeom>
              <a:avLst/>
              <a:gdLst>
                <a:gd name="T0" fmla="*/ 3 w 135"/>
                <a:gd name="T1" fmla="*/ 3 h 170"/>
                <a:gd name="T2" fmla="*/ 1 w 135"/>
                <a:gd name="T3" fmla="*/ 3 h 170"/>
                <a:gd name="T4" fmla="*/ 1 w 135"/>
                <a:gd name="T5" fmla="*/ 3 h 170"/>
                <a:gd name="T6" fmla="*/ 0 w 135"/>
                <a:gd name="T7" fmla="*/ 2 h 170"/>
                <a:gd name="T8" fmla="*/ 0 w 135"/>
                <a:gd name="T9" fmla="*/ 2 h 170"/>
                <a:gd name="T10" fmla="*/ 0 w 135"/>
                <a:gd name="T11" fmla="*/ 2 h 170"/>
                <a:gd name="T12" fmla="*/ 0 w 135"/>
                <a:gd name="T13" fmla="*/ 2 h 170"/>
                <a:gd name="T14" fmla="*/ 1 w 135"/>
                <a:gd name="T15" fmla="*/ 1 h 170"/>
                <a:gd name="T16" fmla="*/ 1 w 135"/>
                <a:gd name="T17" fmla="*/ 1 h 170"/>
                <a:gd name="T18" fmla="*/ 1 w 135"/>
                <a:gd name="T19" fmla="*/ 0 h 170"/>
                <a:gd name="T20" fmla="*/ 2 w 135"/>
                <a:gd name="T21" fmla="*/ 0 h 170"/>
                <a:gd name="T22" fmla="*/ 3 w 135"/>
                <a:gd name="T23" fmla="*/ 0 h 170"/>
                <a:gd name="T24" fmla="*/ 3 w 135"/>
                <a:gd name="T25" fmla="*/ 0 h 170"/>
                <a:gd name="T26" fmla="*/ 3 w 135"/>
                <a:gd name="T27" fmla="*/ 1 h 170"/>
                <a:gd name="T28" fmla="*/ 3 w 135"/>
                <a:gd name="T29" fmla="*/ 1 h 170"/>
                <a:gd name="T30" fmla="*/ 3 w 135"/>
                <a:gd name="T31" fmla="*/ 1 h 170"/>
                <a:gd name="T32" fmla="*/ 3 w 135"/>
                <a:gd name="T33" fmla="*/ 2 h 170"/>
                <a:gd name="T34" fmla="*/ 3 w 135"/>
                <a:gd name="T35" fmla="*/ 2 h 170"/>
                <a:gd name="T36" fmla="*/ 3 w 135"/>
                <a:gd name="T37" fmla="*/ 2 h 170"/>
                <a:gd name="T38" fmla="*/ 4 w 135"/>
                <a:gd name="T39" fmla="*/ 2 h 170"/>
                <a:gd name="T40" fmla="*/ 5 w 135"/>
                <a:gd name="T41" fmla="*/ 3 h 170"/>
                <a:gd name="T42" fmla="*/ 5 w 135"/>
                <a:gd name="T43" fmla="*/ 3 h 170"/>
                <a:gd name="T44" fmla="*/ 3 w 135"/>
                <a:gd name="T45" fmla="*/ 3 h 170"/>
                <a:gd name="T46" fmla="*/ 3 w 135"/>
                <a:gd name="T47" fmla="*/ 3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72" name="Freeform 514"/>
            <p:cNvSpPr>
              <a:spLocks/>
            </p:cNvSpPr>
            <p:nvPr/>
          </p:nvSpPr>
          <p:spPr bwMode="auto">
            <a:xfrm>
              <a:off x="7130" y="1330"/>
              <a:ext cx="71" cy="30"/>
            </a:xfrm>
            <a:custGeom>
              <a:avLst/>
              <a:gdLst>
                <a:gd name="T0" fmla="*/ 3 w 165"/>
                <a:gd name="T1" fmla="*/ 0 h 78"/>
                <a:gd name="T2" fmla="*/ 1 w 165"/>
                <a:gd name="T3" fmla="*/ 0 h 78"/>
                <a:gd name="T4" fmla="*/ 0 w 165"/>
                <a:gd name="T5" fmla="*/ 0 h 78"/>
                <a:gd name="T6" fmla="*/ 0 w 165"/>
                <a:gd name="T7" fmla="*/ 1 h 78"/>
                <a:gd name="T8" fmla="*/ 0 w 165"/>
                <a:gd name="T9" fmla="*/ 1 h 78"/>
                <a:gd name="T10" fmla="*/ 1 w 165"/>
                <a:gd name="T11" fmla="*/ 1 h 78"/>
                <a:gd name="T12" fmla="*/ 1 w 165"/>
                <a:gd name="T13" fmla="*/ 1 h 78"/>
                <a:gd name="T14" fmla="*/ 2 w 165"/>
                <a:gd name="T15" fmla="*/ 1 h 78"/>
                <a:gd name="T16" fmla="*/ 3 w 165"/>
                <a:gd name="T17" fmla="*/ 2 h 78"/>
                <a:gd name="T18" fmla="*/ 3 w 165"/>
                <a:gd name="T19" fmla="*/ 2 h 78"/>
                <a:gd name="T20" fmla="*/ 3 w 165"/>
                <a:gd name="T21" fmla="*/ 1 h 78"/>
                <a:gd name="T22" fmla="*/ 5 w 165"/>
                <a:gd name="T23" fmla="*/ 1 h 78"/>
                <a:gd name="T24" fmla="*/ 5 w 165"/>
                <a:gd name="T25" fmla="*/ 1 h 78"/>
                <a:gd name="T26" fmla="*/ 6 w 165"/>
                <a:gd name="T27" fmla="*/ 1 h 78"/>
                <a:gd name="T28" fmla="*/ 5 w 165"/>
                <a:gd name="T29" fmla="*/ 1 h 78"/>
                <a:gd name="T30" fmla="*/ 3 w 165"/>
                <a:gd name="T31" fmla="*/ 1 h 78"/>
                <a:gd name="T32" fmla="*/ 3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73" name="Freeform 515"/>
            <p:cNvSpPr>
              <a:spLocks/>
            </p:cNvSpPr>
            <p:nvPr/>
          </p:nvSpPr>
          <p:spPr bwMode="auto">
            <a:xfrm>
              <a:off x="7111" y="1301"/>
              <a:ext cx="32" cy="42"/>
            </a:xfrm>
            <a:custGeom>
              <a:avLst/>
              <a:gdLst>
                <a:gd name="T0" fmla="*/ 0 w 75"/>
                <a:gd name="T1" fmla="*/ 0 h 109"/>
                <a:gd name="T2" fmla="*/ 0 w 75"/>
                <a:gd name="T3" fmla="*/ 1 h 109"/>
                <a:gd name="T4" fmla="*/ 0 w 75"/>
                <a:gd name="T5" fmla="*/ 1 h 109"/>
                <a:gd name="T6" fmla="*/ 0 w 75"/>
                <a:gd name="T7" fmla="*/ 1 h 109"/>
                <a:gd name="T8" fmla="*/ 0 w 75"/>
                <a:gd name="T9" fmla="*/ 1 h 109"/>
                <a:gd name="T10" fmla="*/ 0 w 75"/>
                <a:gd name="T11" fmla="*/ 2 h 109"/>
                <a:gd name="T12" fmla="*/ 0 w 75"/>
                <a:gd name="T13" fmla="*/ 2 h 109"/>
                <a:gd name="T14" fmla="*/ 0 w 75"/>
                <a:gd name="T15" fmla="*/ 2 h 109"/>
                <a:gd name="T16" fmla="*/ 1 w 75"/>
                <a:gd name="T17" fmla="*/ 2 h 109"/>
                <a:gd name="T18" fmla="*/ 1 w 75"/>
                <a:gd name="T19" fmla="*/ 2 h 109"/>
                <a:gd name="T20" fmla="*/ 3 w 75"/>
                <a:gd name="T21" fmla="*/ 2 h 109"/>
                <a:gd name="T22" fmla="*/ 2 w 75"/>
                <a:gd name="T23" fmla="*/ 1 h 109"/>
                <a:gd name="T24" fmla="*/ 3 w 75"/>
                <a:gd name="T25" fmla="*/ 0 h 109"/>
                <a:gd name="T26" fmla="*/ 1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74" name="Freeform 516"/>
            <p:cNvSpPr>
              <a:spLocks/>
            </p:cNvSpPr>
            <p:nvPr/>
          </p:nvSpPr>
          <p:spPr bwMode="auto">
            <a:xfrm>
              <a:off x="7092" y="1365"/>
              <a:ext cx="83" cy="76"/>
            </a:xfrm>
            <a:custGeom>
              <a:avLst/>
              <a:gdLst>
                <a:gd name="T0" fmla="*/ 0 w 196"/>
                <a:gd name="T1" fmla="*/ 2 h 201"/>
                <a:gd name="T2" fmla="*/ 1 w 196"/>
                <a:gd name="T3" fmla="*/ 1 h 201"/>
                <a:gd name="T4" fmla="*/ 1 w 196"/>
                <a:gd name="T5" fmla="*/ 2 h 201"/>
                <a:gd name="T6" fmla="*/ 2 w 196"/>
                <a:gd name="T7" fmla="*/ 2 h 201"/>
                <a:gd name="T8" fmla="*/ 3 w 196"/>
                <a:gd name="T9" fmla="*/ 3 h 201"/>
                <a:gd name="T10" fmla="*/ 4 w 196"/>
                <a:gd name="T11" fmla="*/ 3 h 201"/>
                <a:gd name="T12" fmla="*/ 5 w 196"/>
                <a:gd name="T13" fmla="*/ 3 h 201"/>
                <a:gd name="T14" fmla="*/ 5 w 196"/>
                <a:gd name="T15" fmla="*/ 4 h 201"/>
                <a:gd name="T16" fmla="*/ 5 w 196"/>
                <a:gd name="T17" fmla="*/ 4 h 201"/>
                <a:gd name="T18" fmla="*/ 6 w 196"/>
                <a:gd name="T19" fmla="*/ 4 h 201"/>
                <a:gd name="T20" fmla="*/ 6 w 196"/>
                <a:gd name="T21" fmla="*/ 3 h 201"/>
                <a:gd name="T22" fmla="*/ 6 w 196"/>
                <a:gd name="T23" fmla="*/ 3 h 201"/>
                <a:gd name="T24" fmla="*/ 6 w 196"/>
                <a:gd name="T25" fmla="*/ 3 h 201"/>
                <a:gd name="T26" fmla="*/ 6 w 196"/>
                <a:gd name="T27" fmla="*/ 3 h 201"/>
                <a:gd name="T28" fmla="*/ 5 w 196"/>
                <a:gd name="T29" fmla="*/ 3 h 201"/>
                <a:gd name="T30" fmla="*/ 4 w 196"/>
                <a:gd name="T31" fmla="*/ 2 h 201"/>
                <a:gd name="T32" fmla="*/ 3 w 196"/>
                <a:gd name="T33" fmla="*/ 2 h 201"/>
                <a:gd name="T34" fmla="*/ 3 w 196"/>
                <a:gd name="T35" fmla="*/ 2 h 201"/>
                <a:gd name="T36" fmla="*/ 3 w 196"/>
                <a:gd name="T37" fmla="*/ 1 h 201"/>
                <a:gd name="T38" fmla="*/ 3 w 196"/>
                <a:gd name="T39" fmla="*/ 1 h 201"/>
                <a:gd name="T40" fmla="*/ 3 w 196"/>
                <a:gd name="T41" fmla="*/ 1 h 201"/>
                <a:gd name="T42" fmla="*/ 3 w 196"/>
                <a:gd name="T43" fmla="*/ 0 h 201"/>
                <a:gd name="T44" fmla="*/ 3 w 196"/>
                <a:gd name="T45" fmla="*/ 0 h 201"/>
                <a:gd name="T46" fmla="*/ 1 w 196"/>
                <a:gd name="T47" fmla="*/ 0 h 201"/>
                <a:gd name="T48" fmla="*/ 1 w 196"/>
                <a:gd name="T49" fmla="*/ 1 h 201"/>
                <a:gd name="T50" fmla="*/ 0 w 196"/>
                <a:gd name="T51" fmla="*/ 1 h 201"/>
                <a:gd name="T52" fmla="*/ 0 w 196"/>
                <a:gd name="T53" fmla="*/ 1 h 201"/>
                <a:gd name="T54" fmla="*/ 0 w 196"/>
                <a:gd name="T55" fmla="*/ 1 h 201"/>
                <a:gd name="T56" fmla="*/ 0 w 196"/>
                <a:gd name="T57" fmla="*/ 2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75" name="Freeform 517"/>
            <p:cNvSpPr>
              <a:spLocks/>
            </p:cNvSpPr>
            <p:nvPr/>
          </p:nvSpPr>
          <p:spPr bwMode="auto">
            <a:xfrm>
              <a:off x="7136" y="1441"/>
              <a:ext cx="21" cy="12"/>
            </a:xfrm>
            <a:custGeom>
              <a:avLst/>
              <a:gdLst>
                <a:gd name="T0" fmla="*/ 2 w 46"/>
                <a:gd name="T1" fmla="*/ 0 h 31"/>
                <a:gd name="T2" fmla="*/ 1 w 46"/>
                <a:gd name="T3" fmla="*/ 0 h 31"/>
                <a:gd name="T4" fmla="*/ 0 w 46"/>
                <a:gd name="T5" fmla="*/ 0 h 31"/>
                <a:gd name="T6" fmla="*/ 0 w 46"/>
                <a:gd name="T7" fmla="*/ 0 h 31"/>
                <a:gd name="T8" fmla="*/ 1 w 46"/>
                <a:gd name="T9" fmla="*/ 1 h 31"/>
                <a:gd name="T10" fmla="*/ 2 w 46"/>
                <a:gd name="T11" fmla="*/ 0 h 31"/>
                <a:gd name="T12" fmla="*/ 1 w 46"/>
                <a:gd name="T13" fmla="*/ 0 h 31"/>
                <a:gd name="T14" fmla="*/ 2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76" name="Freeform 518"/>
            <p:cNvSpPr>
              <a:spLocks/>
            </p:cNvSpPr>
            <p:nvPr/>
          </p:nvSpPr>
          <p:spPr bwMode="auto">
            <a:xfrm>
              <a:off x="7105" y="1417"/>
              <a:ext cx="7" cy="18"/>
            </a:xfrm>
            <a:custGeom>
              <a:avLst/>
              <a:gdLst>
                <a:gd name="T0" fmla="*/ 0 w 17"/>
                <a:gd name="T1" fmla="*/ 0 h 47"/>
                <a:gd name="T2" fmla="*/ 0 w 17"/>
                <a:gd name="T3" fmla="*/ 1 h 47"/>
                <a:gd name="T4" fmla="*/ 0 w 17"/>
                <a:gd name="T5" fmla="*/ 1 h 47"/>
                <a:gd name="T6" fmla="*/ 0 w 17"/>
                <a:gd name="T7" fmla="*/ 1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7">
                  <a:moveTo>
                    <a:pt x="0" y="15"/>
                  </a:moveTo>
                  <a:lnTo>
                    <a:pt x="0" y="31"/>
                  </a:lnTo>
                  <a:lnTo>
                    <a:pt x="0" y="46"/>
                  </a:lnTo>
                  <a:lnTo>
                    <a:pt x="16" y="31"/>
                  </a:lnTo>
                  <a:lnTo>
                    <a:pt x="16" y="15"/>
                  </a:lnTo>
                  <a:lnTo>
                    <a:pt x="0" y="0"/>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77" name="Freeform 519"/>
            <p:cNvSpPr>
              <a:spLocks/>
            </p:cNvSpPr>
            <p:nvPr/>
          </p:nvSpPr>
          <p:spPr bwMode="auto">
            <a:xfrm>
              <a:off x="7085" y="1359"/>
              <a:ext cx="26" cy="18"/>
            </a:xfrm>
            <a:custGeom>
              <a:avLst/>
              <a:gdLst>
                <a:gd name="T0" fmla="*/ 2 w 60"/>
                <a:gd name="T1" fmla="*/ 0 h 47"/>
                <a:gd name="T2" fmla="*/ 1 w 60"/>
                <a:gd name="T3" fmla="*/ 0 h 47"/>
                <a:gd name="T4" fmla="*/ 0 w 60"/>
                <a:gd name="T5" fmla="*/ 1 h 47"/>
                <a:gd name="T6" fmla="*/ 0 w 60"/>
                <a:gd name="T7" fmla="*/ 1 h 47"/>
                <a:gd name="T8" fmla="*/ 0 w 60"/>
                <a:gd name="T9" fmla="*/ 1 h 47"/>
                <a:gd name="T10" fmla="*/ 1 w 60"/>
                <a:gd name="T11" fmla="*/ 1 h 47"/>
                <a:gd name="T12" fmla="*/ 1 w 60"/>
                <a:gd name="T13" fmla="*/ 1 h 47"/>
                <a:gd name="T14" fmla="*/ 2 w 60"/>
                <a:gd name="T15" fmla="*/ 1 h 47"/>
                <a:gd name="T16" fmla="*/ 2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78" name="Freeform 520"/>
            <p:cNvSpPr>
              <a:spLocks/>
            </p:cNvSpPr>
            <p:nvPr/>
          </p:nvSpPr>
          <p:spPr bwMode="auto">
            <a:xfrm>
              <a:off x="7111" y="1347"/>
              <a:ext cx="51" cy="25"/>
            </a:xfrm>
            <a:custGeom>
              <a:avLst/>
              <a:gdLst>
                <a:gd name="T0" fmla="*/ 2 w 120"/>
                <a:gd name="T1" fmla="*/ 0 h 63"/>
                <a:gd name="T2" fmla="*/ 2 w 120"/>
                <a:gd name="T3" fmla="*/ 1 h 63"/>
                <a:gd name="T4" fmla="*/ 0 w 120"/>
                <a:gd name="T5" fmla="*/ 1 h 63"/>
                <a:gd name="T6" fmla="*/ 0 w 120"/>
                <a:gd name="T7" fmla="*/ 1 h 63"/>
                <a:gd name="T8" fmla="*/ 0 w 120"/>
                <a:gd name="T9" fmla="*/ 2 h 63"/>
                <a:gd name="T10" fmla="*/ 1 w 120"/>
                <a:gd name="T11" fmla="*/ 1 h 63"/>
                <a:gd name="T12" fmla="*/ 2 w 120"/>
                <a:gd name="T13" fmla="*/ 2 h 63"/>
                <a:gd name="T14" fmla="*/ 3 w 120"/>
                <a:gd name="T15" fmla="*/ 2 h 63"/>
                <a:gd name="T16" fmla="*/ 4 w 120"/>
                <a:gd name="T17" fmla="*/ 1 h 63"/>
                <a:gd name="T18" fmla="*/ 3 w 120"/>
                <a:gd name="T19" fmla="*/ 0 h 63"/>
                <a:gd name="T20" fmla="*/ 3 w 120"/>
                <a:gd name="T21" fmla="*/ 0 h 63"/>
                <a:gd name="T22" fmla="*/ 3 w 120"/>
                <a:gd name="T23" fmla="*/ 0 h 63"/>
                <a:gd name="T24" fmla="*/ 2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79" name="Freeform 521"/>
            <p:cNvSpPr>
              <a:spLocks/>
            </p:cNvSpPr>
            <p:nvPr/>
          </p:nvSpPr>
          <p:spPr bwMode="auto">
            <a:xfrm>
              <a:off x="7156" y="1353"/>
              <a:ext cx="45" cy="24"/>
            </a:xfrm>
            <a:custGeom>
              <a:avLst/>
              <a:gdLst>
                <a:gd name="T0" fmla="*/ 3 w 105"/>
                <a:gd name="T1" fmla="*/ 0 h 62"/>
                <a:gd name="T2" fmla="*/ 3 w 105"/>
                <a:gd name="T3" fmla="*/ 0 h 62"/>
                <a:gd name="T4" fmla="*/ 1 w 105"/>
                <a:gd name="T5" fmla="*/ 0 h 62"/>
                <a:gd name="T6" fmla="*/ 1 w 105"/>
                <a:gd name="T7" fmla="*/ 0 h 62"/>
                <a:gd name="T8" fmla="*/ 0 w 105"/>
                <a:gd name="T9" fmla="*/ 0 h 62"/>
                <a:gd name="T10" fmla="*/ 0 w 105"/>
                <a:gd name="T11" fmla="*/ 1 h 62"/>
                <a:gd name="T12" fmla="*/ 1 w 105"/>
                <a:gd name="T13" fmla="*/ 1 h 62"/>
                <a:gd name="T14" fmla="*/ 1 w 105"/>
                <a:gd name="T15" fmla="*/ 1 h 62"/>
                <a:gd name="T16" fmla="*/ 3 w 105"/>
                <a:gd name="T17" fmla="*/ 1 h 62"/>
                <a:gd name="T18" fmla="*/ 3 w 105"/>
                <a:gd name="T19" fmla="*/ 1 h 62"/>
                <a:gd name="T20" fmla="*/ 3 w 105"/>
                <a:gd name="T21" fmla="*/ 0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80" name="Freeform 522"/>
            <p:cNvSpPr>
              <a:spLocks/>
            </p:cNvSpPr>
            <p:nvPr/>
          </p:nvSpPr>
          <p:spPr bwMode="auto">
            <a:xfrm>
              <a:off x="7180" y="1406"/>
              <a:ext cx="15" cy="23"/>
            </a:xfrm>
            <a:custGeom>
              <a:avLst/>
              <a:gdLst>
                <a:gd name="T0" fmla="*/ 0 w 30"/>
                <a:gd name="T1" fmla="*/ 0 h 62"/>
                <a:gd name="T2" fmla="*/ 0 w 30"/>
                <a:gd name="T3" fmla="*/ 1 h 62"/>
                <a:gd name="T4" fmla="*/ 2 w 30"/>
                <a:gd name="T5" fmla="*/ 1 h 62"/>
                <a:gd name="T6" fmla="*/ 2 w 30"/>
                <a:gd name="T7" fmla="*/ 1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2">
                  <a:moveTo>
                    <a:pt x="0" y="15"/>
                  </a:moveTo>
                  <a:lnTo>
                    <a:pt x="0" y="46"/>
                  </a:lnTo>
                  <a:lnTo>
                    <a:pt x="29" y="61"/>
                  </a:lnTo>
                  <a:lnTo>
                    <a:pt x="29" y="46"/>
                  </a:lnTo>
                  <a:lnTo>
                    <a:pt x="15" y="0"/>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81" name="Oval 523"/>
            <p:cNvSpPr>
              <a:spLocks noChangeArrowheads="1"/>
            </p:cNvSpPr>
            <p:nvPr/>
          </p:nvSpPr>
          <p:spPr bwMode="auto">
            <a:xfrm>
              <a:off x="7130" y="1453"/>
              <a:ext cx="6"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282" name="Freeform 524"/>
            <p:cNvSpPr>
              <a:spLocks/>
            </p:cNvSpPr>
            <p:nvPr/>
          </p:nvSpPr>
          <p:spPr bwMode="auto">
            <a:xfrm>
              <a:off x="7099" y="1452"/>
              <a:ext cx="31" cy="53"/>
            </a:xfrm>
            <a:custGeom>
              <a:avLst/>
              <a:gdLst>
                <a:gd name="T0" fmla="*/ 0 w 75"/>
                <a:gd name="T1" fmla="*/ 0 h 140"/>
                <a:gd name="T2" fmla="*/ 0 w 75"/>
                <a:gd name="T3" fmla="*/ 1 h 140"/>
                <a:gd name="T4" fmla="*/ 0 w 75"/>
                <a:gd name="T5" fmla="*/ 1 h 140"/>
                <a:gd name="T6" fmla="*/ 0 w 75"/>
                <a:gd name="T7" fmla="*/ 2 h 140"/>
                <a:gd name="T8" fmla="*/ 1 w 75"/>
                <a:gd name="T9" fmla="*/ 2 h 140"/>
                <a:gd name="T10" fmla="*/ 1 w 75"/>
                <a:gd name="T11" fmla="*/ 3 h 140"/>
                <a:gd name="T12" fmla="*/ 1 w 75"/>
                <a:gd name="T13" fmla="*/ 3 h 140"/>
                <a:gd name="T14" fmla="*/ 1 w 75"/>
                <a:gd name="T15" fmla="*/ 2 h 140"/>
                <a:gd name="T16" fmla="*/ 2 w 75"/>
                <a:gd name="T17" fmla="*/ 2 h 140"/>
                <a:gd name="T18" fmla="*/ 2 w 75"/>
                <a:gd name="T19" fmla="*/ 2 h 140"/>
                <a:gd name="T20" fmla="*/ 1 w 75"/>
                <a:gd name="T21" fmla="*/ 2 h 140"/>
                <a:gd name="T22" fmla="*/ 2 w 75"/>
                <a:gd name="T23" fmla="*/ 0 h 140"/>
                <a:gd name="T24" fmla="*/ 1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83" name="Freeform 525"/>
            <p:cNvSpPr>
              <a:spLocks/>
            </p:cNvSpPr>
            <p:nvPr/>
          </p:nvSpPr>
          <p:spPr bwMode="auto">
            <a:xfrm>
              <a:off x="7111" y="1487"/>
              <a:ext cx="116" cy="105"/>
            </a:xfrm>
            <a:custGeom>
              <a:avLst/>
              <a:gdLst>
                <a:gd name="T0" fmla="*/ 1 w 270"/>
                <a:gd name="T1" fmla="*/ 0 h 278"/>
                <a:gd name="T2" fmla="*/ 1 w 270"/>
                <a:gd name="T3" fmla="*/ 0 h 278"/>
                <a:gd name="T4" fmla="*/ 0 w 270"/>
                <a:gd name="T5" fmla="*/ 0 h 278"/>
                <a:gd name="T6" fmla="*/ 0 w 270"/>
                <a:gd name="T7" fmla="*/ 1 h 278"/>
                <a:gd name="T8" fmla="*/ 0 w 270"/>
                <a:gd name="T9" fmla="*/ 1 h 278"/>
                <a:gd name="T10" fmla="*/ 0 w 270"/>
                <a:gd name="T11" fmla="*/ 2 h 278"/>
                <a:gd name="T12" fmla="*/ 0 w 270"/>
                <a:gd name="T13" fmla="*/ 2 h 278"/>
                <a:gd name="T14" fmla="*/ 0 w 270"/>
                <a:gd name="T15" fmla="*/ 3 h 278"/>
                <a:gd name="T16" fmla="*/ 0 w 270"/>
                <a:gd name="T17" fmla="*/ 3 h 278"/>
                <a:gd name="T18" fmla="*/ 2 w 270"/>
                <a:gd name="T19" fmla="*/ 4 h 278"/>
                <a:gd name="T20" fmla="*/ 3 w 270"/>
                <a:gd name="T21" fmla="*/ 5 h 278"/>
                <a:gd name="T22" fmla="*/ 3 w 270"/>
                <a:gd name="T23" fmla="*/ 4 h 278"/>
                <a:gd name="T24" fmla="*/ 9 w 270"/>
                <a:gd name="T25" fmla="*/ 6 h 278"/>
                <a:gd name="T26" fmla="*/ 9 w 270"/>
                <a:gd name="T27" fmla="*/ 5 h 278"/>
                <a:gd name="T28" fmla="*/ 9 w 270"/>
                <a:gd name="T29" fmla="*/ 5 h 278"/>
                <a:gd name="T30" fmla="*/ 9 w 270"/>
                <a:gd name="T31" fmla="*/ 5 h 278"/>
                <a:gd name="T32" fmla="*/ 9 w 270"/>
                <a:gd name="T33" fmla="*/ 2 h 278"/>
                <a:gd name="T34" fmla="*/ 9 w 270"/>
                <a:gd name="T35" fmla="*/ 1 h 278"/>
                <a:gd name="T36" fmla="*/ 9 w 270"/>
                <a:gd name="T37" fmla="*/ 1 h 278"/>
                <a:gd name="T38" fmla="*/ 7 w 270"/>
                <a:gd name="T39" fmla="*/ 0 h 278"/>
                <a:gd name="T40" fmla="*/ 6 w 270"/>
                <a:gd name="T41" fmla="*/ 0 h 278"/>
                <a:gd name="T42" fmla="*/ 6 w 270"/>
                <a:gd name="T43" fmla="*/ 1 h 278"/>
                <a:gd name="T44" fmla="*/ 6 w 270"/>
                <a:gd name="T45" fmla="*/ 1 h 278"/>
                <a:gd name="T46" fmla="*/ 3 w 270"/>
                <a:gd name="T47" fmla="*/ 1 h 278"/>
                <a:gd name="T48" fmla="*/ 1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84" name="Freeform 526"/>
            <p:cNvSpPr>
              <a:spLocks/>
            </p:cNvSpPr>
            <p:nvPr/>
          </p:nvSpPr>
          <p:spPr bwMode="auto">
            <a:xfrm>
              <a:off x="7136" y="1371"/>
              <a:ext cx="71" cy="53"/>
            </a:xfrm>
            <a:custGeom>
              <a:avLst/>
              <a:gdLst>
                <a:gd name="T0" fmla="*/ 1 w 165"/>
                <a:gd name="T1" fmla="*/ 0 h 139"/>
                <a:gd name="T2" fmla="*/ 3 w 165"/>
                <a:gd name="T3" fmla="*/ 0 h 139"/>
                <a:gd name="T4" fmla="*/ 3 w 165"/>
                <a:gd name="T5" fmla="*/ 0 h 139"/>
                <a:gd name="T6" fmla="*/ 4 w 165"/>
                <a:gd name="T7" fmla="*/ 0 h 139"/>
                <a:gd name="T8" fmla="*/ 5 w 165"/>
                <a:gd name="T9" fmla="*/ 1 h 139"/>
                <a:gd name="T10" fmla="*/ 5 w 165"/>
                <a:gd name="T11" fmla="*/ 1 h 139"/>
                <a:gd name="T12" fmla="*/ 5 w 165"/>
                <a:gd name="T13" fmla="*/ 2 h 139"/>
                <a:gd name="T14" fmla="*/ 6 w 165"/>
                <a:gd name="T15" fmla="*/ 2 h 139"/>
                <a:gd name="T16" fmla="*/ 5 w 165"/>
                <a:gd name="T17" fmla="*/ 3 h 139"/>
                <a:gd name="T18" fmla="*/ 4 w 165"/>
                <a:gd name="T19" fmla="*/ 2 h 139"/>
                <a:gd name="T20" fmla="*/ 3 w 165"/>
                <a:gd name="T21" fmla="*/ 2 h 139"/>
                <a:gd name="T22" fmla="*/ 2 w 165"/>
                <a:gd name="T23" fmla="*/ 1 h 139"/>
                <a:gd name="T24" fmla="*/ 1 w 165"/>
                <a:gd name="T25" fmla="*/ 1 h 139"/>
                <a:gd name="T26" fmla="*/ 1 w 165"/>
                <a:gd name="T27" fmla="*/ 1 h 139"/>
                <a:gd name="T28" fmla="*/ 0 w 165"/>
                <a:gd name="T29" fmla="*/ 1 h 139"/>
                <a:gd name="T30" fmla="*/ 0 w 165"/>
                <a:gd name="T31" fmla="*/ 1 h 139"/>
                <a:gd name="T32" fmla="*/ 0 w 165"/>
                <a:gd name="T33" fmla="*/ 1 h 139"/>
                <a:gd name="T34" fmla="*/ 0 w 165"/>
                <a:gd name="T35" fmla="*/ 0 h 139"/>
                <a:gd name="T36" fmla="*/ 0 w 165"/>
                <a:gd name="T37" fmla="*/ 0 h 139"/>
                <a:gd name="T38" fmla="*/ 1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85" name="Freeform 527"/>
            <p:cNvSpPr>
              <a:spLocks/>
            </p:cNvSpPr>
            <p:nvPr/>
          </p:nvSpPr>
          <p:spPr bwMode="auto">
            <a:xfrm>
              <a:off x="7194" y="1406"/>
              <a:ext cx="38" cy="47"/>
            </a:xfrm>
            <a:custGeom>
              <a:avLst/>
              <a:gdLst>
                <a:gd name="T0" fmla="*/ 0 w 91"/>
                <a:gd name="T1" fmla="*/ 1 h 123"/>
                <a:gd name="T2" fmla="*/ 0 w 91"/>
                <a:gd name="T3" fmla="*/ 2 h 123"/>
                <a:gd name="T4" fmla="*/ 0 w 91"/>
                <a:gd name="T5" fmla="*/ 2 h 123"/>
                <a:gd name="T6" fmla="*/ 1 w 91"/>
                <a:gd name="T7" fmla="*/ 2 h 123"/>
                <a:gd name="T8" fmla="*/ 0 w 91"/>
                <a:gd name="T9" fmla="*/ 2 h 123"/>
                <a:gd name="T10" fmla="*/ 1 w 91"/>
                <a:gd name="T11" fmla="*/ 3 h 123"/>
                <a:gd name="T12" fmla="*/ 1 w 91"/>
                <a:gd name="T13" fmla="*/ 2 h 123"/>
                <a:gd name="T14" fmla="*/ 1 w 91"/>
                <a:gd name="T15" fmla="*/ 2 h 123"/>
                <a:gd name="T16" fmla="*/ 2 w 91"/>
                <a:gd name="T17" fmla="*/ 2 h 123"/>
                <a:gd name="T18" fmla="*/ 2 w 91"/>
                <a:gd name="T19" fmla="*/ 2 h 123"/>
                <a:gd name="T20" fmla="*/ 1 w 91"/>
                <a:gd name="T21" fmla="*/ 1 h 123"/>
                <a:gd name="T22" fmla="*/ 1 w 91"/>
                <a:gd name="T23" fmla="*/ 1 h 123"/>
                <a:gd name="T24" fmla="*/ 2 w 91"/>
                <a:gd name="T25" fmla="*/ 1 h 123"/>
                <a:gd name="T26" fmla="*/ 2 w 91"/>
                <a:gd name="T27" fmla="*/ 0 h 123"/>
                <a:gd name="T28" fmla="*/ 3 w 91"/>
                <a:gd name="T29" fmla="*/ 1 h 123"/>
                <a:gd name="T30" fmla="*/ 3 w 91"/>
                <a:gd name="T31" fmla="*/ 0 h 123"/>
                <a:gd name="T32" fmla="*/ 2 w 91"/>
                <a:gd name="T33" fmla="*/ 0 h 123"/>
                <a:gd name="T34" fmla="*/ 2 w 91"/>
                <a:gd name="T35" fmla="*/ 0 h 123"/>
                <a:gd name="T36" fmla="*/ 1 w 91"/>
                <a:gd name="T37" fmla="*/ 0 h 123"/>
                <a:gd name="T38" fmla="*/ 0 w 91"/>
                <a:gd name="T39" fmla="*/ 1 h 123"/>
                <a:gd name="T40" fmla="*/ 0 w 91"/>
                <a:gd name="T41" fmla="*/ 1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86" name="Freeform 528"/>
            <p:cNvSpPr>
              <a:spLocks/>
            </p:cNvSpPr>
            <p:nvPr/>
          </p:nvSpPr>
          <p:spPr bwMode="auto">
            <a:xfrm>
              <a:off x="7188" y="1353"/>
              <a:ext cx="64" cy="41"/>
            </a:xfrm>
            <a:custGeom>
              <a:avLst/>
              <a:gdLst>
                <a:gd name="T0" fmla="*/ 1 w 150"/>
                <a:gd name="T1" fmla="*/ 0 h 108"/>
                <a:gd name="T2" fmla="*/ 0 w 150"/>
                <a:gd name="T3" fmla="*/ 1 h 108"/>
                <a:gd name="T4" fmla="*/ 0 w 150"/>
                <a:gd name="T5" fmla="*/ 1 h 108"/>
                <a:gd name="T6" fmla="*/ 1 w 150"/>
                <a:gd name="T7" fmla="*/ 2 h 108"/>
                <a:gd name="T8" fmla="*/ 1 w 150"/>
                <a:gd name="T9" fmla="*/ 2 h 108"/>
                <a:gd name="T10" fmla="*/ 1 w 150"/>
                <a:gd name="T11" fmla="*/ 2 h 108"/>
                <a:gd name="T12" fmla="*/ 3 w 150"/>
                <a:gd name="T13" fmla="*/ 2 h 108"/>
                <a:gd name="T14" fmla="*/ 3 w 150"/>
                <a:gd name="T15" fmla="*/ 2 h 108"/>
                <a:gd name="T16" fmla="*/ 4 w 150"/>
                <a:gd name="T17" fmla="*/ 2 h 108"/>
                <a:gd name="T18" fmla="*/ 4 w 150"/>
                <a:gd name="T19" fmla="*/ 2 h 108"/>
                <a:gd name="T20" fmla="*/ 5 w 150"/>
                <a:gd name="T21" fmla="*/ 1 h 108"/>
                <a:gd name="T22" fmla="*/ 4 w 150"/>
                <a:gd name="T23" fmla="*/ 1 h 108"/>
                <a:gd name="T24" fmla="*/ 4 w 150"/>
                <a:gd name="T25" fmla="*/ 1 h 108"/>
                <a:gd name="T26" fmla="*/ 3 w 150"/>
                <a:gd name="T27" fmla="*/ 0 h 108"/>
                <a:gd name="T28" fmla="*/ 3 w 150"/>
                <a:gd name="T29" fmla="*/ 0 h 108"/>
                <a:gd name="T30" fmla="*/ 1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87" name="Freeform 529"/>
            <p:cNvSpPr>
              <a:spLocks/>
            </p:cNvSpPr>
            <p:nvPr/>
          </p:nvSpPr>
          <p:spPr bwMode="auto">
            <a:xfrm>
              <a:off x="7201" y="1389"/>
              <a:ext cx="45" cy="23"/>
            </a:xfrm>
            <a:custGeom>
              <a:avLst/>
              <a:gdLst>
                <a:gd name="T0" fmla="*/ 3 w 105"/>
                <a:gd name="T1" fmla="*/ 0 h 62"/>
                <a:gd name="T2" fmla="*/ 3 w 105"/>
                <a:gd name="T3" fmla="*/ 0 h 62"/>
                <a:gd name="T4" fmla="*/ 2 w 105"/>
                <a:gd name="T5" fmla="*/ 0 h 62"/>
                <a:gd name="T6" fmla="*/ 0 w 105"/>
                <a:gd name="T7" fmla="*/ 0 h 62"/>
                <a:gd name="T8" fmla="*/ 0 w 105"/>
                <a:gd name="T9" fmla="*/ 0 h 62"/>
                <a:gd name="T10" fmla="*/ 0 w 105"/>
                <a:gd name="T11" fmla="*/ 0 h 62"/>
                <a:gd name="T12" fmla="*/ 0 w 105"/>
                <a:gd name="T13" fmla="*/ 1 h 62"/>
                <a:gd name="T14" fmla="*/ 1 w 105"/>
                <a:gd name="T15" fmla="*/ 1 h 62"/>
                <a:gd name="T16" fmla="*/ 2 w 105"/>
                <a:gd name="T17" fmla="*/ 1 h 62"/>
                <a:gd name="T18" fmla="*/ 3 w 105"/>
                <a:gd name="T19" fmla="*/ 1 h 62"/>
                <a:gd name="T20" fmla="*/ 3 w 105"/>
                <a:gd name="T21" fmla="*/ 1 h 62"/>
                <a:gd name="T22" fmla="*/ 3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88" name="Freeform 530"/>
            <p:cNvSpPr>
              <a:spLocks/>
            </p:cNvSpPr>
            <p:nvPr/>
          </p:nvSpPr>
          <p:spPr bwMode="auto">
            <a:xfrm>
              <a:off x="7219" y="1493"/>
              <a:ext cx="91" cy="81"/>
            </a:xfrm>
            <a:custGeom>
              <a:avLst/>
              <a:gdLst>
                <a:gd name="T0" fmla="*/ 0 w 211"/>
                <a:gd name="T1" fmla="*/ 0 h 216"/>
                <a:gd name="T2" fmla="*/ 0 w 211"/>
                <a:gd name="T3" fmla="*/ 1 h 216"/>
                <a:gd name="T4" fmla="*/ 0 w 211"/>
                <a:gd name="T5" fmla="*/ 2 h 216"/>
                <a:gd name="T6" fmla="*/ 0 w 211"/>
                <a:gd name="T7" fmla="*/ 4 h 216"/>
                <a:gd name="T8" fmla="*/ 6 w 211"/>
                <a:gd name="T9" fmla="*/ 4 h 216"/>
                <a:gd name="T10" fmla="*/ 6 w 211"/>
                <a:gd name="T11" fmla="*/ 4 h 216"/>
                <a:gd name="T12" fmla="*/ 7 w 211"/>
                <a:gd name="T13" fmla="*/ 4 h 216"/>
                <a:gd name="T14" fmla="*/ 5 w 211"/>
                <a:gd name="T15" fmla="*/ 1 h 216"/>
                <a:gd name="T16" fmla="*/ 5 w 211"/>
                <a:gd name="T17" fmla="*/ 1 h 216"/>
                <a:gd name="T18" fmla="*/ 6 w 211"/>
                <a:gd name="T19" fmla="*/ 2 h 216"/>
                <a:gd name="T20" fmla="*/ 6 w 211"/>
                <a:gd name="T21" fmla="*/ 1 h 216"/>
                <a:gd name="T22" fmla="*/ 6 w 211"/>
                <a:gd name="T23" fmla="*/ 0 h 216"/>
                <a:gd name="T24" fmla="*/ 5 w 211"/>
                <a:gd name="T25" fmla="*/ 0 h 216"/>
                <a:gd name="T26" fmla="*/ 4 w 211"/>
                <a:gd name="T27" fmla="*/ 0 h 216"/>
                <a:gd name="T28" fmla="*/ 3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89" name="Line 531"/>
            <p:cNvSpPr>
              <a:spLocks noChangeShapeType="1"/>
            </p:cNvSpPr>
            <p:nvPr/>
          </p:nvSpPr>
          <p:spPr bwMode="auto">
            <a:xfrm>
              <a:off x="7290" y="1499"/>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90" name="Line 532"/>
            <p:cNvSpPr>
              <a:spLocks noChangeShapeType="1"/>
            </p:cNvSpPr>
            <p:nvPr/>
          </p:nvSpPr>
          <p:spPr bwMode="auto">
            <a:xfrm>
              <a:off x="7290" y="1505"/>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91" name="Line 533"/>
            <p:cNvSpPr>
              <a:spLocks noChangeShapeType="1"/>
            </p:cNvSpPr>
            <p:nvPr/>
          </p:nvSpPr>
          <p:spPr bwMode="auto">
            <a:xfrm flipV="1">
              <a:off x="7304" y="1505"/>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92" name="Line 534"/>
            <p:cNvSpPr>
              <a:spLocks noChangeShapeType="1"/>
            </p:cNvSpPr>
            <p:nvPr/>
          </p:nvSpPr>
          <p:spPr bwMode="auto">
            <a:xfrm flipV="1">
              <a:off x="7304" y="1499"/>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93" name="Line 535"/>
            <p:cNvSpPr>
              <a:spLocks noChangeShapeType="1"/>
            </p:cNvSpPr>
            <p:nvPr/>
          </p:nvSpPr>
          <p:spPr bwMode="auto">
            <a:xfrm flipV="1">
              <a:off x="7304" y="1493"/>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94" name="Line 536"/>
            <p:cNvSpPr>
              <a:spLocks noChangeShapeType="1"/>
            </p:cNvSpPr>
            <p:nvPr/>
          </p:nvSpPr>
          <p:spPr bwMode="auto">
            <a:xfrm flipV="1">
              <a:off x="7304" y="1476"/>
              <a:ext cx="6"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95" name="Freeform 537"/>
            <p:cNvSpPr>
              <a:spLocks/>
            </p:cNvSpPr>
            <p:nvPr/>
          </p:nvSpPr>
          <p:spPr bwMode="auto">
            <a:xfrm>
              <a:off x="7278" y="1459"/>
              <a:ext cx="12" cy="11"/>
            </a:xfrm>
            <a:custGeom>
              <a:avLst/>
              <a:gdLst>
                <a:gd name="T0" fmla="*/ 1 w 30"/>
                <a:gd name="T1" fmla="*/ 0 h 31"/>
                <a:gd name="T2" fmla="*/ 0 w 30"/>
                <a:gd name="T3" fmla="*/ 0 h 31"/>
                <a:gd name="T4" fmla="*/ 0 w 30"/>
                <a:gd name="T5" fmla="*/ 0 h 31"/>
                <a:gd name="T6" fmla="*/ 1 w 30"/>
                <a:gd name="T7" fmla="*/ 0 h 31"/>
                <a:gd name="T8" fmla="*/ 1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29" y="0"/>
                  </a:moveTo>
                  <a:lnTo>
                    <a:pt x="0" y="15"/>
                  </a:lnTo>
                  <a:lnTo>
                    <a:pt x="0" y="30"/>
                  </a:lnTo>
                  <a:lnTo>
                    <a:pt x="29" y="15"/>
                  </a:lnTo>
                  <a:lnTo>
                    <a:pt x="2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96" name="Freeform 538"/>
            <p:cNvSpPr>
              <a:spLocks/>
            </p:cNvSpPr>
            <p:nvPr/>
          </p:nvSpPr>
          <p:spPr bwMode="auto">
            <a:xfrm>
              <a:off x="7304" y="1476"/>
              <a:ext cx="0" cy="17"/>
            </a:xfrm>
            <a:custGeom>
              <a:avLst/>
              <a:gdLst>
                <a:gd name="T0" fmla="*/ 0 w 1"/>
                <a:gd name="T1" fmla="*/ 0 h 47"/>
                <a:gd name="T2" fmla="*/ 0 w 1"/>
                <a:gd name="T3" fmla="*/ 1 h 47"/>
                <a:gd name="T4" fmla="*/ 0 w 1"/>
                <a:gd name="T5" fmla="*/ 0 h 47"/>
                <a:gd name="T6" fmla="*/ 0 w 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7">
                  <a:moveTo>
                    <a:pt x="0" y="0"/>
                  </a:moveTo>
                  <a:lnTo>
                    <a:pt x="0" y="46"/>
                  </a:lnTo>
                  <a:lnTo>
                    <a:pt x="0"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97" name="Line 539"/>
            <p:cNvSpPr>
              <a:spLocks noChangeShapeType="1"/>
            </p:cNvSpPr>
            <p:nvPr/>
          </p:nvSpPr>
          <p:spPr bwMode="auto">
            <a:xfrm>
              <a:off x="7304" y="1493"/>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98" name="Line 540"/>
            <p:cNvSpPr>
              <a:spLocks noChangeShapeType="1"/>
            </p:cNvSpPr>
            <p:nvPr/>
          </p:nvSpPr>
          <p:spPr bwMode="auto">
            <a:xfrm>
              <a:off x="7304" y="148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299" name="Line 541"/>
            <p:cNvSpPr>
              <a:spLocks noChangeShapeType="1"/>
            </p:cNvSpPr>
            <p:nvPr/>
          </p:nvSpPr>
          <p:spPr bwMode="auto">
            <a:xfrm>
              <a:off x="7304" y="1481"/>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00" name="Line 542"/>
            <p:cNvSpPr>
              <a:spLocks noChangeShapeType="1"/>
            </p:cNvSpPr>
            <p:nvPr/>
          </p:nvSpPr>
          <p:spPr bwMode="auto">
            <a:xfrm>
              <a:off x="7304" y="1476"/>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01" name="Line 543"/>
            <p:cNvSpPr>
              <a:spLocks noChangeShapeType="1"/>
            </p:cNvSpPr>
            <p:nvPr/>
          </p:nvSpPr>
          <p:spPr bwMode="auto">
            <a:xfrm>
              <a:off x="7304" y="1476"/>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02" name="Line 544"/>
            <p:cNvSpPr>
              <a:spLocks noChangeShapeType="1"/>
            </p:cNvSpPr>
            <p:nvPr/>
          </p:nvSpPr>
          <p:spPr bwMode="auto">
            <a:xfrm>
              <a:off x="7304" y="1481"/>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03" name="Line 545"/>
            <p:cNvSpPr>
              <a:spLocks noChangeShapeType="1"/>
            </p:cNvSpPr>
            <p:nvPr/>
          </p:nvSpPr>
          <p:spPr bwMode="auto">
            <a:xfrm>
              <a:off x="7304" y="148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04" name="Line 546"/>
            <p:cNvSpPr>
              <a:spLocks noChangeShapeType="1"/>
            </p:cNvSpPr>
            <p:nvPr/>
          </p:nvSpPr>
          <p:spPr bwMode="auto">
            <a:xfrm flipH="1">
              <a:off x="7297" y="1487"/>
              <a:ext cx="6"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05" name="Line 547"/>
            <p:cNvSpPr>
              <a:spLocks noChangeShapeType="1"/>
            </p:cNvSpPr>
            <p:nvPr/>
          </p:nvSpPr>
          <p:spPr bwMode="auto">
            <a:xfrm>
              <a:off x="7297" y="1493"/>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06" name="Line 548"/>
            <p:cNvSpPr>
              <a:spLocks noChangeShapeType="1"/>
            </p:cNvSpPr>
            <p:nvPr/>
          </p:nvSpPr>
          <p:spPr bwMode="auto">
            <a:xfrm>
              <a:off x="7304" y="1493"/>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07" name="Freeform 549"/>
            <p:cNvSpPr>
              <a:spLocks/>
            </p:cNvSpPr>
            <p:nvPr/>
          </p:nvSpPr>
          <p:spPr bwMode="auto">
            <a:xfrm>
              <a:off x="7290" y="1476"/>
              <a:ext cx="14" cy="41"/>
            </a:xfrm>
            <a:custGeom>
              <a:avLst/>
              <a:gdLst>
                <a:gd name="T0" fmla="*/ 0 w 32"/>
                <a:gd name="T1" fmla="*/ 1 h 108"/>
                <a:gd name="T2" fmla="*/ 0 w 32"/>
                <a:gd name="T3" fmla="*/ 2 h 108"/>
                <a:gd name="T4" fmla="*/ 1 w 32"/>
                <a:gd name="T5" fmla="*/ 1 h 108"/>
                <a:gd name="T6" fmla="*/ 1 w 32"/>
                <a:gd name="T7" fmla="*/ 1 h 108"/>
                <a:gd name="T8" fmla="*/ 1 w 32"/>
                <a:gd name="T9" fmla="*/ 0 h 108"/>
                <a:gd name="T10" fmla="*/ 0 w 32"/>
                <a:gd name="T11" fmla="*/ 1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08">
                  <a:moveTo>
                    <a:pt x="0" y="61"/>
                  </a:moveTo>
                  <a:lnTo>
                    <a:pt x="16" y="107"/>
                  </a:lnTo>
                  <a:lnTo>
                    <a:pt x="31" y="46"/>
                  </a:lnTo>
                  <a:lnTo>
                    <a:pt x="31" y="31"/>
                  </a:lnTo>
                  <a:lnTo>
                    <a:pt x="31" y="0"/>
                  </a:lnTo>
                  <a:lnTo>
                    <a:pt x="0" y="6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08" name="Freeform 550"/>
            <p:cNvSpPr>
              <a:spLocks/>
            </p:cNvSpPr>
            <p:nvPr/>
          </p:nvSpPr>
          <p:spPr bwMode="auto">
            <a:xfrm>
              <a:off x="7304" y="1464"/>
              <a:ext cx="6" cy="12"/>
            </a:xfrm>
            <a:custGeom>
              <a:avLst/>
              <a:gdLst>
                <a:gd name="T0" fmla="*/ 0 w 17"/>
                <a:gd name="T1" fmla="*/ 1 h 32"/>
                <a:gd name="T2" fmla="*/ 0 w 17"/>
                <a:gd name="T3" fmla="*/ 0 h 32"/>
                <a:gd name="T4" fmla="*/ 0 w 17"/>
                <a:gd name="T5" fmla="*/ 0 h 32"/>
                <a:gd name="T6" fmla="*/ 0 w 17"/>
                <a:gd name="T7" fmla="*/ 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31"/>
                  </a:moveTo>
                  <a:lnTo>
                    <a:pt x="16" y="16"/>
                  </a:lnTo>
                  <a:lnTo>
                    <a:pt x="0" y="0"/>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09" name="Freeform 551"/>
            <p:cNvSpPr>
              <a:spLocks/>
            </p:cNvSpPr>
            <p:nvPr/>
          </p:nvSpPr>
          <p:spPr bwMode="auto">
            <a:xfrm>
              <a:off x="7149" y="1650"/>
              <a:ext cx="97" cy="70"/>
            </a:xfrm>
            <a:custGeom>
              <a:avLst/>
              <a:gdLst>
                <a:gd name="T0" fmla="*/ 8 w 224"/>
                <a:gd name="T1" fmla="*/ 3 h 185"/>
                <a:gd name="T2" fmla="*/ 7 w 224"/>
                <a:gd name="T3" fmla="*/ 1 h 185"/>
                <a:gd name="T4" fmla="*/ 6 w 224"/>
                <a:gd name="T5" fmla="*/ 1 h 185"/>
                <a:gd name="T6" fmla="*/ 6 w 224"/>
                <a:gd name="T7" fmla="*/ 0 h 185"/>
                <a:gd name="T8" fmla="*/ 5 w 224"/>
                <a:gd name="T9" fmla="*/ 0 h 185"/>
                <a:gd name="T10" fmla="*/ 5 w 224"/>
                <a:gd name="T11" fmla="*/ 0 h 185"/>
                <a:gd name="T12" fmla="*/ 3 w 224"/>
                <a:gd name="T13" fmla="*/ 1 h 185"/>
                <a:gd name="T14" fmla="*/ 0 w 224"/>
                <a:gd name="T15" fmla="*/ 2 h 185"/>
                <a:gd name="T16" fmla="*/ 0 w 224"/>
                <a:gd name="T17" fmla="*/ 2 h 185"/>
                <a:gd name="T18" fmla="*/ 0 w 224"/>
                <a:gd name="T19" fmla="*/ 3 h 185"/>
                <a:gd name="T20" fmla="*/ 1 w 224"/>
                <a:gd name="T21" fmla="*/ 4 h 185"/>
                <a:gd name="T22" fmla="*/ 1 w 224"/>
                <a:gd name="T23" fmla="*/ 3 h 185"/>
                <a:gd name="T24" fmla="*/ 2 w 224"/>
                <a:gd name="T25" fmla="*/ 3 h 185"/>
                <a:gd name="T26" fmla="*/ 3 w 224"/>
                <a:gd name="T27" fmla="*/ 3 h 185"/>
                <a:gd name="T28" fmla="*/ 3 w 224"/>
                <a:gd name="T29" fmla="*/ 3 h 185"/>
                <a:gd name="T30" fmla="*/ 5 w 224"/>
                <a:gd name="T31" fmla="*/ 3 h 185"/>
                <a:gd name="T32" fmla="*/ 5 w 224"/>
                <a:gd name="T33" fmla="*/ 3 h 185"/>
                <a:gd name="T34" fmla="*/ 7 w 224"/>
                <a:gd name="T35" fmla="*/ 3 h 185"/>
                <a:gd name="T36" fmla="*/ 8 w 224"/>
                <a:gd name="T37" fmla="*/ 3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10" name="Freeform 552"/>
            <p:cNvSpPr>
              <a:spLocks/>
            </p:cNvSpPr>
            <p:nvPr/>
          </p:nvSpPr>
          <p:spPr bwMode="auto">
            <a:xfrm>
              <a:off x="7264" y="1737"/>
              <a:ext cx="7" cy="18"/>
            </a:xfrm>
            <a:custGeom>
              <a:avLst/>
              <a:gdLst>
                <a:gd name="T0" fmla="*/ 0 w 17"/>
                <a:gd name="T1" fmla="*/ 0 h 47"/>
                <a:gd name="T2" fmla="*/ 0 w 17"/>
                <a:gd name="T3" fmla="*/ 1 h 47"/>
                <a:gd name="T4" fmla="*/ 0 w 17"/>
                <a:gd name="T5" fmla="*/ 1 h 47"/>
                <a:gd name="T6" fmla="*/ 0 w 17"/>
                <a:gd name="T7" fmla="*/ 0 h 47"/>
                <a:gd name="T8" fmla="*/ 0 w 1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7">
                  <a:moveTo>
                    <a:pt x="0" y="0"/>
                  </a:moveTo>
                  <a:lnTo>
                    <a:pt x="0" y="46"/>
                  </a:lnTo>
                  <a:lnTo>
                    <a:pt x="16" y="31"/>
                  </a:lnTo>
                  <a:lnTo>
                    <a:pt x="16"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11" name="Freeform 553"/>
            <p:cNvSpPr>
              <a:spLocks/>
            </p:cNvSpPr>
            <p:nvPr/>
          </p:nvSpPr>
          <p:spPr bwMode="auto">
            <a:xfrm>
              <a:off x="7124" y="1708"/>
              <a:ext cx="51" cy="58"/>
            </a:xfrm>
            <a:custGeom>
              <a:avLst/>
              <a:gdLst>
                <a:gd name="T0" fmla="*/ 4 w 120"/>
                <a:gd name="T1" fmla="*/ 0 h 154"/>
                <a:gd name="T2" fmla="*/ 3 w 120"/>
                <a:gd name="T3" fmla="*/ 0 h 154"/>
                <a:gd name="T4" fmla="*/ 3 w 120"/>
                <a:gd name="T5" fmla="*/ 1 h 154"/>
                <a:gd name="T6" fmla="*/ 1 w 120"/>
                <a:gd name="T7" fmla="*/ 1 h 154"/>
                <a:gd name="T8" fmla="*/ 2 w 120"/>
                <a:gd name="T9" fmla="*/ 1 h 154"/>
                <a:gd name="T10" fmla="*/ 1 w 120"/>
                <a:gd name="T11" fmla="*/ 1 h 154"/>
                <a:gd name="T12" fmla="*/ 1 w 120"/>
                <a:gd name="T13" fmla="*/ 2 h 154"/>
                <a:gd name="T14" fmla="*/ 0 w 120"/>
                <a:gd name="T15" fmla="*/ 2 h 154"/>
                <a:gd name="T16" fmla="*/ 0 w 120"/>
                <a:gd name="T17" fmla="*/ 2 h 154"/>
                <a:gd name="T18" fmla="*/ 0 w 120"/>
                <a:gd name="T19" fmla="*/ 3 h 154"/>
                <a:gd name="T20" fmla="*/ 0 w 120"/>
                <a:gd name="T21" fmla="*/ 3 h 154"/>
                <a:gd name="T22" fmla="*/ 1 w 120"/>
                <a:gd name="T23" fmla="*/ 3 h 154"/>
                <a:gd name="T24" fmla="*/ 2 w 120"/>
                <a:gd name="T25" fmla="*/ 3 h 154"/>
                <a:gd name="T26" fmla="*/ 3 w 120"/>
                <a:gd name="T27" fmla="*/ 3 h 154"/>
                <a:gd name="T28" fmla="*/ 3 w 120"/>
                <a:gd name="T29" fmla="*/ 2 h 154"/>
                <a:gd name="T30" fmla="*/ 4 w 120"/>
                <a:gd name="T31" fmla="*/ 2 h 154"/>
                <a:gd name="T32" fmla="*/ 4 w 120"/>
                <a:gd name="T33" fmla="*/ 1 h 154"/>
                <a:gd name="T34" fmla="*/ 4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12" name="Freeform 554"/>
            <p:cNvSpPr>
              <a:spLocks/>
            </p:cNvSpPr>
            <p:nvPr/>
          </p:nvSpPr>
          <p:spPr bwMode="auto">
            <a:xfrm>
              <a:off x="7105" y="1639"/>
              <a:ext cx="57" cy="81"/>
            </a:xfrm>
            <a:custGeom>
              <a:avLst/>
              <a:gdLst>
                <a:gd name="T0" fmla="*/ 0 w 134"/>
                <a:gd name="T1" fmla="*/ 4 h 216"/>
                <a:gd name="T2" fmla="*/ 1 w 134"/>
                <a:gd name="T3" fmla="*/ 4 h 216"/>
                <a:gd name="T4" fmla="*/ 3 w 134"/>
                <a:gd name="T5" fmla="*/ 4 h 216"/>
                <a:gd name="T6" fmla="*/ 4 w 134"/>
                <a:gd name="T7" fmla="*/ 4 h 216"/>
                <a:gd name="T8" fmla="*/ 4 w 134"/>
                <a:gd name="T9" fmla="*/ 4 h 216"/>
                <a:gd name="T10" fmla="*/ 3 w 134"/>
                <a:gd name="T11" fmla="*/ 3 h 216"/>
                <a:gd name="T12" fmla="*/ 4 w 134"/>
                <a:gd name="T13" fmla="*/ 2 h 216"/>
                <a:gd name="T14" fmla="*/ 3 w 134"/>
                <a:gd name="T15" fmla="*/ 2 h 216"/>
                <a:gd name="T16" fmla="*/ 4 w 134"/>
                <a:gd name="T17" fmla="*/ 1 h 216"/>
                <a:gd name="T18" fmla="*/ 3 w 134"/>
                <a:gd name="T19" fmla="*/ 0 h 216"/>
                <a:gd name="T20" fmla="*/ 3 w 134"/>
                <a:gd name="T21" fmla="*/ 1 h 216"/>
                <a:gd name="T22" fmla="*/ 3 w 134"/>
                <a:gd name="T23" fmla="*/ 2 h 216"/>
                <a:gd name="T24" fmla="*/ 1 w 134"/>
                <a:gd name="T25" fmla="*/ 2 h 216"/>
                <a:gd name="T26" fmla="*/ 1 w 134"/>
                <a:gd name="T27" fmla="*/ 2 h 216"/>
                <a:gd name="T28" fmla="*/ 0 w 134"/>
                <a:gd name="T29" fmla="*/ 3 h 216"/>
                <a:gd name="T30" fmla="*/ 0 w 134"/>
                <a:gd name="T31" fmla="*/ 3 h 216"/>
                <a:gd name="T32" fmla="*/ 0 w 134"/>
                <a:gd name="T33" fmla="*/ 4 h 216"/>
                <a:gd name="T34" fmla="*/ 0 w 134"/>
                <a:gd name="T35" fmla="*/ 4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13" name="Freeform 555"/>
            <p:cNvSpPr>
              <a:spLocks/>
            </p:cNvSpPr>
            <p:nvPr/>
          </p:nvSpPr>
          <p:spPr bwMode="auto">
            <a:xfrm>
              <a:off x="7201" y="1563"/>
              <a:ext cx="134" cy="157"/>
            </a:xfrm>
            <a:custGeom>
              <a:avLst/>
              <a:gdLst>
                <a:gd name="T0" fmla="*/ 9 w 314"/>
                <a:gd name="T1" fmla="*/ 0 h 416"/>
                <a:gd name="T2" fmla="*/ 7 w 314"/>
                <a:gd name="T3" fmla="*/ 1 h 416"/>
                <a:gd name="T4" fmla="*/ 7 w 314"/>
                <a:gd name="T5" fmla="*/ 0 h 416"/>
                <a:gd name="T6" fmla="*/ 2 w 314"/>
                <a:gd name="T7" fmla="*/ 1 h 416"/>
                <a:gd name="T8" fmla="*/ 2 w 314"/>
                <a:gd name="T9" fmla="*/ 1 h 416"/>
                <a:gd name="T10" fmla="*/ 1 w 314"/>
                <a:gd name="T11" fmla="*/ 1 h 416"/>
                <a:gd name="T12" fmla="*/ 1 w 314"/>
                <a:gd name="T13" fmla="*/ 2 h 416"/>
                <a:gd name="T14" fmla="*/ 1 w 314"/>
                <a:gd name="T15" fmla="*/ 3 h 416"/>
                <a:gd name="T16" fmla="*/ 0 w 314"/>
                <a:gd name="T17" fmla="*/ 3 h 416"/>
                <a:gd name="T18" fmla="*/ 0 w 314"/>
                <a:gd name="T19" fmla="*/ 3 h 416"/>
                <a:gd name="T20" fmla="*/ 0 w 314"/>
                <a:gd name="T21" fmla="*/ 4 h 416"/>
                <a:gd name="T22" fmla="*/ 0 w 314"/>
                <a:gd name="T23" fmla="*/ 5 h 416"/>
                <a:gd name="T24" fmla="*/ 1 w 314"/>
                <a:gd name="T25" fmla="*/ 5 h 416"/>
                <a:gd name="T26" fmla="*/ 1 w 314"/>
                <a:gd name="T27" fmla="*/ 5 h 416"/>
                <a:gd name="T28" fmla="*/ 1 w 314"/>
                <a:gd name="T29" fmla="*/ 6 h 416"/>
                <a:gd name="T30" fmla="*/ 3 w 314"/>
                <a:gd name="T31" fmla="*/ 6 h 416"/>
                <a:gd name="T32" fmla="*/ 3 w 314"/>
                <a:gd name="T33" fmla="*/ 7 h 416"/>
                <a:gd name="T34" fmla="*/ 4 w 314"/>
                <a:gd name="T35" fmla="*/ 8 h 416"/>
                <a:gd name="T36" fmla="*/ 5 w 314"/>
                <a:gd name="T37" fmla="*/ 8 h 416"/>
                <a:gd name="T38" fmla="*/ 6 w 314"/>
                <a:gd name="T39" fmla="*/ 8 h 416"/>
                <a:gd name="T40" fmla="*/ 6 w 314"/>
                <a:gd name="T41" fmla="*/ 8 h 416"/>
                <a:gd name="T42" fmla="*/ 6 w 314"/>
                <a:gd name="T43" fmla="*/ 8 h 416"/>
                <a:gd name="T44" fmla="*/ 6 w 314"/>
                <a:gd name="T45" fmla="*/ 8 h 416"/>
                <a:gd name="T46" fmla="*/ 7 w 314"/>
                <a:gd name="T47" fmla="*/ 8 h 416"/>
                <a:gd name="T48" fmla="*/ 9 w 314"/>
                <a:gd name="T49" fmla="*/ 8 h 416"/>
                <a:gd name="T50" fmla="*/ 8 w 314"/>
                <a:gd name="T51" fmla="*/ 6 h 416"/>
                <a:gd name="T52" fmla="*/ 7 w 314"/>
                <a:gd name="T53" fmla="*/ 6 h 416"/>
                <a:gd name="T54" fmla="*/ 8 w 314"/>
                <a:gd name="T55" fmla="*/ 6 h 416"/>
                <a:gd name="T56" fmla="*/ 8 w 314"/>
                <a:gd name="T57" fmla="*/ 5 h 416"/>
                <a:gd name="T58" fmla="*/ 8 w 314"/>
                <a:gd name="T59" fmla="*/ 5 h 416"/>
                <a:gd name="T60" fmla="*/ 9 w 314"/>
                <a:gd name="T61" fmla="*/ 4 h 416"/>
                <a:gd name="T62" fmla="*/ 9 w 314"/>
                <a:gd name="T63" fmla="*/ 3 h 416"/>
                <a:gd name="T64" fmla="*/ 9 w 314"/>
                <a:gd name="T65" fmla="*/ 2 h 416"/>
                <a:gd name="T66" fmla="*/ 10 w 314"/>
                <a:gd name="T67" fmla="*/ 2 h 416"/>
                <a:gd name="T68" fmla="*/ 9 w 314"/>
                <a:gd name="T69" fmla="*/ 2 h 416"/>
                <a:gd name="T70" fmla="*/ 9 w 314"/>
                <a:gd name="T71" fmla="*/ 1 h 416"/>
                <a:gd name="T72" fmla="*/ 9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14" name="Freeform 556"/>
            <p:cNvSpPr>
              <a:spLocks/>
            </p:cNvSpPr>
            <p:nvPr/>
          </p:nvSpPr>
          <p:spPr bwMode="auto">
            <a:xfrm>
              <a:off x="7367" y="1824"/>
              <a:ext cx="59" cy="99"/>
            </a:xfrm>
            <a:custGeom>
              <a:avLst/>
              <a:gdLst>
                <a:gd name="T0" fmla="*/ 4 w 135"/>
                <a:gd name="T1" fmla="*/ 0 h 263"/>
                <a:gd name="T2" fmla="*/ 3 w 135"/>
                <a:gd name="T3" fmla="*/ 0 h 263"/>
                <a:gd name="T4" fmla="*/ 3 w 135"/>
                <a:gd name="T5" fmla="*/ 1 h 263"/>
                <a:gd name="T6" fmla="*/ 3 w 135"/>
                <a:gd name="T7" fmla="*/ 1 h 263"/>
                <a:gd name="T8" fmla="*/ 1 w 135"/>
                <a:gd name="T9" fmla="*/ 2 h 263"/>
                <a:gd name="T10" fmla="*/ 0 w 135"/>
                <a:gd name="T11" fmla="*/ 2 h 263"/>
                <a:gd name="T12" fmla="*/ 0 w 135"/>
                <a:gd name="T13" fmla="*/ 3 h 263"/>
                <a:gd name="T14" fmla="*/ 0 w 135"/>
                <a:gd name="T15" fmla="*/ 4 h 263"/>
                <a:gd name="T16" fmla="*/ 0 w 135"/>
                <a:gd name="T17" fmla="*/ 4 h 263"/>
                <a:gd name="T18" fmla="*/ 0 w 135"/>
                <a:gd name="T19" fmla="*/ 5 h 263"/>
                <a:gd name="T20" fmla="*/ 0 w 135"/>
                <a:gd name="T21" fmla="*/ 5 h 263"/>
                <a:gd name="T22" fmla="*/ 2 w 135"/>
                <a:gd name="T23" fmla="*/ 5 h 263"/>
                <a:gd name="T24" fmla="*/ 3 w 135"/>
                <a:gd name="T25" fmla="*/ 3 h 263"/>
                <a:gd name="T26" fmla="*/ 4 w 135"/>
                <a:gd name="T27" fmla="*/ 2 h 263"/>
                <a:gd name="T28" fmla="*/ 5 w 135"/>
                <a:gd name="T29" fmla="*/ 1 h 263"/>
                <a:gd name="T30" fmla="*/ 4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15" name="Freeform 557"/>
            <p:cNvSpPr>
              <a:spLocks/>
            </p:cNvSpPr>
            <p:nvPr/>
          </p:nvSpPr>
          <p:spPr bwMode="auto">
            <a:xfrm>
              <a:off x="7124" y="1853"/>
              <a:ext cx="103" cy="94"/>
            </a:xfrm>
            <a:custGeom>
              <a:avLst/>
              <a:gdLst>
                <a:gd name="T0" fmla="*/ 0 w 239"/>
                <a:gd name="T1" fmla="*/ 0 h 247"/>
                <a:gd name="T2" fmla="*/ 0 w 239"/>
                <a:gd name="T3" fmla="*/ 1 h 247"/>
                <a:gd name="T4" fmla="*/ 1 w 239"/>
                <a:gd name="T5" fmla="*/ 1 h 247"/>
                <a:gd name="T6" fmla="*/ 1 w 239"/>
                <a:gd name="T7" fmla="*/ 3 h 247"/>
                <a:gd name="T8" fmla="*/ 2 w 239"/>
                <a:gd name="T9" fmla="*/ 4 h 247"/>
                <a:gd name="T10" fmla="*/ 3 w 239"/>
                <a:gd name="T11" fmla="*/ 5 h 247"/>
                <a:gd name="T12" fmla="*/ 3 w 239"/>
                <a:gd name="T13" fmla="*/ 5 h 247"/>
                <a:gd name="T14" fmla="*/ 3 w 239"/>
                <a:gd name="T15" fmla="*/ 5 h 247"/>
                <a:gd name="T16" fmla="*/ 5 w 239"/>
                <a:gd name="T17" fmla="*/ 5 h 247"/>
                <a:gd name="T18" fmla="*/ 5 w 239"/>
                <a:gd name="T19" fmla="*/ 3 h 247"/>
                <a:gd name="T20" fmla="*/ 5 w 239"/>
                <a:gd name="T21" fmla="*/ 2 h 247"/>
                <a:gd name="T22" fmla="*/ 6 w 239"/>
                <a:gd name="T23" fmla="*/ 2 h 247"/>
                <a:gd name="T24" fmla="*/ 6 w 239"/>
                <a:gd name="T25" fmla="*/ 1 h 247"/>
                <a:gd name="T26" fmla="*/ 7 w 239"/>
                <a:gd name="T27" fmla="*/ 1 h 247"/>
                <a:gd name="T28" fmla="*/ 8 w 239"/>
                <a:gd name="T29" fmla="*/ 1 h 247"/>
                <a:gd name="T30" fmla="*/ 8 w 239"/>
                <a:gd name="T31" fmla="*/ 0 h 247"/>
                <a:gd name="T32" fmla="*/ 7 w 239"/>
                <a:gd name="T33" fmla="*/ 0 h 247"/>
                <a:gd name="T34" fmla="*/ 6 w 239"/>
                <a:gd name="T35" fmla="*/ 1 h 247"/>
                <a:gd name="T36" fmla="*/ 4 w 239"/>
                <a:gd name="T37" fmla="*/ 0 h 247"/>
                <a:gd name="T38" fmla="*/ 1 w 239"/>
                <a:gd name="T39" fmla="*/ 0 h 247"/>
                <a:gd name="T40" fmla="*/ 1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16" name="Freeform 558"/>
            <p:cNvSpPr>
              <a:spLocks/>
            </p:cNvSpPr>
            <p:nvPr/>
          </p:nvSpPr>
          <p:spPr bwMode="auto">
            <a:xfrm>
              <a:off x="7162" y="1900"/>
              <a:ext cx="122" cy="93"/>
            </a:xfrm>
            <a:custGeom>
              <a:avLst/>
              <a:gdLst>
                <a:gd name="T0" fmla="*/ 0 w 284"/>
                <a:gd name="T1" fmla="*/ 3 h 246"/>
                <a:gd name="T2" fmla="*/ 0 w 284"/>
                <a:gd name="T3" fmla="*/ 3 h 246"/>
                <a:gd name="T4" fmla="*/ 0 w 284"/>
                <a:gd name="T5" fmla="*/ 4 h 246"/>
                <a:gd name="T6" fmla="*/ 0 w 284"/>
                <a:gd name="T7" fmla="*/ 5 h 246"/>
                <a:gd name="T8" fmla="*/ 1 w 284"/>
                <a:gd name="T9" fmla="*/ 5 h 246"/>
                <a:gd name="T10" fmla="*/ 3 w 284"/>
                <a:gd name="T11" fmla="*/ 5 h 246"/>
                <a:gd name="T12" fmla="*/ 3 w 284"/>
                <a:gd name="T13" fmla="*/ 5 h 246"/>
                <a:gd name="T14" fmla="*/ 4 w 284"/>
                <a:gd name="T15" fmla="*/ 5 h 246"/>
                <a:gd name="T16" fmla="*/ 5 w 284"/>
                <a:gd name="T17" fmla="*/ 5 h 246"/>
                <a:gd name="T18" fmla="*/ 5 w 284"/>
                <a:gd name="T19" fmla="*/ 5 h 246"/>
                <a:gd name="T20" fmla="*/ 6 w 284"/>
                <a:gd name="T21" fmla="*/ 5 h 246"/>
                <a:gd name="T22" fmla="*/ 8 w 284"/>
                <a:gd name="T23" fmla="*/ 4 h 246"/>
                <a:gd name="T24" fmla="*/ 9 w 284"/>
                <a:gd name="T25" fmla="*/ 3 h 246"/>
                <a:gd name="T26" fmla="*/ 9 w 284"/>
                <a:gd name="T27" fmla="*/ 3 h 246"/>
                <a:gd name="T28" fmla="*/ 9 w 284"/>
                <a:gd name="T29" fmla="*/ 2 h 246"/>
                <a:gd name="T30" fmla="*/ 9 w 284"/>
                <a:gd name="T31" fmla="*/ 2 h 246"/>
                <a:gd name="T32" fmla="*/ 9 w 284"/>
                <a:gd name="T33" fmla="*/ 2 h 246"/>
                <a:gd name="T34" fmla="*/ 8 w 284"/>
                <a:gd name="T35" fmla="*/ 2 h 246"/>
                <a:gd name="T36" fmla="*/ 9 w 284"/>
                <a:gd name="T37" fmla="*/ 1 h 246"/>
                <a:gd name="T38" fmla="*/ 9 w 284"/>
                <a:gd name="T39" fmla="*/ 1 h 246"/>
                <a:gd name="T40" fmla="*/ 9 w 284"/>
                <a:gd name="T41" fmla="*/ 0 h 246"/>
                <a:gd name="T42" fmla="*/ 9 w 284"/>
                <a:gd name="T43" fmla="*/ 0 h 246"/>
                <a:gd name="T44" fmla="*/ 8 w 284"/>
                <a:gd name="T45" fmla="*/ 0 h 246"/>
                <a:gd name="T46" fmla="*/ 8 w 284"/>
                <a:gd name="T47" fmla="*/ 0 h 246"/>
                <a:gd name="T48" fmla="*/ 6 w 284"/>
                <a:gd name="T49" fmla="*/ 0 h 246"/>
                <a:gd name="T50" fmla="*/ 6 w 284"/>
                <a:gd name="T51" fmla="*/ 1 h 246"/>
                <a:gd name="T52" fmla="*/ 5 w 284"/>
                <a:gd name="T53" fmla="*/ 1 h 246"/>
                <a:gd name="T54" fmla="*/ 3 w 284"/>
                <a:gd name="T55" fmla="*/ 1 h 246"/>
                <a:gd name="T56" fmla="*/ 3 w 284"/>
                <a:gd name="T57" fmla="*/ 2 h 246"/>
                <a:gd name="T58" fmla="*/ 3 w 284"/>
                <a:gd name="T59" fmla="*/ 1 h 246"/>
                <a:gd name="T60" fmla="*/ 2 w 284"/>
                <a:gd name="T61" fmla="*/ 1 h 246"/>
                <a:gd name="T62" fmla="*/ 2 w 284"/>
                <a:gd name="T63" fmla="*/ 2 h 246"/>
                <a:gd name="T64" fmla="*/ 0 w 284"/>
                <a:gd name="T65" fmla="*/ 3 h 246"/>
                <a:gd name="T66" fmla="*/ 0 w 284"/>
                <a:gd name="T67" fmla="*/ 2 h 246"/>
                <a:gd name="T68" fmla="*/ 0 w 284"/>
                <a:gd name="T69" fmla="*/ 3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17" name="Freeform 559"/>
            <p:cNvSpPr>
              <a:spLocks/>
            </p:cNvSpPr>
            <p:nvPr/>
          </p:nvSpPr>
          <p:spPr bwMode="auto">
            <a:xfrm>
              <a:off x="7239" y="1947"/>
              <a:ext cx="20" cy="12"/>
            </a:xfrm>
            <a:custGeom>
              <a:avLst/>
              <a:gdLst>
                <a:gd name="T0" fmla="*/ 1 w 46"/>
                <a:gd name="T1" fmla="*/ 0 h 31"/>
                <a:gd name="T2" fmla="*/ 0 w 46"/>
                <a:gd name="T3" fmla="*/ 0 h 31"/>
                <a:gd name="T4" fmla="*/ 0 w 46"/>
                <a:gd name="T5" fmla="*/ 0 h 31"/>
                <a:gd name="T6" fmla="*/ 0 w 46"/>
                <a:gd name="T7" fmla="*/ 1 h 31"/>
                <a:gd name="T8" fmla="*/ 0 w 46"/>
                <a:gd name="T9" fmla="*/ 1 h 31"/>
                <a:gd name="T10" fmla="*/ 1 w 46"/>
                <a:gd name="T11" fmla="*/ 1 h 31"/>
                <a:gd name="T12" fmla="*/ 2 w 46"/>
                <a:gd name="T13" fmla="*/ 0 h 31"/>
                <a:gd name="T14" fmla="*/ 1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30" y="0"/>
                  </a:moveTo>
                  <a:lnTo>
                    <a:pt x="15" y="0"/>
                  </a:lnTo>
                  <a:lnTo>
                    <a:pt x="0" y="15"/>
                  </a:lnTo>
                  <a:lnTo>
                    <a:pt x="0" y="30"/>
                  </a:lnTo>
                  <a:lnTo>
                    <a:pt x="15" y="30"/>
                  </a:lnTo>
                  <a:lnTo>
                    <a:pt x="30" y="30"/>
                  </a:lnTo>
                  <a:lnTo>
                    <a:pt x="45" y="15"/>
                  </a:lnTo>
                  <a:lnTo>
                    <a:pt x="3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18" name="Freeform 560"/>
            <p:cNvSpPr>
              <a:spLocks/>
            </p:cNvSpPr>
            <p:nvPr/>
          </p:nvSpPr>
          <p:spPr bwMode="auto">
            <a:xfrm>
              <a:off x="7264" y="1923"/>
              <a:ext cx="14" cy="12"/>
            </a:xfrm>
            <a:custGeom>
              <a:avLst/>
              <a:gdLst>
                <a:gd name="T0" fmla="*/ 1 w 32"/>
                <a:gd name="T1" fmla="*/ 1 h 32"/>
                <a:gd name="T2" fmla="*/ 1 w 32"/>
                <a:gd name="T3" fmla="*/ 0 h 32"/>
                <a:gd name="T4" fmla="*/ 0 w 32"/>
                <a:gd name="T5" fmla="*/ 0 h 32"/>
                <a:gd name="T6" fmla="*/ 0 w 32"/>
                <a:gd name="T7" fmla="*/ 0 h 32"/>
                <a:gd name="T8" fmla="*/ 0 w 32"/>
                <a:gd name="T9" fmla="*/ 1 h 32"/>
                <a:gd name="T10" fmla="*/ 1 w 32"/>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1" y="31"/>
                  </a:moveTo>
                  <a:lnTo>
                    <a:pt x="31" y="0"/>
                  </a:lnTo>
                  <a:lnTo>
                    <a:pt x="16" y="0"/>
                  </a:lnTo>
                  <a:lnTo>
                    <a:pt x="0" y="16"/>
                  </a:lnTo>
                  <a:lnTo>
                    <a:pt x="16" y="31"/>
                  </a:lnTo>
                  <a:lnTo>
                    <a:pt x="31"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19" name="Freeform 561"/>
            <p:cNvSpPr>
              <a:spLocks/>
            </p:cNvSpPr>
            <p:nvPr/>
          </p:nvSpPr>
          <p:spPr bwMode="auto">
            <a:xfrm>
              <a:off x="7188" y="1865"/>
              <a:ext cx="71" cy="65"/>
            </a:xfrm>
            <a:custGeom>
              <a:avLst/>
              <a:gdLst>
                <a:gd name="T0" fmla="*/ 6 w 165"/>
                <a:gd name="T1" fmla="*/ 2 h 170"/>
                <a:gd name="T2" fmla="*/ 5 w 165"/>
                <a:gd name="T3" fmla="*/ 1 h 170"/>
                <a:gd name="T4" fmla="*/ 5 w 165"/>
                <a:gd name="T5" fmla="*/ 1 h 170"/>
                <a:gd name="T6" fmla="*/ 4 w 165"/>
                <a:gd name="T7" fmla="*/ 1 h 170"/>
                <a:gd name="T8" fmla="*/ 4 w 165"/>
                <a:gd name="T9" fmla="*/ 1 h 170"/>
                <a:gd name="T10" fmla="*/ 3 w 165"/>
                <a:gd name="T11" fmla="*/ 0 h 170"/>
                <a:gd name="T12" fmla="*/ 1 w 165"/>
                <a:gd name="T13" fmla="*/ 0 h 170"/>
                <a:gd name="T14" fmla="*/ 0 w 165"/>
                <a:gd name="T15" fmla="*/ 0 h 170"/>
                <a:gd name="T16" fmla="*/ 0 w 165"/>
                <a:gd name="T17" fmla="*/ 2 h 170"/>
                <a:gd name="T18" fmla="*/ 0 w 165"/>
                <a:gd name="T19" fmla="*/ 2 h 170"/>
                <a:gd name="T20" fmla="*/ 0 w 165"/>
                <a:gd name="T21" fmla="*/ 3 h 170"/>
                <a:gd name="T22" fmla="*/ 0 w 165"/>
                <a:gd name="T23" fmla="*/ 3 h 170"/>
                <a:gd name="T24" fmla="*/ 0 w 165"/>
                <a:gd name="T25" fmla="*/ 4 h 170"/>
                <a:gd name="T26" fmla="*/ 1 w 165"/>
                <a:gd name="T27" fmla="*/ 3 h 170"/>
                <a:gd name="T28" fmla="*/ 3 w 165"/>
                <a:gd name="T29" fmla="*/ 3 h 170"/>
                <a:gd name="T30" fmla="*/ 4 w 165"/>
                <a:gd name="T31" fmla="*/ 3 h 170"/>
                <a:gd name="T32" fmla="*/ 4 w 165"/>
                <a:gd name="T33" fmla="*/ 2 h 170"/>
                <a:gd name="T34" fmla="*/ 6 w 165"/>
                <a:gd name="T35" fmla="*/ 2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20" name="Freeform 562"/>
            <p:cNvSpPr>
              <a:spLocks/>
            </p:cNvSpPr>
            <p:nvPr/>
          </p:nvSpPr>
          <p:spPr bwMode="auto">
            <a:xfrm>
              <a:off x="7270" y="1812"/>
              <a:ext cx="72" cy="123"/>
            </a:xfrm>
            <a:custGeom>
              <a:avLst/>
              <a:gdLst>
                <a:gd name="T0" fmla="*/ 6 w 166"/>
                <a:gd name="T1" fmla="*/ 0 h 324"/>
                <a:gd name="T2" fmla="*/ 4 w 166"/>
                <a:gd name="T3" fmla="*/ 0 h 324"/>
                <a:gd name="T4" fmla="*/ 3 w 166"/>
                <a:gd name="T5" fmla="*/ 0 h 324"/>
                <a:gd name="T6" fmla="*/ 3 w 166"/>
                <a:gd name="T7" fmla="*/ 1 h 324"/>
                <a:gd name="T8" fmla="*/ 3 w 166"/>
                <a:gd name="T9" fmla="*/ 1 h 324"/>
                <a:gd name="T10" fmla="*/ 3 w 166"/>
                <a:gd name="T11" fmla="*/ 1 h 324"/>
                <a:gd name="T12" fmla="*/ 3 w 166"/>
                <a:gd name="T13" fmla="*/ 1 h 324"/>
                <a:gd name="T14" fmla="*/ 3 w 166"/>
                <a:gd name="T15" fmla="*/ 2 h 324"/>
                <a:gd name="T16" fmla="*/ 3 w 166"/>
                <a:gd name="T17" fmla="*/ 3 h 324"/>
                <a:gd name="T18" fmla="*/ 3 w 166"/>
                <a:gd name="T19" fmla="*/ 3 h 324"/>
                <a:gd name="T20" fmla="*/ 2 w 166"/>
                <a:gd name="T21" fmla="*/ 2 h 324"/>
                <a:gd name="T22" fmla="*/ 2 w 166"/>
                <a:gd name="T23" fmla="*/ 2 h 324"/>
                <a:gd name="T24" fmla="*/ 2 w 166"/>
                <a:gd name="T25" fmla="*/ 1 h 324"/>
                <a:gd name="T26" fmla="*/ 0 w 166"/>
                <a:gd name="T27" fmla="*/ 2 h 324"/>
                <a:gd name="T28" fmla="*/ 1 w 166"/>
                <a:gd name="T29" fmla="*/ 3 h 324"/>
                <a:gd name="T30" fmla="*/ 1 w 166"/>
                <a:gd name="T31" fmla="*/ 4 h 324"/>
                <a:gd name="T32" fmla="*/ 1 w 166"/>
                <a:gd name="T33" fmla="*/ 4 h 324"/>
                <a:gd name="T34" fmla="*/ 0 w 166"/>
                <a:gd name="T35" fmla="*/ 5 h 324"/>
                <a:gd name="T36" fmla="*/ 0 w 166"/>
                <a:gd name="T37" fmla="*/ 5 h 324"/>
                <a:gd name="T38" fmla="*/ 0 w 166"/>
                <a:gd name="T39" fmla="*/ 6 h 324"/>
                <a:gd name="T40" fmla="*/ 0 w 166"/>
                <a:gd name="T41" fmla="*/ 7 h 324"/>
                <a:gd name="T42" fmla="*/ 1 w 166"/>
                <a:gd name="T43" fmla="*/ 7 h 324"/>
                <a:gd name="T44" fmla="*/ 1 w 166"/>
                <a:gd name="T45" fmla="*/ 6 h 324"/>
                <a:gd name="T46" fmla="*/ 3 w 166"/>
                <a:gd name="T47" fmla="*/ 6 h 324"/>
                <a:gd name="T48" fmla="*/ 3 w 166"/>
                <a:gd name="T49" fmla="*/ 5 h 324"/>
                <a:gd name="T50" fmla="*/ 3 w 166"/>
                <a:gd name="T51" fmla="*/ 5 h 324"/>
                <a:gd name="T52" fmla="*/ 2 w 166"/>
                <a:gd name="T53" fmla="*/ 4 h 324"/>
                <a:gd name="T54" fmla="*/ 5 w 166"/>
                <a:gd name="T55" fmla="*/ 3 h 324"/>
                <a:gd name="T56" fmla="*/ 5 w 166"/>
                <a:gd name="T57" fmla="*/ 3 h 324"/>
                <a:gd name="T58" fmla="*/ 6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21" name="Freeform 563"/>
            <p:cNvSpPr>
              <a:spLocks/>
            </p:cNvSpPr>
            <p:nvPr/>
          </p:nvSpPr>
          <p:spPr bwMode="auto">
            <a:xfrm>
              <a:off x="7226" y="1841"/>
              <a:ext cx="58" cy="60"/>
            </a:xfrm>
            <a:custGeom>
              <a:avLst/>
              <a:gdLst>
                <a:gd name="T0" fmla="*/ 3 w 134"/>
                <a:gd name="T1" fmla="*/ 0 h 155"/>
                <a:gd name="T2" fmla="*/ 3 w 134"/>
                <a:gd name="T3" fmla="*/ 0 h 155"/>
                <a:gd name="T4" fmla="*/ 3 w 134"/>
                <a:gd name="T5" fmla="*/ 1 h 155"/>
                <a:gd name="T6" fmla="*/ 2 w 134"/>
                <a:gd name="T7" fmla="*/ 1 h 155"/>
                <a:gd name="T8" fmla="*/ 1 w 134"/>
                <a:gd name="T9" fmla="*/ 1 h 155"/>
                <a:gd name="T10" fmla="*/ 0 w 134"/>
                <a:gd name="T11" fmla="*/ 1 h 155"/>
                <a:gd name="T12" fmla="*/ 1 w 134"/>
                <a:gd name="T13" fmla="*/ 2 h 155"/>
                <a:gd name="T14" fmla="*/ 1 w 134"/>
                <a:gd name="T15" fmla="*/ 2 h 155"/>
                <a:gd name="T16" fmla="*/ 1 w 134"/>
                <a:gd name="T17" fmla="*/ 2 h 155"/>
                <a:gd name="T18" fmla="*/ 1 w 134"/>
                <a:gd name="T19" fmla="*/ 3 h 155"/>
                <a:gd name="T20" fmla="*/ 3 w 134"/>
                <a:gd name="T21" fmla="*/ 3 h 155"/>
                <a:gd name="T22" fmla="*/ 3 w 134"/>
                <a:gd name="T23" fmla="*/ 3 h 155"/>
                <a:gd name="T24" fmla="*/ 4 w 134"/>
                <a:gd name="T25" fmla="*/ 3 h 155"/>
                <a:gd name="T26" fmla="*/ 5 w 134"/>
                <a:gd name="T27" fmla="*/ 3 h 155"/>
                <a:gd name="T28" fmla="*/ 5 w 134"/>
                <a:gd name="T29" fmla="*/ 2 h 155"/>
                <a:gd name="T30" fmla="*/ 5 w 134"/>
                <a:gd name="T31" fmla="*/ 1 h 155"/>
                <a:gd name="T32" fmla="*/ 3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22" name="Oval 564"/>
            <p:cNvSpPr>
              <a:spLocks noChangeArrowheads="1"/>
            </p:cNvSpPr>
            <p:nvPr/>
          </p:nvSpPr>
          <p:spPr bwMode="auto">
            <a:xfrm>
              <a:off x="7438" y="1865"/>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323" name="Oval 565"/>
            <p:cNvSpPr>
              <a:spLocks noChangeArrowheads="1"/>
            </p:cNvSpPr>
            <p:nvPr/>
          </p:nvSpPr>
          <p:spPr bwMode="auto">
            <a:xfrm>
              <a:off x="7431" y="1877"/>
              <a:ext cx="7"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324" name="Freeform 566"/>
            <p:cNvSpPr>
              <a:spLocks/>
            </p:cNvSpPr>
            <p:nvPr/>
          </p:nvSpPr>
          <p:spPr bwMode="auto">
            <a:xfrm>
              <a:off x="7431" y="1876"/>
              <a:ext cx="8" cy="7"/>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25" name="Line 567"/>
            <p:cNvSpPr>
              <a:spLocks noChangeShapeType="1"/>
            </p:cNvSpPr>
            <p:nvPr/>
          </p:nvSpPr>
          <p:spPr bwMode="auto">
            <a:xfrm>
              <a:off x="7444" y="1865"/>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26" name="Line 568"/>
            <p:cNvSpPr>
              <a:spLocks noChangeShapeType="1"/>
            </p:cNvSpPr>
            <p:nvPr/>
          </p:nvSpPr>
          <p:spPr bwMode="auto">
            <a:xfrm>
              <a:off x="7297" y="1511"/>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27" name="Line 569"/>
            <p:cNvSpPr>
              <a:spLocks noChangeShapeType="1"/>
            </p:cNvSpPr>
            <p:nvPr/>
          </p:nvSpPr>
          <p:spPr bwMode="auto">
            <a:xfrm>
              <a:off x="7297" y="1511"/>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28" name="Line 570"/>
            <p:cNvSpPr>
              <a:spLocks noChangeShapeType="1"/>
            </p:cNvSpPr>
            <p:nvPr/>
          </p:nvSpPr>
          <p:spPr bwMode="auto">
            <a:xfrm>
              <a:off x="7304" y="1511"/>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29" name="Freeform 571"/>
            <p:cNvSpPr>
              <a:spLocks/>
            </p:cNvSpPr>
            <p:nvPr/>
          </p:nvSpPr>
          <p:spPr bwMode="auto">
            <a:xfrm>
              <a:off x="7361" y="1644"/>
              <a:ext cx="13" cy="12"/>
            </a:xfrm>
            <a:custGeom>
              <a:avLst/>
              <a:gdLst>
                <a:gd name="T0" fmla="*/ 0 w 31"/>
                <a:gd name="T1" fmla="*/ 0 h 31"/>
                <a:gd name="T2" fmla="*/ 0 w 31"/>
                <a:gd name="T3" fmla="*/ 0 h 31"/>
                <a:gd name="T4" fmla="*/ 0 w 31"/>
                <a:gd name="T5" fmla="*/ 0 h 31"/>
                <a:gd name="T6" fmla="*/ 0 w 31"/>
                <a:gd name="T7" fmla="*/ 1 h 31"/>
                <a:gd name="T8" fmla="*/ 1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15" y="0"/>
                  </a:moveTo>
                  <a:lnTo>
                    <a:pt x="0" y="0"/>
                  </a:lnTo>
                  <a:lnTo>
                    <a:pt x="0" y="15"/>
                  </a:lnTo>
                  <a:lnTo>
                    <a:pt x="0" y="30"/>
                  </a:lnTo>
                  <a:lnTo>
                    <a:pt x="30" y="15"/>
                  </a:lnTo>
                  <a:lnTo>
                    <a:pt x="15" y="15"/>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30" name="Freeform 572"/>
            <p:cNvSpPr>
              <a:spLocks/>
            </p:cNvSpPr>
            <p:nvPr/>
          </p:nvSpPr>
          <p:spPr bwMode="auto">
            <a:xfrm>
              <a:off x="7290" y="1603"/>
              <a:ext cx="116" cy="106"/>
            </a:xfrm>
            <a:custGeom>
              <a:avLst/>
              <a:gdLst>
                <a:gd name="T0" fmla="*/ 6 w 270"/>
                <a:gd name="T1" fmla="*/ 2 h 278"/>
                <a:gd name="T2" fmla="*/ 6 w 270"/>
                <a:gd name="T3" fmla="*/ 2 h 278"/>
                <a:gd name="T4" fmla="*/ 5 w 270"/>
                <a:gd name="T5" fmla="*/ 1 h 278"/>
                <a:gd name="T6" fmla="*/ 4 w 270"/>
                <a:gd name="T7" fmla="*/ 1 h 278"/>
                <a:gd name="T8" fmla="*/ 3 w 270"/>
                <a:gd name="T9" fmla="*/ 0 h 278"/>
                <a:gd name="T10" fmla="*/ 3 w 270"/>
                <a:gd name="T11" fmla="*/ 0 h 278"/>
                <a:gd name="T12" fmla="*/ 2 w 270"/>
                <a:gd name="T13" fmla="*/ 1 h 278"/>
                <a:gd name="T14" fmla="*/ 2 w 270"/>
                <a:gd name="T15" fmla="*/ 2 h 278"/>
                <a:gd name="T16" fmla="*/ 1 w 270"/>
                <a:gd name="T17" fmla="*/ 2 h 278"/>
                <a:gd name="T18" fmla="*/ 1 w 270"/>
                <a:gd name="T19" fmla="*/ 3 h 278"/>
                <a:gd name="T20" fmla="*/ 1 w 270"/>
                <a:gd name="T21" fmla="*/ 3 h 278"/>
                <a:gd name="T22" fmla="*/ 0 w 270"/>
                <a:gd name="T23" fmla="*/ 4 h 278"/>
                <a:gd name="T24" fmla="*/ 1 w 270"/>
                <a:gd name="T25" fmla="*/ 4 h 278"/>
                <a:gd name="T26" fmla="*/ 2 w 270"/>
                <a:gd name="T27" fmla="*/ 5 h 278"/>
                <a:gd name="T28" fmla="*/ 3 w 270"/>
                <a:gd name="T29" fmla="*/ 5 h 278"/>
                <a:gd name="T30" fmla="*/ 4 w 270"/>
                <a:gd name="T31" fmla="*/ 6 h 278"/>
                <a:gd name="T32" fmla="*/ 5 w 270"/>
                <a:gd name="T33" fmla="*/ 5 h 278"/>
                <a:gd name="T34" fmla="*/ 5 w 270"/>
                <a:gd name="T35" fmla="*/ 5 h 278"/>
                <a:gd name="T36" fmla="*/ 6 w 270"/>
                <a:gd name="T37" fmla="*/ 5 h 278"/>
                <a:gd name="T38" fmla="*/ 6 w 270"/>
                <a:gd name="T39" fmla="*/ 5 h 278"/>
                <a:gd name="T40" fmla="*/ 8 w 270"/>
                <a:gd name="T41" fmla="*/ 5 h 278"/>
                <a:gd name="T42" fmla="*/ 9 w 270"/>
                <a:gd name="T43" fmla="*/ 4 h 278"/>
                <a:gd name="T44" fmla="*/ 8 w 270"/>
                <a:gd name="T45" fmla="*/ 4 h 278"/>
                <a:gd name="T46" fmla="*/ 6 w 270"/>
                <a:gd name="T47" fmla="*/ 3 h 278"/>
                <a:gd name="T48" fmla="*/ 6 w 270"/>
                <a:gd name="T49" fmla="*/ 3 h 278"/>
                <a:gd name="T50" fmla="*/ 6 w 270"/>
                <a:gd name="T51" fmla="*/ 3 h 278"/>
                <a:gd name="T52" fmla="*/ 6 w 270"/>
                <a:gd name="T53" fmla="*/ 2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31" name="Freeform 573"/>
            <p:cNvSpPr>
              <a:spLocks/>
            </p:cNvSpPr>
            <p:nvPr/>
          </p:nvSpPr>
          <p:spPr bwMode="auto">
            <a:xfrm>
              <a:off x="7264" y="1737"/>
              <a:ext cx="78" cy="82"/>
            </a:xfrm>
            <a:custGeom>
              <a:avLst/>
              <a:gdLst>
                <a:gd name="T0" fmla="*/ 6 w 181"/>
                <a:gd name="T1" fmla="*/ 2 h 216"/>
                <a:gd name="T2" fmla="*/ 5 w 181"/>
                <a:gd name="T3" fmla="*/ 1 h 216"/>
                <a:gd name="T4" fmla="*/ 5 w 181"/>
                <a:gd name="T5" fmla="*/ 1 h 216"/>
                <a:gd name="T6" fmla="*/ 3 w 181"/>
                <a:gd name="T7" fmla="*/ 0 h 216"/>
                <a:gd name="T8" fmla="*/ 3 w 181"/>
                <a:gd name="T9" fmla="*/ 0 h 216"/>
                <a:gd name="T10" fmla="*/ 3 w 181"/>
                <a:gd name="T11" fmla="*/ 1 h 216"/>
                <a:gd name="T12" fmla="*/ 1 w 181"/>
                <a:gd name="T13" fmla="*/ 1 h 216"/>
                <a:gd name="T14" fmla="*/ 1 w 181"/>
                <a:gd name="T15" fmla="*/ 0 h 216"/>
                <a:gd name="T16" fmla="*/ 0 w 181"/>
                <a:gd name="T17" fmla="*/ 0 h 216"/>
                <a:gd name="T18" fmla="*/ 0 w 181"/>
                <a:gd name="T19" fmla="*/ 1 h 216"/>
                <a:gd name="T20" fmla="*/ 1 w 181"/>
                <a:gd name="T21" fmla="*/ 1 h 216"/>
                <a:gd name="T22" fmla="*/ 0 w 181"/>
                <a:gd name="T23" fmla="*/ 1 h 216"/>
                <a:gd name="T24" fmla="*/ 0 w 181"/>
                <a:gd name="T25" fmla="*/ 1 h 216"/>
                <a:gd name="T26" fmla="*/ 0 w 181"/>
                <a:gd name="T27" fmla="*/ 2 h 216"/>
                <a:gd name="T28" fmla="*/ 0 w 181"/>
                <a:gd name="T29" fmla="*/ 2 h 216"/>
                <a:gd name="T30" fmla="*/ 1 w 181"/>
                <a:gd name="T31" fmla="*/ 3 h 216"/>
                <a:gd name="T32" fmla="*/ 1 w 181"/>
                <a:gd name="T33" fmla="*/ 3 h 216"/>
                <a:gd name="T34" fmla="*/ 2 w 181"/>
                <a:gd name="T35" fmla="*/ 3 h 216"/>
                <a:gd name="T36" fmla="*/ 3 w 181"/>
                <a:gd name="T37" fmla="*/ 4 h 216"/>
                <a:gd name="T38" fmla="*/ 3 w 181"/>
                <a:gd name="T39" fmla="*/ 4 h 216"/>
                <a:gd name="T40" fmla="*/ 3 w 181"/>
                <a:gd name="T41" fmla="*/ 5 h 216"/>
                <a:gd name="T42" fmla="*/ 4 w 181"/>
                <a:gd name="T43" fmla="*/ 5 h 216"/>
                <a:gd name="T44" fmla="*/ 6 w 181"/>
                <a:gd name="T45" fmla="*/ 4 h 216"/>
                <a:gd name="T46" fmla="*/ 6 w 181"/>
                <a:gd name="T47" fmla="*/ 3 h 216"/>
                <a:gd name="T48" fmla="*/ 6 w 181"/>
                <a:gd name="T49" fmla="*/ 3 h 216"/>
                <a:gd name="T50" fmla="*/ 6 w 181"/>
                <a:gd name="T51" fmla="*/ 3 h 216"/>
                <a:gd name="T52" fmla="*/ 6 w 181"/>
                <a:gd name="T53" fmla="*/ 2 h 216"/>
                <a:gd name="T54" fmla="*/ 6 w 181"/>
                <a:gd name="T55" fmla="*/ 2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32" name="Freeform 574"/>
            <p:cNvSpPr>
              <a:spLocks/>
            </p:cNvSpPr>
            <p:nvPr/>
          </p:nvSpPr>
          <p:spPr bwMode="auto">
            <a:xfrm>
              <a:off x="7354" y="1644"/>
              <a:ext cx="77" cy="99"/>
            </a:xfrm>
            <a:custGeom>
              <a:avLst/>
              <a:gdLst>
                <a:gd name="T0" fmla="*/ 6 w 180"/>
                <a:gd name="T1" fmla="*/ 0 h 262"/>
                <a:gd name="T2" fmla="*/ 6 w 180"/>
                <a:gd name="T3" fmla="*/ 0 h 262"/>
                <a:gd name="T4" fmla="*/ 5 w 180"/>
                <a:gd name="T5" fmla="*/ 0 h 262"/>
                <a:gd name="T6" fmla="*/ 4 w 180"/>
                <a:gd name="T7" fmla="*/ 0 h 262"/>
                <a:gd name="T8" fmla="*/ 4 w 180"/>
                <a:gd name="T9" fmla="*/ 0 h 262"/>
                <a:gd name="T10" fmla="*/ 3 w 180"/>
                <a:gd name="T11" fmla="*/ 1 h 262"/>
                <a:gd name="T12" fmla="*/ 2 w 180"/>
                <a:gd name="T13" fmla="*/ 1 h 262"/>
                <a:gd name="T14" fmla="*/ 1 w 180"/>
                <a:gd name="T15" fmla="*/ 0 h 262"/>
                <a:gd name="T16" fmla="*/ 0 w 180"/>
                <a:gd name="T17" fmla="*/ 1 h 262"/>
                <a:gd name="T18" fmla="*/ 1 w 180"/>
                <a:gd name="T19" fmla="*/ 1 h 262"/>
                <a:gd name="T20" fmla="*/ 3 w 180"/>
                <a:gd name="T21" fmla="*/ 2 h 262"/>
                <a:gd name="T22" fmla="*/ 4 w 180"/>
                <a:gd name="T23" fmla="*/ 2 h 262"/>
                <a:gd name="T24" fmla="*/ 3 w 180"/>
                <a:gd name="T25" fmla="*/ 3 h 262"/>
                <a:gd name="T26" fmla="*/ 1 w 180"/>
                <a:gd name="T27" fmla="*/ 3 h 262"/>
                <a:gd name="T28" fmla="*/ 0 w 180"/>
                <a:gd name="T29" fmla="*/ 3 h 262"/>
                <a:gd name="T30" fmla="*/ 0 w 180"/>
                <a:gd name="T31" fmla="*/ 3 h 262"/>
                <a:gd name="T32" fmla="*/ 0 w 180"/>
                <a:gd name="T33" fmla="*/ 3 h 262"/>
                <a:gd name="T34" fmla="*/ 0 w 180"/>
                <a:gd name="T35" fmla="*/ 5 h 262"/>
                <a:gd name="T36" fmla="*/ 0 w 180"/>
                <a:gd name="T37" fmla="*/ 5 h 262"/>
                <a:gd name="T38" fmla="*/ 0 w 180"/>
                <a:gd name="T39" fmla="*/ 5 h 262"/>
                <a:gd name="T40" fmla="*/ 1 w 180"/>
                <a:gd name="T41" fmla="*/ 5 h 262"/>
                <a:gd name="T42" fmla="*/ 2 w 180"/>
                <a:gd name="T43" fmla="*/ 5 h 262"/>
                <a:gd name="T44" fmla="*/ 4 w 180"/>
                <a:gd name="T45" fmla="*/ 3 h 262"/>
                <a:gd name="T46" fmla="*/ 4 w 180"/>
                <a:gd name="T47" fmla="*/ 3 h 262"/>
                <a:gd name="T48" fmla="*/ 5 w 180"/>
                <a:gd name="T49" fmla="*/ 2 h 262"/>
                <a:gd name="T50" fmla="*/ 5 w 180"/>
                <a:gd name="T51" fmla="*/ 2 h 262"/>
                <a:gd name="T52" fmla="*/ 6 w 180"/>
                <a:gd name="T53" fmla="*/ 1 h 262"/>
                <a:gd name="T54" fmla="*/ 6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33" name="Freeform 575"/>
            <p:cNvSpPr>
              <a:spLocks/>
            </p:cNvSpPr>
            <p:nvPr/>
          </p:nvSpPr>
          <p:spPr bwMode="auto">
            <a:xfrm>
              <a:off x="7297" y="1702"/>
              <a:ext cx="65" cy="64"/>
            </a:xfrm>
            <a:custGeom>
              <a:avLst/>
              <a:gdLst>
                <a:gd name="T0" fmla="*/ 5 w 150"/>
                <a:gd name="T1" fmla="*/ 2 h 170"/>
                <a:gd name="T2" fmla="*/ 5 w 150"/>
                <a:gd name="T3" fmla="*/ 2 h 170"/>
                <a:gd name="T4" fmla="*/ 5 w 150"/>
                <a:gd name="T5" fmla="*/ 0 h 170"/>
                <a:gd name="T6" fmla="*/ 5 w 150"/>
                <a:gd name="T7" fmla="*/ 0 h 170"/>
                <a:gd name="T8" fmla="*/ 4 w 150"/>
                <a:gd name="T9" fmla="*/ 0 h 170"/>
                <a:gd name="T10" fmla="*/ 4 w 150"/>
                <a:gd name="T11" fmla="*/ 0 h 170"/>
                <a:gd name="T12" fmla="*/ 3 w 150"/>
                <a:gd name="T13" fmla="*/ 0 h 170"/>
                <a:gd name="T14" fmla="*/ 2 w 150"/>
                <a:gd name="T15" fmla="*/ 0 h 170"/>
                <a:gd name="T16" fmla="*/ 0 w 150"/>
                <a:gd name="T17" fmla="*/ 0 h 170"/>
                <a:gd name="T18" fmla="*/ 0 w 150"/>
                <a:gd name="T19" fmla="*/ 0 h 170"/>
                <a:gd name="T20" fmla="*/ 0 w 150"/>
                <a:gd name="T21" fmla="*/ 1 h 170"/>
                <a:gd name="T22" fmla="*/ 0 w 150"/>
                <a:gd name="T23" fmla="*/ 2 h 170"/>
                <a:gd name="T24" fmla="*/ 0 w 150"/>
                <a:gd name="T25" fmla="*/ 2 h 170"/>
                <a:gd name="T26" fmla="*/ 2 w 150"/>
                <a:gd name="T27" fmla="*/ 3 h 170"/>
                <a:gd name="T28" fmla="*/ 3 w 150"/>
                <a:gd name="T29" fmla="*/ 3 h 170"/>
                <a:gd name="T30" fmla="*/ 4 w 150"/>
                <a:gd name="T31" fmla="*/ 3 h 170"/>
                <a:gd name="T32" fmla="*/ 4 w 150"/>
                <a:gd name="T33" fmla="*/ 3 h 170"/>
                <a:gd name="T34" fmla="*/ 5 w 150"/>
                <a:gd name="T35" fmla="*/ 3 h 170"/>
                <a:gd name="T36" fmla="*/ 5 w 150"/>
                <a:gd name="T37" fmla="*/ 2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34" name="Oval 576"/>
            <p:cNvSpPr>
              <a:spLocks noChangeArrowheads="1"/>
            </p:cNvSpPr>
            <p:nvPr/>
          </p:nvSpPr>
          <p:spPr bwMode="auto">
            <a:xfrm>
              <a:off x="7380" y="1807"/>
              <a:ext cx="0"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335" name="Oval 577"/>
            <p:cNvSpPr>
              <a:spLocks noChangeArrowheads="1"/>
            </p:cNvSpPr>
            <p:nvPr/>
          </p:nvSpPr>
          <p:spPr bwMode="auto">
            <a:xfrm>
              <a:off x="7438" y="1760"/>
              <a:ext cx="1"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336" name="Freeform 578"/>
            <p:cNvSpPr>
              <a:spLocks/>
            </p:cNvSpPr>
            <p:nvPr/>
          </p:nvSpPr>
          <p:spPr bwMode="auto">
            <a:xfrm>
              <a:off x="7367" y="1603"/>
              <a:ext cx="33" cy="36"/>
            </a:xfrm>
            <a:custGeom>
              <a:avLst/>
              <a:gdLst>
                <a:gd name="T0" fmla="*/ 1 w 76"/>
                <a:gd name="T1" fmla="*/ 2 h 93"/>
                <a:gd name="T2" fmla="*/ 0 w 76"/>
                <a:gd name="T3" fmla="*/ 1 h 93"/>
                <a:gd name="T4" fmla="*/ 0 w 76"/>
                <a:gd name="T5" fmla="*/ 1 h 93"/>
                <a:gd name="T6" fmla="*/ 0 w 76"/>
                <a:gd name="T7" fmla="*/ 0 h 93"/>
                <a:gd name="T8" fmla="*/ 0 w 76"/>
                <a:gd name="T9" fmla="*/ 0 h 93"/>
                <a:gd name="T10" fmla="*/ 3 w 76"/>
                <a:gd name="T11" fmla="*/ 0 h 93"/>
                <a:gd name="T12" fmla="*/ 2 w 76"/>
                <a:gd name="T13" fmla="*/ 2 h 93"/>
                <a:gd name="T14" fmla="*/ 1 w 76"/>
                <a:gd name="T15" fmla="*/ 2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93">
                  <a:moveTo>
                    <a:pt x="30" y="77"/>
                  </a:moveTo>
                  <a:lnTo>
                    <a:pt x="15" y="61"/>
                  </a:lnTo>
                  <a:lnTo>
                    <a:pt x="0" y="31"/>
                  </a:lnTo>
                  <a:lnTo>
                    <a:pt x="0" y="15"/>
                  </a:lnTo>
                  <a:lnTo>
                    <a:pt x="15" y="0"/>
                  </a:lnTo>
                  <a:lnTo>
                    <a:pt x="75" y="15"/>
                  </a:lnTo>
                  <a:lnTo>
                    <a:pt x="45" y="92"/>
                  </a:lnTo>
                  <a:lnTo>
                    <a:pt x="30"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37" name="Line 579"/>
            <p:cNvSpPr>
              <a:spLocks noChangeShapeType="1"/>
            </p:cNvSpPr>
            <p:nvPr/>
          </p:nvSpPr>
          <p:spPr bwMode="auto">
            <a:xfrm>
              <a:off x="7367" y="1603"/>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38" name="Line 580"/>
            <p:cNvSpPr>
              <a:spLocks noChangeShapeType="1"/>
            </p:cNvSpPr>
            <p:nvPr/>
          </p:nvSpPr>
          <p:spPr bwMode="auto">
            <a:xfrm flipV="1">
              <a:off x="7374" y="1597"/>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39" name="Line 581"/>
            <p:cNvSpPr>
              <a:spLocks noChangeShapeType="1"/>
            </p:cNvSpPr>
            <p:nvPr/>
          </p:nvSpPr>
          <p:spPr bwMode="auto">
            <a:xfrm>
              <a:off x="7380" y="1598"/>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40" name="Freeform 582"/>
            <p:cNvSpPr>
              <a:spLocks/>
            </p:cNvSpPr>
            <p:nvPr/>
          </p:nvSpPr>
          <p:spPr bwMode="auto">
            <a:xfrm>
              <a:off x="7418" y="1523"/>
              <a:ext cx="8" cy="11"/>
            </a:xfrm>
            <a:custGeom>
              <a:avLst/>
              <a:gdLst>
                <a:gd name="T0" fmla="*/ 1 w 17"/>
                <a:gd name="T1" fmla="*/ 0 h 31"/>
                <a:gd name="T2" fmla="*/ 0 w 17"/>
                <a:gd name="T3" fmla="*/ 0 h 31"/>
                <a:gd name="T4" fmla="*/ 1 w 17"/>
                <a:gd name="T5" fmla="*/ 0 h 31"/>
                <a:gd name="T6" fmla="*/ 1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16" y="0"/>
                  </a:moveTo>
                  <a:lnTo>
                    <a:pt x="0" y="15"/>
                  </a:lnTo>
                  <a:lnTo>
                    <a:pt x="16" y="30"/>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41" name="Freeform 583"/>
            <p:cNvSpPr>
              <a:spLocks/>
            </p:cNvSpPr>
            <p:nvPr/>
          </p:nvSpPr>
          <p:spPr bwMode="auto">
            <a:xfrm>
              <a:off x="7374" y="1511"/>
              <a:ext cx="32" cy="6"/>
            </a:xfrm>
            <a:custGeom>
              <a:avLst/>
              <a:gdLst>
                <a:gd name="T0" fmla="*/ 3 w 75"/>
                <a:gd name="T1" fmla="*/ 0 h 17"/>
                <a:gd name="T2" fmla="*/ 2 w 75"/>
                <a:gd name="T3" fmla="*/ 0 h 17"/>
                <a:gd name="T4" fmla="*/ 1 w 75"/>
                <a:gd name="T5" fmla="*/ 0 h 17"/>
                <a:gd name="T6" fmla="*/ 1 w 75"/>
                <a:gd name="T7" fmla="*/ 0 h 17"/>
                <a:gd name="T8" fmla="*/ 0 w 75"/>
                <a:gd name="T9" fmla="*/ 0 h 17"/>
                <a:gd name="T10" fmla="*/ 1 w 75"/>
                <a:gd name="T11" fmla="*/ 0 h 17"/>
                <a:gd name="T12" fmla="*/ 3 w 7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7">
                  <a:moveTo>
                    <a:pt x="74" y="16"/>
                  </a:moveTo>
                  <a:lnTo>
                    <a:pt x="59" y="16"/>
                  </a:lnTo>
                  <a:lnTo>
                    <a:pt x="44" y="16"/>
                  </a:lnTo>
                  <a:lnTo>
                    <a:pt x="30" y="0"/>
                  </a:lnTo>
                  <a:lnTo>
                    <a:pt x="0" y="0"/>
                  </a:lnTo>
                  <a:lnTo>
                    <a:pt x="44" y="0"/>
                  </a:lnTo>
                  <a:lnTo>
                    <a:pt x="74"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42" name="Line 584"/>
            <p:cNvSpPr>
              <a:spLocks noChangeShapeType="1"/>
            </p:cNvSpPr>
            <p:nvPr/>
          </p:nvSpPr>
          <p:spPr bwMode="auto">
            <a:xfrm>
              <a:off x="7386" y="1603"/>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43" name="Line 585"/>
            <p:cNvSpPr>
              <a:spLocks noChangeShapeType="1"/>
            </p:cNvSpPr>
            <p:nvPr/>
          </p:nvSpPr>
          <p:spPr bwMode="auto">
            <a:xfrm>
              <a:off x="7400" y="1603"/>
              <a:ext cx="0" cy="7"/>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44" name="Line 586"/>
            <p:cNvSpPr>
              <a:spLocks noChangeShapeType="1"/>
            </p:cNvSpPr>
            <p:nvPr/>
          </p:nvSpPr>
          <p:spPr bwMode="auto">
            <a:xfrm>
              <a:off x="7406" y="1603"/>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45" name="Line 587"/>
            <p:cNvSpPr>
              <a:spLocks noChangeShapeType="1"/>
            </p:cNvSpPr>
            <p:nvPr/>
          </p:nvSpPr>
          <p:spPr bwMode="auto">
            <a:xfrm flipV="1">
              <a:off x="7412" y="1597"/>
              <a:ext cx="6"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46" name="Freeform 588"/>
            <p:cNvSpPr>
              <a:spLocks/>
            </p:cNvSpPr>
            <p:nvPr/>
          </p:nvSpPr>
          <p:spPr bwMode="auto">
            <a:xfrm>
              <a:off x="7386" y="1592"/>
              <a:ext cx="65" cy="47"/>
            </a:xfrm>
            <a:custGeom>
              <a:avLst/>
              <a:gdLst>
                <a:gd name="T0" fmla="*/ 1 w 151"/>
                <a:gd name="T1" fmla="*/ 1 h 123"/>
                <a:gd name="T2" fmla="*/ 0 w 151"/>
                <a:gd name="T3" fmla="*/ 3 h 123"/>
                <a:gd name="T4" fmla="*/ 1 w 151"/>
                <a:gd name="T5" fmla="*/ 2 h 123"/>
                <a:gd name="T6" fmla="*/ 4 w 151"/>
                <a:gd name="T7" fmla="*/ 1 h 123"/>
                <a:gd name="T8" fmla="*/ 5 w 151"/>
                <a:gd name="T9" fmla="*/ 1 h 123"/>
                <a:gd name="T10" fmla="*/ 5 w 151"/>
                <a:gd name="T11" fmla="*/ 1 h 123"/>
                <a:gd name="T12" fmla="*/ 5 w 151"/>
                <a:gd name="T13" fmla="*/ 0 h 123"/>
                <a:gd name="T14" fmla="*/ 2 w 151"/>
                <a:gd name="T15" fmla="*/ 1 h 123"/>
                <a:gd name="T16" fmla="*/ 1 w 151"/>
                <a:gd name="T17" fmla="*/ 1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47" name="Line 589"/>
            <p:cNvSpPr>
              <a:spLocks noChangeShapeType="1"/>
            </p:cNvSpPr>
            <p:nvPr/>
          </p:nvSpPr>
          <p:spPr bwMode="auto">
            <a:xfrm>
              <a:off x="7418" y="1598"/>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48" name="Freeform 590"/>
            <p:cNvSpPr>
              <a:spLocks/>
            </p:cNvSpPr>
            <p:nvPr/>
          </p:nvSpPr>
          <p:spPr bwMode="auto">
            <a:xfrm>
              <a:off x="7136" y="1278"/>
              <a:ext cx="71" cy="76"/>
            </a:xfrm>
            <a:custGeom>
              <a:avLst/>
              <a:gdLst>
                <a:gd name="T0" fmla="*/ 0 w 165"/>
                <a:gd name="T1" fmla="*/ 2 h 202"/>
                <a:gd name="T2" fmla="*/ 0 w 165"/>
                <a:gd name="T3" fmla="*/ 2 h 202"/>
                <a:gd name="T4" fmla="*/ 0 w 165"/>
                <a:gd name="T5" fmla="*/ 3 h 202"/>
                <a:gd name="T6" fmla="*/ 2 w 165"/>
                <a:gd name="T7" fmla="*/ 3 h 202"/>
                <a:gd name="T8" fmla="*/ 3 w 165"/>
                <a:gd name="T9" fmla="*/ 3 h 202"/>
                <a:gd name="T10" fmla="*/ 4 w 165"/>
                <a:gd name="T11" fmla="*/ 3 h 202"/>
                <a:gd name="T12" fmla="*/ 5 w 165"/>
                <a:gd name="T13" fmla="*/ 4 h 202"/>
                <a:gd name="T14" fmla="*/ 6 w 165"/>
                <a:gd name="T15" fmla="*/ 3 h 202"/>
                <a:gd name="T16" fmla="*/ 5 w 165"/>
                <a:gd name="T17" fmla="*/ 2 h 202"/>
                <a:gd name="T18" fmla="*/ 5 w 165"/>
                <a:gd name="T19" fmla="*/ 2 h 202"/>
                <a:gd name="T20" fmla="*/ 3 w 165"/>
                <a:gd name="T21" fmla="*/ 0 h 202"/>
                <a:gd name="T22" fmla="*/ 3 w 165"/>
                <a:gd name="T23" fmla="*/ 1 h 202"/>
                <a:gd name="T24" fmla="*/ 3 w 165"/>
                <a:gd name="T25" fmla="*/ 1 h 202"/>
                <a:gd name="T26" fmla="*/ 2 w 165"/>
                <a:gd name="T27" fmla="*/ 1 h 202"/>
                <a:gd name="T28" fmla="*/ 0 w 165"/>
                <a:gd name="T29" fmla="*/ 2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49" name="Freeform 591"/>
            <p:cNvSpPr>
              <a:spLocks/>
            </p:cNvSpPr>
            <p:nvPr/>
          </p:nvSpPr>
          <p:spPr bwMode="auto">
            <a:xfrm>
              <a:off x="7214" y="1464"/>
              <a:ext cx="18" cy="0"/>
            </a:xfrm>
            <a:custGeom>
              <a:avLst/>
              <a:gdLst>
                <a:gd name="T0" fmla="*/ 1 w 46"/>
                <a:gd name="T1" fmla="*/ 0 h 1"/>
                <a:gd name="T2" fmla="*/ 1 w 46"/>
                <a:gd name="T3" fmla="*/ 0 h 1"/>
                <a:gd name="T4" fmla="*/ 0 w 46"/>
                <a:gd name="T5" fmla="*/ 0 h 1"/>
                <a:gd name="T6" fmla="*/ 1 w 46"/>
                <a:gd name="T7" fmla="*/ 0 h 1"/>
                <a:gd name="T8" fmla="*/ 1 w 4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
                  <a:moveTo>
                    <a:pt x="45" y="0"/>
                  </a:moveTo>
                  <a:lnTo>
                    <a:pt x="30" y="0"/>
                  </a:lnTo>
                  <a:lnTo>
                    <a:pt x="0" y="0"/>
                  </a:lnTo>
                  <a:lnTo>
                    <a:pt x="30" y="0"/>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50" name="Freeform 592"/>
            <p:cNvSpPr>
              <a:spLocks/>
            </p:cNvSpPr>
            <p:nvPr/>
          </p:nvSpPr>
          <p:spPr bwMode="auto">
            <a:xfrm>
              <a:off x="7304" y="1441"/>
              <a:ext cx="50" cy="47"/>
            </a:xfrm>
            <a:custGeom>
              <a:avLst/>
              <a:gdLst>
                <a:gd name="T0" fmla="*/ 0 w 120"/>
                <a:gd name="T1" fmla="*/ 1 h 124"/>
                <a:gd name="T2" fmla="*/ 0 w 120"/>
                <a:gd name="T3" fmla="*/ 2 h 124"/>
                <a:gd name="T4" fmla="*/ 0 w 120"/>
                <a:gd name="T5" fmla="*/ 2 h 124"/>
                <a:gd name="T6" fmla="*/ 0 w 120"/>
                <a:gd name="T7" fmla="*/ 3 h 124"/>
                <a:gd name="T8" fmla="*/ 1 w 120"/>
                <a:gd name="T9" fmla="*/ 3 h 124"/>
                <a:gd name="T10" fmla="*/ 1 w 120"/>
                <a:gd name="T11" fmla="*/ 2 h 124"/>
                <a:gd name="T12" fmla="*/ 3 w 120"/>
                <a:gd name="T13" fmla="*/ 1 h 124"/>
                <a:gd name="T14" fmla="*/ 3 w 120"/>
                <a:gd name="T15" fmla="*/ 1 h 124"/>
                <a:gd name="T16" fmla="*/ 4 w 120"/>
                <a:gd name="T17" fmla="*/ 0 h 124"/>
                <a:gd name="T18" fmla="*/ 3 w 120"/>
                <a:gd name="T19" fmla="*/ 0 h 124"/>
                <a:gd name="T20" fmla="*/ 1 w 120"/>
                <a:gd name="T21" fmla="*/ 1 h 124"/>
                <a:gd name="T22" fmla="*/ 0 w 120"/>
                <a:gd name="T23" fmla="*/ 1 h 124"/>
                <a:gd name="T24" fmla="*/ 0 w 120"/>
                <a:gd name="T25" fmla="*/ 1 h 124"/>
                <a:gd name="T26" fmla="*/ 0 w 120"/>
                <a:gd name="T27" fmla="*/ 1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51" name="Freeform 593"/>
            <p:cNvSpPr>
              <a:spLocks/>
            </p:cNvSpPr>
            <p:nvPr/>
          </p:nvSpPr>
          <p:spPr bwMode="auto">
            <a:xfrm>
              <a:off x="7297" y="1476"/>
              <a:ext cx="33" cy="41"/>
            </a:xfrm>
            <a:custGeom>
              <a:avLst/>
              <a:gdLst>
                <a:gd name="T0" fmla="*/ 3 w 76"/>
                <a:gd name="T1" fmla="*/ 0 h 108"/>
                <a:gd name="T2" fmla="*/ 2 w 76"/>
                <a:gd name="T3" fmla="*/ 0 h 108"/>
                <a:gd name="T4" fmla="*/ 2 w 76"/>
                <a:gd name="T5" fmla="*/ 1 h 108"/>
                <a:gd name="T6" fmla="*/ 0 w 76"/>
                <a:gd name="T7" fmla="*/ 1 h 108"/>
                <a:gd name="T8" fmla="*/ 0 w 76"/>
                <a:gd name="T9" fmla="*/ 1 h 108"/>
                <a:gd name="T10" fmla="*/ 0 w 76"/>
                <a:gd name="T11" fmla="*/ 2 h 108"/>
                <a:gd name="T12" fmla="*/ 2 w 76"/>
                <a:gd name="T13" fmla="*/ 2 h 108"/>
                <a:gd name="T14" fmla="*/ 3 w 76"/>
                <a:gd name="T15" fmla="*/ 1 h 108"/>
                <a:gd name="T16" fmla="*/ 2 w 76"/>
                <a:gd name="T17" fmla="*/ 1 h 108"/>
                <a:gd name="T18" fmla="*/ 3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52" name="Freeform 594"/>
            <p:cNvSpPr>
              <a:spLocks/>
            </p:cNvSpPr>
            <p:nvPr/>
          </p:nvSpPr>
          <p:spPr bwMode="auto">
            <a:xfrm>
              <a:off x="7232" y="1406"/>
              <a:ext cx="135" cy="53"/>
            </a:xfrm>
            <a:custGeom>
              <a:avLst/>
              <a:gdLst>
                <a:gd name="T0" fmla="*/ 6 w 315"/>
                <a:gd name="T1" fmla="*/ 3 h 139"/>
                <a:gd name="T2" fmla="*/ 6 w 315"/>
                <a:gd name="T3" fmla="*/ 3 h 139"/>
                <a:gd name="T4" fmla="*/ 6 w 315"/>
                <a:gd name="T5" fmla="*/ 3 h 139"/>
                <a:gd name="T6" fmla="*/ 9 w 315"/>
                <a:gd name="T7" fmla="*/ 2 h 139"/>
                <a:gd name="T8" fmla="*/ 11 w 315"/>
                <a:gd name="T9" fmla="*/ 2 h 139"/>
                <a:gd name="T10" fmla="*/ 10 w 315"/>
                <a:gd name="T11" fmla="*/ 1 h 139"/>
                <a:gd name="T12" fmla="*/ 11 w 315"/>
                <a:gd name="T13" fmla="*/ 1 h 139"/>
                <a:gd name="T14" fmla="*/ 11 w 315"/>
                <a:gd name="T15" fmla="*/ 1 h 139"/>
                <a:gd name="T16" fmla="*/ 10 w 315"/>
                <a:gd name="T17" fmla="*/ 1 h 139"/>
                <a:gd name="T18" fmla="*/ 10 w 315"/>
                <a:gd name="T19" fmla="*/ 0 h 139"/>
                <a:gd name="T20" fmla="*/ 9 w 315"/>
                <a:gd name="T21" fmla="*/ 0 h 139"/>
                <a:gd name="T22" fmla="*/ 9 w 315"/>
                <a:gd name="T23" fmla="*/ 0 h 139"/>
                <a:gd name="T24" fmla="*/ 8 w 315"/>
                <a:gd name="T25" fmla="*/ 1 h 139"/>
                <a:gd name="T26" fmla="*/ 7 w 315"/>
                <a:gd name="T27" fmla="*/ 0 h 139"/>
                <a:gd name="T28" fmla="*/ 7 w 315"/>
                <a:gd name="T29" fmla="*/ 1 h 139"/>
                <a:gd name="T30" fmla="*/ 5 w 315"/>
                <a:gd name="T31" fmla="*/ 0 h 139"/>
                <a:gd name="T32" fmla="*/ 3 w 315"/>
                <a:gd name="T33" fmla="*/ 0 h 139"/>
                <a:gd name="T34" fmla="*/ 3 w 315"/>
                <a:gd name="T35" fmla="*/ 1 h 139"/>
                <a:gd name="T36" fmla="*/ 1 w 315"/>
                <a:gd name="T37" fmla="*/ 1 h 139"/>
                <a:gd name="T38" fmla="*/ 1 w 315"/>
                <a:gd name="T39" fmla="*/ 1 h 139"/>
                <a:gd name="T40" fmla="*/ 0 w 315"/>
                <a:gd name="T41" fmla="*/ 1 h 139"/>
                <a:gd name="T42" fmla="*/ 0 w 315"/>
                <a:gd name="T43" fmla="*/ 1 h 139"/>
                <a:gd name="T44" fmla="*/ 0 w 315"/>
                <a:gd name="T45" fmla="*/ 2 h 139"/>
                <a:gd name="T46" fmla="*/ 0 w 315"/>
                <a:gd name="T47" fmla="*/ 2 h 139"/>
                <a:gd name="T48" fmla="*/ 0 w 315"/>
                <a:gd name="T49" fmla="*/ 2 h 139"/>
                <a:gd name="T50" fmla="*/ 0 w 315"/>
                <a:gd name="T51" fmla="*/ 2 h 139"/>
                <a:gd name="T52" fmla="*/ 0 w 315"/>
                <a:gd name="T53" fmla="*/ 2 h 139"/>
                <a:gd name="T54" fmla="*/ 1 w 315"/>
                <a:gd name="T55" fmla="*/ 3 h 139"/>
                <a:gd name="T56" fmla="*/ 3 w 315"/>
                <a:gd name="T57" fmla="*/ 3 h 139"/>
                <a:gd name="T58" fmla="*/ 3 w 315"/>
                <a:gd name="T59" fmla="*/ 3 h 139"/>
                <a:gd name="T60" fmla="*/ 3 w 315"/>
                <a:gd name="T61" fmla="*/ 3 h 139"/>
                <a:gd name="T62" fmla="*/ 5 w 315"/>
                <a:gd name="T63" fmla="*/ 2 h 139"/>
                <a:gd name="T64" fmla="*/ 6 w 315"/>
                <a:gd name="T65" fmla="*/ 2 h 139"/>
                <a:gd name="T66" fmla="*/ 6 w 315"/>
                <a:gd name="T67" fmla="*/ 3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53" name="Freeform 595"/>
            <p:cNvSpPr>
              <a:spLocks/>
            </p:cNvSpPr>
            <p:nvPr/>
          </p:nvSpPr>
          <p:spPr bwMode="auto">
            <a:xfrm>
              <a:off x="7232" y="1406"/>
              <a:ext cx="20" cy="11"/>
            </a:xfrm>
            <a:custGeom>
              <a:avLst/>
              <a:gdLst>
                <a:gd name="T0" fmla="*/ 0 w 46"/>
                <a:gd name="T1" fmla="*/ 0 h 31"/>
                <a:gd name="T2" fmla="*/ 0 w 46"/>
                <a:gd name="T3" fmla="*/ 0 h 31"/>
                <a:gd name="T4" fmla="*/ 0 w 46"/>
                <a:gd name="T5" fmla="*/ 0 h 31"/>
                <a:gd name="T6" fmla="*/ 0 w 46"/>
                <a:gd name="T7" fmla="*/ 0 h 31"/>
                <a:gd name="T8" fmla="*/ 1 w 46"/>
                <a:gd name="T9" fmla="*/ 0 h 31"/>
                <a:gd name="T10" fmla="*/ 2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1">
                  <a:moveTo>
                    <a:pt x="15" y="0"/>
                  </a:moveTo>
                  <a:lnTo>
                    <a:pt x="0" y="15"/>
                  </a:lnTo>
                  <a:lnTo>
                    <a:pt x="0" y="30"/>
                  </a:lnTo>
                  <a:lnTo>
                    <a:pt x="15" y="30"/>
                  </a:lnTo>
                  <a:lnTo>
                    <a:pt x="30" y="30"/>
                  </a:lnTo>
                  <a:lnTo>
                    <a:pt x="45" y="15"/>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54" name="Freeform 596"/>
            <p:cNvSpPr>
              <a:spLocks/>
            </p:cNvSpPr>
            <p:nvPr/>
          </p:nvSpPr>
          <p:spPr bwMode="auto">
            <a:xfrm>
              <a:off x="7323" y="1441"/>
              <a:ext cx="83" cy="70"/>
            </a:xfrm>
            <a:custGeom>
              <a:avLst/>
              <a:gdLst>
                <a:gd name="T0" fmla="*/ 3 w 194"/>
                <a:gd name="T1" fmla="*/ 0 h 185"/>
                <a:gd name="T2" fmla="*/ 2 w 194"/>
                <a:gd name="T3" fmla="*/ 0 h 185"/>
                <a:gd name="T4" fmla="*/ 3 w 194"/>
                <a:gd name="T5" fmla="*/ 0 h 185"/>
                <a:gd name="T6" fmla="*/ 2 w 194"/>
                <a:gd name="T7" fmla="*/ 1 h 185"/>
                <a:gd name="T8" fmla="*/ 1 w 194"/>
                <a:gd name="T9" fmla="*/ 1 h 185"/>
                <a:gd name="T10" fmla="*/ 0 w 194"/>
                <a:gd name="T11" fmla="*/ 2 h 185"/>
                <a:gd name="T12" fmla="*/ 0 w 194"/>
                <a:gd name="T13" fmla="*/ 2 h 185"/>
                <a:gd name="T14" fmla="*/ 1 w 194"/>
                <a:gd name="T15" fmla="*/ 3 h 185"/>
                <a:gd name="T16" fmla="*/ 3 w 194"/>
                <a:gd name="T17" fmla="*/ 3 h 185"/>
                <a:gd name="T18" fmla="*/ 3 w 194"/>
                <a:gd name="T19" fmla="*/ 3 h 185"/>
                <a:gd name="T20" fmla="*/ 3 w 194"/>
                <a:gd name="T21" fmla="*/ 3 h 185"/>
                <a:gd name="T22" fmla="*/ 4 w 194"/>
                <a:gd name="T23" fmla="*/ 4 h 185"/>
                <a:gd name="T24" fmla="*/ 6 w 194"/>
                <a:gd name="T25" fmla="*/ 4 h 185"/>
                <a:gd name="T26" fmla="*/ 6 w 194"/>
                <a:gd name="T27" fmla="*/ 3 h 185"/>
                <a:gd name="T28" fmla="*/ 6 w 194"/>
                <a:gd name="T29" fmla="*/ 3 h 185"/>
                <a:gd name="T30" fmla="*/ 6 w 194"/>
                <a:gd name="T31" fmla="*/ 3 h 185"/>
                <a:gd name="T32" fmla="*/ 6 w 194"/>
                <a:gd name="T33" fmla="*/ 2 h 185"/>
                <a:gd name="T34" fmla="*/ 4 w 194"/>
                <a:gd name="T35" fmla="*/ 2 h 185"/>
                <a:gd name="T36" fmla="*/ 4 w 194"/>
                <a:gd name="T37" fmla="*/ 1 h 185"/>
                <a:gd name="T38" fmla="*/ 4 w 194"/>
                <a:gd name="T39" fmla="*/ 1 h 185"/>
                <a:gd name="T40" fmla="*/ 4 w 194"/>
                <a:gd name="T41" fmla="*/ 0 h 185"/>
                <a:gd name="T42" fmla="*/ 3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55" name="Freeform 597"/>
            <p:cNvSpPr>
              <a:spLocks/>
            </p:cNvSpPr>
            <p:nvPr/>
          </p:nvSpPr>
          <p:spPr bwMode="auto">
            <a:xfrm>
              <a:off x="7297" y="1481"/>
              <a:ext cx="166" cy="129"/>
            </a:xfrm>
            <a:custGeom>
              <a:avLst/>
              <a:gdLst>
                <a:gd name="T0" fmla="*/ 10 w 388"/>
                <a:gd name="T1" fmla="*/ 3 h 340"/>
                <a:gd name="T2" fmla="*/ 10 w 388"/>
                <a:gd name="T3" fmla="*/ 4 h 340"/>
                <a:gd name="T4" fmla="*/ 10 w 388"/>
                <a:gd name="T5" fmla="*/ 3 h 340"/>
                <a:gd name="T6" fmla="*/ 11 w 388"/>
                <a:gd name="T7" fmla="*/ 4 h 340"/>
                <a:gd name="T8" fmla="*/ 11 w 388"/>
                <a:gd name="T9" fmla="*/ 4 h 340"/>
                <a:gd name="T10" fmla="*/ 12 w 388"/>
                <a:gd name="T11" fmla="*/ 4 h 340"/>
                <a:gd name="T12" fmla="*/ 13 w 388"/>
                <a:gd name="T13" fmla="*/ 5 h 340"/>
                <a:gd name="T14" fmla="*/ 13 w 388"/>
                <a:gd name="T15" fmla="*/ 5 h 340"/>
                <a:gd name="T16" fmla="*/ 12 w 388"/>
                <a:gd name="T17" fmla="*/ 6 h 340"/>
                <a:gd name="T18" fmla="*/ 9 w 388"/>
                <a:gd name="T19" fmla="*/ 7 h 340"/>
                <a:gd name="T20" fmla="*/ 8 w 388"/>
                <a:gd name="T21" fmla="*/ 7 h 340"/>
                <a:gd name="T22" fmla="*/ 6 w 388"/>
                <a:gd name="T23" fmla="*/ 7 h 340"/>
                <a:gd name="T24" fmla="*/ 6 w 388"/>
                <a:gd name="T25" fmla="*/ 7 h 340"/>
                <a:gd name="T26" fmla="*/ 4 w 388"/>
                <a:gd name="T27" fmla="*/ 6 h 340"/>
                <a:gd name="T28" fmla="*/ 4 w 388"/>
                <a:gd name="T29" fmla="*/ 5 h 340"/>
                <a:gd name="T30" fmla="*/ 3 w 388"/>
                <a:gd name="T31" fmla="*/ 5 h 340"/>
                <a:gd name="T32" fmla="*/ 3 w 388"/>
                <a:gd name="T33" fmla="*/ 5 h 340"/>
                <a:gd name="T34" fmla="*/ 3 w 388"/>
                <a:gd name="T35" fmla="*/ 5 h 340"/>
                <a:gd name="T36" fmla="*/ 3 w 388"/>
                <a:gd name="T37" fmla="*/ 4 h 340"/>
                <a:gd name="T38" fmla="*/ 2 w 388"/>
                <a:gd name="T39" fmla="*/ 4 h 340"/>
                <a:gd name="T40" fmla="*/ 2 w 388"/>
                <a:gd name="T41" fmla="*/ 3 h 340"/>
                <a:gd name="T42" fmla="*/ 0 w 388"/>
                <a:gd name="T43" fmla="*/ 2 h 340"/>
                <a:gd name="T44" fmla="*/ 0 w 388"/>
                <a:gd name="T45" fmla="*/ 2 h 340"/>
                <a:gd name="T46" fmla="*/ 2 w 388"/>
                <a:gd name="T47" fmla="*/ 1 h 340"/>
                <a:gd name="T48" fmla="*/ 3 w 388"/>
                <a:gd name="T49" fmla="*/ 1 h 340"/>
                <a:gd name="T50" fmla="*/ 1 w 388"/>
                <a:gd name="T51" fmla="*/ 0 h 340"/>
                <a:gd name="T52" fmla="*/ 3 w 388"/>
                <a:gd name="T53" fmla="*/ 0 h 340"/>
                <a:gd name="T54" fmla="*/ 3 w 388"/>
                <a:gd name="T55" fmla="*/ 0 h 340"/>
                <a:gd name="T56" fmla="*/ 5 w 388"/>
                <a:gd name="T57" fmla="*/ 1 h 340"/>
                <a:gd name="T58" fmla="*/ 5 w 388"/>
                <a:gd name="T59" fmla="*/ 1 h 340"/>
                <a:gd name="T60" fmla="*/ 6 w 388"/>
                <a:gd name="T61" fmla="*/ 1 h 340"/>
                <a:gd name="T62" fmla="*/ 6 w 388"/>
                <a:gd name="T63" fmla="*/ 2 h 340"/>
                <a:gd name="T64" fmla="*/ 7 w 388"/>
                <a:gd name="T65" fmla="*/ 2 h 340"/>
                <a:gd name="T66" fmla="*/ 8 w 388"/>
                <a:gd name="T67" fmla="*/ 2 h 340"/>
                <a:gd name="T68" fmla="*/ 8 w 388"/>
                <a:gd name="T69" fmla="*/ 2 h 340"/>
                <a:gd name="T70" fmla="*/ 9 w 388"/>
                <a:gd name="T71" fmla="*/ 2 h 340"/>
                <a:gd name="T72" fmla="*/ 9 w 388"/>
                <a:gd name="T73" fmla="*/ 2 h 340"/>
                <a:gd name="T74" fmla="*/ 10 w 388"/>
                <a:gd name="T75" fmla="*/ 3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56" name="Freeform 598"/>
            <p:cNvSpPr>
              <a:spLocks/>
            </p:cNvSpPr>
            <p:nvPr/>
          </p:nvSpPr>
          <p:spPr bwMode="auto">
            <a:xfrm>
              <a:off x="7560" y="1423"/>
              <a:ext cx="205" cy="245"/>
            </a:xfrm>
            <a:custGeom>
              <a:avLst/>
              <a:gdLst>
                <a:gd name="T0" fmla="*/ 5 w 478"/>
                <a:gd name="T1" fmla="*/ 1 h 646"/>
                <a:gd name="T2" fmla="*/ 3 w 478"/>
                <a:gd name="T3" fmla="*/ 2 h 646"/>
                <a:gd name="T4" fmla="*/ 3 w 478"/>
                <a:gd name="T5" fmla="*/ 3 h 646"/>
                <a:gd name="T6" fmla="*/ 3 w 478"/>
                <a:gd name="T7" fmla="*/ 3 h 646"/>
                <a:gd name="T8" fmla="*/ 1 w 478"/>
                <a:gd name="T9" fmla="*/ 5 h 646"/>
                <a:gd name="T10" fmla="*/ 1 w 478"/>
                <a:gd name="T11" fmla="*/ 5 h 646"/>
                <a:gd name="T12" fmla="*/ 0 w 478"/>
                <a:gd name="T13" fmla="*/ 5 h 646"/>
                <a:gd name="T14" fmla="*/ 1 w 478"/>
                <a:gd name="T15" fmla="*/ 6 h 646"/>
                <a:gd name="T16" fmla="*/ 0 w 478"/>
                <a:gd name="T17" fmla="*/ 7 h 646"/>
                <a:gd name="T18" fmla="*/ 1 w 478"/>
                <a:gd name="T19" fmla="*/ 8 h 646"/>
                <a:gd name="T20" fmla="*/ 2 w 478"/>
                <a:gd name="T21" fmla="*/ 8 h 646"/>
                <a:gd name="T22" fmla="*/ 3 w 478"/>
                <a:gd name="T23" fmla="*/ 7 h 646"/>
                <a:gd name="T24" fmla="*/ 3 w 478"/>
                <a:gd name="T25" fmla="*/ 8 h 646"/>
                <a:gd name="T26" fmla="*/ 4 w 478"/>
                <a:gd name="T27" fmla="*/ 11 h 646"/>
                <a:gd name="T28" fmla="*/ 6 w 478"/>
                <a:gd name="T29" fmla="*/ 13 h 646"/>
                <a:gd name="T30" fmla="*/ 6 w 478"/>
                <a:gd name="T31" fmla="*/ 13 h 646"/>
                <a:gd name="T32" fmla="*/ 8 w 478"/>
                <a:gd name="T33" fmla="*/ 13 h 646"/>
                <a:gd name="T34" fmla="*/ 8 w 478"/>
                <a:gd name="T35" fmla="*/ 11 h 646"/>
                <a:gd name="T36" fmla="*/ 8 w 478"/>
                <a:gd name="T37" fmla="*/ 10 h 646"/>
                <a:gd name="T38" fmla="*/ 9 w 478"/>
                <a:gd name="T39" fmla="*/ 9 h 646"/>
                <a:gd name="T40" fmla="*/ 11 w 478"/>
                <a:gd name="T41" fmla="*/ 8 h 646"/>
                <a:gd name="T42" fmla="*/ 12 w 478"/>
                <a:gd name="T43" fmla="*/ 7 h 646"/>
                <a:gd name="T44" fmla="*/ 12 w 478"/>
                <a:gd name="T45" fmla="*/ 6 h 646"/>
                <a:gd name="T46" fmla="*/ 11 w 478"/>
                <a:gd name="T47" fmla="*/ 5 h 646"/>
                <a:gd name="T48" fmla="*/ 13 w 478"/>
                <a:gd name="T49" fmla="*/ 5 h 646"/>
                <a:gd name="T50" fmla="*/ 14 w 478"/>
                <a:gd name="T51" fmla="*/ 6 h 646"/>
                <a:gd name="T52" fmla="*/ 14 w 478"/>
                <a:gd name="T53" fmla="*/ 6 h 646"/>
                <a:gd name="T54" fmla="*/ 15 w 478"/>
                <a:gd name="T55" fmla="*/ 7 h 646"/>
                <a:gd name="T56" fmla="*/ 15 w 478"/>
                <a:gd name="T57" fmla="*/ 6 h 646"/>
                <a:gd name="T58" fmla="*/ 15 w 478"/>
                <a:gd name="T59" fmla="*/ 5 h 646"/>
                <a:gd name="T60" fmla="*/ 16 w 478"/>
                <a:gd name="T61" fmla="*/ 3 h 646"/>
                <a:gd name="T62" fmla="*/ 15 w 478"/>
                <a:gd name="T63" fmla="*/ 4 h 646"/>
                <a:gd name="T64" fmla="*/ 13 w 478"/>
                <a:gd name="T65" fmla="*/ 4 h 646"/>
                <a:gd name="T66" fmla="*/ 13 w 478"/>
                <a:gd name="T67" fmla="*/ 5 h 646"/>
                <a:gd name="T68" fmla="*/ 12 w 478"/>
                <a:gd name="T69" fmla="*/ 5 h 646"/>
                <a:gd name="T70" fmla="*/ 11 w 478"/>
                <a:gd name="T71" fmla="*/ 5 h 646"/>
                <a:gd name="T72" fmla="*/ 9 w 478"/>
                <a:gd name="T73" fmla="*/ 5 h 646"/>
                <a:gd name="T74" fmla="*/ 6 w 478"/>
                <a:gd name="T75" fmla="*/ 4 h 646"/>
                <a:gd name="T76" fmla="*/ 6 w 478"/>
                <a:gd name="T77" fmla="*/ 3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chemeClr val="bg1">
                <a:lumMod val="75000"/>
              </a:schemeClr>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57" name="Freeform 599"/>
            <p:cNvSpPr>
              <a:spLocks/>
            </p:cNvSpPr>
            <p:nvPr/>
          </p:nvSpPr>
          <p:spPr bwMode="auto">
            <a:xfrm>
              <a:off x="7361" y="1423"/>
              <a:ext cx="153" cy="117"/>
            </a:xfrm>
            <a:custGeom>
              <a:avLst/>
              <a:gdLst>
                <a:gd name="T0" fmla="*/ 0 w 358"/>
                <a:gd name="T1" fmla="*/ 0 h 308"/>
                <a:gd name="T2" fmla="*/ 0 w 358"/>
                <a:gd name="T3" fmla="*/ 0 h 308"/>
                <a:gd name="T4" fmla="*/ 0 w 358"/>
                <a:gd name="T5" fmla="*/ 1 h 308"/>
                <a:gd name="T6" fmla="*/ 1 w 358"/>
                <a:gd name="T7" fmla="*/ 1 h 308"/>
                <a:gd name="T8" fmla="*/ 1 w 358"/>
                <a:gd name="T9" fmla="*/ 2 h 308"/>
                <a:gd name="T10" fmla="*/ 1 w 358"/>
                <a:gd name="T11" fmla="*/ 2 h 308"/>
                <a:gd name="T12" fmla="*/ 1 w 358"/>
                <a:gd name="T13" fmla="*/ 3 h 308"/>
                <a:gd name="T14" fmla="*/ 3 w 358"/>
                <a:gd name="T15" fmla="*/ 3 h 308"/>
                <a:gd name="T16" fmla="*/ 3 w 358"/>
                <a:gd name="T17" fmla="*/ 4 h 308"/>
                <a:gd name="T18" fmla="*/ 4 w 358"/>
                <a:gd name="T19" fmla="*/ 4 h 308"/>
                <a:gd name="T20" fmla="*/ 6 w 358"/>
                <a:gd name="T21" fmla="*/ 5 h 308"/>
                <a:gd name="T22" fmla="*/ 8 w 358"/>
                <a:gd name="T23" fmla="*/ 6 h 308"/>
                <a:gd name="T24" fmla="*/ 8 w 358"/>
                <a:gd name="T25" fmla="*/ 5 h 308"/>
                <a:gd name="T26" fmla="*/ 9 w 358"/>
                <a:gd name="T27" fmla="*/ 5 h 308"/>
                <a:gd name="T28" fmla="*/ 9 w 358"/>
                <a:gd name="T29" fmla="*/ 6 h 308"/>
                <a:gd name="T30" fmla="*/ 11 w 358"/>
                <a:gd name="T31" fmla="*/ 6 h 308"/>
                <a:gd name="T32" fmla="*/ 11 w 358"/>
                <a:gd name="T33" fmla="*/ 6 h 308"/>
                <a:gd name="T34" fmla="*/ 12 w 358"/>
                <a:gd name="T35" fmla="*/ 5 h 308"/>
                <a:gd name="T36" fmla="*/ 11 w 358"/>
                <a:gd name="T37" fmla="*/ 5 h 308"/>
                <a:gd name="T38" fmla="*/ 11 w 358"/>
                <a:gd name="T39" fmla="*/ 5 h 308"/>
                <a:gd name="T40" fmla="*/ 10 w 358"/>
                <a:gd name="T41" fmla="*/ 4 h 308"/>
                <a:gd name="T42" fmla="*/ 11 w 358"/>
                <a:gd name="T43" fmla="*/ 3 h 308"/>
                <a:gd name="T44" fmla="*/ 11 w 358"/>
                <a:gd name="T45" fmla="*/ 3 h 308"/>
                <a:gd name="T46" fmla="*/ 10 w 358"/>
                <a:gd name="T47" fmla="*/ 3 h 308"/>
                <a:gd name="T48" fmla="*/ 10 w 358"/>
                <a:gd name="T49" fmla="*/ 3 h 308"/>
                <a:gd name="T50" fmla="*/ 10 w 358"/>
                <a:gd name="T51" fmla="*/ 2 h 308"/>
                <a:gd name="T52" fmla="*/ 10 w 358"/>
                <a:gd name="T53" fmla="*/ 1 h 308"/>
                <a:gd name="T54" fmla="*/ 10 w 358"/>
                <a:gd name="T55" fmla="*/ 1 h 308"/>
                <a:gd name="T56" fmla="*/ 7 w 358"/>
                <a:gd name="T57" fmla="*/ 0 h 308"/>
                <a:gd name="T58" fmla="*/ 6 w 358"/>
                <a:gd name="T59" fmla="*/ 0 h 308"/>
                <a:gd name="T60" fmla="*/ 6 w 358"/>
                <a:gd name="T61" fmla="*/ 1 h 308"/>
                <a:gd name="T62" fmla="*/ 6 w 358"/>
                <a:gd name="T63" fmla="*/ 1 h 308"/>
                <a:gd name="T64" fmla="*/ 5 w 358"/>
                <a:gd name="T65" fmla="*/ 1 h 308"/>
                <a:gd name="T66" fmla="*/ 4 w 358"/>
                <a:gd name="T67" fmla="*/ 1 h 308"/>
                <a:gd name="T68" fmla="*/ 3 w 358"/>
                <a:gd name="T69" fmla="*/ 1 h 308"/>
                <a:gd name="T70" fmla="*/ 3 w 358"/>
                <a:gd name="T71" fmla="*/ 0 h 308"/>
                <a:gd name="T72" fmla="*/ 1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58" name="Line 600"/>
            <p:cNvSpPr>
              <a:spLocks noChangeShapeType="1"/>
            </p:cNvSpPr>
            <p:nvPr/>
          </p:nvSpPr>
          <p:spPr bwMode="auto">
            <a:xfrm>
              <a:off x="7431" y="1592"/>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59" name="Line 601"/>
            <p:cNvSpPr>
              <a:spLocks noChangeShapeType="1"/>
            </p:cNvSpPr>
            <p:nvPr/>
          </p:nvSpPr>
          <p:spPr bwMode="auto">
            <a:xfrm flipV="1">
              <a:off x="7438" y="1586"/>
              <a:ext cx="12"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60" name="Line 602"/>
            <p:cNvSpPr>
              <a:spLocks noChangeShapeType="1"/>
            </p:cNvSpPr>
            <p:nvPr/>
          </p:nvSpPr>
          <p:spPr bwMode="auto">
            <a:xfrm flipV="1">
              <a:off x="7450" y="1574"/>
              <a:ext cx="6"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61" name="Line 603"/>
            <p:cNvSpPr>
              <a:spLocks noChangeShapeType="1"/>
            </p:cNvSpPr>
            <p:nvPr/>
          </p:nvSpPr>
          <p:spPr bwMode="auto">
            <a:xfrm flipV="1">
              <a:off x="7456" y="1569"/>
              <a:ext cx="7"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62" name="Line 604"/>
            <p:cNvSpPr>
              <a:spLocks noChangeShapeType="1"/>
            </p:cNvSpPr>
            <p:nvPr/>
          </p:nvSpPr>
          <p:spPr bwMode="auto">
            <a:xfrm flipH="1" flipV="1">
              <a:off x="7456" y="1562"/>
              <a:ext cx="7"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63" name="Line 605"/>
            <p:cNvSpPr>
              <a:spLocks noChangeShapeType="1"/>
            </p:cNvSpPr>
            <p:nvPr/>
          </p:nvSpPr>
          <p:spPr bwMode="auto">
            <a:xfrm flipH="1">
              <a:off x="7450" y="1563"/>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64" name="Line 606"/>
            <p:cNvSpPr>
              <a:spLocks noChangeShapeType="1"/>
            </p:cNvSpPr>
            <p:nvPr/>
          </p:nvSpPr>
          <p:spPr bwMode="auto">
            <a:xfrm flipH="1">
              <a:off x="7438" y="155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65" name="Line 607"/>
            <p:cNvSpPr>
              <a:spLocks noChangeShapeType="1"/>
            </p:cNvSpPr>
            <p:nvPr/>
          </p:nvSpPr>
          <p:spPr bwMode="auto">
            <a:xfrm>
              <a:off x="7444" y="1592"/>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66" name="Line 608"/>
            <p:cNvSpPr>
              <a:spLocks noChangeShapeType="1"/>
            </p:cNvSpPr>
            <p:nvPr/>
          </p:nvSpPr>
          <p:spPr bwMode="auto">
            <a:xfrm>
              <a:off x="7444" y="1598"/>
              <a:ext cx="6"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67" name="Freeform 609"/>
            <p:cNvSpPr>
              <a:spLocks/>
            </p:cNvSpPr>
            <p:nvPr/>
          </p:nvSpPr>
          <p:spPr bwMode="auto">
            <a:xfrm>
              <a:off x="7444" y="1539"/>
              <a:ext cx="45" cy="65"/>
            </a:xfrm>
            <a:custGeom>
              <a:avLst/>
              <a:gdLst>
                <a:gd name="T0" fmla="*/ 2 w 106"/>
                <a:gd name="T1" fmla="*/ 0 h 170"/>
                <a:gd name="T2" fmla="*/ 1 w 106"/>
                <a:gd name="T3" fmla="*/ 1 h 170"/>
                <a:gd name="T4" fmla="*/ 1 w 106"/>
                <a:gd name="T5" fmla="*/ 1 h 170"/>
                <a:gd name="T6" fmla="*/ 1 w 106"/>
                <a:gd name="T7" fmla="*/ 2 h 170"/>
                <a:gd name="T8" fmla="*/ 0 w 106"/>
                <a:gd name="T9" fmla="*/ 3 h 170"/>
                <a:gd name="T10" fmla="*/ 0 w 106"/>
                <a:gd name="T11" fmla="*/ 4 h 170"/>
                <a:gd name="T12" fmla="*/ 1 w 106"/>
                <a:gd name="T13" fmla="*/ 4 h 170"/>
                <a:gd name="T14" fmla="*/ 1 w 106"/>
                <a:gd name="T15" fmla="*/ 3 h 170"/>
                <a:gd name="T16" fmla="*/ 2 w 106"/>
                <a:gd name="T17" fmla="*/ 3 h 170"/>
                <a:gd name="T18" fmla="*/ 3 w 106"/>
                <a:gd name="T19" fmla="*/ 3 h 170"/>
                <a:gd name="T20" fmla="*/ 3 w 106"/>
                <a:gd name="T21" fmla="*/ 3 h 170"/>
                <a:gd name="T22" fmla="*/ 3 w 106"/>
                <a:gd name="T23" fmla="*/ 2 h 170"/>
                <a:gd name="T24" fmla="*/ 3 w 106"/>
                <a:gd name="T25" fmla="*/ 2 h 170"/>
                <a:gd name="T26" fmla="*/ 3 w 106"/>
                <a:gd name="T27" fmla="*/ 1 h 170"/>
                <a:gd name="T28" fmla="*/ 3 w 106"/>
                <a:gd name="T29" fmla="*/ 0 h 170"/>
                <a:gd name="T30" fmla="*/ 3 w 106"/>
                <a:gd name="T31" fmla="*/ 0 h 170"/>
                <a:gd name="T32" fmla="*/ 2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68" name="Freeform 610"/>
            <p:cNvSpPr>
              <a:spLocks/>
            </p:cNvSpPr>
            <p:nvPr/>
          </p:nvSpPr>
          <p:spPr bwMode="auto">
            <a:xfrm>
              <a:off x="7438" y="1533"/>
              <a:ext cx="32" cy="25"/>
            </a:xfrm>
            <a:custGeom>
              <a:avLst/>
              <a:gdLst>
                <a:gd name="T0" fmla="*/ 0 w 75"/>
                <a:gd name="T1" fmla="*/ 1 h 63"/>
                <a:gd name="T2" fmla="*/ 0 w 75"/>
                <a:gd name="T3" fmla="*/ 2 h 63"/>
                <a:gd name="T4" fmla="*/ 1 w 75"/>
                <a:gd name="T5" fmla="*/ 2 h 63"/>
                <a:gd name="T6" fmla="*/ 3 w 75"/>
                <a:gd name="T7" fmla="*/ 0 h 63"/>
                <a:gd name="T8" fmla="*/ 3 w 75"/>
                <a:gd name="T9" fmla="*/ 0 h 63"/>
                <a:gd name="T10" fmla="*/ 2 w 75"/>
                <a:gd name="T11" fmla="*/ 0 h 63"/>
                <a:gd name="T12" fmla="*/ 1 w 75"/>
                <a:gd name="T13" fmla="*/ 1 h 63"/>
                <a:gd name="T14" fmla="*/ 0 w 75"/>
                <a:gd name="T15" fmla="*/ 1 h 63"/>
                <a:gd name="T16" fmla="*/ 0 w 75"/>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69" name="Freeform 611"/>
            <p:cNvSpPr>
              <a:spLocks/>
            </p:cNvSpPr>
            <p:nvPr/>
          </p:nvSpPr>
          <p:spPr bwMode="auto">
            <a:xfrm>
              <a:off x="7463" y="1527"/>
              <a:ext cx="7" cy="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16"/>
                  </a:lnTo>
                  <a:lnTo>
                    <a:pt x="16"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70" name="Freeform 612"/>
            <p:cNvSpPr>
              <a:spLocks/>
            </p:cNvSpPr>
            <p:nvPr/>
          </p:nvSpPr>
          <p:spPr bwMode="auto">
            <a:xfrm>
              <a:off x="7425" y="1533"/>
              <a:ext cx="7" cy="18"/>
            </a:xfrm>
            <a:custGeom>
              <a:avLst/>
              <a:gdLst>
                <a:gd name="T0" fmla="*/ 0 w 17"/>
                <a:gd name="T1" fmla="*/ 1 h 47"/>
                <a:gd name="T2" fmla="*/ 0 w 17"/>
                <a:gd name="T3" fmla="*/ 1 h 47"/>
                <a:gd name="T4" fmla="*/ 0 w 17"/>
                <a:gd name="T5" fmla="*/ 0 h 47"/>
                <a:gd name="T6" fmla="*/ 0 w 17"/>
                <a:gd name="T7" fmla="*/ 0 h 47"/>
                <a:gd name="T8" fmla="*/ 0 w 17"/>
                <a:gd name="T9" fmla="*/ 0 h 47"/>
                <a:gd name="T10" fmla="*/ 0 w 17"/>
                <a:gd name="T11" fmla="*/ 1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7">
                  <a:moveTo>
                    <a:pt x="0" y="31"/>
                  </a:moveTo>
                  <a:lnTo>
                    <a:pt x="16" y="46"/>
                  </a:lnTo>
                  <a:lnTo>
                    <a:pt x="16" y="15"/>
                  </a:lnTo>
                  <a:lnTo>
                    <a:pt x="16" y="0"/>
                  </a:lnTo>
                  <a:lnTo>
                    <a:pt x="0" y="15"/>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71" name="Line 613"/>
            <p:cNvSpPr>
              <a:spLocks noChangeShapeType="1"/>
            </p:cNvSpPr>
            <p:nvPr/>
          </p:nvSpPr>
          <p:spPr bwMode="auto">
            <a:xfrm>
              <a:off x="7438" y="1557"/>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72" name="Line 614"/>
            <p:cNvSpPr>
              <a:spLocks noChangeShapeType="1"/>
            </p:cNvSpPr>
            <p:nvPr/>
          </p:nvSpPr>
          <p:spPr bwMode="auto">
            <a:xfrm flipH="1" flipV="1">
              <a:off x="7431" y="1551"/>
              <a:ext cx="7"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73" name="Line 615"/>
            <p:cNvSpPr>
              <a:spLocks noChangeShapeType="1"/>
            </p:cNvSpPr>
            <p:nvPr/>
          </p:nvSpPr>
          <p:spPr bwMode="auto">
            <a:xfrm>
              <a:off x="7463" y="1551"/>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74" name="Line 616"/>
            <p:cNvSpPr>
              <a:spLocks noChangeShapeType="1"/>
            </p:cNvSpPr>
            <p:nvPr/>
          </p:nvSpPr>
          <p:spPr bwMode="auto">
            <a:xfrm>
              <a:off x="7470" y="1539"/>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75" name="Line 617"/>
            <p:cNvSpPr>
              <a:spLocks noChangeShapeType="1"/>
            </p:cNvSpPr>
            <p:nvPr/>
          </p:nvSpPr>
          <p:spPr bwMode="auto">
            <a:xfrm>
              <a:off x="7463" y="1545"/>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76" name="Freeform 618"/>
            <p:cNvSpPr>
              <a:spLocks/>
            </p:cNvSpPr>
            <p:nvPr/>
          </p:nvSpPr>
          <p:spPr bwMode="auto">
            <a:xfrm>
              <a:off x="7706" y="1499"/>
              <a:ext cx="20" cy="12"/>
            </a:xfrm>
            <a:custGeom>
              <a:avLst/>
              <a:gdLst>
                <a:gd name="T0" fmla="*/ 0 w 46"/>
                <a:gd name="T1" fmla="*/ 0 h 32"/>
                <a:gd name="T2" fmla="*/ 0 w 46"/>
                <a:gd name="T3" fmla="*/ 0 h 32"/>
                <a:gd name="T4" fmla="*/ 0 w 46"/>
                <a:gd name="T5" fmla="*/ 1 h 32"/>
                <a:gd name="T6" fmla="*/ 2 w 46"/>
                <a:gd name="T7" fmla="*/ 1 h 32"/>
                <a:gd name="T8" fmla="*/ 2 w 46"/>
                <a:gd name="T9" fmla="*/ 0 h 32"/>
                <a:gd name="T10" fmla="*/ 2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16"/>
                  </a:moveTo>
                  <a:lnTo>
                    <a:pt x="0" y="16"/>
                  </a:lnTo>
                  <a:lnTo>
                    <a:pt x="0" y="31"/>
                  </a:lnTo>
                  <a:lnTo>
                    <a:pt x="45" y="31"/>
                  </a:lnTo>
                  <a:lnTo>
                    <a:pt x="45" y="16"/>
                  </a:lnTo>
                  <a:lnTo>
                    <a:pt x="45" y="0"/>
                  </a:lnTo>
                  <a:lnTo>
                    <a:pt x="15"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77" name="Freeform 619"/>
            <p:cNvSpPr>
              <a:spLocks/>
            </p:cNvSpPr>
            <p:nvPr/>
          </p:nvSpPr>
          <p:spPr bwMode="auto">
            <a:xfrm>
              <a:off x="7489" y="1417"/>
              <a:ext cx="97" cy="88"/>
            </a:xfrm>
            <a:custGeom>
              <a:avLst/>
              <a:gdLst>
                <a:gd name="T0" fmla="*/ 0 w 225"/>
                <a:gd name="T1" fmla="*/ 2 h 232"/>
                <a:gd name="T2" fmla="*/ 0 w 225"/>
                <a:gd name="T3" fmla="*/ 2 h 232"/>
                <a:gd name="T4" fmla="*/ 0 w 225"/>
                <a:gd name="T5" fmla="*/ 3 h 232"/>
                <a:gd name="T6" fmla="*/ 0 w 225"/>
                <a:gd name="T7" fmla="*/ 3 h 232"/>
                <a:gd name="T8" fmla="*/ 1 w 225"/>
                <a:gd name="T9" fmla="*/ 3 h 232"/>
                <a:gd name="T10" fmla="*/ 1 w 225"/>
                <a:gd name="T11" fmla="*/ 4 h 232"/>
                <a:gd name="T12" fmla="*/ 0 w 225"/>
                <a:gd name="T13" fmla="*/ 4 h 232"/>
                <a:gd name="T14" fmla="*/ 1 w 225"/>
                <a:gd name="T15" fmla="*/ 5 h 232"/>
                <a:gd name="T16" fmla="*/ 3 w 225"/>
                <a:gd name="T17" fmla="*/ 5 h 232"/>
                <a:gd name="T18" fmla="*/ 3 w 225"/>
                <a:gd name="T19" fmla="*/ 4 h 232"/>
                <a:gd name="T20" fmla="*/ 3 w 225"/>
                <a:gd name="T21" fmla="*/ 4 h 232"/>
                <a:gd name="T22" fmla="*/ 4 w 225"/>
                <a:gd name="T23" fmla="*/ 4 h 232"/>
                <a:gd name="T24" fmla="*/ 5 w 225"/>
                <a:gd name="T25" fmla="*/ 3 h 232"/>
                <a:gd name="T26" fmla="*/ 5 w 225"/>
                <a:gd name="T27" fmla="*/ 3 h 232"/>
                <a:gd name="T28" fmla="*/ 6 w 225"/>
                <a:gd name="T29" fmla="*/ 3 h 232"/>
                <a:gd name="T30" fmla="*/ 6 w 225"/>
                <a:gd name="T31" fmla="*/ 2 h 232"/>
                <a:gd name="T32" fmla="*/ 6 w 225"/>
                <a:gd name="T33" fmla="*/ 2 h 232"/>
                <a:gd name="T34" fmla="*/ 6 w 225"/>
                <a:gd name="T35" fmla="*/ 2 h 232"/>
                <a:gd name="T36" fmla="*/ 6 w 225"/>
                <a:gd name="T37" fmla="*/ 1 h 232"/>
                <a:gd name="T38" fmla="*/ 7 w 225"/>
                <a:gd name="T39" fmla="*/ 1 h 232"/>
                <a:gd name="T40" fmla="*/ 7 w 225"/>
                <a:gd name="T41" fmla="*/ 1 h 232"/>
                <a:gd name="T42" fmla="*/ 8 w 225"/>
                <a:gd name="T43" fmla="*/ 0 h 232"/>
                <a:gd name="T44" fmla="*/ 7 w 225"/>
                <a:gd name="T45" fmla="*/ 0 h 232"/>
                <a:gd name="T46" fmla="*/ 6 w 225"/>
                <a:gd name="T47" fmla="*/ 1 h 232"/>
                <a:gd name="T48" fmla="*/ 6 w 225"/>
                <a:gd name="T49" fmla="*/ 0 h 232"/>
                <a:gd name="T50" fmla="*/ 5 w 225"/>
                <a:gd name="T51" fmla="*/ 0 h 232"/>
                <a:gd name="T52" fmla="*/ 5 w 225"/>
                <a:gd name="T53" fmla="*/ 0 h 232"/>
                <a:gd name="T54" fmla="*/ 3 w 225"/>
                <a:gd name="T55" fmla="*/ 1 h 232"/>
                <a:gd name="T56" fmla="*/ 3 w 225"/>
                <a:gd name="T57" fmla="*/ 1 h 232"/>
                <a:gd name="T58" fmla="*/ 2 w 225"/>
                <a:gd name="T59" fmla="*/ 1 h 232"/>
                <a:gd name="T60" fmla="*/ 1 w 225"/>
                <a:gd name="T61" fmla="*/ 1 h 232"/>
                <a:gd name="T62" fmla="*/ 1 w 225"/>
                <a:gd name="T63" fmla="*/ 2 h 232"/>
                <a:gd name="T64" fmla="*/ 0 w 225"/>
                <a:gd name="T65" fmla="*/ 2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78" name="Freeform 620"/>
            <p:cNvSpPr>
              <a:spLocks/>
            </p:cNvSpPr>
            <p:nvPr/>
          </p:nvSpPr>
          <p:spPr bwMode="auto">
            <a:xfrm>
              <a:off x="7502" y="1423"/>
              <a:ext cx="102" cy="123"/>
            </a:xfrm>
            <a:custGeom>
              <a:avLst/>
              <a:gdLst>
                <a:gd name="T0" fmla="*/ 4 w 239"/>
                <a:gd name="T1" fmla="*/ 7 h 323"/>
                <a:gd name="T2" fmla="*/ 6 w 239"/>
                <a:gd name="T3" fmla="*/ 6 h 323"/>
                <a:gd name="T4" fmla="*/ 5 w 239"/>
                <a:gd name="T5" fmla="*/ 5 h 323"/>
                <a:gd name="T6" fmla="*/ 5 w 239"/>
                <a:gd name="T7" fmla="*/ 5 h 323"/>
                <a:gd name="T8" fmla="*/ 5 w 239"/>
                <a:gd name="T9" fmla="*/ 5 h 323"/>
                <a:gd name="T10" fmla="*/ 6 w 239"/>
                <a:gd name="T11" fmla="*/ 5 h 323"/>
                <a:gd name="T12" fmla="*/ 6 w 239"/>
                <a:gd name="T13" fmla="*/ 5 h 323"/>
                <a:gd name="T14" fmla="*/ 6 w 239"/>
                <a:gd name="T15" fmla="*/ 5 h 323"/>
                <a:gd name="T16" fmla="*/ 6 w 239"/>
                <a:gd name="T17" fmla="*/ 4 h 323"/>
                <a:gd name="T18" fmla="*/ 7 w 239"/>
                <a:gd name="T19" fmla="*/ 3 h 323"/>
                <a:gd name="T20" fmla="*/ 7 w 239"/>
                <a:gd name="T21" fmla="*/ 3 h 323"/>
                <a:gd name="T22" fmla="*/ 7 w 239"/>
                <a:gd name="T23" fmla="*/ 3 h 323"/>
                <a:gd name="T24" fmla="*/ 7 w 239"/>
                <a:gd name="T25" fmla="*/ 2 h 323"/>
                <a:gd name="T26" fmla="*/ 8 w 239"/>
                <a:gd name="T27" fmla="*/ 2 h 323"/>
                <a:gd name="T28" fmla="*/ 7 w 239"/>
                <a:gd name="T29" fmla="*/ 1 h 323"/>
                <a:gd name="T30" fmla="*/ 6 w 239"/>
                <a:gd name="T31" fmla="*/ 0 h 323"/>
                <a:gd name="T32" fmla="*/ 6 w 239"/>
                <a:gd name="T33" fmla="*/ 0 h 323"/>
                <a:gd name="T34" fmla="*/ 6 w 239"/>
                <a:gd name="T35" fmla="*/ 0 h 323"/>
                <a:gd name="T36" fmla="*/ 4 w 239"/>
                <a:gd name="T37" fmla="*/ 1 h 323"/>
                <a:gd name="T38" fmla="*/ 5 w 239"/>
                <a:gd name="T39" fmla="*/ 1 h 323"/>
                <a:gd name="T40" fmla="*/ 4 w 239"/>
                <a:gd name="T41" fmla="*/ 2 h 323"/>
                <a:gd name="T42" fmla="*/ 4 w 239"/>
                <a:gd name="T43" fmla="*/ 2 h 323"/>
                <a:gd name="T44" fmla="*/ 4 w 239"/>
                <a:gd name="T45" fmla="*/ 2 h 323"/>
                <a:gd name="T46" fmla="*/ 4 w 239"/>
                <a:gd name="T47" fmla="*/ 3 h 323"/>
                <a:gd name="T48" fmla="*/ 3 w 239"/>
                <a:gd name="T49" fmla="*/ 3 h 323"/>
                <a:gd name="T50" fmla="*/ 3 w 239"/>
                <a:gd name="T51" fmla="*/ 3 h 323"/>
                <a:gd name="T52" fmla="*/ 3 w 239"/>
                <a:gd name="T53" fmla="*/ 3 h 323"/>
                <a:gd name="T54" fmla="*/ 2 w 239"/>
                <a:gd name="T55" fmla="*/ 4 h 323"/>
                <a:gd name="T56" fmla="*/ 1 w 239"/>
                <a:gd name="T57" fmla="*/ 4 h 323"/>
                <a:gd name="T58" fmla="*/ 0 w 239"/>
                <a:gd name="T59" fmla="*/ 5 h 323"/>
                <a:gd name="T60" fmla="*/ 0 w 239"/>
                <a:gd name="T61" fmla="*/ 5 h 323"/>
                <a:gd name="T62" fmla="*/ 1 w 239"/>
                <a:gd name="T63" fmla="*/ 5 h 323"/>
                <a:gd name="T64" fmla="*/ 0 w 239"/>
                <a:gd name="T65" fmla="*/ 6 h 323"/>
                <a:gd name="T66" fmla="*/ 0 w 239"/>
                <a:gd name="T67" fmla="*/ 6 h 323"/>
                <a:gd name="T68" fmla="*/ 0 w 239"/>
                <a:gd name="T69" fmla="*/ 6 h 323"/>
                <a:gd name="T70" fmla="*/ 3 w 239"/>
                <a:gd name="T71" fmla="*/ 6 h 323"/>
                <a:gd name="T72" fmla="*/ 4 w 239"/>
                <a:gd name="T73" fmla="*/ 7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79" name="Line 621"/>
            <p:cNvSpPr>
              <a:spLocks noChangeShapeType="1"/>
            </p:cNvSpPr>
            <p:nvPr/>
          </p:nvSpPr>
          <p:spPr bwMode="auto">
            <a:xfrm>
              <a:off x="7585" y="1464"/>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80" name="Freeform 622"/>
            <p:cNvSpPr>
              <a:spLocks/>
            </p:cNvSpPr>
            <p:nvPr/>
          </p:nvSpPr>
          <p:spPr bwMode="auto">
            <a:xfrm>
              <a:off x="7701" y="1516"/>
              <a:ext cx="44" cy="42"/>
            </a:xfrm>
            <a:custGeom>
              <a:avLst/>
              <a:gdLst>
                <a:gd name="T0" fmla="*/ 0 w 106"/>
                <a:gd name="T1" fmla="*/ 0 h 109"/>
                <a:gd name="T2" fmla="*/ 0 w 106"/>
                <a:gd name="T3" fmla="*/ 0 h 109"/>
                <a:gd name="T4" fmla="*/ 0 w 106"/>
                <a:gd name="T5" fmla="*/ 1 h 109"/>
                <a:gd name="T6" fmla="*/ 1 w 106"/>
                <a:gd name="T7" fmla="*/ 2 h 109"/>
                <a:gd name="T8" fmla="*/ 2 w 106"/>
                <a:gd name="T9" fmla="*/ 2 h 109"/>
                <a:gd name="T10" fmla="*/ 2 w 106"/>
                <a:gd name="T11" fmla="*/ 2 h 109"/>
                <a:gd name="T12" fmla="*/ 2 w 106"/>
                <a:gd name="T13" fmla="*/ 2 h 109"/>
                <a:gd name="T14" fmla="*/ 2 w 106"/>
                <a:gd name="T15" fmla="*/ 2 h 109"/>
                <a:gd name="T16" fmla="*/ 3 w 106"/>
                <a:gd name="T17" fmla="*/ 2 h 109"/>
                <a:gd name="T18" fmla="*/ 2 w 106"/>
                <a:gd name="T19" fmla="*/ 2 h 109"/>
                <a:gd name="T20" fmla="*/ 2 w 106"/>
                <a:gd name="T21" fmla="*/ 1 h 109"/>
                <a:gd name="T22" fmla="*/ 2 w 106"/>
                <a:gd name="T23" fmla="*/ 1 h 109"/>
                <a:gd name="T24" fmla="*/ 2 w 106"/>
                <a:gd name="T25" fmla="*/ 1 h 109"/>
                <a:gd name="T26" fmla="*/ 2 w 106"/>
                <a:gd name="T27" fmla="*/ 0 h 109"/>
                <a:gd name="T28" fmla="*/ 1 w 106"/>
                <a:gd name="T29" fmla="*/ 0 h 109"/>
                <a:gd name="T30" fmla="*/ 1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81" name="Freeform 623"/>
            <p:cNvSpPr>
              <a:spLocks/>
            </p:cNvSpPr>
            <p:nvPr/>
          </p:nvSpPr>
          <p:spPr bwMode="auto">
            <a:xfrm>
              <a:off x="7643" y="1487"/>
              <a:ext cx="58" cy="30"/>
            </a:xfrm>
            <a:custGeom>
              <a:avLst/>
              <a:gdLst>
                <a:gd name="T0" fmla="*/ 1 w 135"/>
                <a:gd name="T1" fmla="*/ 0 h 77"/>
                <a:gd name="T2" fmla="*/ 0 w 135"/>
                <a:gd name="T3" fmla="*/ 0 h 77"/>
                <a:gd name="T4" fmla="*/ 0 w 135"/>
                <a:gd name="T5" fmla="*/ 1 h 77"/>
                <a:gd name="T6" fmla="*/ 1 w 135"/>
                <a:gd name="T7" fmla="*/ 2 h 77"/>
                <a:gd name="T8" fmla="*/ 3 w 135"/>
                <a:gd name="T9" fmla="*/ 2 h 77"/>
                <a:gd name="T10" fmla="*/ 5 w 135"/>
                <a:gd name="T11" fmla="*/ 2 h 77"/>
                <a:gd name="T12" fmla="*/ 5 w 135"/>
                <a:gd name="T13" fmla="*/ 1 h 77"/>
                <a:gd name="T14" fmla="*/ 3 w 135"/>
                <a:gd name="T15" fmla="*/ 1 h 77"/>
                <a:gd name="T16" fmla="*/ 1 w 135"/>
                <a:gd name="T17" fmla="*/ 0 h 77"/>
                <a:gd name="T18" fmla="*/ 1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82" name="Line 624"/>
            <p:cNvSpPr>
              <a:spLocks noChangeShapeType="1"/>
            </p:cNvSpPr>
            <p:nvPr/>
          </p:nvSpPr>
          <p:spPr bwMode="auto">
            <a:xfrm>
              <a:off x="7585" y="1452"/>
              <a:ext cx="0" cy="7"/>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83" name="Freeform 625"/>
            <p:cNvSpPr>
              <a:spLocks/>
            </p:cNvSpPr>
            <p:nvPr/>
          </p:nvSpPr>
          <p:spPr bwMode="auto">
            <a:xfrm>
              <a:off x="7183" y="976"/>
              <a:ext cx="1000" cy="465"/>
            </a:xfrm>
            <a:custGeom>
              <a:avLst/>
              <a:gdLst>
                <a:gd name="T0" fmla="*/ 29 w 2327"/>
                <a:gd name="T1" fmla="*/ 20 h 1231"/>
                <a:gd name="T2" fmla="*/ 22 w 2327"/>
                <a:gd name="T3" fmla="*/ 20 h 1231"/>
                <a:gd name="T4" fmla="*/ 23 w 2327"/>
                <a:gd name="T5" fmla="*/ 21 h 1231"/>
                <a:gd name="T6" fmla="*/ 37 w 2327"/>
                <a:gd name="T7" fmla="*/ 18 h 1231"/>
                <a:gd name="T8" fmla="*/ 34 w 2327"/>
                <a:gd name="T9" fmla="*/ 21 h 1231"/>
                <a:gd name="T10" fmla="*/ 31 w 2327"/>
                <a:gd name="T11" fmla="*/ 23 h 1231"/>
                <a:gd name="T12" fmla="*/ 29 w 2327"/>
                <a:gd name="T13" fmla="*/ 23 h 1231"/>
                <a:gd name="T14" fmla="*/ 26 w 2327"/>
                <a:gd name="T15" fmla="*/ 25 h 1231"/>
                <a:gd name="T16" fmla="*/ 21 w 2327"/>
                <a:gd name="T17" fmla="*/ 24 h 1231"/>
                <a:gd name="T18" fmla="*/ 18 w 2327"/>
                <a:gd name="T19" fmla="*/ 23 h 1231"/>
                <a:gd name="T20" fmla="*/ 18 w 2327"/>
                <a:gd name="T21" fmla="*/ 21 h 1231"/>
                <a:gd name="T22" fmla="*/ 15 w 2327"/>
                <a:gd name="T23" fmla="*/ 21 h 1231"/>
                <a:gd name="T24" fmla="*/ 17 w 2327"/>
                <a:gd name="T25" fmla="*/ 24 h 1231"/>
                <a:gd name="T26" fmla="*/ 14 w 2327"/>
                <a:gd name="T27" fmla="*/ 23 h 1231"/>
                <a:gd name="T28" fmla="*/ 9 w 2327"/>
                <a:gd name="T29" fmla="*/ 22 h 1231"/>
                <a:gd name="T30" fmla="*/ 8 w 2327"/>
                <a:gd name="T31" fmla="*/ 22 h 1231"/>
                <a:gd name="T32" fmla="*/ 4 w 2327"/>
                <a:gd name="T33" fmla="*/ 21 h 1231"/>
                <a:gd name="T34" fmla="*/ 1 w 2327"/>
                <a:gd name="T35" fmla="*/ 20 h 1231"/>
                <a:gd name="T36" fmla="*/ 0 w 2327"/>
                <a:gd name="T37" fmla="*/ 15 h 1231"/>
                <a:gd name="T38" fmla="*/ 3 w 2327"/>
                <a:gd name="T39" fmla="*/ 15 h 1231"/>
                <a:gd name="T40" fmla="*/ 3 w 2327"/>
                <a:gd name="T41" fmla="*/ 11 h 1231"/>
                <a:gd name="T42" fmla="*/ 3 w 2327"/>
                <a:gd name="T43" fmla="*/ 9 h 1231"/>
                <a:gd name="T44" fmla="*/ 6 w 2327"/>
                <a:gd name="T45" fmla="*/ 11 h 1231"/>
                <a:gd name="T46" fmla="*/ 7 w 2327"/>
                <a:gd name="T47" fmla="*/ 12 h 1231"/>
                <a:gd name="T48" fmla="*/ 10 w 2327"/>
                <a:gd name="T49" fmla="*/ 10 h 1231"/>
                <a:gd name="T50" fmla="*/ 11 w 2327"/>
                <a:gd name="T51" fmla="*/ 9 h 1231"/>
                <a:gd name="T52" fmla="*/ 14 w 2327"/>
                <a:gd name="T53" fmla="*/ 9 h 1231"/>
                <a:gd name="T54" fmla="*/ 20 w 2327"/>
                <a:gd name="T55" fmla="*/ 8 h 1231"/>
                <a:gd name="T56" fmla="*/ 21 w 2327"/>
                <a:gd name="T57" fmla="*/ 5 h 1231"/>
                <a:gd name="T58" fmla="*/ 22 w 2327"/>
                <a:gd name="T59" fmla="*/ 9 h 1231"/>
                <a:gd name="T60" fmla="*/ 26 w 2327"/>
                <a:gd name="T61" fmla="*/ 8 h 1231"/>
                <a:gd name="T62" fmla="*/ 22 w 2327"/>
                <a:gd name="T63" fmla="*/ 5 h 1231"/>
                <a:gd name="T64" fmla="*/ 24 w 2327"/>
                <a:gd name="T65" fmla="*/ 5 h 1231"/>
                <a:gd name="T66" fmla="*/ 31 w 2327"/>
                <a:gd name="T67" fmla="*/ 1 h 1231"/>
                <a:gd name="T68" fmla="*/ 35 w 2327"/>
                <a:gd name="T69" fmla="*/ 0 h 1231"/>
                <a:gd name="T70" fmla="*/ 37 w 2327"/>
                <a:gd name="T71" fmla="*/ 2 h 1231"/>
                <a:gd name="T72" fmla="*/ 41 w 2327"/>
                <a:gd name="T73" fmla="*/ 1 h 1231"/>
                <a:gd name="T74" fmla="*/ 55 w 2327"/>
                <a:gd name="T75" fmla="*/ 1 h 1231"/>
                <a:gd name="T76" fmla="*/ 69 w 2327"/>
                <a:gd name="T77" fmla="*/ 1 h 1231"/>
                <a:gd name="T78" fmla="*/ 75 w 2327"/>
                <a:gd name="T79" fmla="*/ 1 h 1231"/>
                <a:gd name="T80" fmla="*/ 76 w 2327"/>
                <a:gd name="T81" fmla="*/ 2 h 1231"/>
                <a:gd name="T82" fmla="*/ 77 w 2327"/>
                <a:gd name="T83" fmla="*/ 5 h 1231"/>
                <a:gd name="T84" fmla="*/ 72 w 2327"/>
                <a:gd name="T85" fmla="*/ 6 h 1231"/>
                <a:gd name="T86" fmla="*/ 73 w 2327"/>
                <a:gd name="T87" fmla="*/ 8 h 1231"/>
                <a:gd name="T88" fmla="*/ 73 w 2327"/>
                <a:gd name="T89" fmla="*/ 11 h 1231"/>
                <a:gd name="T90" fmla="*/ 71 w 2327"/>
                <a:gd name="T91" fmla="*/ 6 h 1231"/>
                <a:gd name="T92" fmla="*/ 68 w 2327"/>
                <a:gd name="T93" fmla="*/ 6 h 1231"/>
                <a:gd name="T94" fmla="*/ 64 w 2327"/>
                <a:gd name="T95" fmla="*/ 8 h 1231"/>
                <a:gd name="T96" fmla="*/ 61 w 2327"/>
                <a:gd name="T97" fmla="*/ 12 h 1231"/>
                <a:gd name="T98" fmla="*/ 64 w 2327"/>
                <a:gd name="T99" fmla="*/ 14 h 1231"/>
                <a:gd name="T100" fmla="*/ 63 w 2327"/>
                <a:gd name="T101" fmla="*/ 17 h 1231"/>
                <a:gd name="T102" fmla="*/ 59 w 2327"/>
                <a:gd name="T103" fmla="*/ 15 h 1231"/>
                <a:gd name="T104" fmla="*/ 54 w 2327"/>
                <a:gd name="T105" fmla="*/ 13 h 1231"/>
                <a:gd name="T106" fmla="*/ 52 w 2327"/>
                <a:gd name="T107" fmla="*/ 16 h 1231"/>
                <a:gd name="T108" fmla="*/ 49 w 2327"/>
                <a:gd name="T109" fmla="*/ 17 h 1231"/>
                <a:gd name="T110" fmla="*/ 41 w 2327"/>
                <a:gd name="T111" fmla="*/ 16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84" name="Freeform 626"/>
            <p:cNvSpPr>
              <a:spLocks/>
            </p:cNvSpPr>
            <p:nvPr/>
          </p:nvSpPr>
          <p:spPr bwMode="auto">
            <a:xfrm>
              <a:off x="7180" y="976"/>
              <a:ext cx="1007" cy="471"/>
            </a:xfrm>
            <a:custGeom>
              <a:avLst/>
              <a:gdLst>
                <a:gd name="T0" fmla="*/ 34 w 2342"/>
                <a:gd name="T1" fmla="*/ 20 h 1246"/>
                <a:gd name="T2" fmla="*/ 31 w 2342"/>
                <a:gd name="T3" fmla="*/ 23 h 1246"/>
                <a:gd name="T4" fmla="*/ 30 w 2342"/>
                <a:gd name="T5" fmla="*/ 24 h 1246"/>
                <a:gd name="T6" fmla="*/ 26 w 2342"/>
                <a:gd name="T7" fmla="*/ 25 h 1246"/>
                <a:gd name="T8" fmla="*/ 21 w 2342"/>
                <a:gd name="T9" fmla="*/ 25 h 1246"/>
                <a:gd name="T10" fmla="*/ 19 w 2342"/>
                <a:gd name="T11" fmla="*/ 23 h 1246"/>
                <a:gd name="T12" fmla="*/ 18 w 2342"/>
                <a:gd name="T13" fmla="*/ 22 h 1246"/>
                <a:gd name="T14" fmla="*/ 17 w 2342"/>
                <a:gd name="T15" fmla="*/ 20 h 1246"/>
                <a:gd name="T16" fmla="*/ 17 w 2342"/>
                <a:gd name="T17" fmla="*/ 25 h 1246"/>
                <a:gd name="T18" fmla="*/ 14 w 2342"/>
                <a:gd name="T19" fmla="*/ 24 h 1246"/>
                <a:gd name="T20" fmla="*/ 11 w 2342"/>
                <a:gd name="T21" fmla="*/ 23 h 1246"/>
                <a:gd name="T22" fmla="*/ 9 w 2342"/>
                <a:gd name="T23" fmla="*/ 22 h 1246"/>
                <a:gd name="T24" fmla="*/ 5 w 2342"/>
                <a:gd name="T25" fmla="*/ 22 h 1246"/>
                <a:gd name="T26" fmla="*/ 1 w 2342"/>
                <a:gd name="T27" fmla="*/ 20 h 1246"/>
                <a:gd name="T28" fmla="*/ 0 w 2342"/>
                <a:gd name="T29" fmla="*/ 16 h 1246"/>
                <a:gd name="T30" fmla="*/ 2 w 2342"/>
                <a:gd name="T31" fmla="*/ 15 h 1246"/>
                <a:gd name="T32" fmla="*/ 4 w 2342"/>
                <a:gd name="T33" fmla="*/ 12 h 1246"/>
                <a:gd name="T34" fmla="*/ 3 w 2342"/>
                <a:gd name="T35" fmla="*/ 9 h 1246"/>
                <a:gd name="T36" fmla="*/ 8 w 2342"/>
                <a:gd name="T37" fmla="*/ 11 h 1246"/>
                <a:gd name="T38" fmla="*/ 6 w 2342"/>
                <a:gd name="T39" fmla="*/ 12 h 1246"/>
                <a:gd name="T40" fmla="*/ 9 w 2342"/>
                <a:gd name="T41" fmla="*/ 11 h 1246"/>
                <a:gd name="T42" fmla="*/ 11 w 2342"/>
                <a:gd name="T43" fmla="*/ 9 h 1246"/>
                <a:gd name="T44" fmla="*/ 14 w 2342"/>
                <a:gd name="T45" fmla="*/ 9 h 1246"/>
                <a:gd name="T46" fmla="*/ 17 w 2342"/>
                <a:gd name="T47" fmla="*/ 8 h 1246"/>
                <a:gd name="T48" fmla="*/ 20 w 2342"/>
                <a:gd name="T49" fmla="*/ 5 h 1246"/>
                <a:gd name="T50" fmla="*/ 23 w 2342"/>
                <a:gd name="T51" fmla="*/ 9 h 1246"/>
                <a:gd name="T52" fmla="*/ 25 w 2342"/>
                <a:gd name="T53" fmla="*/ 8 h 1246"/>
                <a:gd name="T54" fmla="*/ 22 w 2342"/>
                <a:gd name="T55" fmla="*/ 6 h 1246"/>
                <a:gd name="T56" fmla="*/ 25 w 2342"/>
                <a:gd name="T57" fmla="*/ 5 h 1246"/>
                <a:gd name="T58" fmla="*/ 28 w 2342"/>
                <a:gd name="T59" fmla="*/ 2 h 1246"/>
                <a:gd name="T60" fmla="*/ 34 w 2342"/>
                <a:gd name="T61" fmla="*/ 1 h 1246"/>
                <a:gd name="T62" fmla="*/ 37 w 2342"/>
                <a:gd name="T63" fmla="*/ 1 h 1246"/>
                <a:gd name="T64" fmla="*/ 41 w 2342"/>
                <a:gd name="T65" fmla="*/ 2 h 1246"/>
                <a:gd name="T66" fmla="*/ 52 w 2342"/>
                <a:gd name="T67" fmla="*/ 1 h 1246"/>
                <a:gd name="T68" fmla="*/ 67 w 2342"/>
                <a:gd name="T69" fmla="*/ 2 h 1246"/>
                <a:gd name="T70" fmla="*/ 74 w 2342"/>
                <a:gd name="T71" fmla="*/ 1 h 1246"/>
                <a:gd name="T72" fmla="*/ 77 w 2342"/>
                <a:gd name="T73" fmla="*/ 2 h 1246"/>
                <a:gd name="T74" fmla="*/ 80 w 2342"/>
                <a:gd name="T75" fmla="*/ 4 h 1246"/>
                <a:gd name="T76" fmla="*/ 74 w 2342"/>
                <a:gd name="T77" fmla="*/ 6 h 1246"/>
                <a:gd name="T78" fmla="*/ 74 w 2342"/>
                <a:gd name="T79" fmla="*/ 8 h 1246"/>
                <a:gd name="T80" fmla="*/ 74 w 2342"/>
                <a:gd name="T81" fmla="*/ 11 h 1246"/>
                <a:gd name="T82" fmla="*/ 71 w 2342"/>
                <a:gd name="T83" fmla="*/ 8 h 1246"/>
                <a:gd name="T84" fmla="*/ 70 w 2342"/>
                <a:gd name="T85" fmla="*/ 6 h 1246"/>
                <a:gd name="T86" fmla="*/ 66 w 2342"/>
                <a:gd name="T87" fmla="*/ 8 h 1246"/>
                <a:gd name="T88" fmla="*/ 60 w 2342"/>
                <a:gd name="T89" fmla="*/ 12 h 1246"/>
                <a:gd name="T90" fmla="*/ 64 w 2342"/>
                <a:gd name="T91" fmla="*/ 12 h 1246"/>
                <a:gd name="T92" fmla="*/ 62 w 2342"/>
                <a:gd name="T93" fmla="*/ 18 h 1246"/>
                <a:gd name="T94" fmla="*/ 61 w 2342"/>
                <a:gd name="T95" fmla="*/ 16 h 1246"/>
                <a:gd name="T96" fmla="*/ 55 w 2342"/>
                <a:gd name="T97" fmla="*/ 14 h 1246"/>
                <a:gd name="T98" fmla="*/ 53 w 2342"/>
                <a:gd name="T99" fmla="*/ 16 h 1246"/>
                <a:gd name="T100" fmla="*/ 49 w 2342"/>
                <a:gd name="T101" fmla="*/ 17 h 1246"/>
                <a:gd name="T102" fmla="*/ 42 w 2342"/>
                <a:gd name="T103" fmla="*/ 16 h 1246"/>
                <a:gd name="T104" fmla="*/ 37 w 2342"/>
                <a:gd name="T105" fmla="*/ 18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85" name="Freeform 627"/>
            <p:cNvSpPr>
              <a:spLocks/>
            </p:cNvSpPr>
            <p:nvPr/>
          </p:nvSpPr>
          <p:spPr bwMode="auto">
            <a:xfrm>
              <a:off x="7553" y="1330"/>
              <a:ext cx="38" cy="19"/>
            </a:xfrm>
            <a:custGeom>
              <a:avLst/>
              <a:gdLst>
                <a:gd name="T0" fmla="*/ 1 w 90"/>
                <a:gd name="T1" fmla="*/ 1 h 47"/>
                <a:gd name="T2" fmla="*/ 0 w 90"/>
                <a:gd name="T3" fmla="*/ 1 h 47"/>
                <a:gd name="T4" fmla="*/ 0 w 90"/>
                <a:gd name="T5" fmla="*/ 0 h 47"/>
                <a:gd name="T6" fmla="*/ 3 w 90"/>
                <a:gd name="T7" fmla="*/ 0 h 47"/>
                <a:gd name="T8" fmla="*/ 3 w 90"/>
                <a:gd name="T9" fmla="*/ 0 h 47"/>
                <a:gd name="T10" fmla="*/ 1 w 90"/>
                <a:gd name="T11" fmla="*/ 0 h 47"/>
                <a:gd name="T12" fmla="*/ 1 w 90"/>
                <a:gd name="T13" fmla="*/ 1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47">
                  <a:moveTo>
                    <a:pt x="30" y="46"/>
                  </a:moveTo>
                  <a:lnTo>
                    <a:pt x="0" y="46"/>
                  </a:lnTo>
                  <a:lnTo>
                    <a:pt x="0" y="0"/>
                  </a:lnTo>
                  <a:lnTo>
                    <a:pt x="89" y="0"/>
                  </a:lnTo>
                  <a:lnTo>
                    <a:pt x="89" y="15"/>
                  </a:lnTo>
                  <a:lnTo>
                    <a:pt x="45" y="15"/>
                  </a:lnTo>
                  <a:lnTo>
                    <a:pt x="30"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86" name="Freeform 628"/>
            <p:cNvSpPr>
              <a:spLocks/>
            </p:cNvSpPr>
            <p:nvPr/>
          </p:nvSpPr>
          <p:spPr bwMode="auto">
            <a:xfrm>
              <a:off x="7456" y="1353"/>
              <a:ext cx="14" cy="24"/>
            </a:xfrm>
            <a:custGeom>
              <a:avLst/>
              <a:gdLst>
                <a:gd name="T0" fmla="*/ 1 w 31"/>
                <a:gd name="T1" fmla="*/ 1 h 62"/>
                <a:gd name="T2" fmla="*/ 1 w 31"/>
                <a:gd name="T3" fmla="*/ 0 h 62"/>
                <a:gd name="T4" fmla="*/ 0 w 31"/>
                <a:gd name="T5" fmla="*/ 0 h 62"/>
                <a:gd name="T6" fmla="*/ 0 w 31"/>
                <a:gd name="T7" fmla="*/ 0 h 62"/>
                <a:gd name="T8" fmla="*/ 0 w 31"/>
                <a:gd name="T9" fmla="*/ 1 h 62"/>
                <a:gd name="T10" fmla="*/ 0 w 31"/>
                <a:gd name="T11" fmla="*/ 1 h 62"/>
                <a:gd name="T12" fmla="*/ 1 w 31"/>
                <a:gd name="T13" fmla="*/ 1 h 62"/>
                <a:gd name="T14" fmla="*/ 1 w 31"/>
                <a:gd name="T15" fmla="*/ 1 h 62"/>
                <a:gd name="T16" fmla="*/ 1 w 31"/>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2">
                  <a:moveTo>
                    <a:pt x="30" y="31"/>
                  </a:moveTo>
                  <a:lnTo>
                    <a:pt x="30" y="15"/>
                  </a:lnTo>
                  <a:lnTo>
                    <a:pt x="15" y="0"/>
                  </a:lnTo>
                  <a:lnTo>
                    <a:pt x="0" y="15"/>
                  </a:lnTo>
                  <a:lnTo>
                    <a:pt x="0" y="31"/>
                  </a:lnTo>
                  <a:lnTo>
                    <a:pt x="15" y="61"/>
                  </a:lnTo>
                  <a:lnTo>
                    <a:pt x="30" y="61"/>
                  </a:lnTo>
                  <a:lnTo>
                    <a:pt x="30" y="46"/>
                  </a:lnTo>
                  <a:lnTo>
                    <a:pt x="3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87" name="Freeform 629"/>
            <p:cNvSpPr>
              <a:spLocks/>
            </p:cNvSpPr>
            <p:nvPr/>
          </p:nvSpPr>
          <p:spPr bwMode="auto">
            <a:xfrm>
              <a:off x="7348" y="1023"/>
              <a:ext cx="58" cy="58"/>
            </a:xfrm>
            <a:custGeom>
              <a:avLst/>
              <a:gdLst>
                <a:gd name="T0" fmla="*/ 0 w 134"/>
                <a:gd name="T1" fmla="*/ 3 h 156"/>
                <a:gd name="T2" fmla="*/ 0 w 134"/>
                <a:gd name="T3" fmla="*/ 3 h 156"/>
                <a:gd name="T4" fmla="*/ 2 w 134"/>
                <a:gd name="T5" fmla="*/ 2 h 156"/>
                <a:gd name="T6" fmla="*/ 3 w 134"/>
                <a:gd name="T7" fmla="*/ 1 h 156"/>
                <a:gd name="T8" fmla="*/ 5 w 134"/>
                <a:gd name="T9" fmla="*/ 0 h 156"/>
                <a:gd name="T10" fmla="*/ 4 w 134"/>
                <a:gd name="T11" fmla="*/ 0 h 156"/>
                <a:gd name="T12" fmla="*/ 3 w 134"/>
                <a:gd name="T13" fmla="*/ 0 h 156"/>
                <a:gd name="T14" fmla="*/ 3 w 134"/>
                <a:gd name="T15" fmla="*/ 0 h 156"/>
                <a:gd name="T16" fmla="*/ 3 w 134"/>
                <a:gd name="T17" fmla="*/ 0 h 156"/>
                <a:gd name="T18" fmla="*/ 1 w 134"/>
                <a:gd name="T19" fmla="*/ 1 h 156"/>
                <a:gd name="T20" fmla="*/ 0 w 134"/>
                <a:gd name="T21" fmla="*/ 2 h 156"/>
                <a:gd name="T22" fmla="*/ 0 w 134"/>
                <a:gd name="T23" fmla="*/ 3 h 156"/>
                <a:gd name="T24" fmla="*/ 0 w 134"/>
                <a:gd name="T25" fmla="*/ 3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88" name="Freeform 630"/>
            <p:cNvSpPr>
              <a:spLocks/>
            </p:cNvSpPr>
            <p:nvPr/>
          </p:nvSpPr>
          <p:spPr bwMode="auto">
            <a:xfrm>
              <a:off x="7988" y="1190"/>
              <a:ext cx="59" cy="88"/>
            </a:xfrm>
            <a:custGeom>
              <a:avLst/>
              <a:gdLst>
                <a:gd name="T0" fmla="*/ 0 w 136"/>
                <a:gd name="T1" fmla="*/ 0 h 231"/>
                <a:gd name="T2" fmla="*/ 1 w 136"/>
                <a:gd name="T3" fmla="*/ 1 h 231"/>
                <a:gd name="T4" fmla="*/ 2 w 136"/>
                <a:gd name="T5" fmla="*/ 2 h 231"/>
                <a:gd name="T6" fmla="*/ 2 w 136"/>
                <a:gd name="T7" fmla="*/ 3 h 231"/>
                <a:gd name="T8" fmla="*/ 3 w 136"/>
                <a:gd name="T9" fmla="*/ 3 h 231"/>
                <a:gd name="T10" fmla="*/ 3 w 136"/>
                <a:gd name="T11" fmla="*/ 4 h 231"/>
                <a:gd name="T12" fmla="*/ 4 w 136"/>
                <a:gd name="T13" fmla="*/ 5 h 231"/>
                <a:gd name="T14" fmla="*/ 4 w 136"/>
                <a:gd name="T15" fmla="*/ 5 h 231"/>
                <a:gd name="T16" fmla="*/ 5 w 136"/>
                <a:gd name="T17" fmla="*/ 5 h 231"/>
                <a:gd name="T18" fmla="*/ 5 w 136"/>
                <a:gd name="T19" fmla="*/ 5 h 231"/>
                <a:gd name="T20" fmla="*/ 4 w 136"/>
                <a:gd name="T21" fmla="*/ 4 h 231"/>
                <a:gd name="T22" fmla="*/ 3 w 136"/>
                <a:gd name="T23" fmla="*/ 3 h 231"/>
                <a:gd name="T24" fmla="*/ 4 w 136"/>
                <a:gd name="T25" fmla="*/ 3 h 231"/>
                <a:gd name="T26" fmla="*/ 3 w 136"/>
                <a:gd name="T27" fmla="*/ 2 h 231"/>
                <a:gd name="T28" fmla="*/ 2 w 136"/>
                <a:gd name="T29" fmla="*/ 1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89" name="Freeform 631"/>
            <p:cNvSpPr>
              <a:spLocks/>
            </p:cNvSpPr>
            <p:nvPr/>
          </p:nvSpPr>
          <p:spPr bwMode="auto">
            <a:xfrm>
              <a:off x="7521" y="935"/>
              <a:ext cx="39" cy="35"/>
            </a:xfrm>
            <a:custGeom>
              <a:avLst/>
              <a:gdLst>
                <a:gd name="T0" fmla="*/ 3 w 90"/>
                <a:gd name="T1" fmla="*/ 1 h 93"/>
                <a:gd name="T2" fmla="*/ 0 w 90"/>
                <a:gd name="T3" fmla="*/ 0 h 93"/>
                <a:gd name="T4" fmla="*/ 0 w 90"/>
                <a:gd name="T5" fmla="*/ 1 h 93"/>
                <a:gd name="T6" fmla="*/ 1 w 90"/>
                <a:gd name="T7" fmla="*/ 2 h 93"/>
                <a:gd name="T8" fmla="*/ 3 w 90"/>
                <a:gd name="T9" fmla="*/ 2 h 93"/>
                <a:gd name="T10" fmla="*/ 3 w 90"/>
                <a:gd name="T11" fmla="*/ 1 h 93"/>
                <a:gd name="T12" fmla="*/ 3 w 90"/>
                <a:gd name="T13" fmla="*/ 1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93">
                  <a:moveTo>
                    <a:pt x="74" y="31"/>
                  </a:moveTo>
                  <a:lnTo>
                    <a:pt x="15" y="0"/>
                  </a:lnTo>
                  <a:lnTo>
                    <a:pt x="0" y="31"/>
                  </a:lnTo>
                  <a:lnTo>
                    <a:pt x="30" y="92"/>
                  </a:lnTo>
                  <a:lnTo>
                    <a:pt x="74" y="77"/>
                  </a:lnTo>
                  <a:lnTo>
                    <a:pt x="89" y="31"/>
                  </a:lnTo>
                  <a:lnTo>
                    <a:pt x="74"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90" name="Freeform 632"/>
            <p:cNvSpPr>
              <a:spLocks/>
            </p:cNvSpPr>
            <p:nvPr/>
          </p:nvSpPr>
          <p:spPr bwMode="auto">
            <a:xfrm>
              <a:off x="7335" y="1086"/>
              <a:ext cx="39" cy="30"/>
            </a:xfrm>
            <a:custGeom>
              <a:avLst/>
              <a:gdLst>
                <a:gd name="T0" fmla="*/ 1 w 91"/>
                <a:gd name="T1" fmla="*/ 0 h 78"/>
                <a:gd name="T2" fmla="*/ 0 w 91"/>
                <a:gd name="T3" fmla="*/ 0 h 78"/>
                <a:gd name="T4" fmla="*/ 0 w 91"/>
                <a:gd name="T5" fmla="*/ 1 h 78"/>
                <a:gd name="T6" fmla="*/ 0 w 91"/>
                <a:gd name="T7" fmla="*/ 1 h 78"/>
                <a:gd name="T8" fmla="*/ 1 w 91"/>
                <a:gd name="T9" fmla="*/ 1 h 78"/>
                <a:gd name="T10" fmla="*/ 1 w 91"/>
                <a:gd name="T11" fmla="*/ 2 h 78"/>
                <a:gd name="T12" fmla="*/ 3 w 91"/>
                <a:gd name="T13" fmla="*/ 1 h 78"/>
                <a:gd name="T14" fmla="*/ 1 w 91"/>
                <a:gd name="T15" fmla="*/ 1 h 78"/>
                <a:gd name="T16" fmla="*/ 1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91" name="Freeform 633"/>
            <p:cNvSpPr>
              <a:spLocks/>
            </p:cNvSpPr>
            <p:nvPr/>
          </p:nvSpPr>
          <p:spPr bwMode="auto">
            <a:xfrm>
              <a:off x="7565" y="947"/>
              <a:ext cx="21" cy="23"/>
            </a:xfrm>
            <a:custGeom>
              <a:avLst/>
              <a:gdLst>
                <a:gd name="T0" fmla="*/ 0 w 47"/>
                <a:gd name="T1" fmla="*/ 0 h 62"/>
                <a:gd name="T2" fmla="*/ 0 w 47"/>
                <a:gd name="T3" fmla="*/ 1 h 62"/>
                <a:gd name="T4" fmla="*/ 0 w 47"/>
                <a:gd name="T5" fmla="*/ 1 h 62"/>
                <a:gd name="T6" fmla="*/ 2 w 47"/>
                <a:gd name="T7" fmla="*/ 0 h 62"/>
                <a:gd name="T8" fmla="*/ 1 w 47"/>
                <a:gd name="T9" fmla="*/ 0 h 62"/>
                <a:gd name="T10" fmla="*/ 0 w 4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2">
                  <a:moveTo>
                    <a:pt x="0" y="0"/>
                  </a:moveTo>
                  <a:lnTo>
                    <a:pt x="0" y="46"/>
                  </a:lnTo>
                  <a:lnTo>
                    <a:pt x="15" y="61"/>
                  </a:lnTo>
                  <a:lnTo>
                    <a:pt x="46" y="31"/>
                  </a:lnTo>
                  <a:lnTo>
                    <a:pt x="30"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92" name="Freeform 634"/>
            <p:cNvSpPr>
              <a:spLocks/>
            </p:cNvSpPr>
            <p:nvPr/>
          </p:nvSpPr>
          <p:spPr bwMode="auto">
            <a:xfrm>
              <a:off x="7822" y="958"/>
              <a:ext cx="19" cy="12"/>
            </a:xfrm>
            <a:custGeom>
              <a:avLst/>
              <a:gdLst>
                <a:gd name="T0" fmla="*/ 0 w 45"/>
                <a:gd name="T1" fmla="*/ 0 h 32"/>
                <a:gd name="T2" fmla="*/ 1 w 45"/>
                <a:gd name="T3" fmla="*/ 0 h 32"/>
                <a:gd name="T4" fmla="*/ 1 w 45"/>
                <a:gd name="T5" fmla="*/ 1 h 32"/>
                <a:gd name="T6" fmla="*/ 0 w 45"/>
                <a:gd name="T7" fmla="*/ 0 h 32"/>
                <a:gd name="T8" fmla="*/ 0 w 4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0"/>
                  </a:moveTo>
                  <a:lnTo>
                    <a:pt x="44" y="16"/>
                  </a:lnTo>
                  <a:lnTo>
                    <a:pt x="44" y="31"/>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93" name="Freeform 635"/>
            <p:cNvSpPr>
              <a:spLocks/>
            </p:cNvSpPr>
            <p:nvPr/>
          </p:nvSpPr>
          <p:spPr bwMode="auto">
            <a:xfrm>
              <a:off x="8072" y="964"/>
              <a:ext cx="20" cy="12"/>
            </a:xfrm>
            <a:custGeom>
              <a:avLst/>
              <a:gdLst>
                <a:gd name="T0" fmla="*/ 0 w 46"/>
                <a:gd name="T1" fmla="*/ 0 h 31"/>
                <a:gd name="T2" fmla="*/ 0 w 46"/>
                <a:gd name="T3" fmla="*/ 1 h 31"/>
                <a:gd name="T4" fmla="*/ 1 w 46"/>
                <a:gd name="T5" fmla="*/ 0 h 31"/>
                <a:gd name="T6" fmla="*/ 2 w 46"/>
                <a:gd name="T7" fmla="*/ 0 h 31"/>
                <a:gd name="T8" fmla="*/ 0 w 46"/>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0"/>
                  </a:moveTo>
                  <a:lnTo>
                    <a:pt x="0" y="30"/>
                  </a:lnTo>
                  <a:lnTo>
                    <a:pt x="30" y="15"/>
                  </a:lnTo>
                  <a:lnTo>
                    <a:pt x="45"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94" name="Freeform 636"/>
            <p:cNvSpPr>
              <a:spLocks/>
            </p:cNvSpPr>
            <p:nvPr/>
          </p:nvSpPr>
          <p:spPr bwMode="auto">
            <a:xfrm>
              <a:off x="7797" y="958"/>
              <a:ext cx="13" cy="18"/>
            </a:xfrm>
            <a:custGeom>
              <a:avLst/>
              <a:gdLst>
                <a:gd name="T0" fmla="*/ 0 w 30"/>
                <a:gd name="T1" fmla="*/ 0 h 47"/>
                <a:gd name="T2" fmla="*/ 0 w 30"/>
                <a:gd name="T3" fmla="*/ 1 h 47"/>
                <a:gd name="T4" fmla="*/ 1 w 30"/>
                <a:gd name="T5" fmla="*/ 1 h 47"/>
                <a:gd name="T6" fmla="*/ 1 w 30"/>
                <a:gd name="T7" fmla="*/ 0 h 47"/>
                <a:gd name="T8" fmla="*/ 0 w 30"/>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
                  <a:moveTo>
                    <a:pt x="0" y="0"/>
                  </a:moveTo>
                  <a:lnTo>
                    <a:pt x="0" y="31"/>
                  </a:lnTo>
                  <a:lnTo>
                    <a:pt x="29" y="46"/>
                  </a:lnTo>
                  <a:lnTo>
                    <a:pt x="29"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95" name="Freeform 637"/>
            <p:cNvSpPr>
              <a:spLocks/>
            </p:cNvSpPr>
            <p:nvPr/>
          </p:nvSpPr>
          <p:spPr bwMode="auto">
            <a:xfrm>
              <a:off x="7380" y="1110"/>
              <a:ext cx="13" cy="11"/>
            </a:xfrm>
            <a:custGeom>
              <a:avLst/>
              <a:gdLst>
                <a:gd name="T0" fmla="*/ 0 w 30"/>
                <a:gd name="T1" fmla="*/ 0 h 32"/>
                <a:gd name="T2" fmla="*/ 1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0" y="0"/>
                  </a:moveTo>
                  <a:lnTo>
                    <a:pt x="29" y="16"/>
                  </a:lnTo>
                  <a:lnTo>
                    <a:pt x="15" y="31"/>
                  </a:lnTo>
                  <a:lnTo>
                    <a:pt x="0"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96" name="Freeform 638"/>
            <p:cNvSpPr>
              <a:spLocks/>
            </p:cNvSpPr>
            <p:nvPr/>
          </p:nvSpPr>
          <p:spPr bwMode="auto">
            <a:xfrm>
              <a:off x="8130" y="1144"/>
              <a:ext cx="19" cy="7"/>
            </a:xfrm>
            <a:custGeom>
              <a:avLst/>
              <a:gdLst>
                <a:gd name="T0" fmla="*/ 0 w 45"/>
                <a:gd name="T1" fmla="*/ 0 h 17"/>
                <a:gd name="T2" fmla="*/ 0 w 45"/>
                <a:gd name="T3" fmla="*/ 0 h 17"/>
                <a:gd name="T4" fmla="*/ 1 w 45"/>
                <a:gd name="T5" fmla="*/ 0 h 17"/>
                <a:gd name="T6" fmla="*/ 0 w 4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7">
                  <a:moveTo>
                    <a:pt x="14" y="0"/>
                  </a:moveTo>
                  <a:lnTo>
                    <a:pt x="0" y="0"/>
                  </a:lnTo>
                  <a:lnTo>
                    <a:pt x="44" y="16"/>
                  </a:lnTo>
                  <a:lnTo>
                    <a:pt x="1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97" name="Line 639"/>
            <p:cNvSpPr>
              <a:spLocks noChangeShapeType="1"/>
            </p:cNvSpPr>
            <p:nvPr/>
          </p:nvSpPr>
          <p:spPr bwMode="auto">
            <a:xfrm>
              <a:off x="8194" y="1162"/>
              <a:ext cx="6"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98" name="Line 640"/>
            <p:cNvSpPr>
              <a:spLocks noChangeShapeType="1"/>
            </p:cNvSpPr>
            <p:nvPr/>
          </p:nvSpPr>
          <p:spPr bwMode="auto">
            <a:xfrm>
              <a:off x="7585" y="1423"/>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399" name="Line 641"/>
            <p:cNvSpPr>
              <a:spLocks noChangeShapeType="1"/>
            </p:cNvSpPr>
            <p:nvPr/>
          </p:nvSpPr>
          <p:spPr bwMode="auto">
            <a:xfrm>
              <a:off x="7578" y="1429"/>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00" name="Line 642"/>
            <p:cNvSpPr>
              <a:spLocks noChangeShapeType="1"/>
            </p:cNvSpPr>
            <p:nvPr/>
          </p:nvSpPr>
          <p:spPr bwMode="auto">
            <a:xfrm>
              <a:off x="7578" y="1429"/>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01" name="Line 643"/>
            <p:cNvSpPr>
              <a:spLocks noChangeShapeType="1"/>
            </p:cNvSpPr>
            <p:nvPr/>
          </p:nvSpPr>
          <p:spPr bwMode="auto">
            <a:xfrm flipH="1">
              <a:off x="7573" y="1435"/>
              <a:ext cx="5"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02" name="Line 644"/>
            <p:cNvSpPr>
              <a:spLocks noChangeShapeType="1"/>
            </p:cNvSpPr>
            <p:nvPr/>
          </p:nvSpPr>
          <p:spPr bwMode="auto">
            <a:xfrm>
              <a:off x="7573" y="1435"/>
              <a:ext cx="5"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03" name="Line 645"/>
            <p:cNvSpPr>
              <a:spLocks noChangeShapeType="1"/>
            </p:cNvSpPr>
            <p:nvPr/>
          </p:nvSpPr>
          <p:spPr bwMode="auto">
            <a:xfrm>
              <a:off x="7578" y="1441"/>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04" name="Line 646"/>
            <p:cNvSpPr>
              <a:spLocks noChangeShapeType="1"/>
            </p:cNvSpPr>
            <p:nvPr/>
          </p:nvSpPr>
          <p:spPr bwMode="auto">
            <a:xfrm>
              <a:off x="7585" y="1441"/>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05" name="Line 647"/>
            <p:cNvSpPr>
              <a:spLocks noChangeShapeType="1"/>
            </p:cNvSpPr>
            <p:nvPr/>
          </p:nvSpPr>
          <p:spPr bwMode="auto">
            <a:xfrm>
              <a:off x="7585" y="144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06" name="Line 648"/>
            <p:cNvSpPr>
              <a:spLocks noChangeShapeType="1"/>
            </p:cNvSpPr>
            <p:nvPr/>
          </p:nvSpPr>
          <p:spPr bwMode="auto">
            <a:xfrm>
              <a:off x="7585" y="144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07" name="Line 649"/>
            <p:cNvSpPr>
              <a:spLocks noChangeShapeType="1"/>
            </p:cNvSpPr>
            <p:nvPr/>
          </p:nvSpPr>
          <p:spPr bwMode="auto">
            <a:xfrm>
              <a:off x="7591" y="144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08" name="Line 650"/>
            <p:cNvSpPr>
              <a:spLocks noChangeShapeType="1"/>
            </p:cNvSpPr>
            <p:nvPr/>
          </p:nvSpPr>
          <p:spPr bwMode="auto">
            <a:xfrm>
              <a:off x="7604" y="1441"/>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09" name="Line 651"/>
            <p:cNvSpPr>
              <a:spLocks noChangeShapeType="1"/>
            </p:cNvSpPr>
            <p:nvPr/>
          </p:nvSpPr>
          <p:spPr bwMode="auto">
            <a:xfrm flipV="1">
              <a:off x="7604" y="1435"/>
              <a:ext cx="7"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10" name="Freeform 652"/>
            <p:cNvSpPr>
              <a:spLocks/>
            </p:cNvSpPr>
            <p:nvPr/>
          </p:nvSpPr>
          <p:spPr bwMode="auto">
            <a:xfrm>
              <a:off x="7649" y="1266"/>
              <a:ext cx="225" cy="99"/>
            </a:xfrm>
            <a:custGeom>
              <a:avLst/>
              <a:gdLst>
                <a:gd name="T0" fmla="*/ 15 w 523"/>
                <a:gd name="T1" fmla="*/ 1 h 262"/>
                <a:gd name="T2" fmla="*/ 14 w 523"/>
                <a:gd name="T3" fmla="*/ 1 h 262"/>
                <a:gd name="T4" fmla="*/ 13 w 523"/>
                <a:gd name="T5" fmla="*/ 1 h 262"/>
                <a:gd name="T6" fmla="*/ 12 w 523"/>
                <a:gd name="T7" fmla="*/ 1 h 262"/>
                <a:gd name="T8" fmla="*/ 12 w 523"/>
                <a:gd name="T9" fmla="*/ 1 h 262"/>
                <a:gd name="T10" fmla="*/ 9 w 523"/>
                <a:gd name="T11" fmla="*/ 1 h 262"/>
                <a:gd name="T12" fmla="*/ 8 w 523"/>
                <a:gd name="T13" fmla="*/ 1 h 262"/>
                <a:gd name="T14" fmla="*/ 7 w 523"/>
                <a:gd name="T15" fmla="*/ 1 h 262"/>
                <a:gd name="T16" fmla="*/ 5 w 523"/>
                <a:gd name="T17" fmla="*/ 0 h 262"/>
                <a:gd name="T18" fmla="*/ 5 w 523"/>
                <a:gd name="T19" fmla="*/ 1 h 262"/>
                <a:gd name="T20" fmla="*/ 5 w 523"/>
                <a:gd name="T21" fmla="*/ 2 h 262"/>
                <a:gd name="T22" fmla="*/ 3 w 523"/>
                <a:gd name="T23" fmla="*/ 2 h 262"/>
                <a:gd name="T24" fmla="*/ 1 w 523"/>
                <a:gd name="T25" fmla="*/ 2 h 262"/>
                <a:gd name="T26" fmla="*/ 0 w 523"/>
                <a:gd name="T27" fmla="*/ 2 h 262"/>
                <a:gd name="T28" fmla="*/ 0 w 523"/>
                <a:gd name="T29" fmla="*/ 3 h 262"/>
                <a:gd name="T30" fmla="*/ 1 w 523"/>
                <a:gd name="T31" fmla="*/ 3 h 262"/>
                <a:gd name="T32" fmla="*/ 2 w 523"/>
                <a:gd name="T33" fmla="*/ 3 h 262"/>
                <a:gd name="T34" fmla="*/ 3 w 523"/>
                <a:gd name="T35" fmla="*/ 4 h 262"/>
                <a:gd name="T36" fmla="*/ 3 w 523"/>
                <a:gd name="T37" fmla="*/ 4 h 262"/>
                <a:gd name="T38" fmla="*/ 6 w 523"/>
                <a:gd name="T39" fmla="*/ 5 h 262"/>
                <a:gd name="T40" fmla="*/ 6 w 523"/>
                <a:gd name="T41" fmla="*/ 5 h 262"/>
                <a:gd name="T42" fmla="*/ 8 w 523"/>
                <a:gd name="T43" fmla="*/ 5 h 262"/>
                <a:gd name="T44" fmla="*/ 9 w 523"/>
                <a:gd name="T45" fmla="*/ 5 h 262"/>
                <a:gd name="T46" fmla="*/ 9 w 523"/>
                <a:gd name="T47" fmla="*/ 5 h 262"/>
                <a:gd name="T48" fmla="*/ 12 w 523"/>
                <a:gd name="T49" fmla="*/ 5 h 262"/>
                <a:gd name="T50" fmla="*/ 12 w 523"/>
                <a:gd name="T51" fmla="*/ 5 h 262"/>
                <a:gd name="T52" fmla="*/ 14 w 523"/>
                <a:gd name="T53" fmla="*/ 5 h 262"/>
                <a:gd name="T54" fmla="*/ 14 w 523"/>
                <a:gd name="T55" fmla="*/ 4 h 262"/>
                <a:gd name="T56" fmla="*/ 14 w 523"/>
                <a:gd name="T57" fmla="*/ 4 h 262"/>
                <a:gd name="T58" fmla="*/ 15 w 523"/>
                <a:gd name="T59" fmla="*/ 3 h 262"/>
                <a:gd name="T60" fmla="*/ 15 w 523"/>
                <a:gd name="T61" fmla="*/ 3 h 262"/>
                <a:gd name="T62" fmla="*/ 16 w 523"/>
                <a:gd name="T63" fmla="*/ 3 h 262"/>
                <a:gd name="T64" fmla="*/ 17 w 523"/>
                <a:gd name="T65" fmla="*/ 2 h 262"/>
                <a:gd name="T66" fmla="*/ 18 w 523"/>
                <a:gd name="T67" fmla="*/ 2 h 262"/>
                <a:gd name="T68" fmla="*/ 17 w 523"/>
                <a:gd name="T69" fmla="*/ 1 h 262"/>
                <a:gd name="T70" fmla="*/ 16 w 523"/>
                <a:gd name="T71" fmla="*/ 1 h 262"/>
                <a:gd name="T72" fmla="*/ 15 w 523"/>
                <a:gd name="T73" fmla="*/ 1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11" name="Freeform 653"/>
            <p:cNvSpPr>
              <a:spLocks/>
            </p:cNvSpPr>
            <p:nvPr/>
          </p:nvSpPr>
          <p:spPr bwMode="auto">
            <a:xfrm>
              <a:off x="7573" y="1226"/>
              <a:ext cx="403" cy="332"/>
            </a:xfrm>
            <a:custGeom>
              <a:avLst/>
              <a:gdLst>
                <a:gd name="T0" fmla="*/ 23 w 941"/>
                <a:gd name="T1" fmla="*/ 5 h 877"/>
                <a:gd name="T2" fmla="*/ 21 w 941"/>
                <a:gd name="T3" fmla="*/ 5 h 877"/>
                <a:gd name="T4" fmla="*/ 20 w 941"/>
                <a:gd name="T5" fmla="*/ 6 h 877"/>
                <a:gd name="T6" fmla="*/ 20 w 941"/>
                <a:gd name="T7" fmla="*/ 7 h 877"/>
                <a:gd name="T8" fmla="*/ 18 w 941"/>
                <a:gd name="T9" fmla="*/ 8 h 877"/>
                <a:gd name="T10" fmla="*/ 15 w 941"/>
                <a:gd name="T11" fmla="*/ 7 h 877"/>
                <a:gd name="T12" fmla="*/ 12 w 941"/>
                <a:gd name="T13" fmla="*/ 8 h 877"/>
                <a:gd name="T14" fmla="*/ 9 w 941"/>
                <a:gd name="T15" fmla="*/ 6 h 877"/>
                <a:gd name="T16" fmla="*/ 8 w 941"/>
                <a:gd name="T17" fmla="*/ 5 h 877"/>
                <a:gd name="T18" fmla="*/ 6 w 941"/>
                <a:gd name="T19" fmla="*/ 5 h 877"/>
                <a:gd name="T20" fmla="*/ 6 w 941"/>
                <a:gd name="T21" fmla="*/ 6 h 877"/>
                <a:gd name="T22" fmla="*/ 4 w 941"/>
                <a:gd name="T23" fmla="*/ 6 h 877"/>
                <a:gd name="T24" fmla="*/ 3 w 941"/>
                <a:gd name="T25" fmla="*/ 8 h 877"/>
                <a:gd name="T26" fmla="*/ 1 w 941"/>
                <a:gd name="T27" fmla="*/ 9 h 877"/>
                <a:gd name="T28" fmla="*/ 0 w 941"/>
                <a:gd name="T29" fmla="*/ 10 h 877"/>
                <a:gd name="T30" fmla="*/ 1 w 941"/>
                <a:gd name="T31" fmla="*/ 11 h 877"/>
                <a:gd name="T32" fmla="*/ 4 w 941"/>
                <a:gd name="T33" fmla="*/ 12 h 877"/>
                <a:gd name="T34" fmla="*/ 4 w 941"/>
                <a:gd name="T35" fmla="*/ 14 h 877"/>
                <a:gd name="T36" fmla="*/ 6 w 941"/>
                <a:gd name="T37" fmla="*/ 14 h 877"/>
                <a:gd name="T38" fmla="*/ 9 w 941"/>
                <a:gd name="T39" fmla="*/ 15 h 877"/>
                <a:gd name="T40" fmla="*/ 10 w 941"/>
                <a:gd name="T41" fmla="*/ 15 h 877"/>
                <a:gd name="T42" fmla="*/ 11 w 941"/>
                <a:gd name="T43" fmla="*/ 15 h 877"/>
                <a:gd name="T44" fmla="*/ 14 w 941"/>
                <a:gd name="T45" fmla="*/ 14 h 877"/>
                <a:gd name="T46" fmla="*/ 15 w 941"/>
                <a:gd name="T47" fmla="*/ 14 h 877"/>
                <a:gd name="T48" fmla="*/ 15 w 941"/>
                <a:gd name="T49" fmla="*/ 14 h 877"/>
                <a:gd name="T50" fmla="*/ 16 w 941"/>
                <a:gd name="T51" fmla="*/ 15 h 877"/>
                <a:gd name="T52" fmla="*/ 16 w 941"/>
                <a:gd name="T53" fmla="*/ 16 h 877"/>
                <a:gd name="T54" fmla="*/ 17 w 941"/>
                <a:gd name="T55" fmla="*/ 16 h 877"/>
                <a:gd name="T56" fmla="*/ 18 w 941"/>
                <a:gd name="T57" fmla="*/ 18 h 877"/>
                <a:gd name="T58" fmla="*/ 19 w 941"/>
                <a:gd name="T59" fmla="*/ 18 h 877"/>
                <a:gd name="T60" fmla="*/ 20 w 941"/>
                <a:gd name="T61" fmla="*/ 17 h 877"/>
                <a:gd name="T62" fmla="*/ 21 w 941"/>
                <a:gd name="T63" fmla="*/ 17 h 877"/>
                <a:gd name="T64" fmla="*/ 22 w 941"/>
                <a:gd name="T65" fmla="*/ 17 h 877"/>
                <a:gd name="T66" fmla="*/ 24 w 941"/>
                <a:gd name="T67" fmla="*/ 17 h 877"/>
                <a:gd name="T68" fmla="*/ 24 w 941"/>
                <a:gd name="T69" fmla="*/ 18 h 877"/>
                <a:gd name="T70" fmla="*/ 24 w 941"/>
                <a:gd name="T71" fmla="*/ 17 h 877"/>
                <a:gd name="T72" fmla="*/ 26 w 941"/>
                <a:gd name="T73" fmla="*/ 17 h 877"/>
                <a:gd name="T74" fmla="*/ 26 w 941"/>
                <a:gd name="T75" fmla="*/ 17 h 877"/>
                <a:gd name="T76" fmla="*/ 29 w 941"/>
                <a:gd name="T77" fmla="*/ 16 h 877"/>
                <a:gd name="T78" fmla="*/ 29 w 941"/>
                <a:gd name="T79" fmla="*/ 13 h 877"/>
                <a:gd name="T80" fmla="*/ 29 w 941"/>
                <a:gd name="T81" fmla="*/ 12 h 877"/>
                <a:gd name="T82" fmla="*/ 28 w 941"/>
                <a:gd name="T83" fmla="*/ 11 h 877"/>
                <a:gd name="T84" fmla="*/ 27 w 941"/>
                <a:gd name="T85" fmla="*/ 10 h 877"/>
                <a:gd name="T86" fmla="*/ 28 w 941"/>
                <a:gd name="T87" fmla="*/ 9 h 877"/>
                <a:gd name="T88" fmla="*/ 27 w 941"/>
                <a:gd name="T89" fmla="*/ 9 h 877"/>
                <a:gd name="T90" fmla="*/ 25 w 941"/>
                <a:gd name="T91" fmla="*/ 8 h 877"/>
                <a:gd name="T92" fmla="*/ 27 w 941"/>
                <a:gd name="T93" fmla="*/ 7 h 877"/>
                <a:gd name="T94" fmla="*/ 27 w 941"/>
                <a:gd name="T95" fmla="*/ 8 h 877"/>
                <a:gd name="T96" fmla="*/ 29 w 941"/>
                <a:gd name="T97" fmla="*/ 8 h 877"/>
                <a:gd name="T98" fmla="*/ 30 w 941"/>
                <a:gd name="T99" fmla="*/ 6 h 877"/>
                <a:gd name="T100" fmla="*/ 32 w 941"/>
                <a:gd name="T101" fmla="*/ 6 h 877"/>
                <a:gd name="T102" fmla="*/ 32 w 941"/>
                <a:gd name="T103" fmla="*/ 4 h 877"/>
                <a:gd name="T104" fmla="*/ 31 w 941"/>
                <a:gd name="T105" fmla="*/ 3 h 877"/>
                <a:gd name="T106" fmla="*/ 30 w 941"/>
                <a:gd name="T107" fmla="*/ 3 h 877"/>
                <a:gd name="T108" fmla="*/ 28 w 941"/>
                <a:gd name="T109" fmla="*/ 2 h 877"/>
                <a:gd name="T110" fmla="*/ 25 w 941"/>
                <a:gd name="T111" fmla="*/ 1 h 877"/>
                <a:gd name="T112" fmla="*/ 23 w 941"/>
                <a:gd name="T113" fmla="*/ 0 h 877"/>
                <a:gd name="T114" fmla="*/ 23 w 941"/>
                <a:gd name="T115" fmla="*/ 1 h 877"/>
                <a:gd name="T116" fmla="*/ 22 w 941"/>
                <a:gd name="T117" fmla="*/ 3 h 877"/>
                <a:gd name="T118" fmla="*/ 21 w 941"/>
                <a:gd name="T119" fmla="*/ 3 h 877"/>
                <a:gd name="T120" fmla="*/ 23 w 941"/>
                <a:gd name="T121" fmla="*/ 3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12" name="Freeform 654"/>
            <p:cNvSpPr>
              <a:spLocks/>
            </p:cNvSpPr>
            <p:nvPr/>
          </p:nvSpPr>
          <p:spPr bwMode="auto">
            <a:xfrm>
              <a:off x="7867" y="1563"/>
              <a:ext cx="20" cy="11"/>
            </a:xfrm>
            <a:custGeom>
              <a:avLst/>
              <a:gdLst>
                <a:gd name="T0" fmla="*/ 2 w 46"/>
                <a:gd name="T1" fmla="*/ 0 h 32"/>
                <a:gd name="T2" fmla="*/ 0 w 46"/>
                <a:gd name="T3" fmla="*/ 0 h 32"/>
                <a:gd name="T4" fmla="*/ 0 w 46"/>
                <a:gd name="T5" fmla="*/ 0 h 32"/>
                <a:gd name="T6" fmla="*/ 1 w 46"/>
                <a:gd name="T7" fmla="*/ 0 h 32"/>
                <a:gd name="T8" fmla="*/ 2 w 46"/>
                <a:gd name="T9" fmla="*/ 0 h 32"/>
                <a:gd name="T10" fmla="*/ 2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0"/>
                  </a:moveTo>
                  <a:lnTo>
                    <a:pt x="15" y="0"/>
                  </a:lnTo>
                  <a:lnTo>
                    <a:pt x="0" y="31"/>
                  </a:lnTo>
                  <a:lnTo>
                    <a:pt x="30" y="31"/>
                  </a:lnTo>
                  <a:lnTo>
                    <a:pt x="45" y="16"/>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13" name="Line 655"/>
            <p:cNvSpPr>
              <a:spLocks noChangeShapeType="1"/>
            </p:cNvSpPr>
            <p:nvPr/>
          </p:nvSpPr>
          <p:spPr bwMode="auto">
            <a:xfrm>
              <a:off x="7591" y="1464"/>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14" name="Line 656"/>
            <p:cNvSpPr>
              <a:spLocks noChangeShapeType="1"/>
            </p:cNvSpPr>
            <p:nvPr/>
          </p:nvSpPr>
          <p:spPr bwMode="auto">
            <a:xfrm>
              <a:off x="7726" y="1499"/>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15" name="Line 657"/>
            <p:cNvSpPr>
              <a:spLocks noChangeShapeType="1"/>
            </p:cNvSpPr>
            <p:nvPr/>
          </p:nvSpPr>
          <p:spPr bwMode="auto">
            <a:xfrm flipV="1">
              <a:off x="7739" y="1493"/>
              <a:ext cx="0" cy="5"/>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16" name="Line 658"/>
            <p:cNvSpPr>
              <a:spLocks noChangeShapeType="1"/>
            </p:cNvSpPr>
            <p:nvPr/>
          </p:nvSpPr>
          <p:spPr bwMode="auto">
            <a:xfrm>
              <a:off x="7745" y="1493"/>
              <a:ext cx="8"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17" name="Line 659"/>
            <p:cNvSpPr>
              <a:spLocks noChangeShapeType="1"/>
            </p:cNvSpPr>
            <p:nvPr/>
          </p:nvSpPr>
          <p:spPr bwMode="auto">
            <a:xfrm>
              <a:off x="7745" y="1493"/>
              <a:ext cx="8"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18" name="Line 660"/>
            <p:cNvSpPr>
              <a:spLocks noChangeShapeType="1"/>
            </p:cNvSpPr>
            <p:nvPr/>
          </p:nvSpPr>
          <p:spPr bwMode="auto">
            <a:xfrm>
              <a:off x="7753" y="1493"/>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19" name="Line 661"/>
            <p:cNvSpPr>
              <a:spLocks noChangeShapeType="1"/>
            </p:cNvSpPr>
            <p:nvPr/>
          </p:nvSpPr>
          <p:spPr bwMode="auto">
            <a:xfrm flipV="1">
              <a:off x="7758" y="1487"/>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20" name="Line 662"/>
            <p:cNvSpPr>
              <a:spLocks noChangeShapeType="1"/>
            </p:cNvSpPr>
            <p:nvPr/>
          </p:nvSpPr>
          <p:spPr bwMode="auto">
            <a:xfrm>
              <a:off x="7758" y="1487"/>
              <a:ext cx="6"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21" name="Line 663"/>
            <p:cNvSpPr>
              <a:spLocks noChangeShapeType="1"/>
            </p:cNvSpPr>
            <p:nvPr/>
          </p:nvSpPr>
          <p:spPr bwMode="auto">
            <a:xfrm>
              <a:off x="7764" y="1493"/>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22" name="Line 664"/>
            <p:cNvSpPr>
              <a:spLocks noChangeShapeType="1"/>
            </p:cNvSpPr>
            <p:nvPr/>
          </p:nvSpPr>
          <p:spPr bwMode="auto">
            <a:xfrm>
              <a:off x="7597" y="1464"/>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23" name="Line 665"/>
            <p:cNvSpPr>
              <a:spLocks noChangeShapeType="1"/>
            </p:cNvSpPr>
            <p:nvPr/>
          </p:nvSpPr>
          <p:spPr bwMode="auto">
            <a:xfrm>
              <a:off x="7604" y="1459"/>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24" name="Line 666"/>
            <p:cNvSpPr>
              <a:spLocks noChangeShapeType="1"/>
            </p:cNvSpPr>
            <p:nvPr/>
          </p:nvSpPr>
          <p:spPr bwMode="auto">
            <a:xfrm>
              <a:off x="7611" y="1459"/>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25" name="Line 667"/>
            <p:cNvSpPr>
              <a:spLocks noChangeShapeType="1"/>
            </p:cNvSpPr>
            <p:nvPr/>
          </p:nvSpPr>
          <p:spPr bwMode="auto">
            <a:xfrm>
              <a:off x="7617" y="1464"/>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26" name="Freeform 668"/>
            <p:cNvSpPr>
              <a:spLocks/>
            </p:cNvSpPr>
            <p:nvPr/>
          </p:nvSpPr>
          <p:spPr bwMode="auto">
            <a:xfrm>
              <a:off x="7822" y="1533"/>
              <a:ext cx="58" cy="129"/>
            </a:xfrm>
            <a:custGeom>
              <a:avLst/>
              <a:gdLst>
                <a:gd name="T0" fmla="*/ 0 w 135"/>
                <a:gd name="T1" fmla="*/ 0 h 340"/>
                <a:gd name="T2" fmla="*/ 0 w 135"/>
                <a:gd name="T3" fmla="*/ 1 h 340"/>
                <a:gd name="T4" fmla="*/ 0 w 135"/>
                <a:gd name="T5" fmla="*/ 1 h 340"/>
                <a:gd name="T6" fmla="*/ 1 w 135"/>
                <a:gd name="T7" fmla="*/ 2 h 340"/>
                <a:gd name="T8" fmla="*/ 1 w 135"/>
                <a:gd name="T9" fmla="*/ 2 h 340"/>
                <a:gd name="T10" fmla="*/ 3 w 135"/>
                <a:gd name="T11" fmla="*/ 3 h 340"/>
                <a:gd name="T12" fmla="*/ 3 w 135"/>
                <a:gd name="T13" fmla="*/ 3 h 340"/>
                <a:gd name="T14" fmla="*/ 3 w 135"/>
                <a:gd name="T15" fmla="*/ 4 h 340"/>
                <a:gd name="T16" fmla="*/ 3 w 135"/>
                <a:gd name="T17" fmla="*/ 5 h 340"/>
                <a:gd name="T18" fmla="*/ 3 w 135"/>
                <a:gd name="T19" fmla="*/ 5 h 340"/>
                <a:gd name="T20" fmla="*/ 3 w 135"/>
                <a:gd name="T21" fmla="*/ 5 h 340"/>
                <a:gd name="T22" fmla="*/ 3 w 135"/>
                <a:gd name="T23" fmla="*/ 5 h 340"/>
                <a:gd name="T24" fmla="*/ 1 w 135"/>
                <a:gd name="T25" fmla="*/ 6 h 340"/>
                <a:gd name="T26" fmla="*/ 2 w 135"/>
                <a:gd name="T27" fmla="*/ 6 h 340"/>
                <a:gd name="T28" fmla="*/ 1 w 135"/>
                <a:gd name="T29" fmla="*/ 6 h 340"/>
                <a:gd name="T30" fmla="*/ 2 w 135"/>
                <a:gd name="T31" fmla="*/ 7 h 340"/>
                <a:gd name="T32" fmla="*/ 3 w 135"/>
                <a:gd name="T33" fmla="*/ 7 h 340"/>
                <a:gd name="T34" fmla="*/ 3 w 135"/>
                <a:gd name="T35" fmla="*/ 6 h 340"/>
                <a:gd name="T36" fmla="*/ 4 w 135"/>
                <a:gd name="T37" fmla="*/ 5 h 340"/>
                <a:gd name="T38" fmla="*/ 5 w 135"/>
                <a:gd name="T39" fmla="*/ 5 h 340"/>
                <a:gd name="T40" fmla="*/ 4 w 135"/>
                <a:gd name="T41" fmla="*/ 4 h 340"/>
                <a:gd name="T42" fmla="*/ 3 w 135"/>
                <a:gd name="T43" fmla="*/ 3 h 340"/>
                <a:gd name="T44" fmla="*/ 2 w 135"/>
                <a:gd name="T45" fmla="*/ 2 h 340"/>
                <a:gd name="T46" fmla="*/ 1 w 135"/>
                <a:gd name="T47" fmla="*/ 2 h 340"/>
                <a:gd name="T48" fmla="*/ 3 w 135"/>
                <a:gd name="T49" fmla="*/ 1 h 340"/>
                <a:gd name="T50" fmla="*/ 3 w 135"/>
                <a:gd name="T51" fmla="*/ 1 h 340"/>
                <a:gd name="T52" fmla="*/ 2 w 135"/>
                <a:gd name="T53" fmla="*/ 1 h 340"/>
                <a:gd name="T54" fmla="*/ 2 w 135"/>
                <a:gd name="T55" fmla="*/ 0 h 340"/>
                <a:gd name="T56" fmla="*/ 1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27" name="Freeform 669"/>
            <p:cNvSpPr>
              <a:spLocks/>
            </p:cNvSpPr>
            <p:nvPr/>
          </p:nvSpPr>
          <p:spPr bwMode="auto">
            <a:xfrm>
              <a:off x="7828" y="1610"/>
              <a:ext cx="33" cy="35"/>
            </a:xfrm>
            <a:custGeom>
              <a:avLst/>
              <a:gdLst>
                <a:gd name="T0" fmla="*/ 0 w 75"/>
                <a:gd name="T1" fmla="*/ 1 h 93"/>
                <a:gd name="T2" fmla="*/ 0 w 75"/>
                <a:gd name="T3" fmla="*/ 1 h 93"/>
                <a:gd name="T4" fmla="*/ 0 w 75"/>
                <a:gd name="T5" fmla="*/ 2 h 93"/>
                <a:gd name="T6" fmla="*/ 1 w 75"/>
                <a:gd name="T7" fmla="*/ 2 h 93"/>
                <a:gd name="T8" fmla="*/ 2 w 75"/>
                <a:gd name="T9" fmla="*/ 1 h 93"/>
                <a:gd name="T10" fmla="*/ 2 w 75"/>
                <a:gd name="T11" fmla="*/ 1 h 93"/>
                <a:gd name="T12" fmla="*/ 3 w 75"/>
                <a:gd name="T13" fmla="*/ 1 h 93"/>
                <a:gd name="T14" fmla="*/ 3 w 75"/>
                <a:gd name="T15" fmla="*/ 1 h 93"/>
                <a:gd name="T16" fmla="*/ 3 w 75"/>
                <a:gd name="T17" fmla="*/ 0 h 93"/>
                <a:gd name="T18" fmla="*/ 2 w 75"/>
                <a:gd name="T19" fmla="*/ 0 h 93"/>
                <a:gd name="T20" fmla="*/ 2 w 75"/>
                <a:gd name="T21" fmla="*/ 0 h 93"/>
                <a:gd name="T22" fmla="*/ 0 w 75"/>
                <a:gd name="T23" fmla="*/ 0 h 93"/>
                <a:gd name="T24" fmla="*/ 0 w 75"/>
                <a:gd name="T25" fmla="*/ 1 h 93"/>
                <a:gd name="T26" fmla="*/ 0 w 75"/>
                <a:gd name="T27" fmla="*/ 1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28" name="Freeform 670"/>
            <p:cNvSpPr>
              <a:spLocks/>
            </p:cNvSpPr>
            <p:nvPr/>
          </p:nvSpPr>
          <p:spPr bwMode="auto">
            <a:xfrm>
              <a:off x="7739" y="1493"/>
              <a:ext cx="65" cy="152"/>
            </a:xfrm>
            <a:custGeom>
              <a:avLst/>
              <a:gdLst>
                <a:gd name="T0" fmla="*/ 5 w 151"/>
                <a:gd name="T1" fmla="*/ 3 h 401"/>
                <a:gd name="T2" fmla="*/ 4 w 151"/>
                <a:gd name="T3" fmla="*/ 3 h 401"/>
                <a:gd name="T4" fmla="*/ 3 w 151"/>
                <a:gd name="T5" fmla="*/ 2 h 401"/>
                <a:gd name="T6" fmla="*/ 3 w 151"/>
                <a:gd name="T7" fmla="*/ 2 h 401"/>
                <a:gd name="T8" fmla="*/ 3 w 151"/>
                <a:gd name="T9" fmla="*/ 2 h 401"/>
                <a:gd name="T10" fmla="*/ 3 w 151"/>
                <a:gd name="T11" fmla="*/ 1 h 401"/>
                <a:gd name="T12" fmla="*/ 3 w 151"/>
                <a:gd name="T13" fmla="*/ 0 h 401"/>
                <a:gd name="T14" fmla="*/ 3 w 151"/>
                <a:gd name="T15" fmla="*/ 0 h 401"/>
                <a:gd name="T16" fmla="*/ 2 w 151"/>
                <a:gd name="T17" fmla="*/ 0 h 401"/>
                <a:gd name="T18" fmla="*/ 1 w 151"/>
                <a:gd name="T19" fmla="*/ 1 h 401"/>
                <a:gd name="T20" fmla="*/ 1 w 151"/>
                <a:gd name="T21" fmla="*/ 1 h 401"/>
                <a:gd name="T22" fmla="*/ 1 w 151"/>
                <a:gd name="T23" fmla="*/ 2 h 401"/>
                <a:gd name="T24" fmla="*/ 0 w 151"/>
                <a:gd name="T25" fmla="*/ 2 h 401"/>
                <a:gd name="T26" fmla="*/ 0 w 151"/>
                <a:gd name="T27" fmla="*/ 3 h 401"/>
                <a:gd name="T28" fmla="*/ 0 w 151"/>
                <a:gd name="T29" fmla="*/ 3 h 401"/>
                <a:gd name="T30" fmla="*/ 0 w 151"/>
                <a:gd name="T31" fmla="*/ 3 h 401"/>
                <a:gd name="T32" fmla="*/ 0 w 151"/>
                <a:gd name="T33" fmla="*/ 3 h 401"/>
                <a:gd name="T34" fmla="*/ 0 w 151"/>
                <a:gd name="T35" fmla="*/ 4 h 401"/>
                <a:gd name="T36" fmla="*/ 1 w 151"/>
                <a:gd name="T37" fmla="*/ 4 h 401"/>
                <a:gd name="T38" fmla="*/ 2 w 151"/>
                <a:gd name="T39" fmla="*/ 5 h 401"/>
                <a:gd name="T40" fmla="*/ 1 w 151"/>
                <a:gd name="T41" fmla="*/ 6 h 401"/>
                <a:gd name="T42" fmla="*/ 3 w 151"/>
                <a:gd name="T43" fmla="*/ 6 h 401"/>
                <a:gd name="T44" fmla="*/ 3 w 151"/>
                <a:gd name="T45" fmla="*/ 5 h 401"/>
                <a:gd name="T46" fmla="*/ 4 w 151"/>
                <a:gd name="T47" fmla="*/ 6 h 401"/>
                <a:gd name="T48" fmla="*/ 4 w 151"/>
                <a:gd name="T49" fmla="*/ 6 h 401"/>
                <a:gd name="T50" fmla="*/ 5 w 151"/>
                <a:gd name="T51" fmla="*/ 8 h 401"/>
                <a:gd name="T52" fmla="*/ 5 w 151"/>
                <a:gd name="T53" fmla="*/ 8 h 401"/>
                <a:gd name="T54" fmla="*/ 5 w 151"/>
                <a:gd name="T55" fmla="*/ 8 h 401"/>
                <a:gd name="T56" fmla="*/ 5 w 151"/>
                <a:gd name="T57" fmla="*/ 6 h 401"/>
                <a:gd name="T58" fmla="*/ 5 w 151"/>
                <a:gd name="T59" fmla="*/ 5 h 401"/>
                <a:gd name="T60" fmla="*/ 3 w 151"/>
                <a:gd name="T61" fmla="*/ 5 h 401"/>
                <a:gd name="T62" fmla="*/ 4 w 151"/>
                <a:gd name="T63" fmla="*/ 4 h 401"/>
                <a:gd name="T64" fmla="*/ 5 w 151"/>
                <a:gd name="T65" fmla="*/ 4 h 401"/>
                <a:gd name="T66" fmla="*/ 5 w 151"/>
                <a:gd name="T67" fmla="*/ 3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29" name="Freeform 671"/>
            <p:cNvSpPr>
              <a:spLocks/>
            </p:cNvSpPr>
            <p:nvPr/>
          </p:nvSpPr>
          <p:spPr bwMode="auto">
            <a:xfrm>
              <a:off x="7804" y="1539"/>
              <a:ext cx="57" cy="71"/>
            </a:xfrm>
            <a:custGeom>
              <a:avLst/>
              <a:gdLst>
                <a:gd name="T0" fmla="*/ 0 w 134"/>
                <a:gd name="T1" fmla="*/ 1 h 186"/>
                <a:gd name="T2" fmla="*/ 0 w 134"/>
                <a:gd name="T3" fmla="*/ 1 h 186"/>
                <a:gd name="T4" fmla="*/ 0 w 134"/>
                <a:gd name="T5" fmla="*/ 2 h 186"/>
                <a:gd name="T6" fmla="*/ 0 w 134"/>
                <a:gd name="T7" fmla="*/ 2 h 186"/>
                <a:gd name="T8" fmla="*/ 1 w 134"/>
                <a:gd name="T9" fmla="*/ 2 h 186"/>
                <a:gd name="T10" fmla="*/ 1 w 134"/>
                <a:gd name="T11" fmla="*/ 3 h 186"/>
                <a:gd name="T12" fmla="*/ 2 w 134"/>
                <a:gd name="T13" fmla="*/ 2 h 186"/>
                <a:gd name="T14" fmla="*/ 3 w 134"/>
                <a:gd name="T15" fmla="*/ 3 h 186"/>
                <a:gd name="T16" fmla="*/ 3 w 134"/>
                <a:gd name="T17" fmla="*/ 3 h 186"/>
                <a:gd name="T18" fmla="*/ 3 w 134"/>
                <a:gd name="T19" fmla="*/ 4 h 186"/>
                <a:gd name="T20" fmla="*/ 4 w 134"/>
                <a:gd name="T21" fmla="*/ 4 h 186"/>
                <a:gd name="T22" fmla="*/ 4 w 134"/>
                <a:gd name="T23" fmla="*/ 4 h 186"/>
                <a:gd name="T24" fmla="*/ 4 w 134"/>
                <a:gd name="T25" fmla="*/ 3 h 186"/>
                <a:gd name="T26" fmla="*/ 4 w 134"/>
                <a:gd name="T27" fmla="*/ 3 h 186"/>
                <a:gd name="T28" fmla="*/ 3 w 134"/>
                <a:gd name="T29" fmla="*/ 2 h 186"/>
                <a:gd name="T30" fmla="*/ 3 w 134"/>
                <a:gd name="T31" fmla="*/ 1 h 186"/>
                <a:gd name="T32" fmla="*/ 2 w 134"/>
                <a:gd name="T33" fmla="*/ 1 h 186"/>
                <a:gd name="T34" fmla="*/ 1 w 134"/>
                <a:gd name="T35" fmla="*/ 1 h 186"/>
                <a:gd name="T36" fmla="*/ 1 w 134"/>
                <a:gd name="T37" fmla="*/ 0 h 186"/>
                <a:gd name="T38" fmla="*/ 1 w 134"/>
                <a:gd name="T39" fmla="*/ 0 h 186"/>
                <a:gd name="T40" fmla="*/ 1 w 134"/>
                <a:gd name="T41" fmla="*/ 1 h 186"/>
                <a:gd name="T42" fmla="*/ 0 w 134"/>
                <a:gd name="T43" fmla="*/ 1 h 186"/>
                <a:gd name="T44" fmla="*/ 0 w 134"/>
                <a:gd name="T45" fmla="*/ 1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30" name="Oval 672"/>
            <p:cNvSpPr>
              <a:spLocks noChangeArrowheads="1"/>
            </p:cNvSpPr>
            <p:nvPr/>
          </p:nvSpPr>
          <p:spPr bwMode="auto">
            <a:xfrm>
              <a:off x="7918" y="1527"/>
              <a:ext cx="1"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31" name="Oval 673"/>
            <p:cNvSpPr>
              <a:spLocks noChangeArrowheads="1"/>
            </p:cNvSpPr>
            <p:nvPr/>
          </p:nvSpPr>
          <p:spPr bwMode="auto">
            <a:xfrm>
              <a:off x="7906" y="1527"/>
              <a:ext cx="5"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32" name="Freeform 674"/>
            <p:cNvSpPr>
              <a:spLocks/>
            </p:cNvSpPr>
            <p:nvPr/>
          </p:nvSpPr>
          <p:spPr bwMode="auto">
            <a:xfrm>
              <a:off x="7745" y="1226"/>
              <a:ext cx="13" cy="35"/>
            </a:xfrm>
            <a:custGeom>
              <a:avLst/>
              <a:gdLst>
                <a:gd name="T0" fmla="*/ 0 w 30"/>
                <a:gd name="T1" fmla="*/ 0 h 93"/>
                <a:gd name="T2" fmla="*/ 0 w 30"/>
                <a:gd name="T3" fmla="*/ 1 h 93"/>
                <a:gd name="T4" fmla="*/ 0 w 30"/>
                <a:gd name="T5" fmla="*/ 2 h 93"/>
                <a:gd name="T6" fmla="*/ 1 w 30"/>
                <a:gd name="T7" fmla="*/ 2 h 93"/>
                <a:gd name="T8" fmla="*/ 1 w 30"/>
                <a:gd name="T9" fmla="*/ 1 h 93"/>
                <a:gd name="T10" fmla="*/ 0 w 30"/>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93">
                  <a:moveTo>
                    <a:pt x="15" y="0"/>
                  </a:moveTo>
                  <a:lnTo>
                    <a:pt x="15" y="46"/>
                  </a:lnTo>
                  <a:lnTo>
                    <a:pt x="0" y="92"/>
                  </a:lnTo>
                  <a:lnTo>
                    <a:pt x="29" y="92"/>
                  </a:lnTo>
                  <a:lnTo>
                    <a:pt x="29" y="46"/>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33" name="Line 675"/>
            <p:cNvSpPr>
              <a:spLocks noChangeShapeType="1"/>
            </p:cNvSpPr>
            <p:nvPr/>
          </p:nvSpPr>
          <p:spPr bwMode="auto">
            <a:xfrm>
              <a:off x="7963" y="1383"/>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34" name="Line 676"/>
            <p:cNvSpPr>
              <a:spLocks noChangeShapeType="1"/>
            </p:cNvSpPr>
            <p:nvPr/>
          </p:nvSpPr>
          <p:spPr bwMode="auto">
            <a:xfrm>
              <a:off x="7970" y="1383"/>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35" name="Line 677"/>
            <p:cNvSpPr>
              <a:spLocks noChangeShapeType="1"/>
            </p:cNvSpPr>
            <p:nvPr/>
          </p:nvSpPr>
          <p:spPr bwMode="auto">
            <a:xfrm flipV="1">
              <a:off x="7970" y="1376"/>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36" name="Line 678"/>
            <p:cNvSpPr>
              <a:spLocks noChangeShapeType="1"/>
            </p:cNvSpPr>
            <p:nvPr/>
          </p:nvSpPr>
          <p:spPr bwMode="auto">
            <a:xfrm>
              <a:off x="7970" y="137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37" name="Line 679"/>
            <p:cNvSpPr>
              <a:spLocks noChangeShapeType="1"/>
            </p:cNvSpPr>
            <p:nvPr/>
          </p:nvSpPr>
          <p:spPr bwMode="auto">
            <a:xfrm>
              <a:off x="7970" y="1377"/>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38" name="Line 680"/>
            <p:cNvSpPr>
              <a:spLocks noChangeShapeType="1"/>
            </p:cNvSpPr>
            <p:nvPr/>
          </p:nvSpPr>
          <p:spPr bwMode="auto">
            <a:xfrm>
              <a:off x="7976" y="1377"/>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39" name="Line 681"/>
            <p:cNvSpPr>
              <a:spLocks noChangeShapeType="1"/>
            </p:cNvSpPr>
            <p:nvPr/>
          </p:nvSpPr>
          <p:spPr bwMode="auto">
            <a:xfrm>
              <a:off x="7976" y="1377"/>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40" name="Freeform 682"/>
            <p:cNvSpPr>
              <a:spLocks/>
            </p:cNvSpPr>
            <p:nvPr/>
          </p:nvSpPr>
          <p:spPr bwMode="auto">
            <a:xfrm>
              <a:off x="7963" y="1377"/>
              <a:ext cx="26" cy="40"/>
            </a:xfrm>
            <a:custGeom>
              <a:avLst/>
              <a:gdLst>
                <a:gd name="T0" fmla="*/ 1 w 61"/>
                <a:gd name="T1" fmla="*/ 0 h 108"/>
                <a:gd name="T2" fmla="*/ 0 w 61"/>
                <a:gd name="T3" fmla="*/ 0 h 108"/>
                <a:gd name="T4" fmla="*/ 0 w 61"/>
                <a:gd name="T5" fmla="*/ 0 h 108"/>
                <a:gd name="T6" fmla="*/ 0 w 61"/>
                <a:gd name="T7" fmla="*/ 1 h 108"/>
                <a:gd name="T8" fmla="*/ 0 w 61"/>
                <a:gd name="T9" fmla="*/ 1 h 108"/>
                <a:gd name="T10" fmla="*/ 0 w 61"/>
                <a:gd name="T11" fmla="*/ 2 h 108"/>
                <a:gd name="T12" fmla="*/ 2 w 61"/>
                <a:gd name="T13" fmla="*/ 1 h 108"/>
                <a:gd name="T14" fmla="*/ 2 w 61"/>
                <a:gd name="T15" fmla="*/ 1 h 108"/>
                <a:gd name="T16" fmla="*/ 2 w 61"/>
                <a:gd name="T17" fmla="*/ 0 h 108"/>
                <a:gd name="T18" fmla="*/ 1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41" name="Freeform 683"/>
            <p:cNvSpPr>
              <a:spLocks/>
            </p:cNvSpPr>
            <p:nvPr/>
          </p:nvSpPr>
          <p:spPr bwMode="auto">
            <a:xfrm>
              <a:off x="7944" y="1330"/>
              <a:ext cx="32" cy="53"/>
            </a:xfrm>
            <a:custGeom>
              <a:avLst/>
              <a:gdLst>
                <a:gd name="T0" fmla="*/ 3 w 75"/>
                <a:gd name="T1" fmla="*/ 0 h 139"/>
                <a:gd name="T2" fmla="*/ 1 w 75"/>
                <a:gd name="T3" fmla="*/ 0 h 139"/>
                <a:gd name="T4" fmla="*/ 1 w 75"/>
                <a:gd name="T5" fmla="*/ 1 h 139"/>
                <a:gd name="T6" fmla="*/ 0 w 75"/>
                <a:gd name="T7" fmla="*/ 1 h 139"/>
                <a:gd name="T8" fmla="*/ 0 w 75"/>
                <a:gd name="T9" fmla="*/ 2 h 139"/>
                <a:gd name="T10" fmla="*/ 0 w 75"/>
                <a:gd name="T11" fmla="*/ 2 h 139"/>
                <a:gd name="T12" fmla="*/ 0 w 75"/>
                <a:gd name="T13" fmla="*/ 3 h 139"/>
                <a:gd name="T14" fmla="*/ 1 w 75"/>
                <a:gd name="T15" fmla="*/ 3 h 139"/>
                <a:gd name="T16" fmla="*/ 1 w 75"/>
                <a:gd name="T17" fmla="*/ 3 h 139"/>
                <a:gd name="T18" fmla="*/ 3 w 75"/>
                <a:gd name="T19" fmla="*/ 3 h 139"/>
                <a:gd name="T20" fmla="*/ 2 w 75"/>
                <a:gd name="T21" fmla="*/ 2 h 139"/>
                <a:gd name="T22" fmla="*/ 1 w 75"/>
                <a:gd name="T23" fmla="*/ 2 h 139"/>
                <a:gd name="T24" fmla="*/ 3 w 75"/>
                <a:gd name="T25" fmla="*/ 1 h 139"/>
                <a:gd name="T26" fmla="*/ 2 w 75"/>
                <a:gd name="T27" fmla="*/ 1 h 139"/>
                <a:gd name="T28" fmla="*/ 3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42" name="Freeform 684"/>
            <p:cNvSpPr>
              <a:spLocks/>
            </p:cNvSpPr>
            <p:nvPr/>
          </p:nvSpPr>
          <p:spPr bwMode="auto">
            <a:xfrm>
              <a:off x="8002" y="1337"/>
              <a:ext cx="70" cy="75"/>
            </a:xfrm>
            <a:custGeom>
              <a:avLst/>
              <a:gdLst>
                <a:gd name="T0" fmla="*/ 4 w 165"/>
                <a:gd name="T1" fmla="*/ 0 h 200"/>
                <a:gd name="T2" fmla="*/ 3 w 165"/>
                <a:gd name="T3" fmla="*/ 1 h 200"/>
                <a:gd name="T4" fmla="*/ 4 w 165"/>
                <a:gd name="T5" fmla="*/ 1 h 200"/>
                <a:gd name="T6" fmla="*/ 4 w 165"/>
                <a:gd name="T7" fmla="*/ 2 h 200"/>
                <a:gd name="T8" fmla="*/ 3 w 165"/>
                <a:gd name="T9" fmla="*/ 2 h 200"/>
                <a:gd name="T10" fmla="*/ 3 w 165"/>
                <a:gd name="T11" fmla="*/ 2 h 200"/>
                <a:gd name="T12" fmla="*/ 3 w 165"/>
                <a:gd name="T13" fmla="*/ 3 h 200"/>
                <a:gd name="T14" fmla="*/ 2 w 165"/>
                <a:gd name="T15" fmla="*/ 3 h 200"/>
                <a:gd name="T16" fmla="*/ 1 w 165"/>
                <a:gd name="T17" fmla="*/ 3 h 200"/>
                <a:gd name="T18" fmla="*/ 0 w 165"/>
                <a:gd name="T19" fmla="*/ 4 h 200"/>
                <a:gd name="T20" fmla="*/ 0 w 165"/>
                <a:gd name="T21" fmla="*/ 4 h 200"/>
                <a:gd name="T22" fmla="*/ 1 w 165"/>
                <a:gd name="T23" fmla="*/ 4 h 200"/>
                <a:gd name="T24" fmla="*/ 3 w 165"/>
                <a:gd name="T25" fmla="*/ 4 h 200"/>
                <a:gd name="T26" fmla="*/ 3 w 165"/>
                <a:gd name="T27" fmla="*/ 4 h 200"/>
                <a:gd name="T28" fmla="*/ 3 w 165"/>
                <a:gd name="T29" fmla="*/ 4 h 200"/>
                <a:gd name="T30" fmla="*/ 3 w 165"/>
                <a:gd name="T31" fmla="*/ 3 h 200"/>
                <a:gd name="T32" fmla="*/ 4 w 165"/>
                <a:gd name="T33" fmla="*/ 4 h 200"/>
                <a:gd name="T34" fmla="*/ 4 w 165"/>
                <a:gd name="T35" fmla="*/ 3 h 200"/>
                <a:gd name="T36" fmla="*/ 6 w 165"/>
                <a:gd name="T37" fmla="*/ 3 h 200"/>
                <a:gd name="T38" fmla="*/ 5 w 165"/>
                <a:gd name="T39" fmla="*/ 2 h 200"/>
                <a:gd name="T40" fmla="*/ 6 w 165"/>
                <a:gd name="T41" fmla="*/ 2 h 200"/>
                <a:gd name="T42" fmla="*/ 5 w 165"/>
                <a:gd name="T43" fmla="*/ 1 h 200"/>
                <a:gd name="T44" fmla="*/ 4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43" name="Freeform 685"/>
            <p:cNvSpPr>
              <a:spLocks/>
            </p:cNvSpPr>
            <p:nvPr/>
          </p:nvSpPr>
          <p:spPr bwMode="auto">
            <a:xfrm>
              <a:off x="8033" y="1290"/>
              <a:ext cx="39" cy="47"/>
            </a:xfrm>
            <a:custGeom>
              <a:avLst/>
              <a:gdLst>
                <a:gd name="T0" fmla="*/ 0 w 91"/>
                <a:gd name="T1" fmla="*/ 0 h 125"/>
                <a:gd name="T2" fmla="*/ 1 w 91"/>
                <a:gd name="T3" fmla="*/ 1 h 125"/>
                <a:gd name="T4" fmla="*/ 0 w 91"/>
                <a:gd name="T5" fmla="*/ 1 h 125"/>
                <a:gd name="T6" fmla="*/ 0 w 91"/>
                <a:gd name="T7" fmla="*/ 2 h 125"/>
                <a:gd name="T8" fmla="*/ 0 w 91"/>
                <a:gd name="T9" fmla="*/ 2 h 125"/>
                <a:gd name="T10" fmla="*/ 1 w 91"/>
                <a:gd name="T11" fmla="*/ 3 h 125"/>
                <a:gd name="T12" fmla="*/ 1 w 91"/>
                <a:gd name="T13" fmla="*/ 2 h 125"/>
                <a:gd name="T14" fmla="*/ 1 w 91"/>
                <a:gd name="T15" fmla="*/ 2 h 125"/>
                <a:gd name="T16" fmla="*/ 3 w 91"/>
                <a:gd name="T17" fmla="*/ 2 h 125"/>
                <a:gd name="T18" fmla="*/ 3 w 91"/>
                <a:gd name="T19" fmla="*/ 1 h 125"/>
                <a:gd name="T20" fmla="*/ 3 w 91"/>
                <a:gd name="T21" fmla="*/ 1 h 125"/>
                <a:gd name="T22" fmla="*/ 3 w 91"/>
                <a:gd name="T23" fmla="*/ 0 h 125"/>
                <a:gd name="T24" fmla="*/ 2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44" name="Freeform 686"/>
            <p:cNvSpPr>
              <a:spLocks/>
            </p:cNvSpPr>
            <p:nvPr/>
          </p:nvSpPr>
          <p:spPr bwMode="auto">
            <a:xfrm>
              <a:off x="8002" y="1417"/>
              <a:ext cx="12" cy="24"/>
            </a:xfrm>
            <a:custGeom>
              <a:avLst/>
              <a:gdLst>
                <a:gd name="T0" fmla="*/ 0 w 30"/>
                <a:gd name="T1" fmla="*/ 0 h 63"/>
                <a:gd name="T2" fmla="*/ 0 w 30"/>
                <a:gd name="T3" fmla="*/ 1 h 63"/>
                <a:gd name="T4" fmla="*/ 0 w 30"/>
                <a:gd name="T5" fmla="*/ 0 h 63"/>
                <a:gd name="T6" fmla="*/ 0 w 30"/>
                <a:gd name="T7" fmla="*/ 1 h 63"/>
                <a:gd name="T8" fmla="*/ 1 w 30"/>
                <a:gd name="T9" fmla="*/ 1 h 63"/>
                <a:gd name="T10" fmla="*/ 1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45" name="Freeform 687"/>
            <p:cNvSpPr>
              <a:spLocks/>
            </p:cNvSpPr>
            <p:nvPr/>
          </p:nvSpPr>
          <p:spPr bwMode="auto">
            <a:xfrm>
              <a:off x="8013" y="1411"/>
              <a:ext cx="20" cy="13"/>
            </a:xfrm>
            <a:custGeom>
              <a:avLst/>
              <a:gdLst>
                <a:gd name="T0" fmla="*/ 0 w 46"/>
                <a:gd name="T1" fmla="*/ 1 h 32"/>
                <a:gd name="T2" fmla="*/ 1 w 46"/>
                <a:gd name="T3" fmla="*/ 0 h 32"/>
                <a:gd name="T4" fmla="*/ 2 w 46"/>
                <a:gd name="T5" fmla="*/ 0 h 32"/>
                <a:gd name="T6" fmla="*/ 1 w 46"/>
                <a:gd name="T7" fmla="*/ 0 h 32"/>
                <a:gd name="T8" fmla="*/ 0 w 46"/>
                <a:gd name="T9" fmla="*/ 0 h 32"/>
                <a:gd name="T10" fmla="*/ 0 w 46"/>
                <a:gd name="T11" fmla="*/ 0 h 32"/>
                <a:gd name="T12" fmla="*/ 0 w 46"/>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31"/>
                  </a:moveTo>
                  <a:lnTo>
                    <a:pt x="30" y="16"/>
                  </a:lnTo>
                  <a:lnTo>
                    <a:pt x="45" y="0"/>
                  </a:lnTo>
                  <a:lnTo>
                    <a:pt x="30" y="0"/>
                  </a:lnTo>
                  <a:lnTo>
                    <a:pt x="15" y="0"/>
                  </a:lnTo>
                  <a:lnTo>
                    <a:pt x="0" y="16"/>
                  </a:lnTo>
                  <a:lnTo>
                    <a:pt x="15"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46" name="Freeform 688"/>
            <p:cNvSpPr>
              <a:spLocks/>
            </p:cNvSpPr>
            <p:nvPr/>
          </p:nvSpPr>
          <p:spPr bwMode="auto">
            <a:xfrm>
              <a:off x="7656" y="1656"/>
              <a:ext cx="13" cy="30"/>
            </a:xfrm>
            <a:custGeom>
              <a:avLst/>
              <a:gdLst>
                <a:gd name="T0" fmla="*/ 0 w 30"/>
                <a:gd name="T1" fmla="*/ 0 h 78"/>
                <a:gd name="T2" fmla="*/ 0 w 30"/>
                <a:gd name="T3" fmla="*/ 1 h 78"/>
                <a:gd name="T4" fmla="*/ 0 w 30"/>
                <a:gd name="T5" fmla="*/ 1 h 78"/>
                <a:gd name="T6" fmla="*/ 0 w 30"/>
                <a:gd name="T7" fmla="*/ 2 h 78"/>
                <a:gd name="T8" fmla="*/ 1 w 30"/>
                <a:gd name="T9" fmla="*/ 1 h 78"/>
                <a:gd name="T10" fmla="*/ 1 w 30"/>
                <a:gd name="T11" fmla="*/ 1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8">
                  <a:moveTo>
                    <a:pt x="0" y="0"/>
                  </a:moveTo>
                  <a:lnTo>
                    <a:pt x="0" y="31"/>
                  </a:lnTo>
                  <a:lnTo>
                    <a:pt x="0" y="62"/>
                  </a:lnTo>
                  <a:lnTo>
                    <a:pt x="15" y="77"/>
                  </a:lnTo>
                  <a:lnTo>
                    <a:pt x="29" y="62"/>
                  </a:lnTo>
                  <a:lnTo>
                    <a:pt x="29" y="46"/>
                  </a:lnTo>
                  <a:lnTo>
                    <a:pt x="15"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47" name="Freeform 689"/>
            <p:cNvSpPr>
              <a:spLocks/>
            </p:cNvSpPr>
            <p:nvPr/>
          </p:nvSpPr>
          <p:spPr bwMode="auto">
            <a:xfrm>
              <a:off x="7950" y="1511"/>
              <a:ext cx="13" cy="23"/>
            </a:xfrm>
            <a:custGeom>
              <a:avLst/>
              <a:gdLst>
                <a:gd name="T0" fmla="*/ 0 w 30"/>
                <a:gd name="T1" fmla="*/ 0 h 62"/>
                <a:gd name="T2" fmla="*/ 0 w 30"/>
                <a:gd name="T3" fmla="*/ 0 h 62"/>
                <a:gd name="T4" fmla="*/ 0 w 30"/>
                <a:gd name="T5" fmla="*/ 0 h 62"/>
                <a:gd name="T6" fmla="*/ 0 w 30"/>
                <a:gd name="T7" fmla="*/ 1 h 62"/>
                <a:gd name="T8" fmla="*/ 0 w 30"/>
                <a:gd name="T9" fmla="*/ 1 h 62"/>
                <a:gd name="T10" fmla="*/ 1 w 30"/>
                <a:gd name="T11" fmla="*/ 1 h 62"/>
                <a:gd name="T12" fmla="*/ 1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48" name="Freeform 690"/>
            <p:cNvSpPr>
              <a:spLocks/>
            </p:cNvSpPr>
            <p:nvPr/>
          </p:nvSpPr>
          <p:spPr bwMode="auto">
            <a:xfrm>
              <a:off x="7892" y="1673"/>
              <a:ext cx="65" cy="53"/>
            </a:xfrm>
            <a:custGeom>
              <a:avLst/>
              <a:gdLst>
                <a:gd name="T0" fmla="*/ 0 w 151"/>
                <a:gd name="T1" fmla="*/ 3 h 140"/>
                <a:gd name="T2" fmla="*/ 0 w 151"/>
                <a:gd name="T3" fmla="*/ 3 h 140"/>
                <a:gd name="T4" fmla="*/ 1 w 151"/>
                <a:gd name="T5" fmla="*/ 3 h 140"/>
                <a:gd name="T6" fmla="*/ 1 w 151"/>
                <a:gd name="T7" fmla="*/ 3 h 140"/>
                <a:gd name="T8" fmla="*/ 3 w 151"/>
                <a:gd name="T9" fmla="*/ 3 h 140"/>
                <a:gd name="T10" fmla="*/ 3 w 151"/>
                <a:gd name="T11" fmla="*/ 2 h 140"/>
                <a:gd name="T12" fmla="*/ 3 w 151"/>
                <a:gd name="T13" fmla="*/ 1 h 140"/>
                <a:gd name="T14" fmla="*/ 5 w 151"/>
                <a:gd name="T15" fmla="*/ 2 h 140"/>
                <a:gd name="T16" fmla="*/ 5 w 151"/>
                <a:gd name="T17" fmla="*/ 1 h 140"/>
                <a:gd name="T18" fmla="*/ 5 w 151"/>
                <a:gd name="T19" fmla="*/ 1 h 140"/>
                <a:gd name="T20" fmla="*/ 5 w 151"/>
                <a:gd name="T21" fmla="*/ 1 h 140"/>
                <a:gd name="T22" fmla="*/ 5 w 151"/>
                <a:gd name="T23" fmla="*/ 1 h 140"/>
                <a:gd name="T24" fmla="*/ 4 w 151"/>
                <a:gd name="T25" fmla="*/ 0 h 140"/>
                <a:gd name="T26" fmla="*/ 3 w 151"/>
                <a:gd name="T27" fmla="*/ 0 h 140"/>
                <a:gd name="T28" fmla="*/ 3 w 151"/>
                <a:gd name="T29" fmla="*/ 1 h 140"/>
                <a:gd name="T30" fmla="*/ 3 w 151"/>
                <a:gd name="T31" fmla="*/ 1 h 140"/>
                <a:gd name="T32" fmla="*/ 3 w 151"/>
                <a:gd name="T33" fmla="*/ 1 h 140"/>
                <a:gd name="T34" fmla="*/ 1 w 151"/>
                <a:gd name="T35" fmla="*/ 2 h 140"/>
                <a:gd name="T36" fmla="*/ 0 w 151"/>
                <a:gd name="T37" fmla="*/ 2 h 140"/>
                <a:gd name="T38" fmla="*/ 0 w 151"/>
                <a:gd name="T39" fmla="*/ 3 h 140"/>
                <a:gd name="T40" fmla="*/ 0 w 151"/>
                <a:gd name="T41" fmla="*/ 3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49" name="Freeform 691"/>
            <p:cNvSpPr>
              <a:spLocks/>
            </p:cNvSpPr>
            <p:nvPr/>
          </p:nvSpPr>
          <p:spPr bwMode="auto">
            <a:xfrm>
              <a:off x="7809" y="1673"/>
              <a:ext cx="39" cy="47"/>
            </a:xfrm>
            <a:custGeom>
              <a:avLst/>
              <a:gdLst>
                <a:gd name="T0" fmla="*/ 0 w 91"/>
                <a:gd name="T1" fmla="*/ 0 h 124"/>
                <a:gd name="T2" fmla="*/ 0 w 91"/>
                <a:gd name="T3" fmla="*/ 1 h 124"/>
                <a:gd name="T4" fmla="*/ 1 w 91"/>
                <a:gd name="T5" fmla="*/ 2 h 124"/>
                <a:gd name="T6" fmla="*/ 2 w 91"/>
                <a:gd name="T7" fmla="*/ 3 h 124"/>
                <a:gd name="T8" fmla="*/ 3 w 91"/>
                <a:gd name="T9" fmla="*/ 2 h 124"/>
                <a:gd name="T10" fmla="*/ 3 w 91"/>
                <a:gd name="T11" fmla="*/ 2 h 124"/>
                <a:gd name="T12" fmla="*/ 3 w 91"/>
                <a:gd name="T13" fmla="*/ 2 h 124"/>
                <a:gd name="T14" fmla="*/ 3 w 91"/>
                <a:gd name="T15" fmla="*/ 1 h 124"/>
                <a:gd name="T16" fmla="*/ 3 w 91"/>
                <a:gd name="T17" fmla="*/ 1 h 124"/>
                <a:gd name="T18" fmla="*/ 1 w 91"/>
                <a:gd name="T19" fmla="*/ 1 h 124"/>
                <a:gd name="T20" fmla="*/ 1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50" name="Freeform 692"/>
            <p:cNvSpPr>
              <a:spLocks/>
            </p:cNvSpPr>
            <p:nvPr/>
          </p:nvSpPr>
          <p:spPr bwMode="auto">
            <a:xfrm>
              <a:off x="7784" y="1563"/>
              <a:ext cx="70" cy="123"/>
            </a:xfrm>
            <a:custGeom>
              <a:avLst/>
              <a:gdLst>
                <a:gd name="T0" fmla="*/ 1 w 165"/>
                <a:gd name="T1" fmla="*/ 0 h 324"/>
                <a:gd name="T2" fmla="*/ 0 w 165"/>
                <a:gd name="T3" fmla="*/ 0 h 324"/>
                <a:gd name="T4" fmla="*/ 0 w 165"/>
                <a:gd name="T5" fmla="*/ 1 h 324"/>
                <a:gd name="T6" fmla="*/ 1 w 165"/>
                <a:gd name="T7" fmla="*/ 2 h 324"/>
                <a:gd name="T8" fmla="*/ 1 w 165"/>
                <a:gd name="T9" fmla="*/ 2 h 324"/>
                <a:gd name="T10" fmla="*/ 1 w 165"/>
                <a:gd name="T11" fmla="*/ 4 h 324"/>
                <a:gd name="T12" fmla="*/ 1 w 165"/>
                <a:gd name="T13" fmla="*/ 5 h 324"/>
                <a:gd name="T14" fmla="*/ 1 w 165"/>
                <a:gd name="T15" fmla="*/ 5 h 324"/>
                <a:gd name="T16" fmla="*/ 1 w 165"/>
                <a:gd name="T17" fmla="*/ 5 h 324"/>
                <a:gd name="T18" fmla="*/ 2 w 165"/>
                <a:gd name="T19" fmla="*/ 6 h 324"/>
                <a:gd name="T20" fmla="*/ 3 w 165"/>
                <a:gd name="T21" fmla="*/ 6 h 324"/>
                <a:gd name="T22" fmla="*/ 3 w 165"/>
                <a:gd name="T23" fmla="*/ 7 h 324"/>
                <a:gd name="T24" fmla="*/ 3 w 165"/>
                <a:gd name="T25" fmla="*/ 6 h 324"/>
                <a:gd name="T26" fmla="*/ 3 w 165"/>
                <a:gd name="T27" fmla="*/ 6 h 324"/>
                <a:gd name="T28" fmla="*/ 3 w 165"/>
                <a:gd name="T29" fmla="*/ 5 h 324"/>
                <a:gd name="T30" fmla="*/ 2 w 165"/>
                <a:gd name="T31" fmla="*/ 5 h 324"/>
                <a:gd name="T32" fmla="*/ 1 w 165"/>
                <a:gd name="T33" fmla="*/ 5 h 324"/>
                <a:gd name="T34" fmla="*/ 1 w 165"/>
                <a:gd name="T35" fmla="*/ 5 h 324"/>
                <a:gd name="T36" fmla="*/ 2 w 165"/>
                <a:gd name="T37" fmla="*/ 4 h 324"/>
                <a:gd name="T38" fmla="*/ 2 w 165"/>
                <a:gd name="T39" fmla="*/ 3 h 324"/>
                <a:gd name="T40" fmla="*/ 2 w 165"/>
                <a:gd name="T41" fmla="*/ 3 h 324"/>
                <a:gd name="T42" fmla="*/ 3 w 165"/>
                <a:gd name="T43" fmla="*/ 3 h 324"/>
                <a:gd name="T44" fmla="*/ 3 w 165"/>
                <a:gd name="T45" fmla="*/ 4 h 324"/>
                <a:gd name="T46" fmla="*/ 3 w 165"/>
                <a:gd name="T47" fmla="*/ 3 h 324"/>
                <a:gd name="T48" fmla="*/ 4 w 165"/>
                <a:gd name="T49" fmla="*/ 3 h 324"/>
                <a:gd name="T50" fmla="*/ 5 w 165"/>
                <a:gd name="T51" fmla="*/ 3 h 324"/>
                <a:gd name="T52" fmla="*/ 6 w 165"/>
                <a:gd name="T53" fmla="*/ 3 h 324"/>
                <a:gd name="T54" fmla="*/ 5 w 165"/>
                <a:gd name="T55" fmla="*/ 2 h 324"/>
                <a:gd name="T56" fmla="*/ 4 w 165"/>
                <a:gd name="T57" fmla="*/ 2 h 324"/>
                <a:gd name="T58" fmla="*/ 4 w 165"/>
                <a:gd name="T59" fmla="*/ 1 h 324"/>
                <a:gd name="T60" fmla="*/ 3 w 165"/>
                <a:gd name="T61" fmla="*/ 1 h 324"/>
                <a:gd name="T62" fmla="*/ 3 w 165"/>
                <a:gd name="T63" fmla="*/ 1 h 324"/>
                <a:gd name="T64" fmla="*/ 3 w 165"/>
                <a:gd name="T65" fmla="*/ 1 h 324"/>
                <a:gd name="T66" fmla="*/ 2 w 165"/>
                <a:gd name="T67" fmla="*/ 0 h 324"/>
                <a:gd name="T68" fmla="*/ 1 w 165"/>
                <a:gd name="T69" fmla="*/ 0 h 324"/>
                <a:gd name="T70" fmla="*/ 1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51" name="Freeform 693"/>
            <p:cNvSpPr>
              <a:spLocks/>
            </p:cNvSpPr>
            <p:nvPr/>
          </p:nvSpPr>
          <p:spPr bwMode="auto">
            <a:xfrm>
              <a:off x="7880" y="1696"/>
              <a:ext cx="77" cy="76"/>
            </a:xfrm>
            <a:custGeom>
              <a:avLst/>
              <a:gdLst>
                <a:gd name="T0" fmla="*/ 6 w 181"/>
                <a:gd name="T1" fmla="*/ 0 h 200"/>
                <a:gd name="T2" fmla="*/ 6 w 181"/>
                <a:gd name="T3" fmla="*/ 1 h 200"/>
                <a:gd name="T4" fmla="*/ 6 w 181"/>
                <a:gd name="T5" fmla="*/ 1 h 200"/>
                <a:gd name="T6" fmla="*/ 6 w 181"/>
                <a:gd name="T7" fmla="*/ 2 h 200"/>
                <a:gd name="T8" fmla="*/ 6 w 181"/>
                <a:gd name="T9" fmla="*/ 2 h 200"/>
                <a:gd name="T10" fmla="*/ 6 w 181"/>
                <a:gd name="T11" fmla="*/ 2 h 200"/>
                <a:gd name="T12" fmla="*/ 4 w 181"/>
                <a:gd name="T13" fmla="*/ 3 h 200"/>
                <a:gd name="T14" fmla="*/ 5 w 181"/>
                <a:gd name="T15" fmla="*/ 3 h 200"/>
                <a:gd name="T16" fmla="*/ 4 w 181"/>
                <a:gd name="T17" fmla="*/ 4 h 200"/>
                <a:gd name="T18" fmla="*/ 3 w 181"/>
                <a:gd name="T19" fmla="*/ 4 h 200"/>
                <a:gd name="T20" fmla="*/ 3 w 181"/>
                <a:gd name="T21" fmla="*/ 4 h 200"/>
                <a:gd name="T22" fmla="*/ 3 w 181"/>
                <a:gd name="T23" fmla="*/ 3 h 200"/>
                <a:gd name="T24" fmla="*/ 2 w 181"/>
                <a:gd name="T25" fmla="*/ 4 h 200"/>
                <a:gd name="T26" fmla="*/ 1 w 181"/>
                <a:gd name="T27" fmla="*/ 3 h 200"/>
                <a:gd name="T28" fmla="*/ 1 w 181"/>
                <a:gd name="T29" fmla="*/ 3 h 200"/>
                <a:gd name="T30" fmla="*/ 0 w 181"/>
                <a:gd name="T31" fmla="*/ 2 h 200"/>
                <a:gd name="T32" fmla="*/ 0 w 181"/>
                <a:gd name="T33" fmla="*/ 2 h 200"/>
                <a:gd name="T34" fmla="*/ 1 w 181"/>
                <a:gd name="T35" fmla="*/ 1 h 200"/>
                <a:gd name="T36" fmla="*/ 1 w 181"/>
                <a:gd name="T37" fmla="*/ 2 h 200"/>
                <a:gd name="T38" fmla="*/ 2 w 181"/>
                <a:gd name="T39" fmla="*/ 2 h 200"/>
                <a:gd name="T40" fmla="*/ 3 w 181"/>
                <a:gd name="T41" fmla="*/ 1 h 200"/>
                <a:gd name="T42" fmla="*/ 4 w 181"/>
                <a:gd name="T43" fmla="*/ 1 h 200"/>
                <a:gd name="T44" fmla="*/ 4 w 181"/>
                <a:gd name="T45" fmla="*/ 0 h 200"/>
                <a:gd name="T46" fmla="*/ 4 w 181"/>
                <a:gd name="T47" fmla="*/ 0 h 200"/>
                <a:gd name="T48" fmla="*/ 6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52" name="Freeform 694"/>
            <p:cNvSpPr>
              <a:spLocks/>
            </p:cNvSpPr>
            <p:nvPr/>
          </p:nvSpPr>
          <p:spPr bwMode="auto">
            <a:xfrm>
              <a:off x="7784" y="1684"/>
              <a:ext cx="77" cy="94"/>
            </a:xfrm>
            <a:custGeom>
              <a:avLst/>
              <a:gdLst>
                <a:gd name="T0" fmla="*/ 0 w 179"/>
                <a:gd name="T1" fmla="*/ 0 h 247"/>
                <a:gd name="T2" fmla="*/ 1 w 179"/>
                <a:gd name="T3" fmla="*/ 0 h 247"/>
                <a:gd name="T4" fmla="*/ 1 w 179"/>
                <a:gd name="T5" fmla="*/ 1 h 247"/>
                <a:gd name="T6" fmla="*/ 3 w 179"/>
                <a:gd name="T7" fmla="*/ 1 h 247"/>
                <a:gd name="T8" fmla="*/ 3 w 179"/>
                <a:gd name="T9" fmla="*/ 2 h 247"/>
                <a:gd name="T10" fmla="*/ 5 w 179"/>
                <a:gd name="T11" fmla="*/ 2 h 247"/>
                <a:gd name="T12" fmla="*/ 5 w 179"/>
                <a:gd name="T13" fmla="*/ 3 h 247"/>
                <a:gd name="T14" fmla="*/ 5 w 179"/>
                <a:gd name="T15" fmla="*/ 3 h 247"/>
                <a:gd name="T16" fmla="*/ 6 w 179"/>
                <a:gd name="T17" fmla="*/ 4 h 247"/>
                <a:gd name="T18" fmla="*/ 6 w 179"/>
                <a:gd name="T19" fmla="*/ 5 h 247"/>
                <a:gd name="T20" fmla="*/ 5 w 179"/>
                <a:gd name="T21" fmla="*/ 5 h 247"/>
                <a:gd name="T22" fmla="*/ 3 w 179"/>
                <a:gd name="T23" fmla="*/ 4 h 247"/>
                <a:gd name="T24" fmla="*/ 3 w 179"/>
                <a:gd name="T25" fmla="*/ 3 h 247"/>
                <a:gd name="T26" fmla="*/ 2 w 179"/>
                <a:gd name="T27" fmla="*/ 2 h 247"/>
                <a:gd name="T28" fmla="*/ 2 w 179"/>
                <a:gd name="T29" fmla="*/ 2 h 247"/>
                <a:gd name="T30" fmla="*/ 0 w 179"/>
                <a:gd name="T31" fmla="*/ 1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53" name="Freeform 695"/>
            <p:cNvSpPr>
              <a:spLocks/>
            </p:cNvSpPr>
            <p:nvPr/>
          </p:nvSpPr>
          <p:spPr bwMode="auto">
            <a:xfrm>
              <a:off x="8059" y="1737"/>
              <a:ext cx="77" cy="76"/>
            </a:xfrm>
            <a:custGeom>
              <a:avLst/>
              <a:gdLst>
                <a:gd name="T0" fmla="*/ 6 w 180"/>
                <a:gd name="T1" fmla="*/ 1 h 201"/>
                <a:gd name="T2" fmla="*/ 6 w 180"/>
                <a:gd name="T3" fmla="*/ 4 h 201"/>
                <a:gd name="T4" fmla="*/ 4 w 180"/>
                <a:gd name="T5" fmla="*/ 4 h 201"/>
                <a:gd name="T6" fmla="*/ 4 w 180"/>
                <a:gd name="T7" fmla="*/ 3 h 201"/>
                <a:gd name="T8" fmla="*/ 1 w 180"/>
                <a:gd name="T9" fmla="*/ 1 h 201"/>
                <a:gd name="T10" fmla="*/ 1 w 180"/>
                <a:gd name="T11" fmla="*/ 2 h 201"/>
                <a:gd name="T12" fmla="*/ 0 w 180"/>
                <a:gd name="T13" fmla="*/ 1 h 201"/>
                <a:gd name="T14" fmla="*/ 1 w 180"/>
                <a:gd name="T15" fmla="*/ 1 h 201"/>
                <a:gd name="T16" fmla="*/ 0 w 180"/>
                <a:gd name="T17" fmla="*/ 0 h 201"/>
                <a:gd name="T18" fmla="*/ 0 w 180"/>
                <a:gd name="T19" fmla="*/ 0 h 201"/>
                <a:gd name="T20" fmla="*/ 1 w 180"/>
                <a:gd name="T21" fmla="*/ 0 h 201"/>
                <a:gd name="T22" fmla="*/ 1 w 180"/>
                <a:gd name="T23" fmla="*/ 0 h 201"/>
                <a:gd name="T24" fmla="*/ 2 w 180"/>
                <a:gd name="T25" fmla="*/ 1 h 201"/>
                <a:gd name="T26" fmla="*/ 3 w 180"/>
                <a:gd name="T27" fmla="*/ 1 h 201"/>
                <a:gd name="T28" fmla="*/ 3 w 180"/>
                <a:gd name="T29" fmla="*/ 1 h 201"/>
                <a:gd name="T30" fmla="*/ 4 w 180"/>
                <a:gd name="T31" fmla="*/ 1 h 201"/>
                <a:gd name="T32" fmla="*/ 6 w 180"/>
                <a:gd name="T33" fmla="*/ 1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54" name="Freeform 696"/>
            <p:cNvSpPr>
              <a:spLocks/>
            </p:cNvSpPr>
            <p:nvPr/>
          </p:nvSpPr>
          <p:spPr bwMode="auto">
            <a:xfrm>
              <a:off x="7963" y="1720"/>
              <a:ext cx="46" cy="58"/>
            </a:xfrm>
            <a:custGeom>
              <a:avLst/>
              <a:gdLst>
                <a:gd name="T0" fmla="*/ 4 w 106"/>
                <a:gd name="T1" fmla="*/ 0 h 155"/>
                <a:gd name="T2" fmla="*/ 3 w 106"/>
                <a:gd name="T3" fmla="*/ 0 h 155"/>
                <a:gd name="T4" fmla="*/ 1 w 106"/>
                <a:gd name="T5" fmla="*/ 0 h 155"/>
                <a:gd name="T6" fmla="*/ 1 w 106"/>
                <a:gd name="T7" fmla="*/ 1 h 155"/>
                <a:gd name="T8" fmla="*/ 2 w 106"/>
                <a:gd name="T9" fmla="*/ 1 h 155"/>
                <a:gd name="T10" fmla="*/ 2 w 106"/>
                <a:gd name="T11" fmla="*/ 1 h 155"/>
                <a:gd name="T12" fmla="*/ 2 w 106"/>
                <a:gd name="T13" fmla="*/ 1 h 155"/>
                <a:gd name="T14" fmla="*/ 2 w 106"/>
                <a:gd name="T15" fmla="*/ 1 h 155"/>
                <a:gd name="T16" fmla="*/ 2 w 106"/>
                <a:gd name="T17" fmla="*/ 2 h 155"/>
                <a:gd name="T18" fmla="*/ 2 w 106"/>
                <a:gd name="T19" fmla="*/ 3 h 155"/>
                <a:gd name="T20" fmla="*/ 2 w 106"/>
                <a:gd name="T21" fmla="*/ 2 h 155"/>
                <a:gd name="T22" fmla="*/ 1 w 106"/>
                <a:gd name="T23" fmla="*/ 2 h 155"/>
                <a:gd name="T24" fmla="*/ 1 w 106"/>
                <a:gd name="T25" fmla="*/ 3 h 155"/>
                <a:gd name="T26" fmla="*/ 0 w 106"/>
                <a:gd name="T27" fmla="*/ 3 h 155"/>
                <a:gd name="T28" fmla="*/ 0 w 106"/>
                <a:gd name="T29" fmla="*/ 2 h 155"/>
                <a:gd name="T30" fmla="*/ 0 w 106"/>
                <a:gd name="T31" fmla="*/ 2 h 155"/>
                <a:gd name="T32" fmla="*/ 0 w 106"/>
                <a:gd name="T33" fmla="*/ 1 h 155"/>
                <a:gd name="T34" fmla="*/ 0 w 106"/>
                <a:gd name="T35" fmla="*/ 0 h 155"/>
                <a:gd name="T36" fmla="*/ 1 w 106"/>
                <a:gd name="T37" fmla="*/ 0 h 155"/>
                <a:gd name="T38" fmla="*/ 3 w 106"/>
                <a:gd name="T39" fmla="*/ 0 h 155"/>
                <a:gd name="T40" fmla="*/ 4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55" name="Freeform 697"/>
            <p:cNvSpPr>
              <a:spLocks/>
            </p:cNvSpPr>
            <p:nvPr/>
          </p:nvSpPr>
          <p:spPr bwMode="auto">
            <a:xfrm>
              <a:off x="7860" y="1778"/>
              <a:ext cx="65" cy="29"/>
            </a:xfrm>
            <a:custGeom>
              <a:avLst/>
              <a:gdLst>
                <a:gd name="T0" fmla="*/ 0 w 152"/>
                <a:gd name="T1" fmla="*/ 1 h 77"/>
                <a:gd name="T2" fmla="*/ 0 w 152"/>
                <a:gd name="T3" fmla="*/ 0 h 77"/>
                <a:gd name="T4" fmla="*/ 2 w 152"/>
                <a:gd name="T5" fmla="*/ 0 h 77"/>
                <a:gd name="T6" fmla="*/ 3 w 152"/>
                <a:gd name="T7" fmla="*/ 1 h 77"/>
                <a:gd name="T8" fmla="*/ 3 w 152"/>
                <a:gd name="T9" fmla="*/ 0 h 77"/>
                <a:gd name="T10" fmla="*/ 4 w 152"/>
                <a:gd name="T11" fmla="*/ 1 h 77"/>
                <a:gd name="T12" fmla="*/ 5 w 152"/>
                <a:gd name="T13" fmla="*/ 1 h 77"/>
                <a:gd name="T14" fmla="*/ 5 w 152"/>
                <a:gd name="T15" fmla="*/ 1 h 77"/>
                <a:gd name="T16" fmla="*/ 5 w 152"/>
                <a:gd name="T17" fmla="*/ 2 h 77"/>
                <a:gd name="T18" fmla="*/ 3 w 152"/>
                <a:gd name="T19" fmla="*/ 1 h 77"/>
                <a:gd name="T20" fmla="*/ 3 w 152"/>
                <a:gd name="T21" fmla="*/ 1 h 77"/>
                <a:gd name="T22" fmla="*/ 2 w 152"/>
                <a:gd name="T23" fmla="*/ 1 h 77"/>
                <a:gd name="T24" fmla="*/ 0 w 152"/>
                <a:gd name="T25" fmla="*/ 1 h 77"/>
                <a:gd name="T26" fmla="*/ 0 w 152"/>
                <a:gd name="T27" fmla="*/ 1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56" name="Freeform 698"/>
            <p:cNvSpPr>
              <a:spLocks/>
            </p:cNvSpPr>
            <p:nvPr/>
          </p:nvSpPr>
          <p:spPr bwMode="auto">
            <a:xfrm>
              <a:off x="8020" y="1708"/>
              <a:ext cx="20" cy="29"/>
            </a:xfrm>
            <a:custGeom>
              <a:avLst/>
              <a:gdLst>
                <a:gd name="T0" fmla="*/ 1 w 45"/>
                <a:gd name="T1" fmla="*/ 2 h 77"/>
                <a:gd name="T2" fmla="*/ 0 w 45"/>
                <a:gd name="T3" fmla="*/ 0 h 77"/>
                <a:gd name="T4" fmla="*/ 0 w 45"/>
                <a:gd name="T5" fmla="*/ 0 h 77"/>
                <a:gd name="T6" fmla="*/ 2 w 45"/>
                <a:gd name="T7" fmla="*/ 2 h 77"/>
                <a:gd name="T8" fmla="*/ 1 w 45"/>
                <a:gd name="T9" fmla="*/ 2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7">
                  <a:moveTo>
                    <a:pt x="29" y="76"/>
                  </a:moveTo>
                  <a:lnTo>
                    <a:pt x="0" y="15"/>
                  </a:lnTo>
                  <a:lnTo>
                    <a:pt x="15" y="0"/>
                  </a:lnTo>
                  <a:lnTo>
                    <a:pt x="44" y="76"/>
                  </a:lnTo>
                  <a:lnTo>
                    <a:pt x="29" y="7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57" name="Freeform 699"/>
            <p:cNvSpPr>
              <a:spLocks/>
            </p:cNvSpPr>
            <p:nvPr/>
          </p:nvSpPr>
          <p:spPr bwMode="auto">
            <a:xfrm>
              <a:off x="7970" y="1800"/>
              <a:ext cx="19" cy="7"/>
            </a:xfrm>
            <a:custGeom>
              <a:avLst/>
              <a:gdLst>
                <a:gd name="T0" fmla="*/ 0 w 45"/>
                <a:gd name="T1" fmla="*/ 0 h 17"/>
                <a:gd name="T2" fmla="*/ 1 w 45"/>
                <a:gd name="T3" fmla="*/ 0 h 17"/>
                <a:gd name="T4" fmla="*/ 1 w 45"/>
                <a:gd name="T5" fmla="*/ 0 h 17"/>
                <a:gd name="T6" fmla="*/ 0 w 45"/>
                <a:gd name="T7" fmla="*/ 0 h 17"/>
                <a:gd name="T8" fmla="*/ 0 w 4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0" y="0"/>
                  </a:moveTo>
                  <a:lnTo>
                    <a:pt x="44" y="0"/>
                  </a:lnTo>
                  <a:lnTo>
                    <a:pt x="44" y="16"/>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58" name="Freeform 700"/>
            <p:cNvSpPr>
              <a:spLocks/>
            </p:cNvSpPr>
            <p:nvPr/>
          </p:nvSpPr>
          <p:spPr bwMode="auto">
            <a:xfrm>
              <a:off x="7996" y="1806"/>
              <a:ext cx="25" cy="13"/>
            </a:xfrm>
            <a:custGeom>
              <a:avLst/>
              <a:gdLst>
                <a:gd name="T0" fmla="*/ 0 w 60"/>
                <a:gd name="T1" fmla="*/ 1 h 32"/>
                <a:gd name="T2" fmla="*/ 0 w 60"/>
                <a:gd name="T3" fmla="*/ 0 h 32"/>
                <a:gd name="T4" fmla="*/ 0 w 60"/>
                <a:gd name="T5" fmla="*/ 0 h 32"/>
                <a:gd name="T6" fmla="*/ 2 w 60"/>
                <a:gd name="T7" fmla="*/ 0 h 32"/>
                <a:gd name="T8" fmla="*/ 1 w 60"/>
                <a:gd name="T9" fmla="*/ 0 h 32"/>
                <a:gd name="T10" fmla="*/ 0 w 60"/>
                <a:gd name="T11" fmla="*/ 1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31"/>
                  </a:moveTo>
                  <a:lnTo>
                    <a:pt x="0" y="16"/>
                  </a:lnTo>
                  <a:lnTo>
                    <a:pt x="15" y="0"/>
                  </a:lnTo>
                  <a:lnTo>
                    <a:pt x="59" y="0"/>
                  </a:lnTo>
                  <a:lnTo>
                    <a:pt x="30" y="16"/>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59" name="Freeform 701"/>
            <p:cNvSpPr>
              <a:spLocks/>
            </p:cNvSpPr>
            <p:nvPr/>
          </p:nvSpPr>
          <p:spPr bwMode="auto">
            <a:xfrm>
              <a:off x="8027" y="1754"/>
              <a:ext cx="26" cy="12"/>
            </a:xfrm>
            <a:custGeom>
              <a:avLst/>
              <a:gdLst>
                <a:gd name="T0" fmla="*/ 0 w 60"/>
                <a:gd name="T1" fmla="*/ 0 h 32"/>
                <a:gd name="T2" fmla="*/ 0 w 60"/>
                <a:gd name="T3" fmla="*/ 1 h 32"/>
                <a:gd name="T4" fmla="*/ 1 w 60"/>
                <a:gd name="T5" fmla="*/ 0 h 32"/>
                <a:gd name="T6" fmla="*/ 2 w 60"/>
                <a:gd name="T7" fmla="*/ 0 h 32"/>
                <a:gd name="T8" fmla="*/ 2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16"/>
                  </a:moveTo>
                  <a:lnTo>
                    <a:pt x="15" y="31"/>
                  </a:lnTo>
                  <a:lnTo>
                    <a:pt x="30" y="16"/>
                  </a:lnTo>
                  <a:lnTo>
                    <a:pt x="59" y="16"/>
                  </a:lnTo>
                  <a:lnTo>
                    <a:pt x="59" y="0"/>
                  </a:lnTo>
                  <a:lnTo>
                    <a:pt x="0" y="16"/>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60" name="Freeform 702"/>
            <p:cNvSpPr>
              <a:spLocks/>
            </p:cNvSpPr>
            <p:nvPr/>
          </p:nvSpPr>
          <p:spPr bwMode="auto">
            <a:xfrm>
              <a:off x="7937" y="1796"/>
              <a:ext cx="20" cy="11"/>
            </a:xfrm>
            <a:custGeom>
              <a:avLst/>
              <a:gdLst>
                <a:gd name="T0" fmla="*/ 0 w 46"/>
                <a:gd name="T1" fmla="*/ 0 h 31"/>
                <a:gd name="T2" fmla="*/ 0 w 46"/>
                <a:gd name="T3" fmla="*/ 0 h 31"/>
                <a:gd name="T4" fmla="*/ 2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0" y="0"/>
                  </a:moveTo>
                  <a:lnTo>
                    <a:pt x="0" y="30"/>
                  </a:lnTo>
                  <a:lnTo>
                    <a:pt x="45" y="3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61" name="Freeform 703"/>
            <p:cNvSpPr>
              <a:spLocks/>
            </p:cNvSpPr>
            <p:nvPr/>
          </p:nvSpPr>
          <p:spPr bwMode="auto">
            <a:xfrm>
              <a:off x="7963" y="1812"/>
              <a:ext cx="13" cy="7"/>
            </a:xfrm>
            <a:custGeom>
              <a:avLst/>
              <a:gdLst>
                <a:gd name="T0" fmla="*/ 0 w 32"/>
                <a:gd name="T1" fmla="*/ 0 h 17"/>
                <a:gd name="T2" fmla="*/ 1 w 32"/>
                <a:gd name="T3" fmla="*/ 0 h 17"/>
                <a:gd name="T4" fmla="*/ 1 w 32"/>
                <a:gd name="T5" fmla="*/ 0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31" y="0"/>
                  </a:lnTo>
                  <a:lnTo>
                    <a:pt x="31"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62" name="Freeform 704"/>
            <p:cNvSpPr>
              <a:spLocks/>
            </p:cNvSpPr>
            <p:nvPr/>
          </p:nvSpPr>
          <p:spPr bwMode="auto">
            <a:xfrm>
              <a:off x="8104" y="1796"/>
              <a:ext cx="14" cy="11"/>
            </a:xfrm>
            <a:custGeom>
              <a:avLst/>
              <a:gdLst>
                <a:gd name="T0" fmla="*/ 0 w 32"/>
                <a:gd name="T1" fmla="*/ 0 h 31"/>
                <a:gd name="T2" fmla="*/ 1 w 32"/>
                <a:gd name="T3" fmla="*/ 0 h 31"/>
                <a:gd name="T4" fmla="*/ 0 w 32"/>
                <a:gd name="T5" fmla="*/ 0 h 31"/>
                <a:gd name="T6" fmla="*/ 0 w 3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0" y="0"/>
                  </a:moveTo>
                  <a:lnTo>
                    <a:pt x="31" y="30"/>
                  </a:lnTo>
                  <a:lnTo>
                    <a:pt x="16" y="3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63" name="Freeform 705"/>
            <p:cNvSpPr>
              <a:spLocks/>
            </p:cNvSpPr>
            <p:nvPr/>
          </p:nvSpPr>
          <p:spPr bwMode="auto">
            <a:xfrm>
              <a:off x="8008" y="1760"/>
              <a:ext cx="13" cy="7"/>
            </a:xfrm>
            <a:custGeom>
              <a:avLst/>
              <a:gdLst>
                <a:gd name="T0" fmla="*/ 0 w 31"/>
                <a:gd name="T1" fmla="*/ 0 h 17"/>
                <a:gd name="T2" fmla="*/ 1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30" y="0"/>
                  </a:lnTo>
                  <a:lnTo>
                    <a:pt x="15"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64" name="Line 706"/>
            <p:cNvSpPr>
              <a:spLocks noChangeShapeType="1"/>
            </p:cNvSpPr>
            <p:nvPr/>
          </p:nvSpPr>
          <p:spPr bwMode="auto">
            <a:xfrm>
              <a:off x="7860" y="1743"/>
              <a:ext cx="7" cy="11"/>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65" name="Oval 707"/>
            <p:cNvSpPr>
              <a:spLocks noChangeArrowheads="1"/>
            </p:cNvSpPr>
            <p:nvPr/>
          </p:nvSpPr>
          <p:spPr bwMode="auto">
            <a:xfrm>
              <a:off x="7835" y="1708"/>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66" name="Oval 708"/>
            <p:cNvSpPr>
              <a:spLocks noChangeArrowheads="1"/>
            </p:cNvSpPr>
            <p:nvPr/>
          </p:nvSpPr>
          <p:spPr bwMode="auto">
            <a:xfrm>
              <a:off x="7925" y="1684"/>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67" name="Oval 709"/>
            <p:cNvSpPr>
              <a:spLocks noChangeArrowheads="1"/>
            </p:cNvSpPr>
            <p:nvPr/>
          </p:nvSpPr>
          <p:spPr bwMode="auto">
            <a:xfrm>
              <a:off x="7611" y="1690"/>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68" name="Freeform 710"/>
            <p:cNvSpPr>
              <a:spLocks/>
            </p:cNvSpPr>
            <p:nvPr/>
          </p:nvSpPr>
          <p:spPr bwMode="auto">
            <a:xfrm>
              <a:off x="7963" y="1563"/>
              <a:ext cx="33" cy="53"/>
            </a:xfrm>
            <a:custGeom>
              <a:avLst/>
              <a:gdLst>
                <a:gd name="T0" fmla="*/ 1 w 77"/>
                <a:gd name="T1" fmla="*/ 0 h 140"/>
                <a:gd name="T2" fmla="*/ 0 w 77"/>
                <a:gd name="T3" fmla="*/ 0 h 140"/>
                <a:gd name="T4" fmla="*/ 0 w 77"/>
                <a:gd name="T5" fmla="*/ 1 h 140"/>
                <a:gd name="T6" fmla="*/ 0 w 77"/>
                <a:gd name="T7" fmla="*/ 2 h 140"/>
                <a:gd name="T8" fmla="*/ 0 w 77"/>
                <a:gd name="T9" fmla="*/ 1 h 140"/>
                <a:gd name="T10" fmla="*/ 0 w 77"/>
                <a:gd name="T11" fmla="*/ 2 h 140"/>
                <a:gd name="T12" fmla="*/ 0 w 77"/>
                <a:gd name="T13" fmla="*/ 2 h 140"/>
                <a:gd name="T14" fmla="*/ 1 w 77"/>
                <a:gd name="T15" fmla="*/ 2 h 140"/>
                <a:gd name="T16" fmla="*/ 1 w 77"/>
                <a:gd name="T17" fmla="*/ 3 h 140"/>
                <a:gd name="T18" fmla="*/ 2 w 77"/>
                <a:gd name="T19" fmla="*/ 3 h 140"/>
                <a:gd name="T20" fmla="*/ 3 w 77"/>
                <a:gd name="T21" fmla="*/ 3 h 140"/>
                <a:gd name="T22" fmla="*/ 3 w 77"/>
                <a:gd name="T23" fmla="*/ 2 h 140"/>
                <a:gd name="T24" fmla="*/ 2 w 77"/>
                <a:gd name="T25" fmla="*/ 2 h 140"/>
                <a:gd name="T26" fmla="*/ 1 w 77"/>
                <a:gd name="T27" fmla="*/ 2 h 140"/>
                <a:gd name="T28" fmla="*/ 2 w 77"/>
                <a:gd name="T29" fmla="*/ 1 h 140"/>
                <a:gd name="T30" fmla="*/ 1 w 77"/>
                <a:gd name="T31" fmla="*/ 1 h 140"/>
                <a:gd name="T32" fmla="*/ 1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69" name="Freeform 711"/>
            <p:cNvSpPr>
              <a:spLocks/>
            </p:cNvSpPr>
            <p:nvPr/>
          </p:nvSpPr>
          <p:spPr bwMode="auto">
            <a:xfrm>
              <a:off x="7982" y="1644"/>
              <a:ext cx="39" cy="30"/>
            </a:xfrm>
            <a:custGeom>
              <a:avLst/>
              <a:gdLst>
                <a:gd name="T0" fmla="*/ 2 w 91"/>
                <a:gd name="T1" fmla="*/ 0 h 77"/>
                <a:gd name="T2" fmla="*/ 1 w 91"/>
                <a:gd name="T3" fmla="*/ 1 h 77"/>
                <a:gd name="T4" fmla="*/ 0 w 91"/>
                <a:gd name="T5" fmla="*/ 1 h 77"/>
                <a:gd name="T6" fmla="*/ 0 w 91"/>
                <a:gd name="T7" fmla="*/ 2 h 77"/>
                <a:gd name="T8" fmla="*/ 1 w 91"/>
                <a:gd name="T9" fmla="*/ 1 h 77"/>
                <a:gd name="T10" fmla="*/ 1 w 91"/>
                <a:gd name="T11" fmla="*/ 1 h 77"/>
                <a:gd name="T12" fmla="*/ 1 w 91"/>
                <a:gd name="T13" fmla="*/ 2 h 77"/>
                <a:gd name="T14" fmla="*/ 3 w 91"/>
                <a:gd name="T15" fmla="*/ 2 h 77"/>
                <a:gd name="T16" fmla="*/ 3 w 91"/>
                <a:gd name="T17" fmla="*/ 2 h 77"/>
                <a:gd name="T18" fmla="*/ 3 w 91"/>
                <a:gd name="T19" fmla="*/ 2 h 77"/>
                <a:gd name="T20" fmla="*/ 3 w 91"/>
                <a:gd name="T21" fmla="*/ 2 h 77"/>
                <a:gd name="T22" fmla="*/ 3 w 91"/>
                <a:gd name="T23" fmla="*/ 0 h 77"/>
                <a:gd name="T24" fmla="*/ 2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70" name="Freeform 712"/>
            <p:cNvSpPr>
              <a:spLocks/>
            </p:cNvSpPr>
            <p:nvPr/>
          </p:nvSpPr>
          <p:spPr bwMode="auto">
            <a:xfrm>
              <a:off x="7950" y="1633"/>
              <a:ext cx="13" cy="29"/>
            </a:xfrm>
            <a:custGeom>
              <a:avLst/>
              <a:gdLst>
                <a:gd name="T0" fmla="*/ 1 w 30"/>
                <a:gd name="T1" fmla="*/ 0 h 78"/>
                <a:gd name="T2" fmla="*/ 0 w 30"/>
                <a:gd name="T3" fmla="*/ 0 h 78"/>
                <a:gd name="T4" fmla="*/ 0 w 30"/>
                <a:gd name="T5" fmla="*/ 1 h 78"/>
                <a:gd name="T6" fmla="*/ 0 w 30"/>
                <a:gd name="T7" fmla="*/ 0 h 78"/>
                <a:gd name="T8" fmla="*/ 1 w 3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8">
                  <a:moveTo>
                    <a:pt x="29" y="0"/>
                  </a:moveTo>
                  <a:lnTo>
                    <a:pt x="15" y="31"/>
                  </a:lnTo>
                  <a:lnTo>
                    <a:pt x="0" y="77"/>
                  </a:lnTo>
                  <a:lnTo>
                    <a:pt x="15" y="31"/>
                  </a:lnTo>
                  <a:lnTo>
                    <a:pt x="29"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71" name="Freeform 713"/>
            <p:cNvSpPr>
              <a:spLocks/>
            </p:cNvSpPr>
            <p:nvPr/>
          </p:nvSpPr>
          <p:spPr bwMode="auto">
            <a:xfrm>
              <a:off x="7988" y="1639"/>
              <a:ext cx="8" cy="6"/>
            </a:xfrm>
            <a:custGeom>
              <a:avLst/>
              <a:gdLst>
                <a:gd name="T0" fmla="*/ 1 w 17"/>
                <a:gd name="T1" fmla="*/ 0 h 17"/>
                <a:gd name="T2" fmla="*/ 0 w 17"/>
                <a:gd name="T3" fmla="*/ 0 h 17"/>
                <a:gd name="T4" fmla="*/ 1 w 17"/>
                <a:gd name="T5" fmla="*/ 0 h 17"/>
                <a:gd name="T6" fmla="*/ 1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16" y="16"/>
                  </a:lnTo>
                  <a:lnTo>
                    <a:pt x="16"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72" name="Freeform 714"/>
            <p:cNvSpPr>
              <a:spLocks/>
            </p:cNvSpPr>
            <p:nvPr/>
          </p:nvSpPr>
          <p:spPr bwMode="auto">
            <a:xfrm>
              <a:off x="8002" y="1621"/>
              <a:ext cx="7" cy="6"/>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0" y="0"/>
                  </a:lnTo>
                  <a:lnTo>
                    <a:pt x="17" y="16"/>
                  </a:lnTo>
                  <a:lnTo>
                    <a:pt x="17"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73" name="Freeform 715"/>
            <p:cNvSpPr>
              <a:spLocks/>
            </p:cNvSpPr>
            <p:nvPr/>
          </p:nvSpPr>
          <p:spPr bwMode="auto">
            <a:xfrm>
              <a:off x="7982" y="1627"/>
              <a:ext cx="7" cy="12"/>
            </a:xfrm>
            <a:custGeom>
              <a:avLst/>
              <a:gdLst>
                <a:gd name="T0" fmla="*/ 0 w 17"/>
                <a:gd name="T1" fmla="*/ 1 h 31"/>
                <a:gd name="T2" fmla="*/ 0 w 17"/>
                <a:gd name="T3" fmla="*/ 0 h 31"/>
                <a:gd name="T4" fmla="*/ 0 w 17"/>
                <a:gd name="T5" fmla="*/ 0 h 31"/>
                <a:gd name="T6" fmla="*/ 0 w 17"/>
                <a:gd name="T7" fmla="*/ 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0" y="30"/>
                  </a:moveTo>
                  <a:lnTo>
                    <a:pt x="16" y="15"/>
                  </a:lnTo>
                  <a:lnTo>
                    <a:pt x="0" y="0"/>
                  </a:lnTo>
                  <a:lnTo>
                    <a:pt x="0" y="3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74" name="Line 716"/>
            <p:cNvSpPr>
              <a:spLocks noChangeShapeType="1"/>
            </p:cNvSpPr>
            <p:nvPr/>
          </p:nvSpPr>
          <p:spPr bwMode="auto">
            <a:xfrm flipH="1">
              <a:off x="7996" y="1639"/>
              <a:ext cx="6"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75" name="Line 717"/>
            <p:cNvSpPr>
              <a:spLocks noChangeShapeType="1"/>
            </p:cNvSpPr>
            <p:nvPr/>
          </p:nvSpPr>
          <p:spPr bwMode="auto">
            <a:xfrm>
              <a:off x="7976" y="1615"/>
              <a:ext cx="0" cy="6"/>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76" name="Oval 718"/>
            <p:cNvSpPr>
              <a:spLocks noChangeArrowheads="1"/>
            </p:cNvSpPr>
            <p:nvPr/>
          </p:nvSpPr>
          <p:spPr bwMode="auto">
            <a:xfrm>
              <a:off x="8053" y="1650"/>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77" name="Oval 719"/>
            <p:cNvSpPr>
              <a:spLocks noChangeArrowheads="1"/>
            </p:cNvSpPr>
            <p:nvPr/>
          </p:nvSpPr>
          <p:spPr bwMode="auto">
            <a:xfrm>
              <a:off x="8078" y="1539"/>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78" name="Oval 720"/>
            <p:cNvSpPr>
              <a:spLocks noChangeArrowheads="1"/>
            </p:cNvSpPr>
            <p:nvPr/>
          </p:nvSpPr>
          <p:spPr bwMode="auto">
            <a:xfrm>
              <a:off x="8111" y="1569"/>
              <a:ext cx="0"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79" name="Freeform 721"/>
            <p:cNvSpPr>
              <a:spLocks/>
            </p:cNvSpPr>
            <p:nvPr/>
          </p:nvSpPr>
          <p:spPr bwMode="auto">
            <a:xfrm>
              <a:off x="7892" y="1830"/>
              <a:ext cx="302" cy="274"/>
            </a:xfrm>
            <a:custGeom>
              <a:avLst/>
              <a:gdLst>
                <a:gd name="T0" fmla="*/ 19 w 702"/>
                <a:gd name="T1" fmla="*/ 3 h 724"/>
                <a:gd name="T2" fmla="*/ 16 w 702"/>
                <a:gd name="T3" fmla="*/ 2 h 724"/>
                <a:gd name="T4" fmla="*/ 15 w 702"/>
                <a:gd name="T5" fmla="*/ 1 h 724"/>
                <a:gd name="T6" fmla="*/ 16 w 702"/>
                <a:gd name="T7" fmla="*/ 1 h 724"/>
                <a:gd name="T8" fmla="*/ 16 w 702"/>
                <a:gd name="T9" fmla="*/ 1 h 724"/>
                <a:gd name="T10" fmla="*/ 13 w 702"/>
                <a:gd name="T11" fmla="*/ 0 h 724"/>
                <a:gd name="T12" fmla="*/ 13 w 702"/>
                <a:gd name="T13" fmla="*/ 1 h 724"/>
                <a:gd name="T14" fmla="*/ 12 w 702"/>
                <a:gd name="T15" fmla="*/ 2 h 724"/>
                <a:gd name="T16" fmla="*/ 11 w 702"/>
                <a:gd name="T17" fmla="*/ 2 h 724"/>
                <a:gd name="T18" fmla="*/ 10 w 702"/>
                <a:gd name="T19" fmla="*/ 1 h 724"/>
                <a:gd name="T20" fmla="*/ 8 w 702"/>
                <a:gd name="T21" fmla="*/ 2 h 724"/>
                <a:gd name="T22" fmla="*/ 8 w 702"/>
                <a:gd name="T23" fmla="*/ 2 h 724"/>
                <a:gd name="T24" fmla="*/ 7 w 702"/>
                <a:gd name="T25" fmla="*/ 3 h 724"/>
                <a:gd name="T26" fmla="*/ 6 w 702"/>
                <a:gd name="T27" fmla="*/ 4 h 724"/>
                <a:gd name="T28" fmla="*/ 1 w 702"/>
                <a:gd name="T29" fmla="*/ 5 h 724"/>
                <a:gd name="T30" fmla="*/ 0 w 702"/>
                <a:gd name="T31" fmla="*/ 8 h 724"/>
                <a:gd name="T32" fmla="*/ 0 w 702"/>
                <a:gd name="T33" fmla="*/ 11 h 724"/>
                <a:gd name="T34" fmla="*/ 1 w 702"/>
                <a:gd name="T35" fmla="*/ 11 h 724"/>
                <a:gd name="T36" fmla="*/ 5 w 702"/>
                <a:gd name="T37" fmla="*/ 11 h 724"/>
                <a:gd name="T38" fmla="*/ 9 w 702"/>
                <a:gd name="T39" fmla="*/ 10 h 724"/>
                <a:gd name="T40" fmla="*/ 12 w 702"/>
                <a:gd name="T41" fmla="*/ 12 h 724"/>
                <a:gd name="T42" fmla="*/ 12 w 702"/>
                <a:gd name="T43" fmla="*/ 12 h 724"/>
                <a:gd name="T44" fmla="*/ 13 w 702"/>
                <a:gd name="T45" fmla="*/ 14 h 724"/>
                <a:gd name="T46" fmla="*/ 16 w 702"/>
                <a:gd name="T47" fmla="*/ 14 h 724"/>
                <a:gd name="T48" fmla="*/ 18 w 702"/>
                <a:gd name="T49" fmla="*/ 14 h 724"/>
                <a:gd name="T50" fmla="*/ 19 w 702"/>
                <a:gd name="T51" fmla="*/ 14 h 724"/>
                <a:gd name="T52" fmla="*/ 22 w 702"/>
                <a:gd name="T53" fmla="*/ 12 h 724"/>
                <a:gd name="T54" fmla="*/ 24 w 702"/>
                <a:gd name="T55" fmla="*/ 9 h 724"/>
                <a:gd name="T56" fmla="*/ 24 w 702"/>
                <a:gd name="T57" fmla="*/ 8 h 724"/>
                <a:gd name="T58" fmla="*/ 23 w 702"/>
                <a:gd name="T59" fmla="*/ 6 h 724"/>
                <a:gd name="T60" fmla="*/ 22 w 702"/>
                <a:gd name="T61" fmla="*/ 5 h 724"/>
                <a:gd name="T62" fmla="*/ 21 w 702"/>
                <a:gd name="T63" fmla="*/ 2 h 724"/>
                <a:gd name="T64" fmla="*/ 19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80" name="Freeform 722"/>
            <p:cNvSpPr>
              <a:spLocks/>
            </p:cNvSpPr>
            <p:nvPr/>
          </p:nvSpPr>
          <p:spPr bwMode="auto">
            <a:xfrm>
              <a:off x="8078" y="2127"/>
              <a:ext cx="26" cy="29"/>
            </a:xfrm>
            <a:custGeom>
              <a:avLst/>
              <a:gdLst>
                <a:gd name="T0" fmla="*/ 0 w 60"/>
                <a:gd name="T1" fmla="*/ 0 h 78"/>
                <a:gd name="T2" fmla="*/ 0 w 60"/>
                <a:gd name="T3" fmla="*/ 1 h 78"/>
                <a:gd name="T4" fmla="*/ 0 w 60"/>
                <a:gd name="T5" fmla="*/ 1 h 78"/>
                <a:gd name="T6" fmla="*/ 1 w 60"/>
                <a:gd name="T7" fmla="*/ 1 h 78"/>
                <a:gd name="T8" fmla="*/ 2 w 60"/>
                <a:gd name="T9" fmla="*/ 0 h 78"/>
                <a:gd name="T10" fmla="*/ 2 w 60"/>
                <a:gd name="T11" fmla="*/ 0 h 78"/>
                <a:gd name="T12" fmla="*/ 1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81" name="Freeform 723"/>
            <p:cNvSpPr>
              <a:spLocks/>
            </p:cNvSpPr>
            <p:nvPr/>
          </p:nvSpPr>
          <p:spPr bwMode="auto">
            <a:xfrm>
              <a:off x="8213" y="2161"/>
              <a:ext cx="77" cy="65"/>
            </a:xfrm>
            <a:custGeom>
              <a:avLst/>
              <a:gdLst>
                <a:gd name="T0" fmla="*/ 1 w 181"/>
                <a:gd name="T1" fmla="*/ 4 h 170"/>
                <a:gd name="T2" fmla="*/ 1 w 181"/>
                <a:gd name="T3" fmla="*/ 3 h 170"/>
                <a:gd name="T4" fmla="*/ 2 w 181"/>
                <a:gd name="T5" fmla="*/ 3 h 170"/>
                <a:gd name="T6" fmla="*/ 3 w 181"/>
                <a:gd name="T7" fmla="*/ 2 h 170"/>
                <a:gd name="T8" fmla="*/ 4 w 181"/>
                <a:gd name="T9" fmla="*/ 2 h 170"/>
                <a:gd name="T10" fmla="*/ 4 w 181"/>
                <a:gd name="T11" fmla="*/ 2 h 170"/>
                <a:gd name="T12" fmla="*/ 4 w 181"/>
                <a:gd name="T13" fmla="*/ 2 h 170"/>
                <a:gd name="T14" fmla="*/ 6 w 181"/>
                <a:gd name="T15" fmla="*/ 1 h 170"/>
                <a:gd name="T16" fmla="*/ 6 w 181"/>
                <a:gd name="T17" fmla="*/ 0 h 170"/>
                <a:gd name="T18" fmla="*/ 6 w 181"/>
                <a:gd name="T19" fmla="*/ 0 h 170"/>
                <a:gd name="T20" fmla="*/ 6 w 181"/>
                <a:gd name="T21" fmla="*/ 0 h 170"/>
                <a:gd name="T22" fmla="*/ 4 w 181"/>
                <a:gd name="T23" fmla="*/ 1 h 170"/>
                <a:gd name="T24" fmla="*/ 3 w 181"/>
                <a:gd name="T25" fmla="*/ 1 h 170"/>
                <a:gd name="T26" fmla="*/ 2 w 181"/>
                <a:gd name="T27" fmla="*/ 1 h 170"/>
                <a:gd name="T28" fmla="*/ 1 w 181"/>
                <a:gd name="T29" fmla="*/ 2 h 170"/>
                <a:gd name="T30" fmla="*/ 0 w 181"/>
                <a:gd name="T31" fmla="*/ 3 h 170"/>
                <a:gd name="T32" fmla="*/ 0 w 181"/>
                <a:gd name="T33" fmla="*/ 3 h 170"/>
                <a:gd name="T34" fmla="*/ 1 w 181"/>
                <a:gd name="T35" fmla="*/ 4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82" name="Freeform 724"/>
            <p:cNvSpPr>
              <a:spLocks/>
            </p:cNvSpPr>
            <p:nvPr/>
          </p:nvSpPr>
          <p:spPr bwMode="auto">
            <a:xfrm>
              <a:off x="8296" y="2091"/>
              <a:ext cx="46" cy="83"/>
            </a:xfrm>
            <a:custGeom>
              <a:avLst/>
              <a:gdLst>
                <a:gd name="T0" fmla="*/ 2 w 106"/>
                <a:gd name="T1" fmla="*/ 0 h 217"/>
                <a:gd name="T2" fmla="*/ 1 w 106"/>
                <a:gd name="T3" fmla="*/ 0 h 217"/>
                <a:gd name="T4" fmla="*/ 2 w 106"/>
                <a:gd name="T5" fmla="*/ 1 h 217"/>
                <a:gd name="T6" fmla="*/ 1 w 106"/>
                <a:gd name="T7" fmla="*/ 3 h 217"/>
                <a:gd name="T8" fmla="*/ 0 w 106"/>
                <a:gd name="T9" fmla="*/ 3 h 217"/>
                <a:gd name="T10" fmla="*/ 0 w 106"/>
                <a:gd name="T11" fmla="*/ 4 h 217"/>
                <a:gd name="T12" fmla="*/ 0 w 106"/>
                <a:gd name="T13" fmla="*/ 4 h 217"/>
                <a:gd name="T14" fmla="*/ 0 w 106"/>
                <a:gd name="T15" fmla="*/ 5 h 217"/>
                <a:gd name="T16" fmla="*/ 2 w 106"/>
                <a:gd name="T17" fmla="*/ 4 h 217"/>
                <a:gd name="T18" fmla="*/ 2 w 106"/>
                <a:gd name="T19" fmla="*/ 3 h 217"/>
                <a:gd name="T20" fmla="*/ 3 w 106"/>
                <a:gd name="T21" fmla="*/ 3 h 217"/>
                <a:gd name="T22" fmla="*/ 4 w 106"/>
                <a:gd name="T23" fmla="*/ 2 h 217"/>
                <a:gd name="T24" fmla="*/ 3 w 106"/>
                <a:gd name="T25" fmla="*/ 2 h 217"/>
                <a:gd name="T26" fmla="*/ 3 w 106"/>
                <a:gd name="T27" fmla="*/ 1 h 217"/>
                <a:gd name="T28" fmla="*/ 3 w 106"/>
                <a:gd name="T29" fmla="*/ 2 h 217"/>
                <a:gd name="T30" fmla="*/ 2 w 106"/>
                <a:gd name="T31" fmla="*/ 1 h 217"/>
                <a:gd name="T32" fmla="*/ 2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83" name="Oval 725"/>
            <p:cNvSpPr>
              <a:spLocks noChangeArrowheads="1"/>
            </p:cNvSpPr>
            <p:nvPr/>
          </p:nvSpPr>
          <p:spPr bwMode="auto">
            <a:xfrm>
              <a:off x="8322" y="1871"/>
              <a:ext cx="6"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84" name="Oval 726"/>
            <p:cNvSpPr>
              <a:spLocks noChangeArrowheads="1"/>
            </p:cNvSpPr>
            <p:nvPr/>
          </p:nvSpPr>
          <p:spPr bwMode="auto">
            <a:xfrm>
              <a:off x="8297" y="1959"/>
              <a:ext cx="6"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85" name="Oval 727"/>
            <p:cNvSpPr>
              <a:spLocks noChangeArrowheads="1"/>
            </p:cNvSpPr>
            <p:nvPr/>
          </p:nvSpPr>
          <p:spPr bwMode="auto">
            <a:xfrm>
              <a:off x="8354" y="1895"/>
              <a:ext cx="5"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86" name="Oval 728"/>
            <p:cNvSpPr>
              <a:spLocks noChangeArrowheads="1"/>
            </p:cNvSpPr>
            <p:nvPr/>
          </p:nvSpPr>
          <p:spPr bwMode="auto">
            <a:xfrm>
              <a:off x="8380" y="1911"/>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87" name="Oval 729"/>
            <p:cNvSpPr>
              <a:spLocks noChangeArrowheads="1"/>
            </p:cNvSpPr>
            <p:nvPr/>
          </p:nvSpPr>
          <p:spPr bwMode="auto">
            <a:xfrm>
              <a:off x="8380" y="1929"/>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88" name="Freeform 730"/>
            <p:cNvSpPr>
              <a:spLocks/>
            </p:cNvSpPr>
            <p:nvPr/>
          </p:nvSpPr>
          <p:spPr bwMode="auto">
            <a:xfrm>
              <a:off x="8289" y="1958"/>
              <a:ext cx="20" cy="12"/>
            </a:xfrm>
            <a:custGeom>
              <a:avLst/>
              <a:gdLst>
                <a:gd name="T0" fmla="*/ 0 w 46"/>
                <a:gd name="T1" fmla="*/ 0 h 32"/>
                <a:gd name="T2" fmla="*/ 1 w 46"/>
                <a:gd name="T3" fmla="*/ 1 h 32"/>
                <a:gd name="T4" fmla="*/ 2 w 46"/>
                <a:gd name="T5" fmla="*/ 1 h 32"/>
                <a:gd name="T6" fmla="*/ 0 w 4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2">
                  <a:moveTo>
                    <a:pt x="0" y="0"/>
                  </a:moveTo>
                  <a:lnTo>
                    <a:pt x="30" y="31"/>
                  </a:lnTo>
                  <a:lnTo>
                    <a:pt x="45"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89" name="Freeform 731"/>
            <p:cNvSpPr>
              <a:spLocks/>
            </p:cNvSpPr>
            <p:nvPr/>
          </p:nvSpPr>
          <p:spPr bwMode="auto">
            <a:xfrm>
              <a:off x="8136" y="1754"/>
              <a:ext cx="70" cy="77"/>
            </a:xfrm>
            <a:custGeom>
              <a:avLst/>
              <a:gdLst>
                <a:gd name="T0" fmla="*/ 0 w 164"/>
                <a:gd name="T1" fmla="*/ 0 h 201"/>
                <a:gd name="T2" fmla="*/ 0 w 164"/>
                <a:gd name="T3" fmla="*/ 3 h 201"/>
                <a:gd name="T4" fmla="*/ 1 w 164"/>
                <a:gd name="T5" fmla="*/ 3 h 201"/>
                <a:gd name="T6" fmla="*/ 0 w 164"/>
                <a:gd name="T7" fmla="*/ 3 h 201"/>
                <a:gd name="T8" fmla="*/ 1 w 164"/>
                <a:gd name="T9" fmla="*/ 3 h 201"/>
                <a:gd name="T10" fmla="*/ 3 w 164"/>
                <a:gd name="T11" fmla="*/ 3 h 201"/>
                <a:gd name="T12" fmla="*/ 3 w 164"/>
                <a:gd name="T13" fmla="*/ 4 h 201"/>
                <a:gd name="T14" fmla="*/ 4 w 164"/>
                <a:gd name="T15" fmla="*/ 4 h 201"/>
                <a:gd name="T16" fmla="*/ 6 w 164"/>
                <a:gd name="T17" fmla="*/ 4 h 201"/>
                <a:gd name="T18" fmla="*/ 4 w 164"/>
                <a:gd name="T19" fmla="*/ 3 h 201"/>
                <a:gd name="T20" fmla="*/ 3 w 164"/>
                <a:gd name="T21" fmla="*/ 3 h 201"/>
                <a:gd name="T22" fmla="*/ 3 w 164"/>
                <a:gd name="T23" fmla="*/ 2 h 201"/>
                <a:gd name="T24" fmla="*/ 3 w 164"/>
                <a:gd name="T25" fmla="*/ 2 h 201"/>
                <a:gd name="T26" fmla="*/ 3 w 164"/>
                <a:gd name="T27" fmla="*/ 2 h 201"/>
                <a:gd name="T28" fmla="*/ 3 w 164"/>
                <a:gd name="T29" fmla="*/ 1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90" name="Freeform 732"/>
            <p:cNvSpPr>
              <a:spLocks/>
            </p:cNvSpPr>
            <p:nvPr/>
          </p:nvSpPr>
          <p:spPr bwMode="auto">
            <a:xfrm>
              <a:off x="8194" y="1772"/>
              <a:ext cx="26" cy="18"/>
            </a:xfrm>
            <a:custGeom>
              <a:avLst/>
              <a:gdLst>
                <a:gd name="T0" fmla="*/ 0 w 61"/>
                <a:gd name="T1" fmla="*/ 1 h 47"/>
                <a:gd name="T2" fmla="*/ 0 w 61"/>
                <a:gd name="T3" fmla="*/ 1 h 47"/>
                <a:gd name="T4" fmla="*/ 1 w 61"/>
                <a:gd name="T5" fmla="*/ 1 h 47"/>
                <a:gd name="T6" fmla="*/ 1 w 61"/>
                <a:gd name="T7" fmla="*/ 1 h 47"/>
                <a:gd name="T8" fmla="*/ 2 w 61"/>
                <a:gd name="T9" fmla="*/ 0 h 47"/>
                <a:gd name="T10" fmla="*/ 2 w 61"/>
                <a:gd name="T11" fmla="*/ 0 h 47"/>
                <a:gd name="T12" fmla="*/ 1 w 61"/>
                <a:gd name="T13" fmla="*/ 0 h 47"/>
                <a:gd name="T14" fmla="*/ 1 w 61"/>
                <a:gd name="T15" fmla="*/ 1 h 47"/>
                <a:gd name="T16" fmla="*/ 0 w 61"/>
                <a:gd name="T17" fmla="*/ 1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91" name="Freeform 733"/>
            <p:cNvSpPr>
              <a:spLocks/>
            </p:cNvSpPr>
            <p:nvPr/>
          </p:nvSpPr>
          <p:spPr bwMode="auto">
            <a:xfrm>
              <a:off x="8213" y="1754"/>
              <a:ext cx="19" cy="24"/>
            </a:xfrm>
            <a:custGeom>
              <a:avLst/>
              <a:gdLst>
                <a:gd name="T0" fmla="*/ 0 w 46"/>
                <a:gd name="T1" fmla="*/ 0 h 63"/>
                <a:gd name="T2" fmla="*/ 0 w 46"/>
                <a:gd name="T3" fmla="*/ 1 h 63"/>
                <a:gd name="T4" fmla="*/ 1 w 46"/>
                <a:gd name="T5" fmla="*/ 1 h 63"/>
                <a:gd name="T6" fmla="*/ 1 w 46"/>
                <a:gd name="T7" fmla="*/ 1 h 63"/>
                <a:gd name="T8" fmla="*/ 1 w 46"/>
                <a:gd name="T9" fmla="*/ 1 h 63"/>
                <a:gd name="T10" fmla="*/ 1 w 46"/>
                <a:gd name="T11" fmla="*/ 1 h 63"/>
                <a:gd name="T12" fmla="*/ 1 w 46"/>
                <a:gd name="T13" fmla="*/ 1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92" name="Oval 734"/>
            <p:cNvSpPr>
              <a:spLocks noChangeArrowheads="1"/>
            </p:cNvSpPr>
            <p:nvPr/>
          </p:nvSpPr>
          <p:spPr bwMode="auto">
            <a:xfrm>
              <a:off x="8169" y="1633"/>
              <a:ext cx="5"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93" name="Freeform 735"/>
            <p:cNvSpPr>
              <a:spLocks/>
            </p:cNvSpPr>
            <p:nvPr/>
          </p:nvSpPr>
          <p:spPr bwMode="auto">
            <a:xfrm>
              <a:off x="8265" y="1800"/>
              <a:ext cx="6" cy="13"/>
            </a:xfrm>
            <a:custGeom>
              <a:avLst/>
              <a:gdLst>
                <a:gd name="T0" fmla="*/ 0 w 17"/>
                <a:gd name="T1" fmla="*/ 0 h 32"/>
                <a:gd name="T2" fmla="*/ 0 w 17"/>
                <a:gd name="T3" fmla="*/ 1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94" name="Freeform 736"/>
            <p:cNvSpPr>
              <a:spLocks/>
            </p:cNvSpPr>
            <p:nvPr/>
          </p:nvSpPr>
          <p:spPr bwMode="auto">
            <a:xfrm>
              <a:off x="8258" y="1789"/>
              <a:ext cx="13" cy="7"/>
            </a:xfrm>
            <a:custGeom>
              <a:avLst/>
              <a:gdLst>
                <a:gd name="T0" fmla="*/ 0 w 31"/>
                <a:gd name="T1" fmla="*/ 0 h 17"/>
                <a:gd name="T2" fmla="*/ 0 w 31"/>
                <a:gd name="T3" fmla="*/ 0 h 17"/>
                <a:gd name="T4" fmla="*/ 1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15" y="16"/>
                  </a:lnTo>
                  <a:lnTo>
                    <a:pt x="30"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95" name="Freeform 737"/>
            <p:cNvSpPr>
              <a:spLocks/>
            </p:cNvSpPr>
            <p:nvPr/>
          </p:nvSpPr>
          <p:spPr bwMode="auto">
            <a:xfrm>
              <a:off x="8277" y="1812"/>
              <a:ext cx="8" cy="7"/>
            </a:xfrm>
            <a:custGeom>
              <a:avLst/>
              <a:gdLst>
                <a:gd name="T0" fmla="*/ 0 w 17"/>
                <a:gd name="T1" fmla="*/ 0 h 17"/>
                <a:gd name="T2" fmla="*/ 1 w 17"/>
                <a:gd name="T3" fmla="*/ 0 h 17"/>
                <a:gd name="T4" fmla="*/ 1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96" name="Freeform 738"/>
            <p:cNvSpPr>
              <a:spLocks/>
            </p:cNvSpPr>
            <p:nvPr/>
          </p:nvSpPr>
          <p:spPr bwMode="auto">
            <a:xfrm>
              <a:off x="8283" y="1800"/>
              <a:ext cx="8" cy="7"/>
            </a:xfrm>
            <a:custGeom>
              <a:avLst/>
              <a:gdLst>
                <a:gd name="T0" fmla="*/ 0 w 17"/>
                <a:gd name="T1" fmla="*/ 0 h 17"/>
                <a:gd name="T2" fmla="*/ 1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rgbClr val="C0C0C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97" name="Line 739"/>
            <p:cNvSpPr>
              <a:spLocks noChangeShapeType="1"/>
            </p:cNvSpPr>
            <p:nvPr/>
          </p:nvSpPr>
          <p:spPr bwMode="auto">
            <a:xfrm>
              <a:off x="8289" y="1818"/>
              <a:ext cx="7" cy="0"/>
            </a:xfrm>
            <a:prstGeom prst="line">
              <a:avLst/>
            </a:prstGeom>
            <a:noFill/>
            <a:ln w="12700" cap="rnd">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eaLnBrk="1" hangingPunct="1">
                <a:defRPr/>
              </a:pPr>
              <a:endParaRPr lang="en-GB" sz="1350" kern="0" dirty="0">
                <a:solidFill>
                  <a:srgbClr val="FFFFFF"/>
                </a:solidFill>
                <a:latin typeface="Arial"/>
                <a:ea typeface="+mn-ea"/>
                <a:cs typeface="Arial"/>
                <a:sym typeface="Arial"/>
                <a:rtl val="0"/>
              </a:endParaRPr>
            </a:p>
          </p:txBody>
        </p:sp>
        <p:sp>
          <p:nvSpPr>
            <p:cNvPr id="1498" name="Oval 740"/>
            <p:cNvSpPr>
              <a:spLocks noChangeArrowheads="1"/>
            </p:cNvSpPr>
            <p:nvPr/>
          </p:nvSpPr>
          <p:spPr bwMode="auto">
            <a:xfrm>
              <a:off x="8303" y="1737"/>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499" name="Oval 741"/>
            <p:cNvSpPr>
              <a:spLocks noChangeArrowheads="1"/>
            </p:cNvSpPr>
            <p:nvPr/>
          </p:nvSpPr>
          <p:spPr bwMode="auto">
            <a:xfrm>
              <a:off x="8380" y="1812"/>
              <a:ext cx="0"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500" name="Oval 742"/>
            <p:cNvSpPr>
              <a:spLocks noChangeArrowheads="1"/>
            </p:cNvSpPr>
            <p:nvPr/>
          </p:nvSpPr>
          <p:spPr bwMode="auto">
            <a:xfrm>
              <a:off x="8309" y="1668"/>
              <a:ext cx="0"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501" name="Oval 743"/>
            <p:cNvSpPr>
              <a:spLocks noChangeArrowheads="1"/>
            </p:cNvSpPr>
            <p:nvPr/>
          </p:nvSpPr>
          <p:spPr bwMode="auto">
            <a:xfrm>
              <a:off x="8335" y="1784"/>
              <a:ext cx="6"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502" name="Oval 744"/>
            <p:cNvSpPr>
              <a:spLocks noChangeArrowheads="1"/>
            </p:cNvSpPr>
            <p:nvPr/>
          </p:nvSpPr>
          <p:spPr bwMode="auto">
            <a:xfrm>
              <a:off x="8380" y="1790"/>
              <a:ext cx="0" cy="4"/>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503" name="Oval 745"/>
            <p:cNvSpPr>
              <a:spLocks noChangeArrowheads="1"/>
            </p:cNvSpPr>
            <p:nvPr/>
          </p:nvSpPr>
          <p:spPr bwMode="auto">
            <a:xfrm>
              <a:off x="8380" y="1830"/>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504" name="Oval 746"/>
            <p:cNvSpPr>
              <a:spLocks noChangeArrowheads="1"/>
            </p:cNvSpPr>
            <p:nvPr/>
          </p:nvSpPr>
          <p:spPr bwMode="auto">
            <a:xfrm>
              <a:off x="8380" y="1847"/>
              <a:ext cx="6" cy="6"/>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sp>
          <p:nvSpPr>
            <p:cNvPr id="1505" name="Oval 747"/>
            <p:cNvSpPr>
              <a:spLocks noChangeArrowheads="1"/>
            </p:cNvSpPr>
            <p:nvPr/>
          </p:nvSpPr>
          <p:spPr bwMode="auto">
            <a:xfrm>
              <a:off x="8335" y="1720"/>
              <a:ext cx="0" cy="5"/>
            </a:xfrm>
            <a:prstGeom prst="ellipse">
              <a:avLst/>
            </a:prstGeom>
            <a:solidFill>
              <a:srgbClr val="C0C0C0"/>
            </a:solidFill>
            <a:ln w="12700" cap="rnd"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713">
                <a:spcBef>
                  <a:spcPct val="50000"/>
                </a:spcBef>
                <a:defRPr/>
              </a:pPr>
              <a:endParaRPr lang="en-US" sz="2100" kern="0" dirty="0">
                <a:solidFill>
                  <a:srgbClr val="FFFFFF"/>
                </a:solidFill>
                <a:latin typeface="Arial"/>
                <a:ea typeface="+mn-ea"/>
                <a:cs typeface="Arial"/>
                <a:sym typeface="Arial"/>
                <a:rtl val="0"/>
              </a:endParaRPr>
            </a:p>
          </p:txBody>
        </p:sp>
      </p:grpSp>
      <p:sp>
        <p:nvSpPr>
          <p:cNvPr id="1506" name="Text Box 377"/>
          <p:cNvSpPr txBox="1">
            <a:spLocks noChangeArrowheads="1"/>
          </p:cNvSpPr>
          <p:nvPr/>
        </p:nvSpPr>
        <p:spPr bwMode="auto">
          <a:xfrm>
            <a:off x="5376864" y="3810001"/>
            <a:ext cx="829104" cy="523715"/>
          </a:xfrm>
          <a:prstGeom prst="rect">
            <a:avLst/>
          </a:prstGeom>
          <a:solidFill>
            <a:srgbClr val="000000"/>
          </a:solidFill>
          <a:ln w="12700" cap="rnd"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8571" tIns="34286" rIns="68571" bIns="34286"/>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685713">
              <a:defRPr/>
            </a:pPr>
            <a:r>
              <a:rPr lang="en-GB" sz="1350" b="1" kern="0" dirty="0">
                <a:solidFill>
                  <a:srgbClr val="FFFFFF"/>
                </a:solidFill>
                <a:ea typeface="+mn-ea"/>
                <a:sym typeface="Arial"/>
                <a:rtl val="0"/>
              </a:rPr>
              <a:t>2015</a:t>
            </a:r>
          </a:p>
        </p:txBody>
      </p:sp>
      <p:sp>
        <p:nvSpPr>
          <p:cNvPr id="3" name="Oval 2"/>
          <p:cNvSpPr/>
          <p:nvPr/>
        </p:nvSpPr>
        <p:spPr>
          <a:xfrm>
            <a:off x="5490102" y="2564907"/>
            <a:ext cx="378042" cy="50405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713" eaLnBrk="1" fontAlgn="auto" hangingPunct="1">
              <a:spcBef>
                <a:spcPts val="0"/>
              </a:spcBef>
              <a:spcAft>
                <a:spcPts val="0"/>
              </a:spcAft>
            </a:pPr>
            <a:endParaRPr lang="en-GB" sz="1350" dirty="0">
              <a:solidFill>
                <a:prstClr val="white"/>
              </a:solidFill>
              <a:sym typeface="Arial"/>
              <a:rtl val="0"/>
            </a:endParaRPr>
          </a:p>
        </p:txBody>
      </p:sp>
      <p:sp>
        <p:nvSpPr>
          <p:cNvPr id="1507" name="Text Box 750"/>
          <p:cNvSpPr txBox="1">
            <a:spLocks noChangeArrowheads="1"/>
          </p:cNvSpPr>
          <p:nvPr/>
        </p:nvSpPr>
        <p:spPr bwMode="auto">
          <a:xfrm>
            <a:off x="1977806" y="1596907"/>
            <a:ext cx="1728193" cy="530906"/>
          </a:xfrm>
          <a:prstGeom prst="rect">
            <a:avLst/>
          </a:prstGeom>
          <a:solidFill>
            <a:srgbClr val="00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6" rIns="68571" bIns="3428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685713" eaLnBrk="1" hangingPunct="1">
              <a:lnSpc>
                <a:spcPct val="125000"/>
              </a:lnSpc>
              <a:defRPr/>
            </a:pPr>
            <a:r>
              <a:rPr lang="en-US" sz="1200" b="1" kern="0" dirty="0">
                <a:solidFill>
                  <a:prstClr val="white"/>
                </a:solidFill>
                <a:ea typeface="+mn-ea"/>
                <a:sym typeface="Arial"/>
                <a:rtl val="0"/>
              </a:rPr>
              <a:t>3 Polio Endemic countries </a:t>
            </a:r>
          </a:p>
        </p:txBody>
      </p:sp>
      <p:sp>
        <p:nvSpPr>
          <p:cNvPr id="1508" name="Text Box 750"/>
          <p:cNvSpPr txBox="1">
            <a:spLocks noChangeArrowheads="1"/>
          </p:cNvSpPr>
          <p:nvPr/>
        </p:nvSpPr>
        <p:spPr bwMode="auto">
          <a:xfrm>
            <a:off x="1975902" y="1594559"/>
            <a:ext cx="1728193" cy="684795"/>
          </a:xfrm>
          <a:prstGeom prst="rect">
            <a:avLst/>
          </a:prstGeom>
          <a:solidFill>
            <a:srgbClr val="00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1" tIns="34286" rIns="68571" bIns="3428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685713" eaLnBrk="1" hangingPunct="1">
              <a:lnSpc>
                <a:spcPct val="125000"/>
              </a:lnSpc>
              <a:defRPr/>
            </a:pPr>
            <a:r>
              <a:rPr lang="en-US" sz="1600" b="1" kern="0" dirty="0">
                <a:solidFill>
                  <a:prstClr val="white"/>
                </a:solidFill>
                <a:ea typeface="+mn-ea"/>
                <a:sym typeface="Arial"/>
                <a:rtl val="0"/>
              </a:rPr>
              <a:t>2 Polio Endemic countries </a:t>
            </a:r>
          </a:p>
        </p:txBody>
      </p:sp>
    </p:spTree>
    <p:extLst>
      <p:ext uri="{BB962C8B-B14F-4D97-AF65-F5344CB8AC3E}">
        <p14:creationId xmlns:p14="http://schemas.microsoft.com/office/powerpoint/2010/main" val="2527422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1"/>
                                        </p:tgtEl>
                                        <p:attrNameLst>
                                          <p:attrName>style.visibility</p:attrName>
                                        </p:attrNameLst>
                                      </p:cBhvr>
                                      <p:to>
                                        <p:strVal val="visible"/>
                                      </p:to>
                                    </p:set>
                                    <p:animEffect transition="in" filter="blinds(horizontal)">
                                      <p:cBhvr>
                                        <p:cTn id="7" dur="500"/>
                                        <p:tgtEl>
                                          <p:spTgt spid="75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0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506" grpId="0" animBg="1"/>
      <p:bldP spid="3" grpId="0" animBg="1"/>
      <p:bldP spid="1507" grpId="0" animBg="1"/>
      <p:bldP spid="15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txBox="1">
            <a:spLocks noChangeArrowheads="1"/>
          </p:cNvSpPr>
          <p:nvPr/>
        </p:nvSpPr>
        <p:spPr bwMode="auto">
          <a:xfrm>
            <a:off x="823913" y="204788"/>
            <a:ext cx="7493000" cy="404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cs typeface="Arial" pitchFamily="34" charset="0"/>
              </a:defRPr>
            </a:lvl9pPr>
          </a:lstStyle>
          <a:p>
            <a:pPr algn="ctr" eaLnBrk="1" fontAlgn="auto" hangingPunct="1">
              <a:spcBef>
                <a:spcPts val="0"/>
              </a:spcBef>
              <a:spcAft>
                <a:spcPts val="0"/>
              </a:spcAft>
            </a:pPr>
            <a:r>
              <a:rPr lang="en-GB" sz="2000" b="0" dirty="0">
                <a:solidFill>
                  <a:srgbClr val="000000"/>
                </a:solidFill>
              </a:rPr>
              <a:t>Wild Poliovirus Previous 6 Months</a:t>
            </a:r>
            <a:endParaRPr lang="en-GB" sz="2000" b="0" baseline="30000" dirty="0">
              <a:solidFill>
                <a:srgbClr val="000000"/>
              </a:solidFill>
            </a:endParaRPr>
          </a:p>
        </p:txBody>
      </p:sp>
      <p:sp>
        <p:nvSpPr>
          <p:cNvPr id="5129" name="Date Placeholder 3"/>
          <p:cNvSpPr>
            <a:spLocks noGrp="1"/>
          </p:cNvSpPr>
          <p:nvPr>
            <p:ph type="dt" sz="quarter" idx="4294967295"/>
          </p:nvPr>
        </p:nvSpPr>
        <p:spPr>
          <a:xfrm>
            <a:off x="6516689" y="6535739"/>
            <a:ext cx="2592387" cy="277812"/>
          </a:xfrm>
          <a:prstGeom prst="rect">
            <a:avLst/>
          </a:prstGeom>
          <a:noFill/>
        </p:spPr>
        <p:txBody>
          <a:bodyPr/>
          <a:lstStyle>
            <a:lvl1pPr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cs typeface="Arial" pitchFamily="34" charset="0"/>
              </a:defRPr>
            </a:lvl9pPr>
          </a:lstStyle>
          <a:p>
            <a:pPr eaLnBrk="1" hangingPunct="1"/>
            <a:r>
              <a:rPr lang="en-GB" b="0" dirty="0">
                <a:solidFill>
                  <a:prstClr val="black"/>
                </a:solidFill>
              </a:rPr>
              <a:t>Data in WHO HQ as of 05 July 2015</a:t>
            </a:r>
          </a:p>
        </p:txBody>
      </p:sp>
      <p:pic>
        <p:nvPicPr>
          <p:cNvPr id="10" name="Picture 3"/>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5000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4800600" y="2777826"/>
            <a:ext cx="3733800" cy="27773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4800600" y="1219200"/>
            <a:ext cx="3733800" cy="1219200"/>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Arial Narrow" pitchFamily="34" charset="0"/>
              </a:rPr>
              <a:t>Only Afghanistan and Pakistan have reported cases in 2016</a:t>
            </a:r>
            <a:endParaRPr lang="en-US" dirty="0"/>
          </a:p>
        </p:txBody>
      </p:sp>
      <p:grpSp>
        <p:nvGrpSpPr>
          <p:cNvPr id="2" name="Group 1"/>
          <p:cNvGrpSpPr/>
          <p:nvPr/>
        </p:nvGrpSpPr>
        <p:grpSpPr>
          <a:xfrm>
            <a:off x="140726" y="5445609"/>
            <a:ext cx="1797050" cy="573860"/>
            <a:chOff x="250826" y="5304185"/>
            <a:chExt cx="1797050" cy="573861"/>
          </a:xfrm>
        </p:grpSpPr>
        <p:sp>
          <p:nvSpPr>
            <p:cNvPr id="5124" name="Text Box 7"/>
            <p:cNvSpPr txBox="1">
              <a:spLocks noChangeArrowheads="1"/>
            </p:cNvSpPr>
            <p:nvPr/>
          </p:nvSpPr>
          <p:spPr bwMode="auto">
            <a:xfrm>
              <a:off x="393701" y="5601047"/>
              <a:ext cx="16541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cs typeface="Arial" pitchFamily="34" charset="0"/>
                </a:defRPr>
              </a:lvl9pPr>
            </a:lstStyle>
            <a:p>
              <a:pPr fontAlgn="auto">
                <a:spcBef>
                  <a:spcPct val="50000"/>
                </a:spcBef>
                <a:spcAft>
                  <a:spcPts val="0"/>
                </a:spcAft>
              </a:pPr>
              <a:r>
                <a:rPr lang="en-GB" sz="1200" b="0" dirty="0">
                  <a:solidFill>
                    <a:srgbClr val="000000"/>
                  </a:solidFill>
                </a:rPr>
                <a:t>Endemic country</a:t>
              </a:r>
            </a:p>
          </p:txBody>
        </p:sp>
        <p:sp>
          <p:nvSpPr>
            <p:cNvPr id="5125" name="Rectangle 14"/>
            <p:cNvSpPr>
              <a:spLocks noChangeArrowheads="1"/>
            </p:cNvSpPr>
            <p:nvPr/>
          </p:nvSpPr>
          <p:spPr bwMode="auto">
            <a:xfrm>
              <a:off x="250826" y="5631210"/>
              <a:ext cx="193675" cy="1936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lang="en-US" sz="1800" dirty="0">
                <a:solidFill>
                  <a:srgbClr val="000000"/>
                </a:solidFill>
                <a:latin typeface="Calibri"/>
              </a:endParaRPr>
            </a:p>
          </p:txBody>
        </p:sp>
        <p:sp>
          <p:nvSpPr>
            <p:cNvPr id="5126" name="Text Box 13"/>
            <p:cNvSpPr txBox="1">
              <a:spLocks noChangeArrowheads="1"/>
            </p:cNvSpPr>
            <p:nvPr/>
          </p:nvSpPr>
          <p:spPr bwMode="auto">
            <a:xfrm>
              <a:off x="346076" y="5304185"/>
              <a:ext cx="16337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cs typeface="Arial" pitchFamily="34" charset="0"/>
                </a:defRPr>
              </a:lvl9pPr>
            </a:lstStyle>
            <a:p>
              <a:pPr fontAlgn="auto">
                <a:spcBef>
                  <a:spcPts val="0"/>
                </a:spcBef>
                <a:spcAft>
                  <a:spcPts val="0"/>
                </a:spcAft>
              </a:pPr>
              <a:r>
                <a:rPr lang="en-GB" sz="1200" b="0" dirty="0">
                  <a:solidFill>
                    <a:srgbClr val="000000"/>
                  </a:solidFill>
                </a:rPr>
                <a:t>Wild poliovirus type 1</a:t>
              </a:r>
            </a:p>
          </p:txBody>
        </p:sp>
        <p:sp>
          <p:nvSpPr>
            <p:cNvPr id="5127" name="Oval 5"/>
            <p:cNvSpPr>
              <a:spLocks noChangeAspect="1" noChangeArrowheads="1"/>
            </p:cNvSpPr>
            <p:nvPr/>
          </p:nvSpPr>
          <p:spPr bwMode="auto">
            <a:xfrm>
              <a:off x="323851" y="5413720"/>
              <a:ext cx="71438" cy="7143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dirty="0">
                <a:solidFill>
                  <a:prstClr val="black"/>
                </a:solidFill>
                <a:latin typeface="Calibri"/>
              </a:endParaRPr>
            </a:p>
          </p:txBody>
        </p:sp>
      </p:grpSp>
      <p:pic>
        <p:nvPicPr>
          <p:cNvPr id="13" name="Picture 12"/>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90" y="1143000"/>
            <a:ext cx="454513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65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Recent Achievements</a:t>
            </a:r>
          </a:p>
        </p:txBody>
      </p:sp>
    </p:spTree>
    <p:extLst>
      <p:ext uri="{BB962C8B-B14F-4D97-AF65-F5344CB8AC3E}">
        <p14:creationId xmlns:p14="http://schemas.microsoft.com/office/powerpoint/2010/main" val="236913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Valued Customer\Documents\Dropbox\TED Polio 2011\Slide Comps\30-polio_types_02-0223.jpg"/>
          <p:cNvPicPr>
            <a:picLocks noChangeAspect="1" noChangeArrowheads="1"/>
          </p:cNvPicPr>
          <p:nvPr/>
        </p:nvPicPr>
        <p:blipFill>
          <a:blip r:embed="rId3" cstate="email">
            <a:extLst>
              <a:ext uri="{28A0092B-C50C-407E-A947-70E740481C1C}">
                <a14:useLocalDpi xmlns:a14="http://schemas.microsoft.com/office/drawing/2010/main"/>
              </a:ext>
            </a:extLst>
          </a:blip>
          <a:srcRect r="66377"/>
          <a:stretch>
            <a:fillRect/>
          </a:stretch>
        </p:blipFill>
        <p:spPr bwMode="auto">
          <a:xfrm>
            <a:off x="533399" y="579997"/>
            <a:ext cx="2385417" cy="5321007"/>
          </a:xfrm>
          <a:prstGeom prst="rect">
            <a:avLst/>
          </a:prstGeom>
          <a:noFill/>
        </p:spPr>
      </p:pic>
      <p:pic>
        <p:nvPicPr>
          <p:cNvPr id="4" name="Picture 2" descr="C:\Users\Valued Customer\Documents\Dropbox\TED Polio 2011\Slide Comps\30-polio_types_02-0223.jpg"/>
          <p:cNvPicPr>
            <a:picLocks noChangeAspect="1" noChangeArrowheads="1"/>
          </p:cNvPicPr>
          <p:nvPr/>
        </p:nvPicPr>
        <p:blipFill>
          <a:blip r:embed="rId4" cstate="email">
            <a:extLst>
              <a:ext uri="{28A0092B-C50C-407E-A947-70E740481C1C}">
                <a14:useLocalDpi xmlns:a14="http://schemas.microsoft.com/office/drawing/2010/main"/>
              </a:ext>
            </a:extLst>
          </a:blip>
          <a:srcRect l="34811" t="20151" r="35472" b="36377"/>
          <a:stretch>
            <a:fillRect/>
          </a:stretch>
        </p:blipFill>
        <p:spPr bwMode="auto">
          <a:xfrm>
            <a:off x="3432085" y="1536994"/>
            <a:ext cx="2071750" cy="2273007"/>
          </a:xfrm>
          <a:prstGeom prst="rect">
            <a:avLst/>
          </a:prstGeom>
          <a:noFill/>
        </p:spPr>
      </p:pic>
      <p:pic>
        <p:nvPicPr>
          <p:cNvPr id="8" name="Picture 2" descr="C:\Users\Valued Customer\Documents\Dropbox\TED Polio 2011\Slide Comps\30-polio_types_02-0223.jpg"/>
          <p:cNvPicPr>
            <a:picLocks noChangeAspect="1" noChangeArrowheads="1"/>
          </p:cNvPicPr>
          <p:nvPr/>
        </p:nvPicPr>
        <p:blipFill>
          <a:blip r:embed="rId5" cstate="email">
            <a:extLst>
              <a:ext uri="{BEBA8EAE-BF5A-486C-A8C5-ECC9F3942E4B}">
                <a14:imgProps xmlns:a14="http://schemas.microsoft.com/office/drawing/2010/main">
                  <a14:imgLayer r:embed="rId6">
                    <a14:imgEffect>
                      <a14:sharpenSoften amount="50000"/>
                    </a14:imgEffect>
                    <a14:imgEffect>
                      <a14:brightnessContrast bright="-25000"/>
                    </a14:imgEffect>
                  </a14:imgLayer>
                </a14:imgProps>
              </a:ext>
              <a:ext uri="{28A0092B-C50C-407E-A947-70E740481C1C}">
                <a14:useLocalDpi xmlns:a14="http://schemas.microsoft.com/office/drawing/2010/main"/>
              </a:ext>
            </a:extLst>
          </a:blip>
          <a:srcRect l="34811" t="20151" r="35472" b="36377"/>
          <a:stretch>
            <a:fillRect/>
          </a:stretch>
        </p:blipFill>
        <p:spPr bwMode="auto">
          <a:xfrm>
            <a:off x="6265765" y="1536994"/>
            <a:ext cx="1915483" cy="2101559"/>
          </a:xfrm>
          <a:prstGeom prst="rect">
            <a:avLst/>
          </a:prstGeom>
          <a:noFill/>
        </p:spPr>
      </p:pic>
      <p:pic>
        <p:nvPicPr>
          <p:cNvPr id="7171"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60835" y="2348660"/>
            <a:ext cx="2214250" cy="91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Valued Customer\Documents\Dropbox\TED Polio 2011\Slide Comps\29-polio_types_01-0223.jpg"/>
          <p:cNvPicPr>
            <a:picLocks noChangeAspect="1" noChangeArrowheads="1"/>
          </p:cNvPicPr>
          <p:nvPr/>
        </p:nvPicPr>
        <p:blipFill>
          <a:blip r:embed="rId8" cstate="email">
            <a:extLst>
              <a:ext uri="{28A0092B-C50C-407E-A947-70E740481C1C}">
                <a14:useLocalDpi xmlns:a14="http://schemas.microsoft.com/office/drawing/2010/main"/>
              </a:ext>
            </a:extLst>
          </a:blip>
          <a:srcRect l="34839" r="33516"/>
          <a:stretch>
            <a:fillRect/>
          </a:stretch>
        </p:blipFill>
        <p:spPr bwMode="auto">
          <a:xfrm>
            <a:off x="3273263" y="579997"/>
            <a:ext cx="2245121" cy="5321007"/>
          </a:xfrm>
          <a:prstGeom prst="rect">
            <a:avLst/>
          </a:prstGeom>
          <a:noFill/>
        </p:spPr>
      </p:pic>
      <p:pic>
        <p:nvPicPr>
          <p:cNvPr id="1026"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069259" y="2293194"/>
            <a:ext cx="2308493" cy="760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Valued Customer\Documents\Dropbox\TED Polio 2011\Slide Comps\30-polio_types_02-0223.jpg"/>
          <p:cNvPicPr>
            <a:picLocks noChangeAspect="1" noChangeArrowheads="1"/>
          </p:cNvPicPr>
          <p:nvPr/>
        </p:nvPicPr>
        <p:blipFill>
          <a:blip r:embed="rId3" cstate="email">
            <a:extLst>
              <a:ext uri="{28A0092B-C50C-407E-A947-70E740481C1C}">
                <a14:useLocalDpi xmlns:a14="http://schemas.microsoft.com/office/drawing/2010/main"/>
              </a:ext>
            </a:extLst>
          </a:blip>
          <a:srcRect l="67075"/>
          <a:stretch>
            <a:fillRect/>
          </a:stretch>
        </p:blipFill>
        <p:spPr bwMode="auto">
          <a:xfrm>
            <a:off x="6069259" y="566155"/>
            <a:ext cx="2337953" cy="5325709"/>
          </a:xfrm>
          <a:prstGeom prst="rect">
            <a:avLst/>
          </a:prstGeom>
          <a:noFill/>
        </p:spPr>
      </p:pic>
    </p:spTree>
    <p:extLst>
      <p:ext uri="{BB962C8B-B14F-4D97-AF65-F5344CB8AC3E}">
        <p14:creationId xmlns:p14="http://schemas.microsoft.com/office/powerpoint/2010/main" val="3804551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338"/>
                                        </p:tgtEl>
                                      </p:cBhvr>
                                    </p:animEffect>
                                    <p:set>
                                      <p:cBhvr>
                                        <p:cTn id="7" dur="1" fill="hold">
                                          <p:stCondLst>
                                            <p:cond delay="1999"/>
                                          </p:stCondLst>
                                        </p:cTn>
                                        <p:tgtEl>
                                          <p:spTgt spid="14338"/>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7696200" cy="487363"/>
          </a:xfrm>
        </p:spPr>
        <p:txBody>
          <a:bodyPr/>
          <a:lstStyle/>
          <a:p>
            <a:r>
              <a:rPr lang="en-US" sz="2800" dirty="0"/>
              <a:t>Withdrawal of Type Two Oral Polio Vaccine</a:t>
            </a:r>
          </a:p>
        </p:txBody>
      </p:sp>
      <p:sp>
        <p:nvSpPr>
          <p:cNvPr id="3" name="TextBox 2"/>
          <p:cNvSpPr txBox="1"/>
          <p:nvPr/>
        </p:nvSpPr>
        <p:spPr>
          <a:xfrm>
            <a:off x="685800" y="1447800"/>
            <a:ext cx="8000999" cy="523220"/>
          </a:xfrm>
          <a:prstGeom prst="rect">
            <a:avLst/>
          </a:prstGeom>
          <a:noFill/>
        </p:spPr>
        <p:txBody>
          <a:bodyPr wrap="square" rtlCol="0">
            <a:spAutoFit/>
          </a:bodyPr>
          <a:lstStyle/>
          <a:p>
            <a:pPr algn="ctr"/>
            <a:r>
              <a:rPr lang="en-US" sz="2800" dirty="0"/>
              <a:t>Switch from tri-valent OPV to bi-valent OPV </a:t>
            </a:r>
          </a:p>
        </p:txBody>
      </p:sp>
      <p:pic>
        <p:nvPicPr>
          <p:cNvPr id="1026" name="Picture 2" descr="http://comminit.com/files/20160223_switch.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0702" y="2062453"/>
            <a:ext cx="5753099" cy="31785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opv to bopv"/>
          <p:cNvPicPr>
            <a:picLocks noChangeAspect="1" noChangeArrowheads="1"/>
          </p:cNvPicPr>
          <p:nvPr/>
        </p:nvPicPr>
        <p:blipFill rotWithShape="1">
          <a:blip r:embed="rId4">
            <a:extLst>
              <a:ext uri="{28A0092B-C50C-407E-A947-70E740481C1C}">
                <a14:useLocalDpi xmlns:a14="http://schemas.microsoft.com/office/drawing/2010/main" val="0"/>
              </a:ext>
            </a:extLst>
          </a:blip>
          <a:srcRect l="12729" t="23594" r="13731" b="30933"/>
          <a:stretch/>
        </p:blipFill>
        <p:spPr bwMode="auto">
          <a:xfrm>
            <a:off x="3279530" y="5314370"/>
            <a:ext cx="2508745" cy="85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1197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theme/theme1.xml><?xml version="1.0" encoding="utf-8"?>
<a:theme xmlns:a="http://schemas.openxmlformats.org/drawingml/2006/main" name="2013 RI PowerPoint template 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Foundation_PowerPoint_Templat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Foundation_PowerPoint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undation_PowerPoint_Template 1">
        <a:dk1>
          <a:srgbClr val="43300E"/>
        </a:dk1>
        <a:lt1>
          <a:srgbClr val="FFFFFF"/>
        </a:lt1>
        <a:dk2>
          <a:srgbClr val="DBD5BB"/>
        </a:dk2>
        <a:lt2>
          <a:srgbClr val="CFAA7A"/>
        </a:lt2>
        <a:accent1>
          <a:srgbClr val="968100"/>
        </a:accent1>
        <a:accent2>
          <a:srgbClr val="E8941A"/>
        </a:accent2>
        <a:accent3>
          <a:srgbClr val="FFFFFF"/>
        </a:accent3>
        <a:accent4>
          <a:srgbClr val="38270A"/>
        </a:accent4>
        <a:accent5>
          <a:srgbClr val="C9C1AA"/>
        </a:accent5>
        <a:accent6>
          <a:srgbClr val="D28616"/>
        </a:accent6>
        <a:hlink>
          <a:srgbClr val="8CB7C7"/>
        </a:hlink>
        <a:folHlink>
          <a:srgbClr val="E0EBE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Foundation_PowerPoint_Templat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Foundation_PowerPoint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undation_PowerPoint_Template 1">
        <a:dk1>
          <a:srgbClr val="43300E"/>
        </a:dk1>
        <a:lt1>
          <a:srgbClr val="FFFFFF"/>
        </a:lt1>
        <a:dk2>
          <a:srgbClr val="DBD5BB"/>
        </a:dk2>
        <a:lt2>
          <a:srgbClr val="CFAA7A"/>
        </a:lt2>
        <a:accent1>
          <a:srgbClr val="968100"/>
        </a:accent1>
        <a:accent2>
          <a:srgbClr val="E8941A"/>
        </a:accent2>
        <a:accent3>
          <a:srgbClr val="FFFFFF"/>
        </a:accent3>
        <a:accent4>
          <a:srgbClr val="38270A"/>
        </a:accent4>
        <a:accent5>
          <a:srgbClr val="C9C1AA"/>
        </a:accent5>
        <a:accent6>
          <a:srgbClr val="D28616"/>
        </a:accent6>
        <a:hlink>
          <a:srgbClr val="8CB7C7"/>
        </a:hlink>
        <a:folHlink>
          <a:srgbClr val="E0EBE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rgbClr val="351C5D"/>
    </a:dk1>
    <a:lt1>
      <a:sysClr val="window" lastClr="FFFFFF"/>
    </a:lt1>
    <a:dk2>
      <a:srgbClr val="D01B21"/>
    </a:dk2>
    <a:lt2>
      <a:srgbClr val="FEF9E8"/>
    </a:lt2>
    <a:accent1>
      <a:srgbClr val="005DAB"/>
    </a:accent1>
    <a:accent2>
      <a:srgbClr val="FFC423"/>
    </a:accent2>
    <a:accent3>
      <a:srgbClr val="D01B21"/>
    </a:accent3>
    <a:accent4>
      <a:srgbClr val="84AA33"/>
    </a:accent4>
    <a:accent5>
      <a:srgbClr val="964305"/>
    </a:accent5>
    <a:accent6>
      <a:srgbClr val="351C5D"/>
    </a:accent6>
    <a:hlink>
      <a:srgbClr val="EC2E24"/>
    </a:hlink>
    <a:folHlink>
      <a:srgbClr val="EC2E24"/>
    </a:folHlink>
  </a:clrScheme>
</a:themeOverride>
</file>

<file path=docProps/app.xml><?xml version="1.0" encoding="utf-8"?>
<Properties xmlns="http://schemas.openxmlformats.org/officeDocument/2006/extended-properties" xmlns:vt="http://schemas.openxmlformats.org/officeDocument/2006/docPropsVTypes">
  <Template>2013 RI PowerPoint template white</Template>
  <TotalTime>9285</TotalTime>
  <Words>3026</Words>
  <Application>Microsoft Office PowerPoint</Application>
  <PresentationFormat>On-screen Show (4:3)</PresentationFormat>
  <Paragraphs>289</Paragraphs>
  <Slides>30</Slides>
  <Notes>30</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30</vt:i4>
      </vt:variant>
    </vt:vector>
  </HeadingPairs>
  <TitlesOfParts>
    <vt:vector size="50" baseType="lpstr">
      <vt:lpstr>MS PGothic</vt:lpstr>
      <vt:lpstr>MS PGothic</vt:lpstr>
      <vt:lpstr>Arial</vt:lpstr>
      <vt:lpstr>Arial </vt:lpstr>
      <vt:lpstr>Arial Narrow</vt:lpstr>
      <vt:lpstr>Arial Narrow Bold</vt:lpstr>
      <vt:lpstr>Calibri</vt:lpstr>
      <vt:lpstr>Franklin Gothic Book</vt:lpstr>
      <vt:lpstr>Georgia</vt:lpstr>
      <vt:lpstr>Helvetica</vt:lpstr>
      <vt:lpstr>Times New Roman</vt:lpstr>
      <vt:lpstr>Wingdings</vt:lpstr>
      <vt:lpstr>ヒラギノ角ゴ Pro W3</vt:lpstr>
      <vt:lpstr>2013 RI PowerPoint template white</vt:lpstr>
      <vt:lpstr>Custom Design</vt:lpstr>
      <vt:lpstr>2_Custom Design</vt:lpstr>
      <vt:lpstr>Office Theme</vt:lpstr>
      <vt:lpstr>1_Custom Design</vt:lpstr>
      <vt:lpstr>8_Foundation_PowerPoint_Template</vt:lpstr>
      <vt:lpstr>9_Foundation_PowerPoint_Template</vt:lpstr>
      <vt:lpstr>PolioPlus Global Update</vt:lpstr>
      <vt:lpstr>Global Update</vt:lpstr>
      <vt:lpstr>Polio Across the Centuries</vt:lpstr>
      <vt:lpstr>Partners</vt:lpstr>
      <vt:lpstr>PowerPoint Presentation</vt:lpstr>
      <vt:lpstr>PowerPoint Presentation</vt:lpstr>
      <vt:lpstr>Recent Achievements</vt:lpstr>
      <vt:lpstr>PowerPoint Presentation</vt:lpstr>
      <vt:lpstr>Withdrawal of Type Two Oral Polio Vaccine</vt:lpstr>
      <vt:lpstr>The Introduction of IPV</vt:lpstr>
      <vt:lpstr>The Broader Benefits of Polio Eradication</vt:lpstr>
      <vt:lpstr>Challenges</vt:lpstr>
      <vt:lpstr>Fragile Progress</vt:lpstr>
      <vt:lpstr>What Still Needs to be Done?</vt:lpstr>
      <vt:lpstr>PowerPoint Presentation</vt:lpstr>
      <vt:lpstr>PowerPoint Presentation</vt:lpstr>
      <vt:lpstr>Funding Requirements </vt:lpstr>
      <vt:lpstr>Funding Requirements through 2019</vt:lpstr>
      <vt:lpstr>Your Role </vt:lpstr>
      <vt:lpstr>Fundraise</vt:lpstr>
      <vt:lpstr>PowerPoint Presentation</vt:lpstr>
      <vt:lpstr>PowerPoint Presentation</vt:lpstr>
      <vt:lpstr>Where the Money Goes</vt:lpstr>
      <vt:lpstr>Where the Money Goes</vt:lpstr>
      <vt:lpstr>Advocate</vt:lpstr>
      <vt:lpstr>Polio Affected &amp; High Risk Countries</vt:lpstr>
      <vt:lpstr>Donor Countries</vt:lpstr>
      <vt:lpstr>Raise Awareness</vt:lpstr>
      <vt:lpstr>Communications Strategy</vt:lpstr>
      <vt:lpstr>Thank you!</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Regina Rodriguez-Martin</dc:creator>
  <cp:lastModifiedBy>Lou Mello</cp:lastModifiedBy>
  <cp:revision>426</cp:revision>
  <cp:lastPrinted>2016-07-08T18:11:50Z</cp:lastPrinted>
  <dcterms:created xsi:type="dcterms:W3CDTF">2013-08-01T22:01:56Z</dcterms:created>
  <dcterms:modified xsi:type="dcterms:W3CDTF">2016-09-06T18:22:46Z</dcterms:modified>
</cp:coreProperties>
</file>