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6" r:id="rId2"/>
  </p:sldMasterIdLst>
  <p:notesMasterIdLst>
    <p:notesMasterId r:id="rId6"/>
  </p:notesMasterIdLst>
  <p:handoutMasterIdLst>
    <p:handoutMasterId r:id="rId7"/>
  </p:handoutMasterIdLst>
  <p:sldIdLst>
    <p:sldId id="300" r:id="rId3"/>
    <p:sldId id="358" r:id="rId4"/>
    <p:sldId id="359" r:id="rId5"/>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5746"/>
    <a:srgbClr val="F27F4C"/>
    <a:srgbClr val="333399"/>
    <a:srgbClr val="CC0066"/>
    <a:srgbClr val="000066"/>
    <a:srgbClr val="660033"/>
    <a:srgbClr val="800000"/>
    <a:srgbClr val="990033"/>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2950" autoAdjust="0"/>
  </p:normalViewPr>
  <p:slideViewPr>
    <p:cSldViewPr>
      <p:cViewPr varScale="1">
        <p:scale>
          <a:sx n="67" d="100"/>
          <a:sy n="67" d="100"/>
        </p:scale>
        <p:origin x="14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3294" y="-10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56414" cy="465455"/>
          </a:xfrm>
          <a:prstGeom prst="rect">
            <a:avLst/>
          </a:prstGeom>
          <a:noFill/>
          <a:ln w="9525">
            <a:noFill/>
            <a:miter lim="800000"/>
            <a:headEnd/>
            <a:tailEnd/>
          </a:ln>
          <a:effectLst/>
        </p:spPr>
        <p:txBody>
          <a:bodyPr vert="horz" wrap="square" lIns="93840" tIns="46920" rIns="93840" bIns="46920" numCol="1" anchor="t" anchorCtr="0" compatLnSpc="1">
            <a:prstTxWarp prst="textNoShape">
              <a:avLst/>
            </a:prstTxWarp>
          </a:bodyPr>
          <a:lstStyle>
            <a:lvl1pPr>
              <a:defRPr sz="1200"/>
            </a:lvl1pPr>
          </a:lstStyle>
          <a:p>
            <a:pPr>
              <a:defRPr/>
            </a:pPr>
            <a:endParaRPr lang="en-US" dirty="0"/>
          </a:p>
        </p:txBody>
      </p:sp>
      <p:sp>
        <p:nvSpPr>
          <p:cNvPr id="11267" name="Rectangle 3"/>
          <p:cNvSpPr>
            <a:spLocks noGrp="1" noChangeArrowheads="1"/>
          </p:cNvSpPr>
          <p:nvPr>
            <p:ph type="dt" sz="quarter" idx="1"/>
          </p:nvPr>
        </p:nvSpPr>
        <p:spPr bwMode="auto">
          <a:xfrm>
            <a:off x="3995218" y="0"/>
            <a:ext cx="3056414" cy="465455"/>
          </a:xfrm>
          <a:prstGeom prst="rect">
            <a:avLst/>
          </a:prstGeom>
          <a:noFill/>
          <a:ln w="9525">
            <a:noFill/>
            <a:miter lim="800000"/>
            <a:headEnd/>
            <a:tailEnd/>
          </a:ln>
          <a:effectLst/>
        </p:spPr>
        <p:txBody>
          <a:bodyPr vert="horz" wrap="square" lIns="93840" tIns="46920" rIns="93840" bIns="46920" numCol="1" anchor="t" anchorCtr="0" compatLnSpc="1">
            <a:prstTxWarp prst="textNoShape">
              <a:avLst/>
            </a:prstTxWarp>
          </a:bodyPr>
          <a:lstStyle>
            <a:lvl1pPr algn="r">
              <a:defRPr sz="1200"/>
            </a:lvl1pPr>
          </a:lstStyle>
          <a:p>
            <a:pPr>
              <a:defRPr/>
            </a:pPr>
            <a:endParaRPr lang="en-US" dirty="0"/>
          </a:p>
        </p:txBody>
      </p:sp>
      <p:sp>
        <p:nvSpPr>
          <p:cNvPr id="11268" name="Rectangle 4"/>
          <p:cNvSpPr>
            <a:spLocks noGrp="1" noChangeArrowheads="1"/>
          </p:cNvSpPr>
          <p:nvPr>
            <p:ph type="ftr" sz="quarter" idx="2"/>
          </p:nvPr>
        </p:nvSpPr>
        <p:spPr bwMode="auto">
          <a:xfrm>
            <a:off x="1" y="8842030"/>
            <a:ext cx="3056414" cy="465455"/>
          </a:xfrm>
          <a:prstGeom prst="rect">
            <a:avLst/>
          </a:prstGeom>
          <a:noFill/>
          <a:ln w="9525">
            <a:noFill/>
            <a:miter lim="800000"/>
            <a:headEnd/>
            <a:tailEnd/>
          </a:ln>
          <a:effectLst/>
        </p:spPr>
        <p:txBody>
          <a:bodyPr vert="horz" wrap="square" lIns="93840" tIns="46920" rIns="93840" bIns="46920" numCol="1" anchor="b" anchorCtr="0" compatLnSpc="1">
            <a:prstTxWarp prst="textNoShape">
              <a:avLst/>
            </a:prstTxWarp>
          </a:bodyPr>
          <a:lstStyle>
            <a:lvl1pPr>
              <a:defRPr sz="1200"/>
            </a:lvl1pPr>
          </a:lstStyle>
          <a:p>
            <a:pPr>
              <a:defRPr/>
            </a:pPr>
            <a:endParaRPr lang="en-US" dirty="0"/>
          </a:p>
        </p:txBody>
      </p:sp>
      <p:sp>
        <p:nvSpPr>
          <p:cNvPr id="11269" name="Rectangle 5"/>
          <p:cNvSpPr>
            <a:spLocks noGrp="1" noChangeArrowheads="1"/>
          </p:cNvSpPr>
          <p:nvPr>
            <p:ph type="sldNum" sz="quarter" idx="3"/>
          </p:nvPr>
        </p:nvSpPr>
        <p:spPr bwMode="auto">
          <a:xfrm>
            <a:off x="3995218" y="8842030"/>
            <a:ext cx="3056414" cy="465455"/>
          </a:xfrm>
          <a:prstGeom prst="rect">
            <a:avLst/>
          </a:prstGeom>
          <a:noFill/>
          <a:ln w="9525">
            <a:noFill/>
            <a:miter lim="800000"/>
            <a:headEnd/>
            <a:tailEnd/>
          </a:ln>
          <a:effectLst/>
        </p:spPr>
        <p:txBody>
          <a:bodyPr vert="horz" wrap="square" lIns="93840" tIns="46920" rIns="93840" bIns="46920" numCol="1" anchor="b" anchorCtr="0" compatLnSpc="1">
            <a:prstTxWarp prst="textNoShape">
              <a:avLst/>
            </a:prstTxWarp>
          </a:bodyPr>
          <a:lstStyle>
            <a:lvl1pPr algn="r">
              <a:defRPr sz="1200"/>
            </a:lvl1pPr>
          </a:lstStyle>
          <a:p>
            <a:pPr>
              <a:defRPr/>
            </a:pPr>
            <a:fld id="{67D9AB36-68BE-45F8-AF1A-03818314A6FD}" type="slidenum">
              <a:rPr lang="en-US"/>
              <a:pPr>
                <a:defRPr/>
              </a:pPr>
              <a:t>‹#›</a:t>
            </a:fld>
            <a:endParaRPr lang="en-US" dirty="0"/>
          </a:p>
        </p:txBody>
      </p:sp>
    </p:spTree>
    <p:extLst>
      <p:ext uri="{BB962C8B-B14F-4D97-AF65-F5344CB8AC3E}">
        <p14:creationId xmlns:p14="http://schemas.microsoft.com/office/powerpoint/2010/main" val="406107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5455"/>
          </a:xfrm>
          <a:prstGeom prst="rect">
            <a:avLst/>
          </a:prstGeom>
        </p:spPr>
        <p:txBody>
          <a:bodyPr vert="horz" lIns="93840" tIns="46920" rIns="93840" bIns="46920" rtlCol="0"/>
          <a:lstStyle>
            <a:lvl1pPr algn="l">
              <a:defRPr sz="1200"/>
            </a:lvl1pPr>
          </a:lstStyle>
          <a:p>
            <a:pPr>
              <a:defRPr/>
            </a:pPr>
            <a:endParaRPr lang="en-US" dirty="0"/>
          </a:p>
        </p:txBody>
      </p:sp>
      <p:sp>
        <p:nvSpPr>
          <p:cNvPr id="3" name="Date Placeholder 2"/>
          <p:cNvSpPr>
            <a:spLocks noGrp="1"/>
          </p:cNvSpPr>
          <p:nvPr>
            <p:ph type="dt" idx="1"/>
          </p:nvPr>
        </p:nvSpPr>
        <p:spPr>
          <a:xfrm>
            <a:off x="3995218" y="0"/>
            <a:ext cx="3056414" cy="465455"/>
          </a:xfrm>
          <a:prstGeom prst="rect">
            <a:avLst/>
          </a:prstGeom>
        </p:spPr>
        <p:txBody>
          <a:bodyPr vert="horz" lIns="93840" tIns="46920" rIns="93840" bIns="46920" rtlCol="0"/>
          <a:lstStyle>
            <a:lvl1pPr algn="r">
              <a:defRPr sz="1200"/>
            </a:lvl1pPr>
          </a:lstStyle>
          <a:p>
            <a:pPr>
              <a:defRPr/>
            </a:pPr>
            <a:fld id="{3D6ED70C-D821-4D0A-A014-875BDB720FB7}" type="datetimeFigureOut">
              <a:rPr lang="en-US"/>
              <a:pPr>
                <a:defRPr/>
              </a:pPr>
              <a:t>9/7/2016</a:t>
            </a:fld>
            <a:endParaRPr lang="en-US" dirty="0"/>
          </a:p>
        </p:txBody>
      </p:sp>
      <p:sp>
        <p:nvSpPr>
          <p:cNvPr id="4" name="Slide Image Placeholder 3"/>
          <p:cNvSpPr>
            <a:spLocks noGrp="1" noRot="1" noChangeAspect="1"/>
          </p:cNvSpPr>
          <p:nvPr>
            <p:ph type="sldImg" idx="2"/>
          </p:nvPr>
        </p:nvSpPr>
        <p:spPr>
          <a:xfrm>
            <a:off x="1198563" y="696913"/>
            <a:ext cx="4656137" cy="3492500"/>
          </a:xfrm>
          <a:prstGeom prst="rect">
            <a:avLst/>
          </a:prstGeom>
          <a:noFill/>
          <a:ln w="12700">
            <a:solidFill>
              <a:prstClr val="black"/>
            </a:solidFill>
          </a:ln>
        </p:spPr>
        <p:txBody>
          <a:bodyPr vert="horz" lIns="93840" tIns="46920" rIns="93840" bIns="46920" rtlCol="0" anchor="ctr"/>
          <a:lstStyle/>
          <a:p>
            <a:pPr lvl="0"/>
            <a:endParaRPr lang="en-US" noProof="0"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840" tIns="46920" rIns="93840" bIns="469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42030"/>
            <a:ext cx="3056414" cy="465455"/>
          </a:xfrm>
          <a:prstGeom prst="rect">
            <a:avLst/>
          </a:prstGeom>
        </p:spPr>
        <p:txBody>
          <a:bodyPr vert="horz" lIns="93840" tIns="46920" rIns="93840" bIns="469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95218" y="8842030"/>
            <a:ext cx="3056414" cy="465455"/>
          </a:xfrm>
          <a:prstGeom prst="rect">
            <a:avLst/>
          </a:prstGeom>
        </p:spPr>
        <p:txBody>
          <a:bodyPr vert="horz" lIns="93840" tIns="46920" rIns="93840" bIns="46920" rtlCol="0" anchor="b"/>
          <a:lstStyle>
            <a:lvl1pPr algn="r">
              <a:defRPr sz="1200"/>
            </a:lvl1pPr>
          </a:lstStyle>
          <a:p>
            <a:pPr>
              <a:defRPr/>
            </a:pPr>
            <a:fld id="{B4C68431-B4D3-4AC8-81F3-F67EBAF679E8}" type="slidenum">
              <a:rPr lang="en-US"/>
              <a:pPr>
                <a:defRPr/>
              </a:pPr>
              <a:t>‹#›</a:t>
            </a:fld>
            <a:endParaRPr lang="en-US" dirty="0"/>
          </a:p>
        </p:txBody>
      </p:sp>
    </p:spTree>
    <p:extLst>
      <p:ext uri="{BB962C8B-B14F-4D97-AF65-F5344CB8AC3E}">
        <p14:creationId xmlns:p14="http://schemas.microsoft.com/office/powerpoint/2010/main" val="236314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a:p>
            <a:pPr eaLnBrk="1" hangingPunct="1">
              <a:spcBef>
                <a:spcPct val="0"/>
              </a:spcBef>
            </a:pPr>
            <a:r>
              <a:rPr lang="en-US" baseline="0" dirty="0"/>
              <a:t>One of the roadblocks to growth is attrition.  Some of it can’t be helped, of course.  But much of it can. Remember the 3 reasons people join.  Service!  Fellowship! E-Members! Reduced dues. Let members network, it’s okay!  Show you care!  </a:t>
            </a:r>
          </a:p>
          <a:p>
            <a:pPr eaLnBrk="1" hangingPunct="1">
              <a:spcBef>
                <a:spcPct val="0"/>
              </a:spcBef>
            </a:pPr>
            <a:endParaRPr lang="en-US" baseline="0" dirty="0"/>
          </a:p>
          <a:p>
            <a:pPr eaLnBrk="1" hangingPunct="1">
              <a:spcBef>
                <a:spcPct val="0"/>
              </a:spcBef>
            </a:pPr>
            <a:r>
              <a:rPr lang="en-US" baseline="0" dirty="0"/>
              <a:t>We need to grow membership to achieve service projects and increase the funding needed to support both local and international service projects, health and education, and achieve</a:t>
            </a:r>
          </a:p>
          <a:p>
            <a:pPr eaLnBrk="1" hangingPunct="1">
              <a:spcBef>
                <a:spcPct val="0"/>
              </a:spcBef>
            </a:pPr>
            <a:r>
              <a:rPr lang="en-US" baseline="0" dirty="0"/>
              <a:t> world peace.</a:t>
            </a:r>
          </a:p>
          <a:p>
            <a:pPr eaLnBrk="1" hangingPunct="1">
              <a:spcBef>
                <a:spcPct val="0"/>
              </a:spcBef>
            </a:pPr>
            <a:endParaRPr lang="en-US" baseline="0" dirty="0"/>
          </a:p>
          <a:p>
            <a:pPr eaLnBrk="1" hangingPunct="1">
              <a:spcBef>
                <a:spcPct val="0"/>
              </a:spcBef>
            </a:pPr>
            <a:r>
              <a:rPr lang="en-US" baseline="0" dirty="0"/>
              <a:t>Can you think of other ways we can expand participation?</a:t>
            </a:r>
          </a:p>
          <a:p>
            <a:pPr eaLnBrk="1" hangingPunct="1">
              <a:spcBef>
                <a:spcPct val="0"/>
              </a:spcBef>
            </a:pPr>
            <a:endParaRPr lang="en-US" baseline="0" dirty="0"/>
          </a:p>
          <a:p>
            <a:pPr eaLnBrk="1" hangingPunct="1">
              <a:spcBef>
                <a:spcPct val="0"/>
              </a:spcBef>
            </a:pPr>
            <a:r>
              <a:rPr lang="en-US" baseline="0" dirty="0"/>
              <a:t>So in my mind, Membership is the critical issue and glue that holds Rotary’s future.</a:t>
            </a:r>
            <a:endParaRPr lang="en-US" dirty="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02A6D1-B14B-4C11-A5C2-00830BF52A2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Call it</a:t>
            </a:r>
            <a:r>
              <a:rPr lang="en-US" baseline="0" dirty="0"/>
              <a:t> a prospecting list if you must, but make a list of people, classifications, and businesses to target and find out who can call on that person, classification, etc.</a:t>
            </a:r>
          </a:p>
          <a:p>
            <a:pPr eaLnBrk="1" hangingPunct="1">
              <a:spcBef>
                <a:spcPct val="0"/>
              </a:spcBef>
            </a:pPr>
            <a:r>
              <a:rPr lang="en-US" baseline="0" dirty="0"/>
              <a:t>RI President Ravi said in the latest  Rotarian magazine that the number of women members is still far below where it should be.  In many clubs the number of minority members is far below where it should be.  We can’t be a club exclusively for gray-haired, white men!  </a:t>
            </a:r>
          </a:p>
          <a:p>
            <a:pPr eaLnBrk="1" hangingPunct="1">
              <a:spcBef>
                <a:spcPct val="0"/>
              </a:spcBef>
            </a:pPr>
            <a:r>
              <a:rPr lang="en-US" baseline="0" dirty="0"/>
              <a:t>Classifications are a way to strengthen the club.  I will be sending out a weekly email with 2 or 3 highlight classifications that I am asking you to bring to your club in a “Membership Moment.” (See below.)</a:t>
            </a:r>
          </a:p>
          <a:p>
            <a:pPr eaLnBrk="1" hangingPunct="1">
              <a:spcBef>
                <a:spcPct val="0"/>
              </a:spcBef>
            </a:pPr>
            <a:r>
              <a:rPr lang="en-US" baseline="0" dirty="0"/>
              <a:t>We are going to build a strong focus on new generations.  Currently we have two young professionals who have agreed to help and I am looking for one more in the </a:t>
            </a:r>
            <a:r>
              <a:rPr lang="en-US" baseline="0" dirty="0" err="1"/>
              <a:t>lowcountry</a:t>
            </a:r>
            <a:r>
              <a:rPr lang="en-US" baseline="0" dirty="0"/>
              <a:t>,</a:t>
            </a:r>
            <a:endParaRPr lang="en-US" dirty="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02A6D1-B14B-4C11-A5C2-00830BF52A22}" type="slidenum">
              <a:rPr lang="en-US" smtClean="0"/>
              <a:pPr/>
              <a:t>2</a:t>
            </a:fld>
            <a:endParaRPr lang="en-US" dirty="0"/>
          </a:p>
        </p:txBody>
      </p:sp>
    </p:spTree>
    <p:extLst>
      <p:ext uri="{BB962C8B-B14F-4D97-AF65-F5344CB8AC3E}">
        <p14:creationId xmlns:p14="http://schemas.microsoft.com/office/powerpoint/2010/main" val="1886105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02A6D1-B14B-4C11-A5C2-00830BF52A22}" type="slidenum">
              <a:rPr lang="en-US" smtClean="0"/>
              <a:pPr/>
              <a:t>3</a:t>
            </a:fld>
            <a:endParaRPr lang="en-US" dirty="0"/>
          </a:p>
        </p:txBody>
      </p:sp>
    </p:spTree>
    <p:extLst>
      <p:ext uri="{BB962C8B-B14F-4D97-AF65-F5344CB8AC3E}">
        <p14:creationId xmlns:p14="http://schemas.microsoft.com/office/powerpoint/2010/main" val="1224330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449CB83-820A-496B-A8D7-23387A9DA88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B715A4-A9E0-4FC8-BCC0-283FEF3E209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A4D8F0-3359-4BD0-82E0-3895F802469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02706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002404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79971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069209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087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6F4365-0843-47AB-AB4F-59DB7ACDABE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F2A4FC-7BF9-41B4-BFA0-6F1DDF1D072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6A36188-4C96-4EDC-9A52-431003429F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C43B9B9-C54E-4213-A557-0E3AA701E78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1C4FBA4-AA43-4E57-9176-70963EF418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C6E919-52FD-4534-BCA0-FD2A6BC7A68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76EB856-7D17-40BE-87E6-8F3A8BEE8A7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9A9D2E1-A916-4AF2-97C5-CF8907F8167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EF30824-E85F-44A5-8C88-24EC1A7FBA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sz="2400">
              <a:solidFill>
                <a:prstClr val="white"/>
              </a:solidFill>
            </a:endParaRPr>
          </a:p>
        </p:txBody>
      </p:sp>
      <p:pic>
        <p:nvPicPr>
          <p:cNvPr id="1027" name="Picture 3"/>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277418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229600" cy="990600"/>
          </a:xfrm>
        </p:spPr>
        <p:txBody>
          <a:bodyPr/>
          <a:lstStyle/>
          <a:p>
            <a:pPr eaLnBrk="1" hangingPunct="1"/>
            <a:r>
              <a:rPr lang="en-US" b="1" dirty="0">
                <a:solidFill>
                  <a:srgbClr val="F85746"/>
                </a:solidFill>
              </a:rPr>
              <a:t>Close the back door!</a:t>
            </a:r>
            <a:br>
              <a:rPr lang="en-US" b="1" dirty="0">
                <a:solidFill>
                  <a:srgbClr val="F85746"/>
                </a:solidFill>
              </a:rPr>
            </a:br>
            <a:r>
              <a:rPr lang="en-US" b="1" dirty="0">
                <a:solidFill>
                  <a:srgbClr val="333399"/>
                </a:solidFill>
              </a:rPr>
              <a:t> </a:t>
            </a:r>
          </a:p>
        </p:txBody>
      </p:sp>
      <p:sp>
        <p:nvSpPr>
          <p:cNvPr id="9219" name="Rectangle 3"/>
          <p:cNvSpPr>
            <a:spLocks noGrp="1" noChangeArrowheads="1"/>
          </p:cNvSpPr>
          <p:nvPr>
            <p:ph type="body" idx="1"/>
          </p:nvPr>
        </p:nvSpPr>
        <p:spPr>
          <a:xfrm>
            <a:off x="304800" y="1905000"/>
            <a:ext cx="8534400" cy="4572000"/>
          </a:xfrm>
        </p:spPr>
        <p:txBody>
          <a:bodyPr/>
          <a:lstStyle/>
          <a:p>
            <a:pPr eaLnBrk="1" hangingPunct="1"/>
            <a:r>
              <a:rPr lang="en-US" sz="2400" b="1" u="sng" dirty="0">
                <a:solidFill>
                  <a:srgbClr val="333399"/>
                </a:solidFill>
              </a:rPr>
              <a:t>Service above Self</a:t>
            </a:r>
            <a:r>
              <a:rPr lang="en-US" sz="2400" dirty="0">
                <a:solidFill>
                  <a:srgbClr val="333399"/>
                </a:solidFill>
              </a:rPr>
              <a:t>  </a:t>
            </a:r>
            <a:r>
              <a:rPr lang="en-US" sz="2400" b="1" dirty="0">
                <a:solidFill>
                  <a:srgbClr val="333399"/>
                </a:solidFill>
              </a:rPr>
              <a:t>… </a:t>
            </a:r>
            <a:r>
              <a:rPr lang="en-US" sz="2400" dirty="0">
                <a:solidFill>
                  <a:srgbClr val="333399"/>
                </a:solidFill>
              </a:rPr>
              <a:t>Don’t be hypocrites!</a:t>
            </a:r>
          </a:p>
          <a:p>
            <a:pPr marL="0" indent="0" eaLnBrk="1" hangingPunct="1">
              <a:buNone/>
            </a:pPr>
            <a:endParaRPr lang="en-US" sz="1200" b="1" u="sng" dirty="0">
              <a:solidFill>
                <a:srgbClr val="C00000"/>
              </a:solidFill>
            </a:endParaRPr>
          </a:p>
          <a:p>
            <a:pPr eaLnBrk="1" hangingPunct="1"/>
            <a:r>
              <a:rPr lang="en-US" sz="2400" b="1" u="sng" dirty="0">
                <a:solidFill>
                  <a:srgbClr val="333399"/>
                </a:solidFill>
              </a:rPr>
              <a:t>Fellowship?!</a:t>
            </a:r>
            <a:r>
              <a:rPr lang="en-US" sz="2400" b="1" dirty="0">
                <a:solidFill>
                  <a:srgbClr val="333399"/>
                </a:solidFill>
              </a:rPr>
              <a:t>  … </a:t>
            </a:r>
            <a:r>
              <a:rPr lang="en-US" sz="2000" dirty="0">
                <a:solidFill>
                  <a:srgbClr val="333399"/>
                </a:solidFill>
              </a:rPr>
              <a:t>“make Rotary Fun!”</a:t>
            </a:r>
          </a:p>
          <a:p>
            <a:endParaRPr lang="en-US" sz="1200" b="1" u="sng" dirty="0">
              <a:solidFill>
                <a:srgbClr val="C00000"/>
              </a:solidFill>
            </a:endParaRPr>
          </a:p>
          <a:p>
            <a:r>
              <a:rPr lang="en-US" sz="2400" b="1" u="sng" dirty="0">
                <a:solidFill>
                  <a:srgbClr val="333399"/>
                </a:solidFill>
              </a:rPr>
              <a:t>Innovate!</a:t>
            </a:r>
            <a:r>
              <a:rPr lang="en-US" sz="2400" dirty="0">
                <a:solidFill>
                  <a:srgbClr val="333399"/>
                </a:solidFill>
              </a:rPr>
              <a:t> </a:t>
            </a:r>
            <a:r>
              <a:rPr lang="en-US" sz="2400" b="1" dirty="0">
                <a:solidFill>
                  <a:srgbClr val="333399"/>
                </a:solidFill>
              </a:rPr>
              <a:t>…</a:t>
            </a:r>
            <a:r>
              <a:rPr lang="en-US" sz="2400" dirty="0">
                <a:solidFill>
                  <a:srgbClr val="333399"/>
                </a:solidFill>
              </a:rPr>
              <a:t> </a:t>
            </a:r>
            <a:r>
              <a:rPr lang="en-US" sz="2000" dirty="0">
                <a:solidFill>
                  <a:srgbClr val="333399"/>
                </a:solidFill>
              </a:rPr>
              <a:t> Find out why people want to leave and build a way for them to stay.</a:t>
            </a:r>
          </a:p>
          <a:p>
            <a:pPr marL="342900" lvl="1" indent="-342900" eaLnBrk="1" hangingPunct="1">
              <a:buFontTx/>
              <a:buChar char="•"/>
            </a:pPr>
            <a:endParaRPr lang="en-US" sz="1200" b="1" u="sng" dirty="0">
              <a:solidFill>
                <a:srgbClr val="C00000"/>
              </a:solidFill>
            </a:endParaRPr>
          </a:p>
          <a:p>
            <a:pPr marL="342900" lvl="1" indent="-342900" eaLnBrk="1" hangingPunct="1">
              <a:buFontTx/>
              <a:buChar char="•"/>
            </a:pPr>
            <a:r>
              <a:rPr lang="en-US" sz="2400" b="1" u="sng" dirty="0">
                <a:solidFill>
                  <a:srgbClr val="333399"/>
                </a:solidFill>
              </a:rPr>
              <a:t>Networking?</a:t>
            </a:r>
            <a:r>
              <a:rPr lang="en-US" sz="2400" b="1" dirty="0">
                <a:solidFill>
                  <a:srgbClr val="333399"/>
                </a:solidFill>
              </a:rPr>
              <a:t> … </a:t>
            </a:r>
            <a:r>
              <a:rPr lang="en-US" sz="2000" dirty="0">
                <a:solidFill>
                  <a:srgbClr val="333399"/>
                </a:solidFill>
              </a:rPr>
              <a:t>Spotlight Rotarian, Classification Talks, Who is this Rotarian?</a:t>
            </a:r>
          </a:p>
          <a:p>
            <a:pPr marL="342900" lvl="1" indent="-342900" eaLnBrk="1" hangingPunct="1">
              <a:buFontTx/>
              <a:buChar char="•"/>
            </a:pPr>
            <a:endParaRPr lang="en-US" sz="1200" dirty="0">
              <a:solidFill>
                <a:srgbClr val="333399"/>
              </a:solidFill>
            </a:endParaRPr>
          </a:p>
          <a:p>
            <a:pPr marL="342900" lvl="1" indent="-342900" eaLnBrk="1" hangingPunct="1">
              <a:buFontTx/>
              <a:buChar char="•"/>
            </a:pPr>
            <a:r>
              <a:rPr lang="en-US" sz="2400" b="1" u="sng" dirty="0">
                <a:solidFill>
                  <a:srgbClr val="333399"/>
                </a:solidFill>
              </a:rPr>
              <a:t>Stay in touch</a:t>
            </a:r>
            <a:r>
              <a:rPr lang="en-US" sz="2400" b="1" dirty="0">
                <a:solidFill>
                  <a:srgbClr val="333399"/>
                </a:solidFill>
              </a:rPr>
              <a:t> …</a:t>
            </a:r>
            <a:r>
              <a:rPr lang="en-US" sz="2400" dirty="0">
                <a:solidFill>
                  <a:srgbClr val="333399"/>
                </a:solidFill>
              </a:rPr>
              <a:t> Buddy System, Cards (e-Cards), Other?</a:t>
            </a:r>
          </a:p>
          <a:p>
            <a:pPr marL="342900" lvl="1" indent="-342900" eaLnBrk="1" hangingPunct="1">
              <a:buFontTx/>
              <a:buChar char="•"/>
            </a:pPr>
            <a:endParaRPr lang="en-US" sz="1200" dirty="0">
              <a:solidFill>
                <a:srgbClr val="333399"/>
              </a:solidFill>
            </a:endParaRPr>
          </a:p>
          <a:p>
            <a:pPr marL="0" lvl="1" indent="0" eaLnBrk="1" hangingPunct="1">
              <a:buNone/>
            </a:pPr>
            <a:endParaRPr lang="en-US" sz="2400" b="1" dirty="0">
              <a:solidFill>
                <a:srgbClr val="333399"/>
              </a:solidFill>
            </a:endParaRPr>
          </a:p>
          <a:p>
            <a:pPr marL="0" indent="0" eaLnBrk="1" hangingPunct="1">
              <a:buNone/>
            </a:pPr>
            <a:endParaRPr lang="en-US" sz="2400" b="1" dirty="0">
              <a:solidFill>
                <a:srgbClr val="333399"/>
              </a:solidFill>
            </a:endParaRPr>
          </a:p>
          <a:p>
            <a:pPr marL="0" indent="0" eaLnBrk="1" hangingPunct="1">
              <a:buNone/>
            </a:pPr>
            <a:r>
              <a:rPr lang="en-US" sz="2400" b="1" dirty="0">
                <a:solidFill>
                  <a:srgbClr val="CC0066"/>
                </a:solidFill>
              </a:rPr>
              <a:t>	</a:t>
            </a:r>
          </a:p>
          <a:p>
            <a:pPr eaLnBrk="1" hangingPunct="1">
              <a:buFontTx/>
              <a:buNone/>
            </a:pPr>
            <a:endParaRPr lang="en-US" b="1" dirty="0">
              <a:solidFill>
                <a:srgbClr val="333399"/>
              </a:solidFill>
            </a:endParaRPr>
          </a:p>
        </p:txBody>
      </p:sp>
    </p:spTree>
    <p:extLst>
      <p:ext uri="{BB962C8B-B14F-4D97-AF65-F5344CB8AC3E}">
        <p14:creationId xmlns:p14="http://schemas.microsoft.com/office/powerpoint/2010/main" val="41276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229600" cy="990600"/>
          </a:xfrm>
        </p:spPr>
        <p:txBody>
          <a:bodyPr/>
          <a:lstStyle/>
          <a:p>
            <a:pPr eaLnBrk="1" hangingPunct="1"/>
            <a:r>
              <a:rPr lang="en-US" b="1" dirty="0">
                <a:solidFill>
                  <a:srgbClr val="F85746"/>
                </a:solidFill>
              </a:rPr>
              <a:t>Rotary Wants YOU!</a:t>
            </a:r>
            <a:br>
              <a:rPr lang="en-US" b="1" dirty="0">
                <a:solidFill>
                  <a:srgbClr val="F85746"/>
                </a:solidFill>
              </a:rPr>
            </a:br>
            <a:r>
              <a:rPr lang="en-US" b="1" dirty="0">
                <a:solidFill>
                  <a:srgbClr val="333399"/>
                </a:solidFill>
              </a:rPr>
              <a:t> </a:t>
            </a:r>
          </a:p>
        </p:txBody>
      </p:sp>
      <p:sp>
        <p:nvSpPr>
          <p:cNvPr id="9219" name="Rectangle 3"/>
          <p:cNvSpPr>
            <a:spLocks noGrp="1" noChangeArrowheads="1"/>
          </p:cNvSpPr>
          <p:nvPr>
            <p:ph type="body" idx="1"/>
          </p:nvPr>
        </p:nvSpPr>
        <p:spPr>
          <a:xfrm>
            <a:off x="304800" y="1905000"/>
            <a:ext cx="8534400" cy="4572000"/>
          </a:xfrm>
        </p:spPr>
        <p:txBody>
          <a:bodyPr/>
          <a:lstStyle/>
          <a:p>
            <a:pPr eaLnBrk="1" hangingPunct="1"/>
            <a:r>
              <a:rPr lang="en-US" sz="2400" b="1" u="sng" dirty="0">
                <a:solidFill>
                  <a:srgbClr val="333399"/>
                </a:solidFill>
              </a:rPr>
              <a:t>Build a target list</a:t>
            </a:r>
            <a:r>
              <a:rPr lang="en-US" sz="2400" dirty="0">
                <a:solidFill>
                  <a:srgbClr val="333399"/>
                </a:solidFill>
              </a:rPr>
              <a:t>  </a:t>
            </a:r>
            <a:r>
              <a:rPr lang="en-US" sz="2400" b="1" dirty="0">
                <a:solidFill>
                  <a:srgbClr val="333399"/>
                </a:solidFill>
              </a:rPr>
              <a:t>… </a:t>
            </a:r>
            <a:r>
              <a:rPr lang="en-US" sz="2000" dirty="0">
                <a:solidFill>
                  <a:srgbClr val="333399"/>
                </a:solidFill>
              </a:rPr>
              <a:t>Who’s not a Rotarian but should be?</a:t>
            </a:r>
          </a:p>
          <a:p>
            <a:pPr lvl="1" eaLnBrk="1" hangingPunct="1"/>
            <a:r>
              <a:rPr lang="en-US" sz="2000" dirty="0">
                <a:solidFill>
                  <a:srgbClr val="333399"/>
                </a:solidFill>
              </a:rPr>
              <a:t>Diversification</a:t>
            </a:r>
          </a:p>
          <a:p>
            <a:pPr lvl="1" eaLnBrk="1" hangingPunct="1"/>
            <a:r>
              <a:rPr lang="en-US" sz="2000" dirty="0">
                <a:solidFill>
                  <a:srgbClr val="333399"/>
                </a:solidFill>
              </a:rPr>
              <a:t>Who is serving</a:t>
            </a:r>
          </a:p>
          <a:p>
            <a:pPr marL="0" indent="0" eaLnBrk="1" hangingPunct="1">
              <a:buNone/>
            </a:pPr>
            <a:endParaRPr lang="en-US" sz="1200" b="1" u="sng" dirty="0">
              <a:solidFill>
                <a:srgbClr val="C00000"/>
              </a:solidFill>
            </a:endParaRPr>
          </a:p>
          <a:p>
            <a:pPr eaLnBrk="1" hangingPunct="1"/>
            <a:r>
              <a:rPr lang="en-US" sz="2400" b="1" u="sng" dirty="0">
                <a:solidFill>
                  <a:srgbClr val="333399"/>
                </a:solidFill>
              </a:rPr>
              <a:t>Classifications</a:t>
            </a:r>
            <a:r>
              <a:rPr lang="en-US" sz="2400" b="1" dirty="0">
                <a:solidFill>
                  <a:srgbClr val="333399"/>
                </a:solidFill>
              </a:rPr>
              <a:t>  … </a:t>
            </a:r>
            <a:r>
              <a:rPr lang="en-US" sz="2000" dirty="0">
                <a:solidFill>
                  <a:srgbClr val="333399"/>
                </a:solidFill>
              </a:rPr>
              <a:t>What professions are missing?</a:t>
            </a:r>
          </a:p>
          <a:p>
            <a:endParaRPr lang="en-US" sz="1200" b="1" u="sng" dirty="0">
              <a:solidFill>
                <a:srgbClr val="C00000"/>
              </a:solidFill>
            </a:endParaRPr>
          </a:p>
          <a:p>
            <a:r>
              <a:rPr lang="en-US" sz="2400" b="1" u="sng" dirty="0">
                <a:solidFill>
                  <a:srgbClr val="333399"/>
                </a:solidFill>
              </a:rPr>
              <a:t>New Generations</a:t>
            </a:r>
            <a:r>
              <a:rPr lang="en-US" sz="2400" dirty="0">
                <a:solidFill>
                  <a:srgbClr val="333399"/>
                </a:solidFill>
              </a:rPr>
              <a:t> </a:t>
            </a:r>
            <a:r>
              <a:rPr lang="en-US" sz="2400" b="1" dirty="0">
                <a:solidFill>
                  <a:srgbClr val="333399"/>
                </a:solidFill>
              </a:rPr>
              <a:t>… </a:t>
            </a:r>
            <a:r>
              <a:rPr lang="en-US" sz="2000" dirty="0" err="1">
                <a:solidFill>
                  <a:srgbClr val="333399"/>
                </a:solidFill>
              </a:rPr>
              <a:t>DacDB</a:t>
            </a:r>
            <a:r>
              <a:rPr lang="en-US" sz="2000" dirty="0">
                <a:solidFill>
                  <a:srgbClr val="333399"/>
                </a:solidFill>
              </a:rPr>
              <a:t> for Young </a:t>
            </a:r>
            <a:r>
              <a:rPr lang="en-US" sz="2000" dirty="0" err="1">
                <a:solidFill>
                  <a:srgbClr val="333399"/>
                </a:solidFill>
              </a:rPr>
              <a:t>Preofessional</a:t>
            </a:r>
            <a:r>
              <a:rPr lang="en-US" sz="2000" dirty="0">
                <a:solidFill>
                  <a:srgbClr val="333399"/>
                </a:solidFill>
              </a:rPr>
              <a:t> contact</a:t>
            </a:r>
          </a:p>
          <a:p>
            <a:pPr marL="342900" lvl="1" indent="-342900" eaLnBrk="1" hangingPunct="1">
              <a:buFontTx/>
              <a:buChar char="•"/>
            </a:pPr>
            <a:endParaRPr lang="en-US" sz="1200" b="1" u="sng" dirty="0">
              <a:solidFill>
                <a:srgbClr val="C00000"/>
              </a:solidFill>
            </a:endParaRPr>
          </a:p>
          <a:p>
            <a:pPr marL="342900" lvl="1" indent="-342900" eaLnBrk="1" hangingPunct="1">
              <a:buFontTx/>
              <a:buChar char="•"/>
            </a:pPr>
            <a:r>
              <a:rPr lang="en-US" sz="2400" b="1" u="sng" dirty="0">
                <a:solidFill>
                  <a:srgbClr val="333399"/>
                </a:solidFill>
              </a:rPr>
              <a:t>Membership Moment</a:t>
            </a:r>
            <a:r>
              <a:rPr lang="en-US" sz="2400" b="1" dirty="0">
                <a:solidFill>
                  <a:srgbClr val="333399"/>
                </a:solidFill>
              </a:rPr>
              <a:t> … </a:t>
            </a:r>
            <a:r>
              <a:rPr lang="en-US" sz="2000" dirty="0">
                <a:solidFill>
                  <a:srgbClr val="333399"/>
                </a:solidFill>
              </a:rPr>
              <a:t>Keep it in front of the club.</a:t>
            </a:r>
          </a:p>
          <a:p>
            <a:pPr marL="342900" lvl="1" indent="-342900" eaLnBrk="1" hangingPunct="1">
              <a:buFontTx/>
              <a:buChar char="•"/>
            </a:pPr>
            <a:endParaRPr lang="en-US" sz="1200" dirty="0">
              <a:solidFill>
                <a:srgbClr val="333399"/>
              </a:solidFill>
            </a:endParaRPr>
          </a:p>
          <a:p>
            <a:pPr marL="342900" lvl="1" indent="-342900" eaLnBrk="1" hangingPunct="1">
              <a:buFontTx/>
              <a:buChar char="•"/>
            </a:pPr>
            <a:r>
              <a:rPr lang="en-US" sz="2400" b="1" u="sng" dirty="0">
                <a:solidFill>
                  <a:srgbClr val="333399"/>
                </a:solidFill>
              </a:rPr>
              <a:t>Events</a:t>
            </a:r>
            <a:r>
              <a:rPr lang="en-US" sz="2400" b="1" dirty="0">
                <a:solidFill>
                  <a:srgbClr val="333399"/>
                </a:solidFill>
              </a:rPr>
              <a:t> …</a:t>
            </a:r>
            <a:r>
              <a:rPr lang="en-US" sz="2400" dirty="0">
                <a:solidFill>
                  <a:srgbClr val="333399"/>
                </a:solidFill>
              </a:rPr>
              <a:t> </a:t>
            </a:r>
            <a:r>
              <a:rPr lang="en-US" sz="2000" dirty="0">
                <a:solidFill>
                  <a:srgbClr val="333399"/>
                </a:solidFill>
              </a:rPr>
              <a:t>Socials, Service Projects, Networking, Tours, Other?</a:t>
            </a:r>
          </a:p>
          <a:p>
            <a:pPr marL="342900" lvl="1" indent="-342900" eaLnBrk="1" hangingPunct="1">
              <a:buFontTx/>
              <a:buChar char="•"/>
            </a:pPr>
            <a:endParaRPr lang="en-US" sz="1200" dirty="0">
              <a:solidFill>
                <a:srgbClr val="333399"/>
              </a:solidFill>
            </a:endParaRPr>
          </a:p>
          <a:p>
            <a:pPr marL="0" lvl="1" indent="0" eaLnBrk="1" hangingPunct="1">
              <a:buNone/>
            </a:pPr>
            <a:endParaRPr lang="en-US" sz="2400" b="1" dirty="0">
              <a:solidFill>
                <a:srgbClr val="333399"/>
              </a:solidFill>
            </a:endParaRPr>
          </a:p>
          <a:p>
            <a:pPr marL="0" indent="0" eaLnBrk="1" hangingPunct="1">
              <a:buNone/>
            </a:pPr>
            <a:endParaRPr lang="en-US" sz="2400" b="1" dirty="0">
              <a:solidFill>
                <a:srgbClr val="333399"/>
              </a:solidFill>
            </a:endParaRPr>
          </a:p>
          <a:p>
            <a:pPr marL="0" indent="0" eaLnBrk="1" hangingPunct="1">
              <a:buNone/>
            </a:pPr>
            <a:r>
              <a:rPr lang="en-US" sz="2400" b="1" dirty="0">
                <a:solidFill>
                  <a:srgbClr val="CC0066"/>
                </a:solidFill>
              </a:rPr>
              <a:t>	</a:t>
            </a:r>
          </a:p>
          <a:p>
            <a:pPr eaLnBrk="1" hangingPunct="1">
              <a:buFontTx/>
              <a:buNone/>
            </a:pPr>
            <a:endParaRPr lang="en-US" b="1" dirty="0">
              <a:solidFill>
                <a:srgbClr val="333399"/>
              </a:solidFill>
            </a:endParaRPr>
          </a:p>
        </p:txBody>
      </p:sp>
    </p:spTree>
    <p:extLst>
      <p:ext uri="{BB962C8B-B14F-4D97-AF65-F5344CB8AC3E}">
        <p14:creationId xmlns:p14="http://schemas.microsoft.com/office/powerpoint/2010/main" val="421480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229600" cy="990600"/>
          </a:xfrm>
        </p:spPr>
        <p:txBody>
          <a:bodyPr/>
          <a:lstStyle/>
          <a:p>
            <a:pPr eaLnBrk="1" hangingPunct="1"/>
            <a:r>
              <a:rPr lang="en-US" b="1" dirty="0">
                <a:solidFill>
                  <a:srgbClr val="F85746"/>
                </a:solidFill>
              </a:rPr>
              <a:t>Rotary Wants YOU!</a:t>
            </a:r>
            <a:br>
              <a:rPr lang="en-US" b="1" dirty="0">
                <a:solidFill>
                  <a:srgbClr val="F85746"/>
                </a:solidFill>
              </a:rPr>
            </a:br>
            <a:r>
              <a:rPr lang="en-US" b="1" dirty="0">
                <a:solidFill>
                  <a:srgbClr val="333399"/>
                </a:solidFill>
              </a:rPr>
              <a:t> </a:t>
            </a:r>
          </a:p>
        </p:txBody>
      </p:sp>
      <p:sp>
        <p:nvSpPr>
          <p:cNvPr id="9219" name="Rectangle 3"/>
          <p:cNvSpPr>
            <a:spLocks noGrp="1" noChangeArrowheads="1"/>
          </p:cNvSpPr>
          <p:nvPr>
            <p:ph type="body" idx="1"/>
          </p:nvPr>
        </p:nvSpPr>
        <p:spPr>
          <a:xfrm>
            <a:off x="304800" y="2209800"/>
            <a:ext cx="8534400" cy="4267200"/>
          </a:xfrm>
        </p:spPr>
        <p:txBody>
          <a:bodyPr/>
          <a:lstStyle/>
          <a:p>
            <a:pPr eaLnBrk="1" hangingPunct="1"/>
            <a:r>
              <a:rPr lang="en-US" sz="2400" b="1" u="sng" dirty="0">
                <a:solidFill>
                  <a:srgbClr val="333399"/>
                </a:solidFill>
              </a:rPr>
              <a:t>Membership drives</a:t>
            </a:r>
            <a:r>
              <a:rPr lang="en-US" sz="2400" dirty="0">
                <a:solidFill>
                  <a:srgbClr val="333399"/>
                </a:solidFill>
              </a:rPr>
              <a:t>  </a:t>
            </a:r>
            <a:r>
              <a:rPr lang="en-US" sz="2400" b="1" dirty="0">
                <a:solidFill>
                  <a:srgbClr val="333399"/>
                </a:solidFill>
              </a:rPr>
              <a:t>… Make them FUN and rewarding.</a:t>
            </a:r>
            <a:endParaRPr lang="en-US" sz="2400" dirty="0">
              <a:solidFill>
                <a:srgbClr val="333399"/>
              </a:solidFill>
            </a:endParaRPr>
          </a:p>
          <a:p>
            <a:pPr lvl="1" eaLnBrk="1" hangingPunct="1"/>
            <a:r>
              <a:rPr lang="en-US" sz="2000" dirty="0">
                <a:solidFill>
                  <a:srgbClr val="333399"/>
                </a:solidFill>
              </a:rPr>
              <a:t>Contests</a:t>
            </a:r>
          </a:p>
          <a:p>
            <a:pPr lvl="1" eaLnBrk="1" hangingPunct="1"/>
            <a:r>
              <a:rPr lang="en-US" sz="2000" dirty="0">
                <a:solidFill>
                  <a:srgbClr val="333399"/>
                </a:solidFill>
              </a:rPr>
              <a:t>Tournaments </a:t>
            </a:r>
          </a:p>
          <a:p>
            <a:pPr lvl="1" eaLnBrk="1" hangingPunct="1"/>
            <a:r>
              <a:rPr lang="en-US" sz="2000" dirty="0">
                <a:solidFill>
                  <a:srgbClr val="333399"/>
                </a:solidFill>
              </a:rPr>
              <a:t>Prizes</a:t>
            </a:r>
          </a:p>
          <a:p>
            <a:pPr lvl="1" eaLnBrk="1" hangingPunct="1"/>
            <a:r>
              <a:rPr lang="en-US" sz="2000" dirty="0">
                <a:solidFill>
                  <a:srgbClr val="333399"/>
                </a:solidFill>
              </a:rPr>
              <a:t>Bring a Friend Month - August</a:t>
            </a:r>
          </a:p>
          <a:p>
            <a:pPr marL="0" indent="0" eaLnBrk="1" hangingPunct="1">
              <a:buNone/>
            </a:pPr>
            <a:endParaRPr lang="en-US" sz="1200" b="1" u="sng" dirty="0">
              <a:solidFill>
                <a:srgbClr val="C00000"/>
              </a:solidFill>
            </a:endParaRPr>
          </a:p>
          <a:p>
            <a:pPr eaLnBrk="1" hangingPunct="1"/>
            <a:r>
              <a:rPr lang="en-US" sz="2400" b="1" u="sng" dirty="0">
                <a:solidFill>
                  <a:srgbClr val="333399"/>
                </a:solidFill>
              </a:rPr>
              <a:t>Elevator Pitch</a:t>
            </a:r>
            <a:r>
              <a:rPr lang="en-US" sz="2400" b="1" dirty="0">
                <a:solidFill>
                  <a:srgbClr val="333399"/>
                </a:solidFill>
              </a:rPr>
              <a:t> … </a:t>
            </a:r>
            <a:r>
              <a:rPr lang="en-US" sz="2000" dirty="0">
                <a:solidFill>
                  <a:srgbClr val="333399"/>
                </a:solidFill>
              </a:rPr>
              <a:t>Develop one and promote it</a:t>
            </a:r>
            <a:r>
              <a:rPr lang="en-US" sz="2000">
                <a:solidFill>
                  <a:srgbClr val="333399"/>
                </a:solidFill>
              </a:rPr>
              <a:t>. </a:t>
            </a:r>
            <a:endParaRPr lang="en-US" sz="2400" b="1" u="sng" dirty="0">
              <a:solidFill>
                <a:srgbClr val="F85746"/>
              </a:solidFill>
            </a:endParaRPr>
          </a:p>
          <a:p>
            <a:endParaRPr lang="en-US" sz="1200" b="1" u="sng" dirty="0">
              <a:solidFill>
                <a:srgbClr val="C00000"/>
              </a:solidFill>
            </a:endParaRPr>
          </a:p>
          <a:p>
            <a:pPr eaLnBrk="1" hangingPunct="1"/>
            <a:r>
              <a:rPr lang="en-US" sz="2400" b="1" u="sng" dirty="0">
                <a:solidFill>
                  <a:srgbClr val="333399"/>
                </a:solidFill>
              </a:rPr>
              <a:t>What’s working?</a:t>
            </a:r>
            <a:r>
              <a:rPr lang="en-US" sz="2400" b="1" dirty="0">
                <a:solidFill>
                  <a:srgbClr val="333399"/>
                </a:solidFill>
              </a:rPr>
              <a:t>  … </a:t>
            </a:r>
            <a:r>
              <a:rPr lang="en-US" sz="2000" dirty="0">
                <a:solidFill>
                  <a:srgbClr val="333399"/>
                </a:solidFill>
              </a:rPr>
              <a:t>Share your success stories!</a:t>
            </a:r>
          </a:p>
          <a:p>
            <a:pPr lvl="1" eaLnBrk="1" hangingPunct="1"/>
            <a:r>
              <a:rPr lang="en-US" sz="2400" dirty="0">
                <a:solidFill>
                  <a:srgbClr val="333399"/>
                </a:solidFill>
              </a:rPr>
              <a:t>My email address – </a:t>
            </a:r>
            <a:r>
              <a:rPr lang="en-US" sz="2400" b="1" u="sng" dirty="0">
                <a:solidFill>
                  <a:srgbClr val="F85746"/>
                </a:solidFill>
              </a:rPr>
              <a:t>cutigerjam@gmail.com</a:t>
            </a:r>
          </a:p>
          <a:p>
            <a:pPr marL="0" indent="0" eaLnBrk="1" hangingPunct="1">
              <a:buNone/>
            </a:pPr>
            <a:endParaRPr lang="en-US" sz="2800" dirty="0">
              <a:solidFill>
                <a:srgbClr val="333399"/>
              </a:solidFill>
            </a:endParaRPr>
          </a:p>
          <a:p>
            <a:pPr marL="342900" lvl="1" indent="-342900" eaLnBrk="1" hangingPunct="1">
              <a:buFontTx/>
              <a:buChar char="•"/>
            </a:pPr>
            <a:endParaRPr lang="en-US" sz="1200" dirty="0">
              <a:solidFill>
                <a:srgbClr val="333399"/>
              </a:solidFill>
            </a:endParaRPr>
          </a:p>
          <a:p>
            <a:pPr marL="0" lvl="1" indent="0" eaLnBrk="1" hangingPunct="1">
              <a:buNone/>
            </a:pPr>
            <a:endParaRPr lang="en-US" sz="2400" b="1" dirty="0">
              <a:solidFill>
                <a:srgbClr val="333399"/>
              </a:solidFill>
            </a:endParaRPr>
          </a:p>
          <a:p>
            <a:pPr marL="0" indent="0" eaLnBrk="1" hangingPunct="1">
              <a:buNone/>
            </a:pPr>
            <a:endParaRPr lang="en-US" sz="2400" b="1" dirty="0">
              <a:solidFill>
                <a:srgbClr val="333399"/>
              </a:solidFill>
            </a:endParaRPr>
          </a:p>
          <a:p>
            <a:pPr marL="0" indent="0" eaLnBrk="1" hangingPunct="1">
              <a:buNone/>
            </a:pPr>
            <a:r>
              <a:rPr lang="en-US" sz="2400" b="1" dirty="0">
                <a:solidFill>
                  <a:srgbClr val="CC0066"/>
                </a:solidFill>
              </a:rPr>
              <a:t>	</a:t>
            </a:r>
          </a:p>
          <a:p>
            <a:pPr eaLnBrk="1" hangingPunct="1">
              <a:buFontTx/>
              <a:buNone/>
            </a:pPr>
            <a:endParaRPr lang="en-US" b="1" dirty="0">
              <a:solidFill>
                <a:srgbClr val="333399"/>
              </a:solidFill>
            </a:endParaRPr>
          </a:p>
        </p:txBody>
      </p:sp>
    </p:spTree>
    <p:extLst>
      <p:ext uri="{BB962C8B-B14F-4D97-AF65-F5344CB8AC3E}">
        <p14:creationId xmlns:p14="http://schemas.microsoft.com/office/powerpoint/2010/main" val="14215691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3801</TotalTime>
  <Words>453</Words>
  <Application>Microsoft Office PowerPoint</Application>
  <PresentationFormat>On-screen Show (4:3)</PresentationFormat>
  <Paragraphs>62</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MS PGothic</vt:lpstr>
      <vt:lpstr>MS PGothic</vt:lpstr>
      <vt:lpstr>Arial</vt:lpstr>
      <vt:lpstr>Arial Narrow</vt:lpstr>
      <vt:lpstr>Calibri</vt:lpstr>
      <vt:lpstr>Georgia</vt:lpstr>
      <vt:lpstr>Default Design</vt:lpstr>
      <vt:lpstr>Communications_white</vt:lpstr>
      <vt:lpstr>Close the back door!  </vt:lpstr>
      <vt:lpstr>Rotary Wants YOU!  </vt:lpstr>
      <vt:lpstr>Rotary Wants YOU!  </vt:lpstr>
    </vt:vector>
  </TitlesOfParts>
  <Company>Georgetown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awalters</dc:creator>
  <cp:lastModifiedBy>Lou Mello</cp:lastModifiedBy>
  <cp:revision>307</cp:revision>
  <cp:lastPrinted>2016-03-01T22:49:05Z</cp:lastPrinted>
  <dcterms:created xsi:type="dcterms:W3CDTF">2010-03-03T14:20:08Z</dcterms:created>
  <dcterms:modified xsi:type="dcterms:W3CDTF">2016-09-07T11:03:43Z</dcterms:modified>
</cp:coreProperties>
</file>