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256" r:id="rId2"/>
    <p:sldId id="293" r:id="rId3"/>
    <p:sldId id="335" r:id="rId4"/>
    <p:sldId id="336" r:id="rId5"/>
    <p:sldId id="300" r:id="rId6"/>
    <p:sldId id="337" r:id="rId7"/>
    <p:sldId id="338" r:id="rId8"/>
    <p:sldId id="339" r:id="rId9"/>
    <p:sldId id="345" r:id="rId10"/>
    <p:sldId id="341" r:id="rId11"/>
    <p:sldId id="342" r:id="rId12"/>
    <p:sldId id="343" r:id="rId13"/>
    <p:sldId id="340" r:id="rId14"/>
    <p:sldId id="284" r:id="rId1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26" autoAdjust="0"/>
  </p:normalViewPr>
  <p:slideViewPr>
    <p:cSldViewPr>
      <p:cViewPr varScale="1">
        <p:scale>
          <a:sx n="58" d="100"/>
          <a:sy n="58" d="100"/>
        </p:scale>
        <p:origin x="17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B85077EF-9044-433C-84B3-753B27FC4AFB}" type="datetimeFigureOut">
              <a:rPr lang="en-US" smtClean="0"/>
              <a:pPr/>
              <a:t>9/2/2016</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4BA1988-AF13-41E6-8347-B7027591EF30}" type="slidenum">
              <a:rPr lang="en-US" smtClean="0"/>
              <a:pPr/>
              <a:t>‹#›</a:t>
            </a:fld>
            <a:endParaRPr lang="en-US"/>
          </a:p>
        </p:txBody>
      </p:sp>
    </p:spTree>
    <p:extLst>
      <p:ext uri="{BB962C8B-B14F-4D97-AF65-F5344CB8AC3E}">
        <p14:creationId xmlns:p14="http://schemas.microsoft.com/office/powerpoint/2010/main" val="18527919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8-31T16:37:20.773"/>
    </inkml:context>
    <inkml:brush xml:id="br0">
      <inkml:brushProperty name="width" value="0.10583" units="cm"/>
      <inkml:brushProperty name="height" value="0.10583" units="cm"/>
      <inkml:brushProperty name="color" value="#ED1C24"/>
      <inkml:brushProperty name="ignorePressure" value="1"/>
    </inkml:brush>
  </inkml:definitions>
  <inkml:traceGroup>
    <inkml:annotationXML>
      <emma:emma xmlns:emma="http://www.w3.org/2003/04/emma" version="1.0">
        <emma:interpretation id="{944F6139-F45E-42DA-A568-32F3F27D1670}" emma:medium="tactile" emma:mode="ink">
          <msink:context xmlns:msink="http://schemas.microsoft.com/ink/2010/main" type="inkDrawing" rotatedBoundingBox="13456,9588 13471,9588 13471,9603 13456,9603" shapeName="Other"/>
        </emma:interpretation>
      </emma:emma>
    </inkml:annotationXML>
    <inkml:trace contextRef="#ctx0" brushRef="#br0">15449 5403</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8-31T16:37:21.763"/>
    </inkml:context>
    <inkml:brush xml:id="br0">
      <inkml:brushProperty name="width" value="0.10583" units="cm"/>
      <inkml:brushProperty name="height" value="0.10583" units="cm"/>
      <inkml:brushProperty name="color" value="#ED1C24"/>
      <inkml:brushProperty name="ignorePressure" value="1"/>
    </inkml:brush>
  </inkml:definitions>
  <inkml:trace contextRef="#ctx0" brushRef="#br0">15411 5403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8-31T16:37:21.995"/>
    </inkml:context>
    <inkml:brush xml:id="br0">
      <inkml:brushProperty name="width" value="0.10583" units="cm"/>
      <inkml:brushProperty name="height" value="0.10583" units="cm"/>
      <inkml:brushProperty name="color" value="#ED1C24"/>
      <inkml:brushProperty name="ignorePressure" value="1"/>
    </inkml:brush>
  </inkml:definitions>
  <inkml:trace contextRef="#ctx0" brushRef="#br0">15411 5403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8-31T16:37:22.417"/>
    </inkml:context>
    <inkml:brush xml:id="br0">
      <inkml:brushProperty name="width" value="0.10583" units="cm"/>
      <inkml:brushProperty name="height" value="0.10583" units="cm"/>
      <inkml:brushProperty name="color" value="#ED1C24"/>
      <inkml:brushProperty name="ignorePressure" value="1"/>
    </inkml:brush>
  </inkml:definitions>
  <inkml:trace contextRef="#ctx0" brushRef="#br0">15411 5403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8-31T16:37:23.049"/>
    </inkml:context>
    <inkml:brush xml:id="br0">
      <inkml:brushProperty name="width" value="0.10583" units="cm"/>
      <inkml:brushProperty name="height" value="0.10583" units="cm"/>
      <inkml:brushProperty name="color" value="#ED1C24"/>
      <inkml:brushProperty name="ignorePressure" value="1"/>
    </inkml:brush>
  </inkml:definitions>
  <inkml:traceGroup>
    <inkml:annotationXML>
      <emma:emma xmlns:emma="http://www.w3.org/2003/04/emma" version="1.0">
        <emma:interpretation id="{B2569408-5E97-4C8F-8661-51CF5FFE8E5C}" emma:medium="tactile" emma:mode="ink">
          <msink:context xmlns:msink="http://schemas.microsoft.com/ink/2010/main" type="inkDrawing" rotatedBoundingBox="13531,9246 13546,9246 13546,9261 13531,9261" shapeName="Other"/>
        </emma:interpretation>
      </emma:emma>
    </inkml:annotationXML>
    <inkml:trace contextRef="#ctx0" brushRef="#br0">15487 5232</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B1AA9BE-AE7C-4E85-8F37-CFBC0BF1F641}" type="datetimeFigureOut">
              <a:rPr lang="en-US" smtClean="0"/>
              <a:pPr/>
              <a:t>9/2/2016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E44E713-D2A2-448A-9845-FBA142C5316A}" type="slidenum">
              <a:rPr lang="en-US" smtClean="0"/>
              <a:pPr/>
              <a:t>‹#›</a:t>
            </a:fld>
            <a:endParaRPr lang="en-US"/>
          </a:p>
        </p:txBody>
      </p:sp>
    </p:spTree>
    <p:extLst>
      <p:ext uri="{BB962C8B-B14F-4D97-AF65-F5344CB8AC3E}">
        <p14:creationId xmlns:p14="http://schemas.microsoft.com/office/powerpoint/2010/main" val="387575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Rotary International has pushed NUMBERS and of course the District Leaders have responded by pushing numbers to club leaders – I cannot imagin</a:t>
            </a:r>
            <a:r>
              <a:rPr lang="en-US" baseline="0" dirty="0"/>
              <a:t>e this will change – BUT let’s consider the state of our club first – all the new members in the world will not help if your club is too expensive, or just down right dysfunctional – so let’s first look at your club, begin the fun of improving it and then bring in the new folks – Let’s take a peek at a club and see what we think.</a:t>
            </a:r>
            <a:endParaRPr lang="en-US" dirty="0"/>
          </a:p>
        </p:txBody>
      </p:sp>
      <p:sp>
        <p:nvSpPr>
          <p:cNvPr id="4" name="Slide Number Placeholder 3"/>
          <p:cNvSpPr>
            <a:spLocks noGrp="1"/>
          </p:cNvSpPr>
          <p:nvPr>
            <p:ph type="sldNum" sz="quarter" idx="10"/>
          </p:nvPr>
        </p:nvSpPr>
        <p:spPr/>
        <p:txBody>
          <a:bodyPr/>
          <a:lstStyle/>
          <a:p>
            <a:fld id="{4E44E713-D2A2-448A-9845-FBA142C5316A}" type="slidenum">
              <a:rPr lang="en-US" smtClean="0"/>
              <a:pPr/>
              <a:t>2</a:t>
            </a:fld>
            <a:endParaRPr lang="en-US"/>
          </a:p>
        </p:txBody>
      </p:sp>
    </p:spTree>
    <p:extLst>
      <p:ext uri="{BB962C8B-B14F-4D97-AF65-F5344CB8AC3E}">
        <p14:creationId xmlns:p14="http://schemas.microsoft.com/office/powerpoint/2010/main" val="61802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Double up on the greeters and ask members to </a:t>
            </a:r>
            <a:r>
              <a:rPr lang="en-US" baseline="0" dirty="0" err="1"/>
              <a:t>SHoW</a:t>
            </a:r>
            <a:r>
              <a:rPr lang="en-US" baseline="0" dirty="0"/>
              <a:t> UP ON time! The guests will be on time – or better yet – go get your guest!</a:t>
            </a:r>
          </a:p>
          <a:p>
            <a:r>
              <a:rPr lang="en-US" baseline="0" dirty="0"/>
              <a:t>Have a stellar program and Have FUN!.</a:t>
            </a:r>
          </a:p>
        </p:txBody>
      </p:sp>
      <p:sp>
        <p:nvSpPr>
          <p:cNvPr id="4" name="Slide Number Placeholder 3"/>
          <p:cNvSpPr>
            <a:spLocks noGrp="1"/>
          </p:cNvSpPr>
          <p:nvPr>
            <p:ph type="sldNum" sz="quarter" idx="10"/>
          </p:nvPr>
        </p:nvSpPr>
        <p:spPr/>
        <p:txBody>
          <a:bodyPr/>
          <a:lstStyle/>
          <a:p>
            <a:fld id="{4E44E713-D2A2-448A-9845-FBA142C5316A}" type="slidenum">
              <a:rPr lang="en-US" smtClean="0"/>
              <a:pPr/>
              <a:t>11</a:t>
            </a:fld>
            <a:endParaRPr lang="en-US"/>
          </a:p>
        </p:txBody>
      </p:sp>
    </p:spTree>
    <p:extLst>
      <p:ext uri="{BB962C8B-B14F-4D97-AF65-F5344CB8AC3E}">
        <p14:creationId xmlns:p14="http://schemas.microsoft.com/office/powerpoint/2010/main" val="242147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to thank your guests for coming – verbally and follow up with a postcard or a card – it is easy to customize these for your club – someone in your club can probably make these for you</a:t>
            </a:r>
          </a:p>
        </p:txBody>
      </p:sp>
      <p:sp>
        <p:nvSpPr>
          <p:cNvPr id="4" name="Slide Number Placeholder 3"/>
          <p:cNvSpPr>
            <a:spLocks noGrp="1"/>
          </p:cNvSpPr>
          <p:nvPr>
            <p:ph type="sldNum" sz="quarter" idx="10"/>
          </p:nvPr>
        </p:nvSpPr>
        <p:spPr/>
        <p:txBody>
          <a:bodyPr/>
          <a:lstStyle/>
          <a:p>
            <a:fld id="{4E44E713-D2A2-448A-9845-FBA142C5316A}" type="slidenum">
              <a:rPr lang="en-US" smtClean="0"/>
              <a:pPr/>
              <a:t>12</a:t>
            </a:fld>
            <a:endParaRPr lang="en-US"/>
          </a:p>
        </p:txBody>
      </p:sp>
    </p:spTree>
    <p:extLst>
      <p:ext uri="{BB962C8B-B14F-4D97-AF65-F5344CB8AC3E}">
        <p14:creationId xmlns:p14="http://schemas.microsoft.com/office/powerpoint/2010/main" val="404389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Personally follow up with each guest – invite them for coffee and answer any questions – THEN MAKE THE ASK!</a:t>
            </a:r>
          </a:p>
          <a:p>
            <a:endParaRPr lang="en-US" baseline="0" dirty="0"/>
          </a:p>
          <a:p>
            <a:r>
              <a:rPr lang="en-US" baseline="0" dirty="0"/>
              <a:t>You might want to try this intentional recruiting program twice a year.</a:t>
            </a:r>
          </a:p>
        </p:txBody>
      </p:sp>
      <p:sp>
        <p:nvSpPr>
          <p:cNvPr id="4" name="Slide Number Placeholder 3"/>
          <p:cNvSpPr>
            <a:spLocks noGrp="1"/>
          </p:cNvSpPr>
          <p:nvPr>
            <p:ph type="sldNum" sz="quarter" idx="10"/>
          </p:nvPr>
        </p:nvSpPr>
        <p:spPr/>
        <p:txBody>
          <a:bodyPr/>
          <a:lstStyle/>
          <a:p>
            <a:fld id="{4E44E713-D2A2-448A-9845-FBA142C5316A}" type="slidenum">
              <a:rPr lang="en-US" smtClean="0"/>
              <a:pPr/>
              <a:t>13</a:t>
            </a:fld>
            <a:endParaRPr lang="en-US"/>
          </a:p>
        </p:txBody>
      </p:sp>
    </p:spTree>
    <p:extLst>
      <p:ext uri="{BB962C8B-B14F-4D97-AF65-F5344CB8AC3E}">
        <p14:creationId xmlns:p14="http://schemas.microsoft.com/office/powerpoint/2010/main" val="427438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 you see room for improvement? They certainly enjoy each other and sounds like they are interested in helping with their</a:t>
            </a:r>
            <a:r>
              <a:rPr lang="en-US" baseline="0" dirty="0"/>
              <a:t> community – but some times that is not enough – seems like the sergeant at arms was never given a List of Things to Put Out for each Meeting – maybe no one told him exactly what his job entails?</a:t>
            </a:r>
          </a:p>
          <a:p>
            <a:r>
              <a:rPr lang="en-US" baseline="0" dirty="0"/>
              <a:t>An Agenda might help the president and perhaps time management skills? I am sure you see MANY ideas to change – it is easy – when it is not your club. We think we are too busy to take a few meetings to take a careful look at our clubs and start a plan for change</a:t>
            </a:r>
            <a:endParaRPr lang="en-US" dirty="0"/>
          </a:p>
        </p:txBody>
      </p:sp>
      <p:sp>
        <p:nvSpPr>
          <p:cNvPr id="4" name="Slide Number Placeholder 3"/>
          <p:cNvSpPr>
            <a:spLocks noGrp="1"/>
          </p:cNvSpPr>
          <p:nvPr>
            <p:ph type="sldNum" sz="quarter" idx="10"/>
          </p:nvPr>
        </p:nvSpPr>
        <p:spPr/>
        <p:txBody>
          <a:bodyPr/>
          <a:lstStyle/>
          <a:p>
            <a:fld id="{4E44E713-D2A2-448A-9845-FBA142C5316A}" type="slidenum">
              <a:rPr lang="en-US" smtClean="0"/>
              <a:pPr/>
              <a:t>3</a:t>
            </a:fld>
            <a:endParaRPr lang="en-US"/>
          </a:p>
        </p:txBody>
      </p:sp>
    </p:spTree>
    <p:extLst>
      <p:ext uri="{BB962C8B-B14F-4D97-AF65-F5344CB8AC3E}">
        <p14:creationId xmlns:p14="http://schemas.microsoft.com/office/powerpoint/2010/main" val="192970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is usually</a:t>
            </a:r>
            <a:r>
              <a:rPr lang="en-US" baseline="0" dirty="0"/>
              <a:t> not easy and for Rotary Clubs. Change Slowly and gets lots of buy in – one way to get buy in is to survey the members. You can take a meeting and do a paper survey or you can use a free survey tool, like survey money to  survey online and then use a meeting to talk about the results and choose items that most agree upon.</a:t>
            </a:r>
            <a:endParaRPr lang="en-US" dirty="0"/>
          </a:p>
        </p:txBody>
      </p:sp>
      <p:sp>
        <p:nvSpPr>
          <p:cNvPr id="4" name="Slide Number Placeholder 3"/>
          <p:cNvSpPr>
            <a:spLocks noGrp="1"/>
          </p:cNvSpPr>
          <p:nvPr>
            <p:ph type="sldNum" sz="quarter" idx="10"/>
          </p:nvPr>
        </p:nvSpPr>
        <p:spPr/>
        <p:txBody>
          <a:bodyPr/>
          <a:lstStyle/>
          <a:p>
            <a:fld id="{4E44E713-D2A2-448A-9845-FBA142C5316A}" type="slidenum">
              <a:rPr lang="en-US" smtClean="0"/>
              <a:pPr/>
              <a:t>4</a:t>
            </a:fld>
            <a:endParaRPr lang="en-US"/>
          </a:p>
        </p:txBody>
      </p:sp>
    </p:spTree>
    <p:extLst>
      <p:ext uri="{BB962C8B-B14F-4D97-AF65-F5344CB8AC3E}">
        <p14:creationId xmlns:p14="http://schemas.microsoft.com/office/powerpoint/2010/main" val="316370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book of ideas</a:t>
            </a:r>
            <a:r>
              <a:rPr lang="en-US" baseline="0" dirty="0"/>
              <a:t> has several surveys including an exit survey – may be nice to know exactly WHY folks are leaving? They are short and you can modify them to fit your own club</a:t>
            </a:r>
          </a:p>
        </p:txBody>
      </p:sp>
      <p:sp>
        <p:nvSpPr>
          <p:cNvPr id="4" name="Slide Number Placeholder 3"/>
          <p:cNvSpPr>
            <a:spLocks noGrp="1"/>
          </p:cNvSpPr>
          <p:nvPr>
            <p:ph type="sldNum" sz="quarter" idx="10"/>
          </p:nvPr>
        </p:nvSpPr>
        <p:spPr/>
        <p:txBody>
          <a:bodyPr/>
          <a:lstStyle/>
          <a:p>
            <a:fld id="{4E44E713-D2A2-448A-9845-FBA142C5316A}" type="slidenum">
              <a:rPr lang="en-US" smtClean="0"/>
              <a:pPr/>
              <a:t>5</a:t>
            </a:fld>
            <a:endParaRPr lang="en-US"/>
          </a:p>
        </p:txBody>
      </p:sp>
    </p:spTree>
    <p:extLst>
      <p:ext uri="{BB962C8B-B14F-4D97-AF65-F5344CB8AC3E}">
        <p14:creationId xmlns:p14="http://schemas.microsoft.com/office/powerpoint/2010/main" val="233197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change plan in place and are</a:t>
            </a:r>
            <a:r>
              <a:rPr lang="en-US" baseline="0" dirty="0"/>
              <a:t> beginning to implement the first few items, now is the time to plan for your Rotary Rally or Bring a friend to Rotary.</a:t>
            </a:r>
          </a:p>
          <a:p>
            <a:r>
              <a:rPr lang="en-US" baseline="0" dirty="0"/>
              <a:t>Choose a date at least 4 weeks in the future and contact an awesome speaker – choose a topic that might benefit business or choose to explain WHY Rotary? Then use the Membership assessment tool to help you identify classifications that your club is missing. There are several great surveys for your club to determine strengths and interests of club members, classifications and an exercise to identify missing classifications.</a:t>
            </a:r>
          </a:p>
          <a:p>
            <a:r>
              <a:rPr lang="en-US" baseline="0" dirty="0"/>
              <a:t>While classifications no longer hold the critical place their used to – it is still important to have a diverse club to better serve your community and the world.</a:t>
            </a:r>
          </a:p>
        </p:txBody>
      </p:sp>
      <p:sp>
        <p:nvSpPr>
          <p:cNvPr id="4" name="Slide Number Placeholder 3"/>
          <p:cNvSpPr>
            <a:spLocks noGrp="1"/>
          </p:cNvSpPr>
          <p:nvPr>
            <p:ph type="sldNum" sz="quarter" idx="10"/>
          </p:nvPr>
        </p:nvSpPr>
        <p:spPr/>
        <p:txBody>
          <a:bodyPr/>
          <a:lstStyle/>
          <a:p>
            <a:fld id="{4E44E713-D2A2-448A-9845-FBA142C5316A}" type="slidenum">
              <a:rPr lang="en-US" smtClean="0"/>
              <a:pPr/>
              <a:t>6</a:t>
            </a:fld>
            <a:endParaRPr lang="en-US"/>
          </a:p>
        </p:txBody>
      </p:sp>
    </p:spTree>
    <p:extLst>
      <p:ext uri="{BB962C8B-B14F-4D97-AF65-F5344CB8AC3E}">
        <p14:creationId xmlns:p14="http://schemas.microsoft.com/office/powerpoint/2010/main" val="357671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Your membership committee should create most of this list ahead of time – use the yellow pages if you blank on more classifications</a:t>
            </a:r>
          </a:p>
          <a:p>
            <a:r>
              <a:rPr lang="en-US" baseline="0" dirty="0"/>
              <a:t>Then play, WHO KNOWS A </a:t>
            </a:r>
          </a:p>
          <a:p>
            <a:r>
              <a:rPr lang="en-US" baseline="0" dirty="0"/>
              <a:t>Who knows an insurance agent? Put the Rotarian’s name and the name of the guest on the chart.</a:t>
            </a:r>
          </a:p>
        </p:txBody>
      </p:sp>
      <p:sp>
        <p:nvSpPr>
          <p:cNvPr id="4" name="Slide Number Placeholder 3"/>
          <p:cNvSpPr>
            <a:spLocks noGrp="1"/>
          </p:cNvSpPr>
          <p:nvPr>
            <p:ph type="sldNum" sz="quarter" idx="10"/>
          </p:nvPr>
        </p:nvSpPr>
        <p:spPr/>
        <p:txBody>
          <a:bodyPr/>
          <a:lstStyle/>
          <a:p>
            <a:fld id="{4E44E713-D2A2-448A-9845-FBA142C5316A}" type="slidenum">
              <a:rPr lang="en-US" smtClean="0"/>
              <a:pPr/>
              <a:t>7</a:t>
            </a:fld>
            <a:endParaRPr lang="en-US"/>
          </a:p>
        </p:txBody>
      </p:sp>
    </p:spTree>
    <p:extLst>
      <p:ext uri="{BB962C8B-B14F-4D97-AF65-F5344CB8AC3E}">
        <p14:creationId xmlns:p14="http://schemas.microsoft.com/office/powerpoint/2010/main" val="384743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Invite these folks to your Rally – you might even create a “business card” invitation to hand as a reminder – follow up the week before to remind prospect of the meeting.</a:t>
            </a:r>
          </a:p>
        </p:txBody>
      </p:sp>
      <p:sp>
        <p:nvSpPr>
          <p:cNvPr id="4" name="Slide Number Placeholder 3"/>
          <p:cNvSpPr>
            <a:spLocks noGrp="1"/>
          </p:cNvSpPr>
          <p:nvPr>
            <p:ph type="sldNum" sz="quarter" idx="10"/>
          </p:nvPr>
        </p:nvSpPr>
        <p:spPr/>
        <p:txBody>
          <a:bodyPr/>
          <a:lstStyle/>
          <a:p>
            <a:fld id="{4E44E713-D2A2-448A-9845-FBA142C5316A}" type="slidenum">
              <a:rPr lang="en-US" smtClean="0"/>
              <a:pPr/>
              <a:t>8</a:t>
            </a:fld>
            <a:endParaRPr lang="en-US"/>
          </a:p>
        </p:txBody>
      </p:sp>
    </p:spTree>
    <p:extLst>
      <p:ext uri="{BB962C8B-B14F-4D97-AF65-F5344CB8AC3E}">
        <p14:creationId xmlns:p14="http://schemas.microsoft.com/office/powerpoint/2010/main" val="100001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Create a Club Brochure if you do not already have one as well as a What’s Rotary with our basic tenants in it – we even include CART</a:t>
            </a:r>
          </a:p>
          <a:p>
            <a:r>
              <a:rPr lang="en-US" baseline="0" dirty="0"/>
              <a:t>Make special name tags for guest so they realize you expected them and give them the items you have prepared.</a:t>
            </a:r>
          </a:p>
        </p:txBody>
      </p:sp>
      <p:sp>
        <p:nvSpPr>
          <p:cNvPr id="4" name="Slide Number Placeholder 3"/>
          <p:cNvSpPr>
            <a:spLocks noGrp="1"/>
          </p:cNvSpPr>
          <p:nvPr>
            <p:ph type="sldNum" sz="quarter" idx="10"/>
          </p:nvPr>
        </p:nvSpPr>
        <p:spPr/>
        <p:txBody>
          <a:bodyPr/>
          <a:lstStyle/>
          <a:p>
            <a:fld id="{4E44E713-D2A2-448A-9845-FBA142C5316A}" type="slidenum">
              <a:rPr lang="en-US" smtClean="0"/>
              <a:pPr/>
              <a:t>9</a:t>
            </a:fld>
            <a:endParaRPr lang="en-US"/>
          </a:p>
        </p:txBody>
      </p:sp>
    </p:spTree>
    <p:extLst>
      <p:ext uri="{BB962C8B-B14F-4D97-AF65-F5344CB8AC3E}">
        <p14:creationId xmlns:p14="http://schemas.microsoft.com/office/powerpoint/2010/main" val="363928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Perhaps even print or purchase Connect for Good an informational piece found on Rotary.org – documents or Shop.Rotary.org</a:t>
            </a:r>
          </a:p>
          <a:p>
            <a:endParaRPr lang="en-US" baseline="0" dirty="0"/>
          </a:p>
          <a:p>
            <a:r>
              <a:rPr lang="en-US" baseline="0" dirty="0"/>
              <a:t>You might even collect recent copies of the Rotarian to put on tables and encourage guest to take them.</a:t>
            </a:r>
          </a:p>
        </p:txBody>
      </p:sp>
      <p:sp>
        <p:nvSpPr>
          <p:cNvPr id="4" name="Slide Number Placeholder 3"/>
          <p:cNvSpPr>
            <a:spLocks noGrp="1"/>
          </p:cNvSpPr>
          <p:nvPr>
            <p:ph type="sldNum" sz="quarter" idx="10"/>
          </p:nvPr>
        </p:nvSpPr>
        <p:spPr/>
        <p:txBody>
          <a:bodyPr/>
          <a:lstStyle/>
          <a:p>
            <a:fld id="{4E44E713-D2A2-448A-9845-FBA142C5316A}" type="slidenum">
              <a:rPr lang="en-US" smtClean="0"/>
              <a:pPr/>
              <a:t>10</a:t>
            </a:fld>
            <a:endParaRPr lang="en-US"/>
          </a:p>
        </p:txBody>
      </p:sp>
    </p:spTree>
    <p:extLst>
      <p:ext uri="{BB962C8B-B14F-4D97-AF65-F5344CB8AC3E}">
        <p14:creationId xmlns:p14="http://schemas.microsoft.com/office/powerpoint/2010/main" val="211312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6C4632-C609-45AB-A9AF-308550D0544E}"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C4632-C609-45AB-A9AF-308550D0544E}"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C4632-C609-45AB-A9AF-308550D0544E}"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C4632-C609-45AB-A9AF-308550D0544E}"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C4632-C609-45AB-A9AF-308550D0544E}" type="datetimeFigureOut">
              <a:rPr lang="en-US" smtClean="0"/>
              <a:pPr/>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6C4632-C609-45AB-A9AF-308550D0544E}" type="datetimeFigureOut">
              <a:rPr lang="en-US" smtClean="0"/>
              <a:pPr/>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6C4632-C609-45AB-A9AF-308550D0544E}" type="datetimeFigureOut">
              <a:rPr lang="en-US" smtClean="0"/>
              <a:pPr/>
              <a:t>9/2/2016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6C4632-C609-45AB-A9AF-308550D0544E}" type="datetimeFigureOut">
              <a:rPr lang="en-US" smtClean="0"/>
              <a:pPr/>
              <a:t>9/2/2016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C4632-C609-45AB-A9AF-308550D0544E}" type="datetimeFigureOut">
              <a:rPr lang="en-US" smtClean="0"/>
              <a:pPr/>
              <a:t>9/2/2016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6C4632-C609-45AB-A9AF-308550D0544E}" type="datetimeFigureOut">
              <a:rPr lang="en-US" smtClean="0"/>
              <a:pPr/>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6C4632-C609-45AB-A9AF-308550D0544E}" type="datetimeFigureOut">
              <a:rPr lang="en-US" smtClean="0"/>
              <a:pPr/>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77C27-C121-459E-8797-44FD2C2339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C4632-C609-45AB-A9AF-308550D0544E}" type="datetimeFigureOut">
              <a:rPr lang="en-US" smtClean="0"/>
              <a:pPr/>
              <a:t>9/2/2016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77C27-C121-459E-8797-44FD2C2339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customXml" Target="../ink/ink1.xml"/><Relationship Id="rId7"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8305800" cy="5105399"/>
          </a:xfrm>
          <a:solidFill>
            <a:schemeClr val="tx1"/>
          </a:solidFill>
        </p:spPr>
        <p:txBody>
          <a:bodyPr>
            <a:noAutofit/>
          </a:bodyPr>
          <a:lstStyle/>
          <a:p>
            <a:endParaRPr lang="en-US" sz="7200" dirty="0"/>
          </a:p>
        </p:txBody>
      </p:sp>
      <p:pic>
        <p:nvPicPr>
          <p:cNvPr id="6" name="Picture 5" descr="T1617EN_PMS-C.png"/>
          <p:cNvPicPr>
            <a:picLocks noChangeAspect="1"/>
          </p:cNvPicPr>
          <p:nvPr/>
        </p:nvPicPr>
        <p:blipFill>
          <a:blip r:embed="rId2" cstate="print"/>
          <a:stretch>
            <a:fillRect/>
          </a:stretch>
        </p:blipFill>
        <p:spPr>
          <a:xfrm>
            <a:off x="6248400" y="5410200"/>
            <a:ext cx="2338430" cy="1302108"/>
          </a:xfrm>
          <a:prstGeom prst="rect">
            <a:avLst/>
          </a:prstGeom>
        </p:spPr>
      </p:pic>
      <p:sp>
        <p:nvSpPr>
          <p:cNvPr id="7" name="Subtitle 6"/>
          <p:cNvSpPr>
            <a:spLocks noGrp="1"/>
          </p:cNvSpPr>
          <p:nvPr>
            <p:ph type="subTitle" idx="1"/>
          </p:nvPr>
        </p:nvSpPr>
        <p:spPr>
          <a:xfrm>
            <a:off x="838200" y="457200"/>
            <a:ext cx="7696200" cy="4495800"/>
          </a:xfrm>
        </p:spPr>
        <p:txBody>
          <a:bodyPr anchor="ctr">
            <a:normAutofit/>
          </a:bodyPr>
          <a:lstStyle/>
          <a:p>
            <a:r>
              <a:rPr lang="en-US" sz="6600" dirty="0">
                <a:solidFill>
                  <a:schemeClr val="bg1"/>
                </a:solidFill>
              </a:rPr>
              <a:t>Membership!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675539"/>
            <a:ext cx="2028571" cy="771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pic>
        <p:nvPicPr>
          <p:cNvPr id="2" name="Picture 1"/>
          <p:cNvPicPr>
            <a:picLocks noChangeAspect="1"/>
          </p:cNvPicPr>
          <p:nvPr/>
        </p:nvPicPr>
        <p:blipFill>
          <a:blip r:embed="rId5"/>
          <a:stretch>
            <a:fillRect/>
          </a:stretch>
        </p:blipFill>
        <p:spPr>
          <a:xfrm>
            <a:off x="1776285" y="274638"/>
            <a:ext cx="4054538" cy="4804992"/>
          </a:xfrm>
          <a:prstGeom prst="rect">
            <a:avLst/>
          </a:prstGeom>
        </p:spPr>
      </p:pic>
    </p:spTree>
    <p:extLst>
      <p:ext uri="{BB962C8B-B14F-4D97-AF65-F5344CB8AC3E}">
        <p14:creationId xmlns:p14="http://schemas.microsoft.com/office/powerpoint/2010/main" val="353953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pic>
        <p:nvPicPr>
          <p:cNvPr id="3" name="Picture 2" descr="Wal-Mart Greeters to Give Smiles, Xanax to Patrons with Two or Mor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3156"/>
            <a:ext cx="9144000" cy="4777740"/>
          </a:xfrm>
          <a:prstGeom prst="rect">
            <a:avLst/>
          </a:prstGeom>
        </p:spPr>
      </p:pic>
    </p:spTree>
    <p:extLst>
      <p:ext uri="{BB962C8B-B14F-4D97-AF65-F5344CB8AC3E}">
        <p14:creationId xmlns:p14="http://schemas.microsoft.com/office/powerpoint/2010/main" val="319201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sp>
        <p:nvSpPr>
          <p:cNvPr id="2" name="Rectangle 1"/>
          <p:cNvSpPr/>
          <p:nvPr/>
        </p:nvSpPr>
        <p:spPr>
          <a:xfrm>
            <a:off x="381000" y="274638"/>
            <a:ext cx="8305799" cy="4754562"/>
          </a:xfrm>
          <a:prstGeom prst="rect">
            <a:avLst/>
          </a:prstGeom>
          <a:noFill/>
        </p:spPr>
        <p:txBody>
          <a:bodyPr wrap="none" lIns="91440" tIns="45720" rIns="91440" bIns="45720">
            <a:prstTxWarp prst="textChevronInverted">
              <a:avLst/>
            </a:prstTxWarp>
            <a:spAutoFit/>
          </a:bodyPr>
          <a:lstStyle/>
          <a:p>
            <a:pPr algn="ctr"/>
            <a:r>
              <a:rPr lang="en-US" sz="5400" b="0" cap="none" spc="0" dirty="0">
                <a:ln w="0"/>
                <a:solidFill>
                  <a:schemeClr val="bg1"/>
                </a:solidFill>
                <a:effectLst>
                  <a:reflection blurRad="6350" stA="53000" endA="300" endPos="35500" dir="5400000" sy="-90000" algn="bl" rotWithShape="0"/>
                </a:effectLst>
              </a:rPr>
              <a:t>Thank You</a:t>
            </a:r>
          </a:p>
        </p:txBody>
      </p:sp>
    </p:spTree>
    <p:extLst>
      <p:ext uri="{BB962C8B-B14F-4D97-AF65-F5344CB8AC3E}">
        <p14:creationId xmlns:p14="http://schemas.microsoft.com/office/powerpoint/2010/main" val="422652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ol Fireworks 2178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887"/>
            <a:ext cx="9144000" cy="6782113"/>
          </a:xfrm>
          <a:prstGeom prst="rect">
            <a:avLst/>
          </a:prstGeom>
        </p:spPr>
      </p:pic>
      <p:pic>
        <p:nvPicPr>
          <p:cNvPr id="12" name="Picture 11" descr="T1617EN_PMS-C.png"/>
          <p:cNvPicPr>
            <a:picLocks noChangeAspect="1"/>
          </p:cNvPicPr>
          <p:nvPr/>
        </p:nvPicPr>
        <p:blipFill>
          <a:blip r:embed="rId4"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spTree>
    <p:extLst>
      <p:ext uri="{BB962C8B-B14F-4D97-AF65-F5344CB8AC3E}">
        <p14:creationId xmlns:p14="http://schemas.microsoft.com/office/powerpoint/2010/main" val="377794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RF_RGB.png"/>
          <p:cNvPicPr>
            <a:picLocks noGrp="1" noChangeAspect="1"/>
          </p:cNvPicPr>
          <p:nvPr>
            <p:ph idx="4294967295"/>
          </p:nvPr>
        </p:nvPicPr>
        <p:blipFill>
          <a:blip r:embed="rId2" cstate="print"/>
          <a:stretch>
            <a:fillRect/>
          </a:stretch>
        </p:blipFill>
        <p:spPr>
          <a:xfrm>
            <a:off x="389731" y="5730120"/>
            <a:ext cx="1963738" cy="741363"/>
          </a:xfrm>
        </p:spPr>
      </p:pic>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sp>
        <p:nvSpPr>
          <p:cNvPr id="3" name="Subtitle 2"/>
          <p:cNvSpPr>
            <a:spLocks noGrp="1"/>
          </p:cNvSpPr>
          <p:nvPr>
            <p:ph type="subTitle" idx="1"/>
          </p:nvPr>
        </p:nvSpPr>
        <p:spPr/>
        <p:txBody>
          <a:bodyPr/>
          <a:lstStyle/>
          <a:p>
            <a:r>
              <a:rPr lang="en-US" dirty="0"/>
              <a:t>Billi Black</a:t>
            </a:r>
          </a:p>
          <a:p>
            <a:r>
              <a:rPr lang="en-US" dirty="0"/>
              <a:t>DG15-16@Rotary7670.orh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1143000"/>
          </a:xfrm>
          <a:solidFill>
            <a:schemeClr val="tx1"/>
          </a:solidFill>
        </p:spPr>
        <p:txBody>
          <a:bodyPr>
            <a:normAutofit/>
          </a:bodyPr>
          <a:lstStyle/>
          <a:p>
            <a:r>
              <a:rPr lang="en-US" sz="5400" dirty="0">
                <a:solidFill>
                  <a:schemeClr val="bg1"/>
                </a:solidFill>
                <a:latin typeface="Arial" panose="020B0604020202020204" pitchFamily="34" charset="0"/>
                <a:cs typeface="Arial" panose="020B0604020202020204" pitchFamily="34" charset="0"/>
              </a:rPr>
              <a:t>NUMBERS*!@#</a:t>
            </a: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p:spPr>
      </p:pic>
      <p:pic>
        <p:nvPicPr>
          <p:cNvPr id="4" name="Picture 3" descr="try not to whine... much.: February 20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2342" y="1600200"/>
            <a:ext cx="3505200" cy="3645409"/>
          </a:xfrm>
          <a:prstGeom prst="rect">
            <a:avLst/>
          </a:prstGeom>
        </p:spPr>
      </p:pic>
      <p:sp>
        <p:nvSpPr>
          <p:cNvPr id="7" name="TextBox 6"/>
          <p:cNvSpPr txBox="1"/>
          <p:nvPr/>
        </p:nvSpPr>
        <p:spPr>
          <a:xfrm>
            <a:off x="1555042" y="5243505"/>
            <a:ext cx="6019800" cy="369332"/>
          </a:xfrm>
          <a:prstGeom prst="rect">
            <a:avLst/>
          </a:prstGeom>
          <a:noFill/>
        </p:spPr>
        <p:txBody>
          <a:bodyPr wrap="square" rtlCol="0">
            <a:spAutoFit/>
          </a:bodyPr>
          <a:lstStyle/>
          <a:p>
            <a:r>
              <a:rPr lang="en-US" dirty="0"/>
              <a:t>https://www.dropbox.com/s/1lvufj029ri6x7e/rotary.mov?dl=0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1143000"/>
          </a:xfrm>
          <a:solidFill>
            <a:schemeClr val="tx1"/>
          </a:solidFill>
        </p:spPr>
        <p:txBody>
          <a:bodyPr>
            <a:normAutofit/>
          </a:bodyPr>
          <a:lstStyle/>
          <a:p>
            <a:r>
              <a:rPr lang="en-US" sz="5400" dirty="0">
                <a:solidFill>
                  <a:schemeClr val="bg1"/>
                </a:solidFill>
                <a:latin typeface="Arial" panose="020B0604020202020204" pitchFamily="34" charset="0"/>
                <a:cs typeface="Arial" panose="020B0604020202020204" pitchFamily="34" charset="0"/>
              </a:rPr>
              <a:t>Change?</a:t>
            </a: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p:spPr>
      </p:pic>
      <p:sp>
        <p:nvSpPr>
          <p:cNvPr id="7" name="TextBox 6"/>
          <p:cNvSpPr txBox="1"/>
          <p:nvPr/>
        </p:nvSpPr>
        <p:spPr>
          <a:xfrm>
            <a:off x="1555042" y="5243505"/>
            <a:ext cx="6019800" cy="369332"/>
          </a:xfrm>
          <a:prstGeom prst="rect">
            <a:avLst/>
          </a:prstGeom>
          <a:noFill/>
        </p:spPr>
        <p:txBody>
          <a:bodyPr wrap="square" rtlCol="0">
            <a:spAutoFit/>
          </a:bodyPr>
          <a:lstStyle/>
          <a:p>
            <a:r>
              <a:rPr lang="en-US" dirty="0"/>
              <a:t>https://www.dropbox.com/s/1lvufj029ri6x7e/rotary.mov?dl=0</a:t>
            </a:r>
          </a:p>
        </p:txBody>
      </p:sp>
      <p:pic>
        <p:nvPicPr>
          <p:cNvPr id="5" name="Picture 4" descr="are-you-too-busy-to-improve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834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6" name="Ink 25"/>
              <p14:cNvContentPartPr/>
              <p14:nvPr/>
            </p14:nvContentPartPr>
            <p14:xfrm>
              <a:off x="4844230" y="3451992"/>
              <a:ext cx="360" cy="360"/>
            </p14:xfrm>
          </p:contentPart>
        </mc:Choice>
        <mc:Fallback xmlns="">
          <p:pic>
            <p:nvPicPr>
              <p:cNvPr id="26" name="Ink 25"/>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4817230" y="3451992"/>
              <a:ext cx="0" cy="360"/>
            </p14:xfrm>
          </p:contentPart>
        </mc:Choice>
        <mc:Fallback xmlns="">
          <p:pic>
            <p:nvPicPr>
              <p:cNvPr id="27" name="Ink 26"/>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28" name="Ink 27"/>
              <p14:cNvContentPartPr/>
              <p14:nvPr/>
            </p14:nvContentPartPr>
            <p14:xfrm>
              <a:off x="4817230" y="3451992"/>
              <a:ext cx="0" cy="360"/>
            </p14:xfrm>
          </p:contentPart>
        </mc:Choice>
        <mc:Fallback xmlns="">
          <p:pic>
            <p:nvPicPr>
              <p:cNvPr id="28" name="Ink 27"/>
              <p:cNvPicPr/>
              <p:nvPr/>
            </p:nvPicPr>
            <p:blipFill/>
            <p:spPr/>
          </p:pic>
        </mc:Fallback>
      </mc:AlternateContent>
      <mc:AlternateContent xmlns:mc="http://schemas.openxmlformats.org/markup-compatibility/2006" xmlns:p14="http://schemas.microsoft.com/office/powerpoint/2010/main">
        <mc:Choice Requires="p14">
          <p:contentPart p14:bwMode="auto" r:id="rId6">
            <p14:nvContentPartPr>
              <p14:cNvPr id="29" name="Ink 28"/>
              <p14:cNvContentPartPr/>
              <p14:nvPr/>
            </p14:nvContentPartPr>
            <p14:xfrm>
              <a:off x="4817230" y="3451992"/>
              <a:ext cx="0" cy="360"/>
            </p14:xfrm>
          </p:contentPart>
        </mc:Choice>
        <mc:Fallback xmlns="">
          <p:pic>
            <p:nvPicPr>
              <p:cNvPr id="29" name="Ink 28"/>
              <p:cNvPicPr/>
              <p:nvPr/>
            </p:nvPicPr>
            <p:blipFill/>
            <p:spPr/>
          </p:pic>
        </mc:Fallback>
      </mc:AlternateContent>
      <mc:AlternateContent xmlns:mc="http://schemas.openxmlformats.org/markup-compatibility/2006" xmlns:p14="http://schemas.microsoft.com/office/powerpoint/2010/main">
        <mc:Choice Requires="p14">
          <p:contentPart p14:bwMode="auto" r:id="rId7">
            <p14:nvContentPartPr>
              <p14:cNvPr id="31" name="Ink 30"/>
              <p14:cNvContentPartPr/>
              <p14:nvPr/>
            </p14:nvContentPartPr>
            <p14:xfrm>
              <a:off x="4871230" y="3328872"/>
              <a:ext cx="360" cy="360"/>
            </p14:xfrm>
          </p:contentPart>
        </mc:Choice>
        <mc:Fallback xmlns="">
          <p:pic>
            <p:nvPicPr>
              <p:cNvPr id="31" name="Ink 30"/>
              <p:cNvPicPr/>
              <p:nvPr/>
            </p:nvPicPr>
            <p:blipFill/>
            <p:spPr/>
          </p:pic>
        </mc:Fallback>
      </mc:AlternateContent>
      <p:pic>
        <p:nvPicPr>
          <p:cNvPr id="32" name="Picture 31" descr="TH - Rotary Club - Jester wing | Flickr - Photo Shar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0250" y="-635000"/>
            <a:ext cx="5619750" cy="7493000"/>
          </a:xfrm>
          <a:prstGeom prst="rect">
            <a:avLst/>
          </a:prstGeom>
        </p:spPr>
      </p:pic>
    </p:spTree>
    <p:extLst>
      <p:ext uri="{BB962C8B-B14F-4D97-AF65-F5344CB8AC3E}">
        <p14:creationId xmlns:p14="http://schemas.microsoft.com/office/powerpoint/2010/main" val="411000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pic>
        <p:nvPicPr>
          <p:cNvPr id="3" name="Picture 2"/>
          <p:cNvPicPr>
            <a:picLocks noChangeAspect="1"/>
          </p:cNvPicPr>
          <p:nvPr/>
        </p:nvPicPr>
        <p:blipFill>
          <a:blip r:embed="rId5"/>
          <a:stretch>
            <a:fillRect/>
          </a:stretch>
        </p:blipFill>
        <p:spPr>
          <a:xfrm>
            <a:off x="5180948" y="0"/>
            <a:ext cx="3963704" cy="5280634"/>
          </a:xfrm>
          <a:prstGeom prst="rect">
            <a:avLst/>
          </a:prstGeom>
        </p:spPr>
      </p:pic>
      <p:sp>
        <p:nvSpPr>
          <p:cNvPr id="4" name="TextBox 3"/>
          <p:cNvSpPr txBox="1"/>
          <p:nvPr/>
        </p:nvSpPr>
        <p:spPr>
          <a:xfrm>
            <a:off x="228600" y="381000"/>
            <a:ext cx="4800600" cy="4031873"/>
          </a:xfrm>
          <a:prstGeom prst="rect">
            <a:avLst/>
          </a:prstGeom>
          <a:noFill/>
        </p:spPr>
        <p:txBody>
          <a:bodyPr wrap="square" rtlCol="0">
            <a:spAutoFit/>
          </a:bodyPr>
          <a:lstStyle/>
          <a:p>
            <a:r>
              <a:rPr lang="en-US" sz="3200" dirty="0">
                <a:solidFill>
                  <a:schemeClr val="bg1"/>
                </a:solidFill>
              </a:rPr>
              <a:t>Shop.Rotary.org</a:t>
            </a:r>
          </a:p>
          <a:p>
            <a:r>
              <a:rPr lang="en-US" sz="3200" dirty="0">
                <a:solidFill>
                  <a:schemeClr val="bg1"/>
                </a:solidFill>
              </a:rPr>
              <a:t>Membership Assessment Tools</a:t>
            </a:r>
          </a:p>
          <a:p>
            <a:r>
              <a:rPr lang="en-US" sz="3200" dirty="0">
                <a:solidFill>
                  <a:schemeClr val="bg1"/>
                </a:solidFill>
              </a:rPr>
              <a:t>$3.75</a:t>
            </a:r>
          </a:p>
          <a:p>
            <a:endParaRPr lang="en-US" sz="3200" dirty="0">
              <a:solidFill>
                <a:schemeClr val="bg1"/>
              </a:solidFill>
            </a:endParaRPr>
          </a:p>
          <a:p>
            <a:r>
              <a:rPr lang="en-US" sz="3200" dirty="0">
                <a:solidFill>
                  <a:schemeClr val="bg1"/>
                </a:solidFill>
              </a:rPr>
              <a:t>Or download from Rotary.org – Document Center 801 </a:t>
            </a:r>
            <a:r>
              <a:rPr lang="en-US" sz="3200" dirty="0" err="1">
                <a:solidFill>
                  <a:schemeClr val="bg1"/>
                </a:solidFill>
              </a:rPr>
              <a:t>en</a:t>
            </a:r>
            <a:endParaRPr lang="en-US" sz="32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sp>
        <p:nvSpPr>
          <p:cNvPr id="2" name="TextBox 1"/>
          <p:cNvSpPr txBox="1"/>
          <p:nvPr/>
        </p:nvSpPr>
        <p:spPr>
          <a:xfrm>
            <a:off x="609600" y="1524000"/>
            <a:ext cx="7010400"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Rotary Rally </a:t>
            </a:r>
          </a:p>
          <a:p>
            <a:pPr algn="ctr"/>
            <a:r>
              <a:rPr lang="en-US" sz="4000" dirty="0">
                <a:solidFill>
                  <a:schemeClr val="bg1"/>
                </a:solidFill>
                <a:latin typeface="Arial" panose="020B0604020202020204" pitchFamily="34" charset="0"/>
                <a:cs typeface="Arial" panose="020B0604020202020204" pitchFamily="34" charset="0"/>
              </a:rPr>
              <a:t>Bring a Friend to Rotary</a:t>
            </a:r>
          </a:p>
        </p:txBody>
      </p:sp>
    </p:spTree>
    <p:extLst>
      <p:ext uri="{BB962C8B-B14F-4D97-AF65-F5344CB8AC3E}">
        <p14:creationId xmlns:p14="http://schemas.microsoft.com/office/powerpoint/2010/main" val="308704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r>
              <a:rPr lang="en-US" dirty="0">
                <a:solidFill>
                  <a:schemeClr val="bg1"/>
                </a:solidFill>
              </a:rPr>
              <a:t>What Are We Missing?</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sp>
        <p:nvSpPr>
          <p:cNvPr id="2" name="TextBox 1"/>
          <p:cNvSpPr txBox="1"/>
          <p:nvPr/>
        </p:nvSpPr>
        <p:spPr>
          <a:xfrm>
            <a:off x="609600" y="1524000"/>
            <a:ext cx="7010400" cy="255454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00B050"/>
                </a:solidFill>
                <a:latin typeface="Arial" panose="020B0604020202020204" pitchFamily="34" charset="0"/>
                <a:cs typeface="Arial" panose="020B0604020202020204" pitchFamily="34" charset="0"/>
              </a:rPr>
              <a:t>Insurance Agent</a:t>
            </a:r>
          </a:p>
          <a:p>
            <a:pPr marL="571500" indent="-5715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Funeral Director</a:t>
            </a:r>
          </a:p>
          <a:p>
            <a:pPr marL="571500" indent="-571500">
              <a:buFont typeface="Arial" panose="020B0604020202020204" pitchFamily="34" charset="0"/>
              <a:buChar char="•"/>
            </a:pPr>
            <a:r>
              <a:rPr lang="en-US" sz="4000" dirty="0">
                <a:solidFill>
                  <a:schemeClr val="accent1">
                    <a:lumMod val="60000"/>
                    <a:lumOff val="40000"/>
                  </a:schemeClr>
                </a:solidFill>
                <a:latin typeface="Arial" panose="020B0604020202020204" pitchFamily="34" charset="0"/>
                <a:cs typeface="Arial" panose="020B0604020202020204" pitchFamily="34" charset="0"/>
              </a:rPr>
              <a:t>Veterinarian</a:t>
            </a:r>
          </a:p>
          <a:p>
            <a:pPr marL="571500" indent="-5715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Pharmacist</a:t>
            </a:r>
          </a:p>
        </p:txBody>
      </p:sp>
    </p:spTree>
    <p:extLst>
      <p:ext uri="{BB962C8B-B14F-4D97-AF65-F5344CB8AC3E}">
        <p14:creationId xmlns:p14="http://schemas.microsoft.com/office/powerpoint/2010/main" val="15465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r>
              <a:rPr lang="en-US" dirty="0">
                <a:solidFill>
                  <a:schemeClr val="bg1"/>
                </a:solidFill>
              </a:rPr>
              <a:t>What Are We Missing?</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sp>
        <p:nvSpPr>
          <p:cNvPr id="2" name="TextBox 1"/>
          <p:cNvSpPr txBox="1"/>
          <p:nvPr/>
        </p:nvSpPr>
        <p:spPr>
          <a:xfrm>
            <a:off x="609600" y="1524000"/>
            <a:ext cx="7010400" cy="3416320"/>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Insurance Agent</a:t>
            </a:r>
          </a:p>
          <a:p>
            <a:pPr marL="1028700" lvl="1" indent="-5715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Sam Claims – Robert Rotarian</a:t>
            </a:r>
          </a:p>
          <a:p>
            <a:pPr marL="571500" indent="-5715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Funeral Director</a:t>
            </a:r>
          </a:p>
          <a:p>
            <a:pPr marL="1028700" lvl="1" indent="-5715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Betty Bereaved  -  Rosie Rotarian</a:t>
            </a:r>
          </a:p>
          <a:p>
            <a:pPr marL="571500" indent="-5715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Veterinarian</a:t>
            </a:r>
          </a:p>
          <a:p>
            <a:pPr marL="571500" indent="-5715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Pharmacist</a:t>
            </a:r>
          </a:p>
        </p:txBody>
      </p:sp>
    </p:spTree>
    <p:extLst>
      <p:ext uri="{BB962C8B-B14F-4D97-AF65-F5344CB8AC3E}">
        <p14:creationId xmlns:p14="http://schemas.microsoft.com/office/powerpoint/2010/main" val="134686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458200" cy="4754562"/>
          </a:xfrm>
          <a:solidFill>
            <a:schemeClr val="tx1"/>
          </a:solidFill>
        </p:spPr>
        <p:txBody>
          <a:bodyPr>
            <a:normAutofit/>
          </a:bodyPr>
          <a:lstStyle/>
          <a:p>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12" name="Picture 11" descr="T1617EN_PMS-C.png"/>
          <p:cNvPicPr>
            <a:picLocks noChangeAspect="1"/>
          </p:cNvPicPr>
          <p:nvPr/>
        </p:nvPicPr>
        <p:blipFill>
          <a:blip r:embed="rId3" cstate="print"/>
          <a:stretch>
            <a:fillRect/>
          </a:stretch>
        </p:blipFill>
        <p:spPr>
          <a:xfrm>
            <a:off x="7162800" y="5638800"/>
            <a:ext cx="1657222" cy="924004"/>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2028571" cy="771429"/>
          </a:xfrm>
          <a:prstGeom prst="rect">
            <a:avLst/>
          </a:prstGeom>
        </p:spPr>
      </p:pic>
      <p:pic>
        <p:nvPicPr>
          <p:cNvPr id="4" name="Picture 3"/>
          <p:cNvPicPr>
            <a:picLocks noChangeAspect="1"/>
          </p:cNvPicPr>
          <p:nvPr/>
        </p:nvPicPr>
        <p:blipFill>
          <a:blip r:embed="rId5"/>
          <a:stretch>
            <a:fillRect/>
          </a:stretch>
        </p:blipFill>
        <p:spPr>
          <a:xfrm>
            <a:off x="1478321" y="1066801"/>
            <a:ext cx="5657339" cy="2850372"/>
          </a:xfrm>
          <a:prstGeom prst="rect">
            <a:avLst/>
          </a:prstGeom>
        </p:spPr>
      </p:pic>
    </p:spTree>
    <p:extLst>
      <p:ext uri="{BB962C8B-B14F-4D97-AF65-F5344CB8AC3E}">
        <p14:creationId xmlns:p14="http://schemas.microsoft.com/office/powerpoint/2010/main" val="2228019100"/>
      </p:ext>
    </p:extLst>
  </p:cSld>
  <p:clrMapOvr>
    <a:masterClrMapping/>
  </p:clrMapOvr>
</p:sld>
</file>

<file path=ppt/theme/theme1.xml><?xml version="1.0" encoding="utf-8"?>
<a:theme xmlns:a="http://schemas.openxmlformats.org/drawingml/2006/main" name="Office Theme">
  <a:themeElements>
    <a:clrScheme name="Custom 1">
      <a:dk1>
        <a:srgbClr val="005BD3"/>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4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1245</TotalTime>
  <Words>833</Words>
  <Application>Microsoft Office PowerPoint</Application>
  <PresentationFormat>On-screen Show (4:3)</PresentationFormat>
  <Paragraphs>68</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NUMBERS*!@#</vt:lpstr>
      <vt:lpstr>Change?</vt:lpstr>
      <vt:lpstr>PowerPoint Presentation</vt:lpstr>
      <vt:lpstr>     </vt:lpstr>
      <vt:lpstr>     </vt:lpstr>
      <vt:lpstr>What Are We Missing?     </vt:lpstr>
      <vt:lpstr>What Are We Missing?     </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King</dc:creator>
  <cp:lastModifiedBy>Lou Mello</cp:lastModifiedBy>
  <cp:revision>125</cp:revision>
  <cp:lastPrinted>2016-07-31T20:51:14Z</cp:lastPrinted>
  <dcterms:created xsi:type="dcterms:W3CDTF">2016-07-25T02:09:04Z</dcterms:created>
  <dcterms:modified xsi:type="dcterms:W3CDTF">2016-09-02T13:27:25Z</dcterms:modified>
</cp:coreProperties>
</file>