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1"/>
    <p:sldMasterId id="2147483711" r:id="rId2"/>
    <p:sldMasterId id="2147483696" r:id="rId3"/>
    <p:sldMasterId id="2147483708" r:id="rId4"/>
  </p:sldMasterIdLst>
  <p:notesMasterIdLst>
    <p:notesMasterId r:id="rId30"/>
  </p:notesMasterIdLst>
  <p:sldIdLst>
    <p:sldId id="270" r:id="rId5"/>
    <p:sldId id="292" r:id="rId6"/>
    <p:sldId id="293" r:id="rId7"/>
    <p:sldId id="294" r:id="rId8"/>
    <p:sldId id="316" r:id="rId9"/>
    <p:sldId id="295" r:id="rId10"/>
    <p:sldId id="317" r:id="rId11"/>
    <p:sldId id="318" r:id="rId12"/>
    <p:sldId id="319" r:id="rId13"/>
    <p:sldId id="271" r:id="rId14"/>
    <p:sldId id="272" r:id="rId15"/>
    <p:sldId id="275" r:id="rId16"/>
    <p:sldId id="279" r:id="rId17"/>
    <p:sldId id="280" r:id="rId18"/>
    <p:sldId id="281" r:id="rId19"/>
    <p:sldId id="285" r:id="rId20"/>
    <p:sldId id="286" r:id="rId21"/>
    <p:sldId id="287" r:id="rId22"/>
    <p:sldId id="288" r:id="rId23"/>
    <p:sldId id="289" r:id="rId24"/>
    <p:sldId id="300" r:id="rId25"/>
    <p:sldId id="284" r:id="rId26"/>
    <p:sldId id="308" r:id="rId27"/>
    <p:sldId id="315" r:id="rId28"/>
    <p:sldId id="261" r:id="rId2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lly Doherty" initials="KD"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689F"/>
    <a:srgbClr val="585858"/>
    <a:srgbClr val="366092"/>
    <a:srgbClr val="264468"/>
    <a:srgbClr val="000000"/>
    <a:srgbClr val="01B4E7"/>
    <a:srgbClr val="005DA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7" autoAdjust="0"/>
    <p:restoredTop sz="79609" autoAdjust="0"/>
  </p:normalViewPr>
  <p:slideViewPr>
    <p:cSldViewPr snapToGrid="0" snapToObjects="1">
      <p:cViewPr varScale="1">
        <p:scale>
          <a:sx n="57" d="100"/>
          <a:sy n="57" d="100"/>
        </p:scale>
        <p:origin x="177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267"/>
    </p:cViewPr>
  </p:sorterViewPr>
  <p:notesViewPr>
    <p:cSldViewPr snapToGrid="0" snapToObjects="1">
      <p:cViewPr varScale="1">
        <p:scale>
          <a:sx n="72" d="100"/>
          <a:sy n="72" d="100"/>
        </p:scale>
        <p:origin x="-504"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FD8879-E38C-40A2-8815-4A1ED446EEB5}" type="datetimeFigureOut">
              <a:rPr lang="en-US" smtClean="0"/>
              <a:pPr/>
              <a:t>8/17/2016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61650EA-7282-4386-9CA4-0759BF4B110B}" type="slidenum">
              <a:rPr lang="en-US" smtClean="0"/>
              <a:pPr/>
              <a:t>‹#›</a:t>
            </a:fld>
            <a:endParaRPr lang="en-US" dirty="0"/>
          </a:p>
        </p:txBody>
      </p:sp>
    </p:spTree>
    <p:extLst>
      <p:ext uri="{BB962C8B-B14F-4D97-AF65-F5344CB8AC3E}">
        <p14:creationId xmlns:p14="http://schemas.microsoft.com/office/powerpoint/2010/main" val="3938063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r>
              <a:rPr lang="en-US" baseline="0" dirty="0"/>
              <a:t> Message</a:t>
            </a:r>
            <a:endParaRPr lang="en-US" dirty="0"/>
          </a:p>
        </p:txBody>
      </p:sp>
      <p:sp>
        <p:nvSpPr>
          <p:cNvPr id="4" name="Slide Number Placeholder 3"/>
          <p:cNvSpPr>
            <a:spLocks noGrp="1"/>
          </p:cNvSpPr>
          <p:nvPr>
            <p:ph type="sldNum" sz="quarter" idx="10"/>
          </p:nvPr>
        </p:nvSpPr>
        <p:spPr/>
        <p:txBody>
          <a:bodyPr/>
          <a:lstStyle/>
          <a:p>
            <a:fld id="{B61650EA-7282-4386-9CA4-0759BF4B110B}" type="slidenum">
              <a:rPr lang="en-US" smtClean="0"/>
              <a:pPr/>
              <a:t>1</a:t>
            </a:fld>
            <a:endParaRPr lang="en-US" dirty="0"/>
          </a:p>
        </p:txBody>
      </p:sp>
    </p:spTree>
    <p:extLst>
      <p:ext uri="{BB962C8B-B14F-4D97-AF65-F5344CB8AC3E}">
        <p14:creationId xmlns:p14="http://schemas.microsoft.com/office/powerpoint/2010/main" val="1690172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lnSpc>
                <a:spcPts val="1325"/>
              </a:lnSpc>
              <a:spcBef>
                <a:spcPts val="611"/>
              </a:spcBef>
              <a:buFont typeface="Arial" pitchFamily="34" charset="0"/>
              <a:buChar char="•"/>
            </a:pPr>
            <a:r>
              <a:rPr lang="en-US" dirty="0">
                <a:solidFill>
                  <a:srgbClr val="000000"/>
                </a:solidFill>
                <a:latin typeface="Times New Roman"/>
                <a:ea typeface="Times New Roman"/>
                <a:cs typeface="BerkeleyStd-Book"/>
              </a:rPr>
              <a:t>Under the new grant model, Rotary continues promoting peace through education. </a:t>
            </a:r>
          </a:p>
          <a:p>
            <a:pPr marL="465887" indent="-465887">
              <a:lnSpc>
                <a:spcPts val="1325"/>
              </a:lnSpc>
              <a:spcBef>
                <a:spcPts val="611"/>
              </a:spcBef>
              <a:buFont typeface="Arial" pitchFamily="34" charset="0"/>
              <a:buChar char="•"/>
            </a:pPr>
            <a:endParaRPr lang="en-US" dirty="0">
              <a:solidFill>
                <a:srgbClr val="000000"/>
              </a:solidFill>
              <a:latin typeface="Times New Roman"/>
              <a:ea typeface="Times New Roman"/>
              <a:cs typeface="BerkeleyStd-Book"/>
            </a:endParaRPr>
          </a:p>
          <a:p>
            <a:pPr marL="174708" indent="-174708">
              <a:lnSpc>
                <a:spcPts val="1325"/>
              </a:lnSpc>
              <a:spcBef>
                <a:spcPts val="611"/>
              </a:spcBef>
              <a:buFont typeface="Arial" pitchFamily="34" charset="0"/>
              <a:buChar char="•"/>
            </a:pPr>
            <a:r>
              <a:rPr lang="en-US" dirty="0">
                <a:solidFill>
                  <a:srgbClr val="000000"/>
                </a:solidFill>
                <a:latin typeface="Times New Roman"/>
                <a:ea typeface="Times New Roman"/>
                <a:cs typeface="BerkeleyStd-Book"/>
              </a:rPr>
              <a:t>Clubs and districts have more flexibility in sponsoring international and local scholars through global grants and district grants. </a:t>
            </a:r>
            <a:endParaRPr lang="en-US" dirty="0">
              <a:solidFill>
                <a:srgbClr val="000000"/>
              </a:solidFill>
              <a:latin typeface="BerkeleyStd-Book"/>
              <a:ea typeface="Times New Roman"/>
              <a:cs typeface="BerkeleyStd-Book"/>
            </a:endParaRPr>
          </a:p>
          <a:p>
            <a:endParaRPr lang="en-US" dirty="0"/>
          </a:p>
        </p:txBody>
      </p:sp>
      <p:sp>
        <p:nvSpPr>
          <p:cNvPr id="4" name="Slide Number Placeholder 3"/>
          <p:cNvSpPr>
            <a:spLocks noGrp="1"/>
          </p:cNvSpPr>
          <p:nvPr>
            <p:ph type="sldNum" sz="quarter" idx="10"/>
          </p:nvPr>
        </p:nvSpPr>
        <p:spPr/>
        <p:txBody>
          <a:bodyPr/>
          <a:lstStyle/>
          <a:p>
            <a:fld id="{8BAB0936-A299-40F2-A345-9E79BAA43F3C}"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955552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037" lvl="1" indent="-177037" defTabSz="931774">
              <a:lnSpc>
                <a:spcPts val="1325"/>
              </a:lnSpc>
              <a:spcBef>
                <a:spcPts val="611"/>
              </a:spcBef>
              <a:buFont typeface="Arial" pitchFamily="34" charset="0"/>
              <a:buChar char="•"/>
              <a:defRPr/>
            </a:pPr>
            <a:r>
              <a:rPr lang="en-US" dirty="0">
                <a:solidFill>
                  <a:srgbClr val="000000"/>
                </a:solidFill>
                <a:latin typeface="Times New Roman"/>
                <a:ea typeface="Times New Roman"/>
                <a:cs typeface="BerkeleyStd-Book"/>
              </a:rPr>
              <a:t>Global grants can fund scholarships for career-minded professionals for one to four years of graduate-level study in the areas of focus.</a:t>
            </a:r>
          </a:p>
          <a:p>
            <a:pPr marL="177037" lvl="1" indent="-177037" defTabSz="931774">
              <a:lnSpc>
                <a:spcPts val="1325"/>
              </a:lnSpc>
              <a:spcBef>
                <a:spcPts val="611"/>
              </a:spcBef>
              <a:defRPr/>
            </a:pPr>
            <a:endParaRPr lang="en-US" dirty="0">
              <a:solidFill>
                <a:srgbClr val="000000"/>
              </a:solidFill>
              <a:latin typeface="Times New Roman"/>
              <a:ea typeface="Times New Roman"/>
              <a:cs typeface="BerkeleyStd-Book"/>
            </a:endParaRPr>
          </a:p>
          <a:p>
            <a:pPr marL="177037" lvl="1" indent="-177037" defTabSz="931774">
              <a:lnSpc>
                <a:spcPts val="1325"/>
              </a:lnSpc>
              <a:spcBef>
                <a:spcPts val="611"/>
              </a:spcBef>
              <a:buFont typeface="Arial" pitchFamily="34" charset="0"/>
              <a:buChar char="•"/>
              <a:defRPr/>
            </a:pPr>
            <a:r>
              <a:rPr lang="en-US" dirty="0">
                <a:solidFill>
                  <a:srgbClr val="000000"/>
                </a:solidFill>
                <a:latin typeface="Times New Roman"/>
                <a:ea typeface="Times New Roman"/>
                <a:cs typeface="BerkeleyStd-Book"/>
              </a:rPr>
              <a:t>The scholars’ previous work, volunteer, and study experience must strongly relate to the selected area of focus; the scholars’ academic program must strongly relate to the selected area of focus; </a:t>
            </a:r>
            <a:r>
              <a:rPr lang="en-US" i="1" dirty="0">
                <a:solidFill>
                  <a:srgbClr val="000000"/>
                </a:solidFill>
                <a:latin typeface="Times New Roman"/>
                <a:ea typeface="Times New Roman"/>
                <a:cs typeface="BerkeleyStd-Book"/>
              </a:rPr>
              <a:t>and</a:t>
            </a:r>
            <a:r>
              <a:rPr lang="en-US" dirty="0">
                <a:solidFill>
                  <a:srgbClr val="000000"/>
                </a:solidFill>
                <a:latin typeface="Times New Roman"/>
                <a:ea typeface="Times New Roman"/>
                <a:cs typeface="BerkeleyStd-Book"/>
              </a:rPr>
              <a:t>  the scholars’ future career plans, both immediately after the scholarship period and in the long term, must strongly relate to the selected area of focus.</a:t>
            </a:r>
          </a:p>
          <a:p>
            <a:pPr marL="177037" lvl="1" indent="-177037" defTabSz="931774">
              <a:lnSpc>
                <a:spcPts val="1325"/>
              </a:lnSpc>
              <a:spcBef>
                <a:spcPts val="611"/>
              </a:spcBef>
              <a:defRPr/>
            </a:pPr>
            <a:endParaRPr lang="en-US" dirty="0">
              <a:solidFill>
                <a:srgbClr val="000000"/>
              </a:solidFill>
              <a:latin typeface="Times New Roman"/>
              <a:ea typeface="Times New Roman"/>
              <a:cs typeface="BerkeleyStd-Book"/>
            </a:endParaRPr>
          </a:p>
          <a:p>
            <a:pPr marL="177037" lvl="1" indent="-177037">
              <a:lnSpc>
                <a:spcPts val="1325"/>
              </a:lnSpc>
              <a:spcBef>
                <a:spcPts val="611"/>
              </a:spcBef>
              <a:buFont typeface="Arial" pitchFamily="34" charset="0"/>
              <a:buChar char="•"/>
            </a:pPr>
            <a:r>
              <a:rPr lang="en-US" dirty="0">
                <a:solidFill>
                  <a:srgbClr val="000000"/>
                </a:solidFill>
                <a:latin typeface="Times New Roman"/>
                <a:ea typeface="Times New Roman"/>
                <a:cs typeface="BerkeleyStd-Book"/>
              </a:rPr>
              <a:t>A host sponsor and international sponsor work together to identify the scholar and submit the application. </a:t>
            </a:r>
          </a:p>
          <a:p>
            <a:pPr marL="0" lvl="1" indent="-177037">
              <a:lnSpc>
                <a:spcPts val="1325"/>
              </a:lnSpc>
              <a:spcBef>
                <a:spcPts val="611"/>
              </a:spcBef>
            </a:pPr>
            <a:endParaRPr lang="en-US" dirty="0">
              <a:solidFill>
                <a:srgbClr val="000000"/>
              </a:solidFill>
              <a:latin typeface="Times New Roman"/>
              <a:ea typeface="Times New Roman"/>
              <a:cs typeface="BerkeleyStd-Book"/>
            </a:endParaRPr>
          </a:p>
          <a:p>
            <a:pPr marL="0" lvl="1" indent="-177037">
              <a:lnSpc>
                <a:spcPts val="1325"/>
              </a:lnSpc>
              <a:spcBef>
                <a:spcPts val="611"/>
              </a:spcBef>
              <a:buFont typeface="Arial" pitchFamily="34" charset="0"/>
              <a:buChar char="•"/>
            </a:pPr>
            <a:r>
              <a:rPr lang="en-US" dirty="0">
                <a:solidFill>
                  <a:srgbClr val="000000"/>
                </a:solidFill>
                <a:latin typeface="Times New Roman"/>
                <a:ea typeface="Times New Roman"/>
                <a:cs typeface="BerkeleyStd-Book"/>
              </a:rPr>
              <a:t>The minimum budget for global grants is $30,000.</a:t>
            </a:r>
          </a:p>
          <a:p>
            <a:pPr marL="465887" lvl="1">
              <a:lnSpc>
                <a:spcPts val="1325"/>
              </a:lnSpc>
              <a:spcBef>
                <a:spcPts val="611"/>
              </a:spcBef>
            </a:pPr>
            <a:endParaRPr lang="en-US" dirty="0">
              <a:solidFill>
                <a:srgbClr val="000000"/>
              </a:solidFill>
              <a:latin typeface="BerkeleyStd-Book"/>
              <a:ea typeface="Times New Roman"/>
              <a:cs typeface="BerkeleyStd-Book"/>
            </a:endParaRPr>
          </a:p>
          <a:p>
            <a:pPr marL="640594" lvl="1" indent="-174708">
              <a:buFont typeface="Arial" pitchFamily="34" charset="0"/>
              <a:buChar char="•"/>
            </a:pPr>
            <a:r>
              <a:rPr lang="en-US" dirty="0"/>
              <a:t>Global grant scholarship applications undergo an intense review process. Not all applications are approved because, often, applications do </a:t>
            </a:r>
            <a:r>
              <a:rPr lang="en-US" i="1" dirty="0"/>
              <a:t>not</a:t>
            </a:r>
            <a:r>
              <a:rPr lang="en-US" dirty="0"/>
              <a:t> align with an area of focus. </a:t>
            </a:r>
          </a:p>
        </p:txBody>
      </p:sp>
      <p:sp>
        <p:nvSpPr>
          <p:cNvPr id="4" name="Slide Number Placeholder 3"/>
          <p:cNvSpPr>
            <a:spLocks noGrp="1"/>
          </p:cNvSpPr>
          <p:nvPr>
            <p:ph type="sldNum" sz="quarter" idx="10"/>
          </p:nvPr>
        </p:nvSpPr>
        <p:spPr/>
        <p:txBody>
          <a:bodyPr/>
          <a:lstStyle/>
          <a:p>
            <a:fld id="{8BAB0936-A299-40F2-A345-9E79BAA43F3C}"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128787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861">
              <a:lnSpc>
                <a:spcPts val="1325"/>
              </a:lnSpc>
              <a:spcBef>
                <a:spcPts val="611"/>
              </a:spcBef>
            </a:pPr>
            <a:r>
              <a:rPr lang="en-US" dirty="0">
                <a:solidFill>
                  <a:srgbClr val="505050"/>
                </a:solidFill>
                <a:latin typeface="Georgia"/>
                <a:ea typeface="Times New Roman"/>
                <a:cs typeface="Times New Roman"/>
              </a:rPr>
              <a:t>The Rotary Peace Centers program is Rotary’s premier educational program and a top priority for achieving the Foundation’s mission of world understanding and peace. </a:t>
            </a:r>
          </a:p>
          <a:p>
            <a:pPr marL="465860" lvl="1">
              <a:lnSpc>
                <a:spcPts val="1325"/>
              </a:lnSpc>
              <a:spcBef>
                <a:spcPts val="611"/>
              </a:spcBef>
            </a:pPr>
            <a:endParaRPr lang="en-US" dirty="0">
              <a:solidFill>
                <a:srgbClr val="505050"/>
              </a:solidFill>
              <a:latin typeface="Georgia"/>
              <a:ea typeface="Times New Roman"/>
              <a:cs typeface="Times New Roman"/>
            </a:endParaRPr>
          </a:p>
          <a:p>
            <a:pPr marL="465860" lvl="1">
              <a:lnSpc>
                <a:spcPts val="1325"/>
              </a:lnSpc>
              <a:spcBef>
                <a:spcPts val="611"/>
              </a:spcBef>
            </a:pPr>
            <a:r>
              <a:rPr lang="en-US" dirty="0">
                <a:solidFill>
                  <a:srgbClr val="505050"/>
                </a:solidFill>
                <a:latin typeface="Georgia"/>
                <a:ea typeface="Times New Roman"/>
                <a:cs typeface="Times New Roman"/>
              </a:rPr>
              <a:t>Up to 100 Rotary Peace Fellows are selected annually for master’s degree programs in international relations, peace studies, conflict resolution, and related subjects, or for a three-month professional certificate program. </a:t>
            </a:r>
            <a:endParaRPr lang="en-US" dirty="0">
              <a:solidFill>
                <a:srgbClr val="000000"/>
              </a:solidFill>
              <a:latin typeface="BerkeleyStd-Book"/>
              <a:ea typeface="Times New Roman"/>
              <a:cs typeface="BerkeleyStd-Book"/>
            </a:endParaRPr>
          </a:p>
          <a:p>
            <a:endParaRPr lang="en-US" dirty="0"/>
          </a:p>
        </p:txBody>
      </p:sp>
      <p:sp>
        <p:nvSpPr>
          <p:cNvPr id="4" name="Slide Number Placeholder 3"/>
          <p:cNvSpPr>
            <a:spLocks noGrp="1"/>
          </p:cNvSpPr>
          <p:nvPr>
            <p:ph type="sldNum" sz="quarter" idx="10"/>
          </p:nvPr>
        </p:nvSpPr>
        <p:spPr/>
        <p:txBody>
          <a:bodyPr/>
          <a:lstStyle/>
          <a:p>
            <a:fld id="{B61650EA-7282-4386-9CA4-0759BF4B110B}"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4187112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887" indent="-465887">
              <a:lnSpc>
                <a:spcPts val="1325"/>
              </a:lnSpc>
              <a:spcBef>
                <a:spcPts val="611"/>
              </a:spcBef>
            </a:pPr>
            <a:r>
              <a:rPr lang="en-US" dirty="0">
                <a:solidFill>
                  <a:srgbClr val="505050"/>
                </a:solidFill>
                <a:latin typeface="Georgia"/>
                <a:ea typeface="Times New Roman"/>
                <a:cs typeface="Times New Roman"/>
              </a:rPr>
              <a:t>Rotarians support our Foundation through:</a:t>
            </a:r>
          </a:p>
          <a:p>
            <a:pPr marL="642924" lvl="1" indent="-177037">
              <a:lnSpc>
                <a:spcPts val="1325"/>
              </a:lnSpc>
              <a:spcBef>
                <a:spcPts val="611"/>
              </a:spcBef>
              <a:buFont typeface="Arial" pitchFamily="34" charset="0"/>
              <a:buChar char="•"/>
            </a:pPr>
            <a:r>
              <a:rPr lang="en-US" dirty="0">
                <a:solidFill>
                  <a:srgbClr val="505050"/>
                </a:solidFill>
                <a:latin typeface="Georgia"/>
                <a:ea typeface="Times New Roman"/>
                <a:cs typeface="Times New Roman"/>
              </a:rPr>
              <a:t>The </a:t>
            </a:r>
            <a:r>
              <a:rPr lang="en-US" dirty="0" err="1">
                <a:solidFill>
                  <a:srgbClr val="505050"/>
                </a:solidFill>
                <a:latin typeface="Georgia"/>
                <a:ea typeface="Times New Roman"/>
                <a:cs typeface="Times New Roman"/>
              </a:rPr>
              <a:t>PolioPlus</a:t>
            </a:r>
            <a:r>
              <a:rPr lang="en-US" dirty="0">
                <a:solidFill>
                  <a:srgbClr val="505050"/>
                </a:solidFill>
                <a:latin typeface="Georgia"/>
                <a:ea typeface="Times New Roman"/>
                <a:cs typeface="Times New Roman"/>
              </a:rPr>
              <a:t> Fund, dedicated to global polio eradication</a:t>
            </a:r>
            <a:endParaRPr lang="en-US" dirty="0">
              <a:solidFill>
                <a:srgbClr val="000000"/>
              </a:solidFill>
              <a:latin typeface="BerkeleyStd-Book"/>
              <a:ea typeface="Times New Roman"/>
              <a:cs typeface="Times New Roman"/>
            </a:endParaRPr>
          </a:p>
          <a:p>
            <a:pPr marL="642924" lvl="1" indent="-177037">
              <a:lnSpc>
                <a:spcPts val="1325"/>
              </a:lnSpc>
              <a:spcBef>
                <a:spcPts val="611"/>
              </a:spcBef>
              <a:buFont typeface="Arial" pitchFamily="34" charset="0"/>
              <a:buChar char="•"/>
            </a:pPr>
            <a:r>
              <a:rPr lang="en-US" dirty="0">
                <a:solidFill>
                  <a:srgbClr val="505050"/>
                </a:solidFill>
                <a:latin typeface="Georgia"/>
                <a:ea typeface="Times New Roman"/>
                <a:cs typeface="Times New Roman"/>
              </a:rPr>
              <a:t>The Annual Fund, primary source of funding for Foundation grants and activities</a:t>
            </a:r>
            <a:endParaRPr lang="en-US" dirty="0">
              <a:solidFill>
                <a:srgbClr val="000000"/>
              </a:solidFill>
              <a:latin typeface="BerkeleyStd-Book"/>
              <a:ea typeface="Times New Roman"/>
              <a:cs typeface="Times New Roman"/>
            </a:endParaRPr>
          </a:p>
          <a:p>
            <a:pPr marL="642924" lvl="1" indent="-177037">
              <a:lnSpc>
                <a:spcPts val="1325"/>
              </a:lnSpc>
              <a:spcBef>
                <a:spcPts val="611"/>
              </a:spcBef>
              <a:buFont typeface="Arial" pitchFamily="34" charset="0"/>
              <a:buChar char="•"/>
            </a:pPr>
            <a:r>
              <a:rPr lang="en-US" dirty="0">
                <a:solidFill>
                  <a:srgbClr val="505050"/>
                </a:solidFill>
                <a:latin typeface="Georgia"/>
                <a:ea typeface="Times New Roman"/>
                <a:cs typeface="Times New Roman"/>
              </a:rPr>
              <a:t>The Endowment Fund, which supports the Foundation in perpetuity</a:t>
            </a:r>
            <a:endParaRPr lang="en-US" dirty="0">
              <a:solidFill>
                <a:srgbClr val="000000"/>
              </a:solidFill>
              <a:latin typeface="BerkeleyStd-Book"/>
              <a:ea typeface="Times New Roman"/>
              <a:cs typeface="BerkeleyStd-Book"/>
            </a:endParaRPr>
          </a:p>
          <a:p>
            <a:pPr marL="931774"/>
            <a:endParaRPr lang="en-US" dirty="0"/>
          </a:p>
        </p:txBody>
      </p:sp>
      <p:sp>
        <p:nvSpPr>
          <p:cNvPr id="4" name="Slide Number Placeholder 3"/>
          <p:cNvSpPr>
            <a:spLocks noGrp="1"/>
          </p:cNvSpPr>
          <p:nvPr>
            <p:ph type="sldNum" sz="quarter" idx="10"/>
          </p:nvPr>
        </p:nvSpPr>
        <p:spPr/>
        <p:txBody>
          <a:bodyPr/>
          <a:lstStyle/>
          <a:p>
            <a:fld id="{8BAB0936-A299-40F2-A345-9E79BAA43F3C}"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512955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itchFamily="34" charset="0"/>
              <a:buChar char="•"/>
            </a:pPr>
            <a:r>
              <a:rPr lang="en-US" dirty="0">
                <a:latin typeface="Arial" pitchFamily="34" charset="0"/>
                <a:ea typeface="ヒラギノ角ゴ Pro W3" pitchFamily="-84" charset="-128"/>
              </a:rPr>
              <a:t>Rotary’s own financial support for PolioPlus will be magnified by an agreement with the Bill &amp; Melinda Gates Foundation. </a:t>
            </a:r>
          </a:p>
          <a:p>
            <a:endParaRPr lang="en-US" dirty="0">
              <a:latin typeface="Arial" pitchFamily="34" charset="0"/>
              <a:ea typeface="ヒラギノ角ゴ Pro W3" pitchFamily="-84" charset="-128"/>
            </a:endParaRPr>
          </a:p>
          <a:p>
            <a:pPr marL="174708" indent="-174708">
              <a:buFont typeface="Arial" pitchFamily="34" charset="0"/>
              <a:buChar char="•"/>
            </a:pPr>
            <a:r>
              <a:rPr lang="en-US" dirty="0">
                <a:latin typeface="Arial" pitchFamily="34" charset="0"/>
                <a:ea typeface="ヒラギノ角ゴ Pro W3" pitchFamily="-84" charset="-128"/>
              </a:rPr>
              <a:t>From 2013 to 2018, every $1 that Rotary commits in direct support of polio immunization (up to $35 million per year) will be matched by an additional $2 from the Gates Foundation. This means contributions to Rotary’s PolioPlus program will have three times the impact.</a:t>
            </a:r>
          </a:p>
        </p:txBody>
      </p:sp>
      <p:sp>
        <p:nvSpPr>
          <p:cNvPr id="4" name="Slide Number Placeholder 3"/>
          <p:cNvSpPr>
            <a:spLocks noGrp="1"/>
          </p:cNvSpPr>
          <p:nvPr>
            <p:ph type="sldNum" sz="quarter" idx="10"/>
          </p:nvPr>
        </p:nvSpPr>
        <p:spPr/>
        <p:txBody>
          <a:bodyPr/>
          <a:lstStyle/>
          <a:p>
            <a:fld id="{8BAB0936-A299-40F2-A345-9E79BAA43F3C}"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408885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lnSpc>
                <a:spcPts val="1325"/>
              </a:lnSpc>
              <a:spcBef>
                <a:spcPts val="611"/>
              </a:spcBef>
              <a:buFont typeface="Arial" pitchFamily="34" charset="0"/>
              <a:buChar char="•"/>
            </a:pPr>
            <a:r>
              <a:rPr lang="en-US" dirty="0">
                <a:solidFill>
                  <a:srgbClr val="505050"/>
                </a:solidFill>
                <a:latin typeface="Georgia"/>
                <a:ea typeface="Times New Roman"/>
                <a:cs typeface="Times New Roman"/>
              </a:rPr>
              <a:t>Contributions to the Annual Fund support local and international grants and activities through the SHARE system. </a:t>
            </a:r>
          </a:p>
          <a:p>
            <a:pPr marL="465887" indent="-465887">
              <a:lnSpc>
                <a:spcPts val="1325"/>
              </a:lnSpc>
              <a:spcBef>
                <a:spcPts val="611"/>
              </a:spcBef>
            </a:pPr>
            <a:endParaRPr lang="en-US" dirty="0">
              <a:solidFill>
                <a:srgbClr val="505050"/>
              </a:solidFill>
              <a:latin typeface="Georgia"/>
              <a:ea typeface="Times New Roman"/>
              <a:cs typeface="Times New Roman"/>
            </a:endParaRPr>
          </a:p>
          <a:p>
            <a:pPr marL="174708" indent="-174708">
              <a:lnSpc>
                <a:spcPts val="1325"/>
              </a:lnSpc>
              <a:spcBef>
                <a:spcPts val="611"/>
              </a:spcBef>
              <a:buFont typeface="Arial" pitchFamily="34" charset="0"/>
              <a:buChar char="•"/>
            </a:pPr>
            <a:r>
              <a:rPr lang="en-US" dirty="0">
                <a:solidFill>
                  <a:srgbClr val="505050"/>
                </a:solidFill>
                <a:latin typeface="Georgia"/>
                <a:ea typeface="Times New Roman"/>
                <a:cs typeface="Times New Roman"/>
              </a:rPr>
              <a:t>Contributions are credited to the individual donor and the donor’s club and counted toward the club’s and district’s Annual Fund goals. </a:t>
            </a:r>
          </a:p>
          <a:p>
            <a:pPr marL="174708" indent="-174708">
              <a:lnSpc>
                <a:spcPts val="1325"/>
              </a:lnSpc>
              <a:spcBef>
                <a:spcPts val="611"/>
              </a:spcBef>
              <a:buFont typeface="Arial" pitchFamily="34" charset="0"/>
              <a:buChar char="•"/>
            </a:pPr>
            <a:endParaRPr lang="en-US" dirty="0">
              <a:solidFill>
                <a:srgbClr val="505050"/>
              </a:solidFill>
              <a:latin typeface="Georgia"/>
              <a:ea typeface="Times New Roman"/>
              <a:cs typeface="Times New Roman"/>
            </a:endParaRPr>
          </a:p>
          <a:p>
            <a:endParaRPr lang="en-US" dirty="0"/>
          </a:p>
        </p:txBody>
      </p:sp>
      <p:sp>
        <p:nvSpPr>
          <p:cNvPr id="4" name="Slide Number Placeholder 3"/>
          <p:cNvSpPr>
            <a:spLocks noGrp="1"/>
          </p:cNvSpPr>
          <p:nvPr>
            <p:ph type="sldNum" sz="quarter" idx="10"/>
          </p:nvPr>
        </p:nvSpPr>
        <p:spPr/>
        <p:txBody>
          <a:bodyPr/>
          <a:lstStyle/>
          <a:p>
            <a:fld id="{8BAB0936-A299-40F2-A345-9E79BAA43F3C}"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097858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98" indent="-174698">
              <a:lnSpc>
                <a:spcPts val="1325"/>
              </a:lnSpc>
              <a:spcBef>
                <a:spcPts val="611"/>
              </a:spcBef>
              <a:buFont typeface="Arial" pitchFamily="34" charset="0"/>
              <a:buChar char="•"/>
            </a:pPr>
            <a:r>
              <a:rPr lang="en-US" dirty="0">
                <a:solidFill>
                  <a:srgbClr val="000000"/>
                </a:solidFill>
                <a:latin typeface="Times New Roman"/>
                <a:ea typeface="Times New Roman"/>
                <a:cs typeface="BerkeleyStd-Book"/>
              </a:rPr>
              <a:t>By making a gift of $1,000, a donor becomes a Paul Harris Fellow</a:t>
            </a:r>
            <a:r>
              <a:rPr lang="en-US" baseline="0" dirty="0">
                <a:solidFill>
                  <a:srgbClr val="000000"/>
                </a:solidFill>
                <a:latin typeface="Times New Roman"/>
                <a:ea typeface="Times New Roman"/>
                <a:cs typeface="BerkeleyStd-Book"/>
              </a:rPr>
              <a:t> or can have another person honored as a Paul Harris Fellow.</a:t>
            </a:r>
            <a:endParaRPr lang="en-US" dirty="0">
              <a:solidFill>
                <a:srgbClr val="000000"/>
              </a:solidFill>
              <a:latin typeface="Times New Roman"/>
              <a:ea typeface="Times New Roman"/>
              <a:cs typeface="BerkeleyStd-Book"/>
            </a:endParaRPr>
          </a:p>
          <a:p>
            <a:pPr marL="465861" indent="-465861">
              <a:lnSpc>
                <a:spcPts val="1325"/>
              </a:lnSpc>
              <a:spcBef>
                <a:spcPts val="611"/>
              </a:spcBef>
            </a:pPr>
            <a:endParaRPr lang="en-US" dirty="0">
              <a:solidFill>
                <a:srgbClr val="000000"/>
              </a:solidFill>
              <a:latin typeface="Times New Roman"/>
              <a:ea typeface="Times New Roman"/>
              <a:cs typeface="BerkeleyStd-Book"/>
            </a:endParaRPr>
          </a:p>
          <a:p>
            <a:pPr marL="174698" indent="-174698">
              <a:lnSpc>
                <a:spcPts val="1325"/>
              </a:lnSpc>
              <a:spcBef>
                <a:spcPts val="611"/>
              </a:spcBef>
              <a:buFont typeface="Arial" pitchFamily="34" charset="0"/>
              <a:buChar char="•"/>
            </a:pPr>
            <a:r>
              <a:rPr lang="en-US" dirty="0">
                <a:solidFill>
                  <a:srgbClr val="000000"/>
                </a:solidFill>
                <a:latin typeface="Times New Roman"/>
                <a:ea typeface="Times New Roman"/>
                <a:cs typeface="BerkeleyStd-Book"/>
              </a:rPr>
              <a:t>Recognition consists of a certificate and lapel pin. Optional Paul Harris Fellow medallions are available for purchase. </a:t>
            </a:r>
          </a:p>
          <a:p>
            <a:pPr marL="465861" indent="-465861">
              <a:lnSpc>
                <a:spcPts val="1325"/>
              </a:lnSpc>
              <a:spcBef>
                <a:spcPts val="611"/>
              </a:spcBef>
            </a:pPr>
            <a:endParaRPr lang="en-US" dirty="0">
              <a:solidFill>
                <a:srgbClr val="000000"/>
              </a:solidFill>
              <a:latin typeface="Times New Roman"/>
              <a:ea typeface="Times New Roman"/>
              <a:cs typeface="BerkeleyStd-Book"/>
            </a:endParaRPr>
          </a:p>
          <a:p>
            <a:pPr marL="174698" indent="-174698">
              <a:lnSpc>
                <a:spcPts val="1325"/>
              </a:lnSpc>
              <a:spcBef>
                <a:spcPts val="611"/>
              </a:spcBef>
              <a:buFont typeface="Arial" pitchFamily="34" charset="0"/>
              <a:buChar char="•"/>
            </a:pPr>
            <a:r>
              <a:rPr lang="en-US" dirty="0">
                <a:solidFill>
                  <a:srgbClr val="000000"/>
                </a:solidFill>
                <a:latin typeface="Times New Roman"/>
                <a:ea typeface="Times New Roman"/>
                <a:cs typeface="BerkeleyStd-Book"/>
              </a:rPr>
              <a:t>Lapel pins are given in recognition of multiple Paul Harris Fellows — those who make contributions of $2,000 to $9,999. Based on their Paul Harris Fellow level, recipients may receive pins with simulated sapphire (blue) or ruby (red) stones. </a:t>
            </a:r>
            <a:endParaRPr lang="en-US" dirty="0">
              <a:solidFill>
                <a:srgbClr val="000000"/>
              </a:solidFill>
              <a:latin typeface="BerkeleyStd-Book"/>
              <a:ea typeface="Times New Roman"/>
              <a:cs typeface="BerkeleyStd-Book"/>
            </a:endParaRPr>
          </a:p>
          <a:p>
            <a:endParaRPr lang="en-US" dirty="0"/>
          </a:p>
        </p:txBody>
      </p:sp>
      <p:sp>
        <p:nvSpPr>
          <p:cNvPr id="4" name="Slide Number Placeholder 3"/>
          <p:cNvSpPr>
            <a:spLocks noGrp="1"/>
          </p:cNvSpPr>
          <p:nvPr>
            <p:ph type="sldNum" sz="quarter" idx="10"/>
          </p:nvPr>
        </p:nvSpPr>
        <p:spPr/>
        <p:txBody>
          <a:bodyPr/>
          <a:lstStyle/>
          <a:p>
            <a:fld id="{8BAB0936-A299-40F2-A345-9E79BAA43F3C}"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2991081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98" indent="-174698">
              <a:buFont typeface="Arial" pitchFamily="34" charset="0"/>
              <a:buChar char="•"/>
            </a:pPr>
            <a:r>
              <a:rPr lang="en-US" dirty="0"/>
              <a:t>Named after Rotary’s founder, the Paul Harris Society recognizes those who annually contribute $1,000 or more to the Annual Fund, PolioPlus, or an approved Foundation grant.</a:t>
            </a:r>
          </a:p>
          <a:p>
            <a:endParaRPr lang="en-US" dirty="0"/>
          </a:p>
          <a:p>
            <a:pPr marL="174698" indent="-174698">
              <a:buFont typeface="Arial" pitchFamily="34" charset="0"/>
              <a:buChar char="•"/>
            </a:pPr>
            <a:r>
              <a:rPr lang="en-US" dirty="0"/>
              <a:t>The Paul Harris Society was created in 1999 by Past District Governor Wayne </a:t>
            </a:r>
            <a:r>
              <a:rPr lang="en-US" dirty="0" err="1"/>
              <a:t>Cusick</a:t>
            </a:r>
            <a:r>
              <a:rPr lang="en-US" dirty="0"/>
              <a:t> from District 5340. </a:t>
            </a:r>
            <a:r>
              <a:rPr lang="en-US" dirty="0" err="1"/>
              <a:t>Cusick</a:t>
            </a:r>
            <a:r>
              <a:rPr lang="en-US" dirty="0"/>
              <a:t> realized that giving $1,000 annually to the Foundation was not possible for every Rotarian, but many could be encouraged to contribute at this level or above. This idea gained momentum and quickly spread to other districts throughout the world.</a:t>
            </a:r>
          </a:p>
          <a:p>
            <a:endParaRPr lang="en-US" dirty="0"/>
          </a:p>
          <a:p>
            <a:pPr marL="174698" indent="-174698">
              <a:buFont typeface="Arial" pitchFamily="34" charset="0"/>
              <a:buChar char="•"/>
            </a:pPr>
            <a:r>
              <a:rPr lang="en-US" dirty="0"/>
              <a:t>Although the Paul Harris Society was originally administered by districts, the Foundation’s Trustees adopted the</a:t>
            </a:r>
            <a:r>
              <a:rPr lang="en-US" baseline="0" dirty="0"/>
              <a:t> Society a</a:t>
            </a:r>
            <a:r>
              <a:rPr lang="en-US" dirty="0"/>
              <a:t>s an official recognition program of The Rotary Foundation</a:t>
            </a:r>
            <a:r>
              <a:rPr lang="en-US" baseline="0" dirty="0"/>
              <a:t> in 2013.</a:t>
            </a:r>
            <a:endParaRPr lang="en-US" dirty="0"/>
          </a:p>
          <a:p>
            <a:endParaRPr lang="en-US" dirty="0"/>
          </a:p>
        </p:txBody>
      </p:sp>
      <p:sp>
        <p:nvSpPr>
          <p:cNvPr id="4" name="Slide Number Placeholder 3"/>
          <p:cNvSpPr>
            <a:spLocks noGrp="1"/>
          </p:cNvSpPr>
          <p:nvPr>
            <p:ph type="sldNum" sz="quarter" idx="10"/>
          </p:nvPr>
        </p:nvSpPr>
        <p:spPr/>
        <p:txBody>
          <a:bodyPr/>
          <a:lstStyle/>
          <a:p>
            <a:fld id="{8BAB0936-A299-40F2-A345-9E79BAA43F3C}"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2153734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1" indent="-171441" defTabSz="931723" fontAlgn="base">
              <a:spcBef>
                <a:spcPct val="30000"/>
              </a:spcBef>
              <a:spcAft>
                <a:spcPct val="0"/>
              </a:spcAft>
              <a:buFont typeface="Arial" pitchFamily="34" charset="0"/>
              <a:buChar char="•"/>
              <a:defRPr/>
            </a:pPr>
            <a:r>
              <a:rPr lang="en-US" dirty="0">
                <a:solidFill>
                  <a:srgbClr val="000000"/>
                </a:solidFill>
                <a:latin typeface="Arial" charset="0"/>
                <a:cs typeface="Arial" charset="0"/>
              </a:rPr>
              <a:t>Couples or individuals who have made commitments in their estate plans that total $10,000 or more are invited to join the Bequest Society.</a:t>
            </a:r>
          </a:p>
          <a:p>
            <a:pPr defTabSz="931723" fontAlgn="base">
              <a:spcBef>
                <a:spcPct val="30000"/>
              </a:spcBef>
              <a:spcAft>
                <a:spcPct val="0"/>
              </a:spcAft>
              <a:defRPr/>
            </a:pPr>
            <a:r>
              <a:rPr lang="en-US" dirty="0">
                <a:solidFill>
                  <a:srgbClr val="000000"/>
                </a:solidFill>
                <a:latin typeface="Arial" charset="0"/>
                <a:cs typeface="Arial" charset="0"/>
              </a:rPr>
              <a:t> </a:t>
            </a:r>
          </a:p>
          <a:p>
            <a:pPr marL="174698" indent="-174698" defTabSz="931723" fontAlgn="base">
              <a:spcBef>
                <a:spcPct val="30000"/>
              </a:spcBef>
              <a:spcAft>
                <a:spcPct val="0"/>
              </a:spcAft>
              <a:buFont typeface="Arial" pitchFamily="34" charset="0"/>
              <a:buChar char="•"/>
              <a:defRPr/>
            </a:pPr>
            <a:r>
              <a:rPr lang="en-US" dirty="0">
                <a:solidFill>
                  <a:srgbClr val="000000"/>
                </a:solidFill>
                <a:latin typeface="Arial" charset="0"/>
                <a:cs typeface="Arial" charset="0"/>
              </a:rPr>
              <a:t>Donors may elect to receive an engraved crystal recognition piece and a Diamond Circle pin commemorating the commitment at each recognition level:</a:t>
            </a:r>
          </a:p>
          <a:p>
            <a:pPr defTabSz="931723" fontAlgn="base">
              <a:spcBef>
                <a:spcPct val="30000"/>
              </a:spcBef>
              <a:spcAft>
                <a:spcPct val="0"/>
              </a:spcAft>
              <a:defRPr/>
            </a:pPr>
            <a:r>
              <a:rPr lang="en-US" dirty="0">
                <a:solidFill>
                  <a:srgbClr val="000000"/>
                </a:solidFill>
                <a:latin typeface="Arial" charset="0"/>
                <a:cs typeface="Arial" charset="0"/>
              </a:rPr>
              <a:t>	</a:t>
            </a:r>
            <a:r>
              <a:rPr lang="en-US" baseline="0" dirty="0">
                <a:solidFill>
                  <a:srgbClr val="000000"/>
                </a:solidFill>
                <a:latin typeface="Arial" charset="0"/>
                <a:cs typeface="Arial" charset="0"/>
              </a:rPr>
              <a:t>         </a:t>
            </a:r>
            <a:r>
              <a:rPr lang="en-US" dirty="0">
                <a:solidFill>
                  <a:srgbClr val="000000"/>
                </a:solidFill>
                <a:latin typeface="Arial" charset="0"/>
                <a:cs typeface="Arial" charset="0"/>
              </a:rPr>
              <a:t>$10,000 to $24,999.99 — Level 1</a:t>
            </a:r>
          </a:p>
          <a:p>
            <a:pPr defTabSz="931723" fontAlgn="base">
              <a:spcBef>
                <a:spcPct val="30000"/>
              </a:spcBef>
              <a:spcAft>
                <a:spcPct val="0"/>
              </a:spcAft>
              <a:defRPr/>
            </a:pPr>
            <a:r>
              <a:rPr lang="en-US" dirty="0">
                <a:solidFill>
                  <a:srgbClr val="000000"/>
                </a:solidFill>
                <a:latin typeface="Arial" charset="0"/>
                <a:cs typeface="Arial" charset="0"/>
              </a:rPr>
              <a:t>          	         $25,000 to $49,999.99 — Level 2</a:t>
            </a:r>
          </a:p>
          <a:p>
            <a:pPr defTabSz="931723" fontAlgn="base">
              <a:spcBef>
                <a:spcPct val="30000"/>
              </a:spcBef>
              <a:spcAft>
                <a:spcPct val="0"/>
              </a:spcAft>
              <a:defRPr/>
            </a:pPr>
            <a:r>
              <a:rPr lang="en-US" dirty="0">
                <a:solidFill>
                  <a:srgbClr val="000000"/>
                </a:solidFill>
                <a:latin typeface="Arial" charset="0"/>
                <a:cs typeface="Arial" charset="0"/>
              </a:rPr>
              <a:t>          	         $50,000 to $99,999.99 — Level 3</a:t>
            </a:r>
          </a:p>
          <a:p>
            <a:pPr defTabSz="931723" fontAlgn="base">
              <a:spcBef>
                <a:spcPct val="30000"/>
              </a:spcBef>
              <a:spcAft>
                <a:spcPct val="0"/>
              </a:spcAft>
              <a:defRPr/>
            </a:pPr>
            <a:r>
              <a:rPr lang="en-US" dirty="0">
                <a:solidFill>
                  <a:srgbClr val="000000"/>
                </a:solidFill>
                <a:latin typeface="Arial" charset="0"/>
                <a:cs typeface="Arial" charset="0"/>
              </a:rPr>
              <a:t>        	         $100,000 to $249,999.99 — Level 4</a:t>
            </a:r>
          </a:p>
          <a:p>
            <a:pPr defTabSz="931723" fontAlgn="base">
              <a:spcBef>
                <a:spcPct val="30000"/>
              </a:spcBef>
              <a:spcAft>
                <a:spcPct val="0"/>
              </a:spcAft>
              <a:defRPr/>
            </a:pPr>
            <a:r>
              <a:rPr lang="en-US" dirty="0">
                <a:solidFill>
                  <a:srgbClr val="000000"/>
                </a:solidFill>
                <a:latin typeface="Arial" charset="0"/>
                <a:cs typeface="Arial" charset="0"/>
              </a:rPr>
              <a:t>        	         $250,000 to $499,999.99 — Level 5</a:t>
            </a:r>
          </a:p>
          <a:p>
            <a:pPr defTabSz="931723" fontAlgn="base">
              <a:spcBef>
                <a:spcPct val="30000"/>
              </a:spcBef>
              <a:spcAft>
                <a:spcPct val="0"/>
              </a:spcAft>
              <a:defRPr/>
            </a:pPr>
            <a:r>
              <a:rPr lang="en-US" dirty="0">
                <a:solidFill>
                  <a:srgbClr val="000000"/>
                </a:solidFill>
                <a:latin typeface="Arial" charset="0"/>
                <a:cs typeface="Arial" charset="0"/>
              </a:rPr>
              <a:t>       	 </a:t>
            </a:r>
            <a:r>
              <a:rPr lang="en-US" baseline="0" dirty="0">
                <a:solidFill>
                  <a:srgbClr val="000000"/>
                </a:solidFill>
                <a:latin typeface="Arial" charset="0"/>
                <a:cs typeface="Arial" charset="0"/>
              </a:rPr>
              <a:t>        $</a:t>
            </a:r>
            <a:r>
              <a:rPr lang="en-US" dirty="0">
                <a:solidFill>
                  <a:srgbClr val="000000"/>
                </a:solidFill>
                <a:latin typeface="Arial" charset="0"/>
                <a:cs typeface="Arial" charset="0"/>
              </a:rPr>
              <a:t>500,000 to $999,999.99 — Level 6</a:t>
            </a:r>
          </a:p>
          <a:p>
            <a:pPr defTabSz="931723" fontAlgn="base">
              <a:spcBef>
                <a:spcPct val="30000"/>
              </a:spcBef>
              <a:spcAft>
                <a:spcPct val="0"/>
              </a:spcAft>
              <a:defRPr/>
            </a:pPr>
            <a:r>
              <a:rPr lang="en-US" dirty="0">
                <a:solidFill>
                  <a:srgbClr val="000000"/>
                </a:solidFill>
                <a:latin typeface="Arial" charset="0"/>
                <a:cs typeface="Arial" charset="0"/>
              </a:rPr>
              <a:t>   	         $1,000,000 and above — Level 7</a:t>
            </a:r>
          </a:p>
          <a:p>
            <a:pPr defTabSz="931723" fontAlgn="base">
              <a:spcBef>
                <a:spcPct val="30000"/>
              </a:spcBef>
              <a:spcAft>
                <a:spcPct val="0"/>
              </a:spcAft>
              <a:defRPr/>
            </a:pPr>
            <a:endParaRPr lang="en-US" dirty="0">
              <a:solidFill>
                <a:srgbClr val="000000"/>
              </a:solidFill>
              <a:latin typeface="Arial" charset="0"/>
              <a:cs typeface="Arial" charset="0"/>
            </a:endParaRPr>
          </a:p>
          <a:p>
            <a:pPr marL="174698" indent="-174698" defTabSz="931723" fontAlgn="base">
              <a:spcBef>
                <a:spcPct val="30000"/>
              </a:spcBef>
              <a:spcAft>
                <a:spcPct val="0"/>
              </a:spcAft>
              <a:buFont typeface="Arial" pitchFamily="34" charset="0"/>
              <a:buChar char="•"/>
              <a:defRPr/>
            </a:pPr>
            <a:r>
              <a:rPr lang="en-US" dirty="0">
                <a:solidFill>
                  <a:srgbClr val="000000"/>
                </a:solidFill>
                <a:latin typeface="Arial" charset="0"/>
                <a:cs typeface="Arial" charset="0"/>
              </a:rPr>
              <a:t>Rotarians can also complete the Bequest Society membership card at Rotary.org.</a:t>
            </a:r>
            <a:endParaRPr lang="en-US" dirty="0"/>
          </a:p>
        </p:txBody>
      </p:sp>
      <p:sp>
        <p:nvSpPr>
          <p:cNvPr id="4" name="Slide Number Placeholder 3"/>
          <p:cNvSpPr>
            <a:spLocks noGrp="1"/>
          </p:cNvSpPr>
          <p:nvPr>
            <p:ph type="sldNum" sz="quarter" idx="10"/>
          </p:nvPr>
        </p:nvSpPr>
        <p:spPr/>
        <p:txBody>
          <a:bodyPr/>
          <a:lstStyle/>
          <a:p>
            <a:fld id="{8BAB0936-A299-40F2-A345-9E79BAA43F3C}"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0367853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1" indent="-171441" defTabSz="931723" fontAlgn="base">
              <a:spcBef>
                <a:spcPct val="30000"/>
              </a:spcBef>
              <a:spcAft>
                <a:spcPct val="0"/>
              </a:spcAft>
              <a:buFont typeface="Arial" pitchFamily="34" charset="0"/>
              <a:buChar char="•"/>
              <a:defRPr/>
            </a:pPr>
            <a:r>
              <a:rPr lang="en-US" dirty="0">
                <a:solidFill>
                  <a:srgbClr val="000000"/>
                </a:solidFill>
                <a:latin typeface="Arial" charset="0"/>
                <a:cs typeface="Arial" charset="0"/>
              </a:rPr>
              <a:t>Donors can become Major Donors through</a:t>
            </a:r>
            <a:r>
              <a:rPr lang="en-US" baseline="0" dirty="0">
                <a:solidFill>
                  <a:srgbClr val="000000"/>
                </a:solidFill>
                <a:latin typeface="Arial" charset="0"/>
                <a:cs typeface="Arial" charset="0"/>
              </a:rPr>
              <a:t> </a:t>
            </a:r>
            <a:r>
              <a:rPr lang="en-US" dirty="0">
                <a:solidFill>
                  <a:srgbClr val="000000"/>
                </a:solidFill>
                <a:latin typeface="Arial" charset="0"/>
                <a:cs typeface="Arial" charset="0"/>
              </a:rPr>
              <a:t>outright or cumulative contributions of $10,000 or more to The Rotary Foundation. </a:t>
            </a:r>
          </a:p>
          <a:p>
            <a:pPr marL="174698" indent="-174698" defTabSz="931723" fontAlgn="base">
              <a:spcBef>
                <a:spcPct val="30000"/>
              </a:spcBef>
              <a:spcAft>
                <a:spcPct val="0"/>
              </a:spcAft>
              <a:buFont typeface="Arial" pitchFamily="34" charset="0"/>
              <a:buChar char="•"/>
              <a:defRPr/>
            </a:pPr>
            <a:endParaRPr lang="en-US" dirty="0">
              <a:solidFill>
                <a:srgbClr val="000000"/>
              </a:solidFill>
              <a:latin typeface="Arial" charset="0"/>
              <a:cs typeface="Arial" charset="0"/>
            </a:endParaRPr>
          </a:p>
          <a:p>
            <a:pPr marL="174698" indent="-174698" defTabSz="931723" fontAlgn="base">
              <a:spcBef>
                <a:spcPct val="30000"/>
              </a:spcBef>
              <a:spcAft>
                <a:spcPct val="0"/>
              </a:spcAft>
              <a:buFont typeface="Arial" pitchFamily="34" charset="0"/>
              <a:buChar char="•"/>
              <a:defRPr/>
            </a:pPr>
            <a:r>
              <a:rPr lang="en-US" dirty="0">
                <a:solidFill>
                  <a:srgbClr val="000000"/>
                </a:solidFill>
                <a:latin typeface="Arial" charset="0"/>
                <a:cs typeface="Arial" charset="0"/>
              </a:rPr>
              <a:t>They may elect to receive crystal recognition pieces and Major Donor lapel pins or pendants. </a:t>
            </a:r>
          </a:p>
          <a:p>
            <a:endParaRPr lang="en-US" dirty="0"/>
          </a:p>
          <a:p>
            <a:pPr defTabSz="931723">
              <a:defRPr/>
            </a:pPr>
            <a:r>
              <a:rPr lang="en-US" dirty="0"/>
              <a:t>	</a:t>
            </a:r>
            <a:r>
              <a:rPr lang="en-US" b="1" dirty="0"/>
              <a:t>Major Donor </a:t>
            </a:r>
            <a:r>
              <a:rPr lang="en-US" b="1" dirty="0">
                <a:solidFill>
                  <a:prstClr val="black"/>
                </a:solidFill>
              </a:rPr>
              <a:t>recognition levels:</a:t>
            </a:r>
          </a:p>
          <a:p>
            <a:r>
              <a:rPr lang="en-US" b="1" dirty="0">
                <a:solidFill>
                  <a:prstClr val="black"/>
                </a:solidFill>
              </a:rPr>
              <a:t>	</a:t>
            </a:r>
            <a:r>
              <a:rPr lang="en-US" dirty="0"/>
              <a:t>Level 1	$10,000 to $24,999.99</a:t>
            </a:r>
          </a:p>
          <a:p>
            <a:r>
              <a:rPr lang="en-US" dirty="0"/>
              <a:t>	Level 2	$25,000 to $49,999.99</a:t>
            </a:r>
          </a:p>
          <a:p>
            <a:r>
              <a:rPr lang="en-US" dirty="0"/>
              <a:t>	Level 3	$50,000 to $99,999.99</a:t>
            </a:r>
          </a:p>
          <a:p>
            <a:r>
              <a:rPr lang="en-US" dirty="0"/>
              <a:t>	Level 4	$100,000 to $249,999.99</a:t>
            </a:r>
          </a:p>
          <a:p>
            <a:pPr defTabSz="931723">
              <a:defRPr/>
            </a:pPr>
            <a:endParaRPr lang="en-US" dirty="0">
              <a:solidFill>
                <a:prstClr val="black"/>
              </a:solidFill>
            </a:endParaRPr>
          </a:p>
          <a:p>
            <a:pPr defTabSz="931723">
              <a:defRPr/>
            </a:pPr>
            <a:endParaRPr lang="en-US" b="1"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8BAB0936-A299-40F2-A345-9E79BAA43F3C}"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434288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65887">
              <a:lnSpc>
                <a:spcPts val="1325"/>
              </a:lnSpc>
              <a:spcBef>
                <a:spcPts val="611"/>
              </a:spcBef>
            </a:pPr>
            <a:r>
              <a:rPr lang="en-US" dirty="0">
                <a:solidFill>
                  <a:srgbClr val="000000"/>
                </a:solidFill>
                <a:latin typeface="Times New Roman"/>
                <a:ea typeface="Times New Roman"/>
                <a:cs typeface="BerkeleyStd-Book"/>
              </a:rPr>
              <a:t>The six areas of focus reflect critical humanitarian issues and needs being addressed by Rotarians worldwide. </a:t>
            </a:r>
          </a:p>
          <a:p>
            <a:pPr indent="-465887">
              <a:lnSpc>
                <a:spcPts val="1325"/>
              </a:lnSpc>
              <a:spcBef>
                <a:spcPts val="611"/>
              </a:spcBef>
            </a:pPr>
            <a:endParaRPr lang="en-US" dirty="0">
              <a:solidFill>
                <a:srgbClr val="000000"/>
              </a:solidFill>
              <a:latin typeface="Times New Roman"/>
              <a:ea typeface="Times New Roman"/>
              <a:cs typeface="BerkeleyStd-Book"/>
            </a:endParaRPr>
          </a:p>
          <a:p>
            <a:pPr indent="-465887">
              <a:lnSpc>
                <a:spcPts val="1325"/>
              </a:lnSpc>
              <a:spcBef>
                <a:spcPts val="611"/>
              </a:spcBef>
            </a:pPr>
            <a:r>
              <a:rPr lang="en-US" dirty="0">
                <a:solidFill>
                  <a:srgbClr val="000000"/>
                </a:solidFill>
                <a:latin typeface="Times New Roman"/>
                <a:ea typeface="Times New Roman"/>
                <a:cs typeface="BerkeleyStd-Book"/>
              </a:rPr>
              <a:t>They align Rotary with other international development efforts and advance the Foundation’s mission. Each of the areas listed has specific goals that are outlined in the corresponding area of focus policy statement. </a:t>
            </a:r>
            <a:endParaRPr lang="en-US" dirty="0">
              <a:solidFill>
                <a:srgbClr val="000000"/>
              </a:solidFill>
              <a:latin typeface="BerkeleyStd-Book"/>
              <a:ea typeface="Times New Roman"/>
              <a:cs typeface="BerkeleyStd-Book"/>
            </a:endParaRPr>
          </a:p>
          <a:p>
            <a:pPr marL="642924" lvl="1" indent="-177037">
              <a:lnSpc>
                <a:spcPts val="1325"/>
              </a:lnSpc>
              <a:spcBef>
                <a:spcPts val="611"/>
              </a:spcBef>
              <a:buFont typeface="Arial" pitchFamily="34" charset="0"/>
              <a:buChar char="•"/>
            </a:pPr>
            <a:r>
              <a:rPr lang="en-US" dirty="0">
                <a:solidFill>
                  <a:srgbClr val="000000"/>
                </a:solidFill>
                <a:latin typeface="Times New Roman"/>
                <a:ea typeface="Times New Roman"/>
                <a:cs typeface="BerkeleyStd-Book"/>
              </a:rPr>
              <a:t>Peace and conflict prevention/resolution</a:t>
            </a:r>
            <a:endParaRPr lang="en-US" dirty="0">
              <a:solidFill>
                <a:srgbClr val="000000"/>
              </a:solidFill>
              <a:latin typeface="BerkeleyStd-Book"/>
              <a:ea typeface="Times New Roman"/>
              <a:cs typeface="BerkeleyStd-Book"/>
            </a:endParaRPr>
          </a:p>
          <a:p>
            <a:pPr marL="642924" lvl="1" indent="-177037">
              <a:lnSpc>
                <a:spcPts val="1325"/>
              </a:lnSpc>
              <a:spcBef>
                <a:spcPts val="611"/>
              </a:spcBef>
              <a:buFont typeface="Arial" pitchFamily="34" charset="0"/>
              <a:buChar char="•"/>
            </a:pPr>
            <a:r>
              <a:rPr lang="en-US" dirty="0">
                <a:solidFill>
                  <a:srgbClr val="000000"/>
                </a:solidFill>
                <a:latin typeface="Times New Roman"/>
                <a:ea typeface="Times New Roman"/>
                <a:cs typeface="BerkeleyStd-Book"/>
              </a:rPr>
              <a:t>Disease prevention and treatment</a:t>
            </a:r>
            <a:endParaRPr lang="en-US" dirty="0">
              <a:solidFill>
                <a:srgbClr val="000000"/>
              </a:solidFill>
              <a:latin typeface="BerkeleyStd-Book"/>
              <a:ea typeface="Times New Roman"/>
              <a:cs typeface="BerkeleyStd-Book"/>
            </a:endParaRPr>
          </a:p>
          <a:p>
            <a:pPr marL="642924" lvl="1" indent="-177037">
              <a:lnSpc>
                <a:spcPts val="1325"/>
              </a:lnSpc>
              <a:spcBef>
                <a:spcPts val="611"/>
              </a:spcBef>
              <a:buFont typeface="Arial" pitchFamily="34" charset="0"/>
              <a:buChar char="•"/>
            </a:pPr>
            <a:r>
              <a:rPr lang="en-US" dirty="0">
                <a:solidFill>
                  <a:srgbClr val="000000"/>
                </a:solidFill>
                <a:latin typeface="Times New Roman"/>
                <a:ea typeface="Times New Roman"/>
                <a:cs typeface="BerkeleyStd-Book"/>
              </a:rPr>
              <a:t>Water and sanitation</a:t>
            </a:r>
            <a:endParaRPr lang="en-US" dirty="0">
              <a:solidFill>
                <a:srgbClr val="000000"/>
              </a:solidFill>
              <a:latin typeface="BerkeleyStd-Book"/>
              <a:ea typeface="Times New Roman"/>
              <a:cs typeface="BerkeleyStd-Book"/>
            </a:endParaRPr>
          </a:p>
          <a:p>
            <a:pPr marL="642924" lvl="1" indent="-177037">
              <a:lnSpc>
                <a:spcPts val="1325"/>
              </a:lnSpc>
              <a:spcBef>
                <a:spcPts val="611"/>
              </a:spcBef>
              <a:buFont typeface="Arial" pitchFamily="34" charset="0"/>
              <a:buChar char="•"/>
            </a:pPr>
            <a:r>
              <a:rPr lang="en-US" dirty="0">
                <a:solidFill>
                  <a:srgbClr val="000000"/>
                </a:solidFill>
                <a:latin typeface="Times New Roman"/>
                <a:ea typeface="Times New Roman"/>
                <a:cs typeface="BerkeleyStd-Book"/>
              </a:rPr>
              <a:t>Maternal and child health</a:t>
            </a:r>
            <a:endParaRPr lang="en-US" dirty="0">
              <a:solidFill>
                <a:srgbClr val="000000"/>
              </a:solidFill>
              <a:latin typeface="BerkeleyStd-Book"/>
              <a:ea typeface="Times New Roman"/>
              <a:cs typeface="BerkeleyStd-Book"/>
            </a:endParaRPr>
          </a:p>
          <a:p>
            <a:pPr marL="642924" lvl="1" indent="-177037">
              <a:lnSpc>
                <a:spcPts val="1325"/>
              </a:lnSpc>
              <a:spcBef>
                <a:spcPts val="611"/>
              </a:spcBef>
              <a:buFont typeface="Arial" pitchFamily="34" charset="0"/>
              <a:buChar char="•"/>
            </a:pPr>
            <a:r>
              <a:rPr lang="en-US" dirty="0">
                <a:solidFill>
                  <a:srgbClr val="000000"/>
                </a:solidFill>
                <a:latin typeface="Times New Roman"/>
                <a:ea typeface="Times New Roman"/>
                <a:cs typeface="BerkeleyStd-Book"/>
              </a:rPr>
              <a:t>Basic education and literacy</a:t>
            </a:r>
            <a:endParaRPr lang="en-US" dirty="0">
              <a:solidFill>
                <a:srgbClr val="000000"/>
              </a:solidFill>
              <a:latin typeface="BerkeleyStd-Book"/>
              <a:ea typeface="Times New Roman"/>
              <a:cs typeface="BerkeleyStd-Book"/>
            </a:endParaRPr>
          </a:p>
          <a:p>
            <a:pPr marL="642924" lvl="1" indent="-177037">
              <a:lnSpc>
                <a:spcPts val="1325"/>
              </a:lnSpc>
              <a:spcBef>
                <a:spcPts val="611"/>
              </a:spcBef>
              <a:buFont typeface="Arial" pitchFamily="34" charset="0"/>
              <a:buChar char="•"/>
            </a:pPr>
            <a:r>
              <a:rPr lang="en-US" dirty="0">
                <a:solidFill>
                  <a:srgbClr val="000000"/>
                </a:solidFill>
                <a:latin typeface="Times New Roman"/>
                <a:ea typeface="Times New Roman"/>
                <a:cs typeface="BerkeleyStd-Book"/>
              </a:rPr>
              <a:t>Economic and community development </a:t>
            </a:r>
            <a:endParaRPr lang="en-US" dirty="0">
              <a:solidFill>
                <a:srgbClr val="000000"/>
              </a:solidFill>
              <a:latin typeface="BerkeleyStd-Book"/>
              <a:ea typeface="Times New Roman"/>
              <a:cs typeface="BerkeleyStd-Book"/>
            </a:endParaRPr>
          </a:p>
          <a:p>
            <a:endParaRPr lang="en-US" dirty="0"/>
          </a:p>
          <a:p>
            <a:endParaRPr lang="en-US" dirty="0"/>
          </a:p>
        </p:txBody>
      </p:sp>
      <p:sp>
        <p:nvSpPr>
          <p:cNvPr id="4" name="Slide Number Placeholder 3"/>
          <p:cNvSpPr>
            <a:spLocks noGrp="1"/>
          </p:cNvSpPr>
          <p:nvPr>
            <p:ph type="sldNum" sz="quarter" idx="10"/>
          </p:nvPr>
        </p:nvSpPr>
        <p:spPr/>
        <p:txBody>
          <a:bodyPr/>
          <a:lstStyle/>
          <a:p>
            <a:fld id="{8BAB0936-A299-40F2-A345-9E79BAA43F3C}"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8341127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98" indent="-174698">
              <a:lnSpc>
                <a:spcPts val="1325"/>
              </a:lnSpc>
              <a:spcBef>
                <a:spcPts val="611"/>
              </a:spcBef>
              <a:buFont typeface="Arial" pitchFamily="34" charset="0"/>
              <a:buChar char="•"/>
            </a:pPr>
            <a:r>
              <a:rPr lang="en-US" dirty="0">
                <a:solidFill>
                  <a:srgbClr val="000000"/>
                </a:solidFill>
                <a:latin typeface="Times New Roman"/>
                <a:ea typeface="Times New Roman"/>
                <a:cs typeface="BerkeleyStd-Book"/>
              </a:rPr>
              <a:t>Donors who contribute $250,000 or more to the Foundation either as a one-time gift or over a number of years become members of the Arch Klumph Society. </a:t>
            </a:r>
          </a:p>
          <a:p>
            <a:pPr marL="174698" indent="-174698">
              <a:lnSpc>
                <a:spcPts val="1325"/>
              </a:lnSpc>
              <a:spcBef>
                <a:spcPts val="611"/>
              </a:spcBef>
              <a:buFont typeface="Arial" pitchFamily="34" charset="0"/>
              <a:buChar char="•"/>
            </a:pPr>
            <a:endParaRPr lang="en-US" dirty="0">
              <a:solidFill>
                <a:srgbClr val="000000"/>
              </a:solidFill>
              <a:latin typeface="Times New Roman"/>
              <a:ea typeface="Times New Roman"/>
              <a:cs typeface="BerkeleyStd-Book"/>
            </a:endParaRPr>
          </a:p>
          <a:p>
            <a:pPr marL="174698" indent="-174698">
              <a:lnSpc>
                <a:spcPts val="1325"/>
              </a:lnSpc>
              <a:spcBef>
                <a:spcPts val="611"/>
              </a:spcBef>
              <a:buFont typeface="Arial" pitchFamily="34" charset="0"/>
              <a:buChar char="•"/>
            </a:pPr>
            <a:r>
              <a:rPr lang="en-US" dirty="0">
                <a:solidFill>
                  <a:srgbClr val="000000"/>
                </a:solidFill>
                <a:latin typeface="Times New Roman"/>
                <a:ea typeface="Times New Roman"/>
                <a:cs typeface="BerkeleyStd-Book"/>
              </a:rPr>
              <a:t>Each receives a certificate, a crystal recognition piece, and a lapel pin or pendant.</a:t>
            </a:r>
            <a:r>
              <a:rPr lang="en-US" baseline="0" dirty="0">
                <a:solidFill>
                  <a:srgbClr val="000000"/>
                </a:solidFill>
                <a:latin typeface="Times New Roman"/>
                <a:ea typeface="Times New Roman"/>
                <a:cs typeface="BerkeleyStd-Book"/>
              </a:rPr>
              <a:t> T</a:t>
            </a:r>
            <a:r>
              <a:rPr lang="en-US" dirty="0">
                <a:solidFill>
                  <a:srgbClr val="000000"/>
                </a:solidFill>
                <a:latin typeface="Times New Roman"/>
                <a:ea typeface="Times New Roman"/>
                <a:cs typeface="BerkeleyStd-Book"/>
              </a:rPr>
              <a:t>heir portraits are displayed in the interactive Arch Klumph Gallery. A traveling kiosk showing the gallery is displayed at each International Assembly and Rotary International Convention.</a:t>
            </a:r>
          </a:p>
          <a:p>
            <a:pPr marL="465861" indent="-465861">
              <a:lnSpc>
                <a:spcPts val="1325"/>
              </a:lnSpc>
              <a:spcBef>
                <a:spcPts val="611"/>
              </a:spcBef>
            </a:pPr>
            <a:endParaRPr lang="en-US" dirty="0">
              <a:solidFill>
                <a:srgbClr val="000000"/>
              </a:solidFill>
              <a:latin typeface="Times New Roman"/>
              <a:ea typeface="Times New Roman"/>
              <a:cs typeface="BerkeleyStd-Book"/>
            </a:endParaRPr>
          </a:p>
          <a:p>
            <a:r>
              <a:rPr lang="en-US" b="1" dirty="0"/>
              <a:t>	Arch Klumph Society recognition levels:</a:t>
            </a:r>
            <a:endParaRPr lang="en-US" dirty="0"/>
          </a:p>
          <a:p>
            <a:r>
              <a:rPr lang="en-US" dirty="0"/>
              <a:t>	Trustees Circle	$250,000 to $499,999.99</a:t>
            </a:r>
          </a:p>
          <a:p>
            <a:r>
              <a:rPr lang="en-US" dirty="0"/>
              <a:t>	Chair’s Circle		$500,000 to $999,999.99</a:t>
            </a:r>
          </a:p>
          <a:p>
            <a:r>
              <a:rPr lang="en-US" dirty="0"/>
              <a:t>	Foundation Circle	$1 million or more</a:t>
            </a:r>
          </a:p>
          <a:p>
            <a:r>
              <a:rPr lang="en-US" dirty="0"/>
              <a:t> </a:t>
            </a:r>
          </a:p>
          <a:p>
            <a:pPr marL="465861" indent="-465861">
              <a:lnSpc>
                <a:spcPts val="1325"/>
              </a:lnSpc>
              <a:spcBef>
                <a:spcPts val="611"/>
              </a:spcBef>
            </a:pPr>
            <a:endParaRPr lang="en-US" dirty="0">
              <a:solidFill>
                <a:srgbClr val="000000"/>
              </a:solidFill>
              <a:latin typeface="BerkeleyStd-Book"/>
              <a:ea typeface="Times New Roman"/>
              <a:cs typeface="BerkeleyStd-Book"/>
            </a:endParaRPr>
          </a:p>
          <a:p>
            <a:pPr defTabSz="931723" fontAlgn="base">
              <a:spcBef>
                <a:spcPct val="30000"/>
              </a:spcBef>
              <a:spcAft>
                <a:spcPct val="0"/>
              </a:spcAft>
              <a:defRPr/>
            </a:pPr>
            <a:endParaRPr lang="en-US" b="1" dirty="0">
              <a:solidFill>
                <a:srgbClr val="000000"/>
              </a:solidFill>
              <a:latin typeface="Arial" charset="0"/>
              <a:cs typeface="Arial" charset="0"/>
            </a:endParaRPr>
          </a:p>
        </p:txBody>
      </p:sp>
      <p:sp>
        <p:nvSpPr>
          <p:cNvPr id="4" name="Slide Number Placeholder 3"/>
          <p:cNvSpPr>
            <a:spLocks noGrp="1"/>
          </p:cNvSpPr>
          <p:nvPr>
            <p:ph type="sldNum" sz="quarter" idx="10"/>
          </p:nvPr>
        </p:nvSpPr>
        <p:spPr/>
        <p:txBody>
          <a:bodyPr/>
          <a:lstStyle/>
          <a:p>
            <a:fld id="{8BAB0936-A299-40F2-A345-9E79BAA43F3C}"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7700406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Rotary alumni are individuals who have experienced Rotary through various programs, including</a:t>
            </a:r>
            <a:r>
              <a:rPr lang="en-US" baseline="0" dirty="0"/>
              <a:t> these listed on </a:t>
            </a:r>
            <a:r>
              <a:rPr lang="en-US" baseline="0"/>
              <a:t>the slide.</a:t>
            </a:r>
            <a:endParaRPr lang="en-US" baseline="0" dirty="0"/>
          </a:p>
        </p:txBody>
      </p:sp>
      <p:sp>
        <p:nvSpPr>
          <p:cNvPr id="4" name="Slide Number Placeholder 3"/>
          <p:cNvSpPr>
            <a:spLocks noGrp="1"/>
          </p:cNvSpPr>
          <p:nvPr>
            <p:ph type="sldNum" sz="quarter" idx="10"/>
          </p:nvPr>
        </p:nvSpPr>
        <p:spPr/>
        <p:txBody>
          <a:bodyPr/>
          <a:lstStyle/>
          <a:p>
            <a:fld id="{513117EE-ED3F-49FE-81EF-84B11979D6A4}"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2269561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98" indent="-174698" defTabSz="931723">
              <a:buFont typeface="Arial" pitchFamily="34" charset="0"/>
              <a:buChar char="•"/>
              <a:defRPr/>
            </a:pPr>
            <a:r>
              <a:rPr lang="en-US" dirty="0">
                <a:latin typeface="+mj-lt"/>
              </a:rPr>
              <a:t>The Every Rotarian, Every Year effort encourages Rotarians to participate in their Foundation by volunteering for service activities and contributing to the Annual Fund each</a:t>
            </a:r>
            <a:r>
              <a:rPr lang="en-US" baseline="0" dirty="0">
                <a:latin typeface="+mj-lt"/>
              </a:rPr>
              <a:t> year</a:t>
            </a:r>
            <a:r>
              <a:rPr lang="en-US" dirty="0">
                <a:latin typeface="+mj-lt"/>
              </a:rPr>
              <a:t>.</a:t>
            </a:r>
          </a:p>
          <a:p>
            <a:endParaRPr lang="en-US" dirty="0">
              <a:latin typeface="+mj-lt"/>
            </a:endParaRPr>
          </a:p>
          <a:p>
            <a:pPr marL="174698" indent="-174698" defTabSz="931723">
              <a:lnSpc>
                <a:spcPts val="1325"/>
              </a:lnSpc>
              <a:spcBef>
                <a:spcPts val="611"/>
              </a:spcBef>
              <a:buFont typeface="Arial" pitchFamily="34" charset="0"/>
              <a:buChar char="•"/>
              <a:defRPr/>
            </a:pPr>
            <a:r>
              <a:rPr lang="en-US" dirty="0">
                <a:solidFill>
                  <a:srgbClr val="505050"/>
                </a:solidFill>
                <a:latin typeface="+mj-lt"/>
                <a:ea typeface="Times New Roman"/>
                <a:cs typeface="Times New Roman"/>
              </a:rPr>
              <a:t>Contributions to the Annual Fund support the Foundation’s grants and programs through the SHARE system. Contributions are credited to the individual donor and the donor’s club, and they are counted toward the club’s and district’s Annual Fund goals. </a:t>
            </a:r>
            <a:endParaRPr lang="en-US" dirty="0">
              <a:solidFill>
                <a:srgbClr val="000000"/>
              </a:solidFill>
              <a:latin typeface="+mj-lt"/>
              <a:ea typeface="Times New Roman"/>
              <a:cs typeface="BerkeleyStd-Book"/>
            </a:endParaRPr>
          </a:p>
          <a:p>
            <a:endParaRPr lang="en-US" dirty="0"/>
          </a:p>
        </p:txBody>
      </p:sp>
      <p:sp>
        <p:nvSpPr>
          <p:cNvPr id="4" name="Slide Number Placeholder 3"/>
          <p:cNvSpPr>
            <a:spLocks noGrp="1"/>
          </p:cNvSpPr>
          <p:nvPr>
            <p:ph type="sldNum" sz="quarter" idx="10"/>
          </p:nvPr>
        </p:nvSpPr>
        <p:spPr/>
        <p:txBody>
          <a:bodyPr/>
          <a:lstStyle/>
          <a:p>
            <a:fld id="{8BAB0936-A299-40F2-A345-9E79BAA43F3C}"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7017353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your members how to access their individual donor history report during November Foundation month so they can track their goals and points.</a:t>
            </a:r>
          </a:p>
        </p:txBody>
      </p:sp>
      <p:sp>
        <p:nvSpPr>
          <p:cNvPr id="4" name="Slide Number Placeholder 3"/>
          <p:cNvSpPr>
            <a:spLocks noGrp="1"/>
          </p:cNvSpPr>
          <p:nvPr>
            <p:ph type="sldNum" sz="quarter" idx="10"/>
          </p:nvPr>
        </p:nvSpPr>
        <p:spPr/>
        <p:txBody>
          <a:bodyPr/>
          <a:lstStyle/>
          <a:p>
            <a:fld id="{B61650EA-7282-4386-9CA4-0759BF4B110B}" type="slidenum">
              <a:rPr lang="en-US" smtClean="0"/>
              <a:pPr/>
              <a:t>23</a:t>
            </a:fld>
            <a:endParaRPr lang="en-US" dirty="0"/>
          </a:p>
        </p:txBody>
      </p:sp>
    </p:spTree>
    <p:extLst>
      <p:ext uri="{BB962C8B-B14F-4D97-AF65-F5344CB8AC3E}">
        <p14:creationId xmlns:p14="http://schemas.microsoft.com/office/powerpoint/2010/main" val="14042260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Foundation giving banner requires 100% participation with every active dues paying member contributing some amount to any/all designations including AF, Polio Plus, global grant and Endowment Fund </a:t>
            </a:r>
            <a:r>
              <a:rPr lang="en-US"/>
              <a:t>during Rotary year.</a:t>
            </a:r>
            <a:endParaRPr lang="en-US" dirty="0"/>
          </a:p>
        </p:txBody>
      </p:sp>
      <p:sp>
        <p:nvSpPr>
          <p:cNvPr id="4" name="Slide Number Placeholder 3"/>
          <p:cNvSpPr>
            <a:spLocks noGrp="1"/>
          </p:cNvSpPr>
          <p:nvPr>
            <p:ph type="sldNum" sz="quarter" idx="10"/>
          </p:nvPr>
        </p:nvSpPr>
        <p:spPr/>
        <p:txBody>
          <a:bodyPr/>
          <a:lstStyle/>
          <a:p>
            <a:fld id="{B61650EA-7282-4386-9CA4-0759BF4B110B}" type="slidenum">
              <a:rPr lang="en-US" smtClean="0"/>
              <a:pPr/>
              <a:t>24</a:t>
            </a:fld>
            <a:endParaRPr lang="en-US" dirty="0"/>
          </a:p>
        </p:txBody>
      </p:sp>
    </p:spTree>
    <p:extLst>
      <p:ext uri="{BB962C8B-B14F-4D97-AF65-F5344CB8AC3E}">
        <p14:creationId xmlns:p14="http://schemas.microsoft.com/office/powerpoint/2010/main" val="14042260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for</a:t>
            </a:r>
            <a:r>
              <a:rPr lang="en-US" baseline="0" dirty="0"/>
              <a:t> questions from participants. Review contact information.</a:t>
            </a:r>
            <a:endParaRPr lang="en-US" dirty="0"/>
          </a:p>
        </p:txBody>
      </p:sp>
      <p:sp>
        <p:nvSpPr>
          <p:cNvPr id="4" name="Slide Number Placeholder 3"/>
          <p:cNvSpPr>
            <a:spLocks noGrp="1"/>
          </p:cNvSpPr>
          <p:nvPr>
            <p:ph type="sldNum" sz="quarter" idx="10"/>
          </p:nvPr>
        </p:nvSpPr>
        <p:spPr/>
        <p:txBody>
          <a:bodyPr/>
          <a:lstStyle/>
          <a:p>
            <a:fld id="{B61650EA-7282-4386-9CA4-0759BF4B110B}" type="slidenum">
              <a:rPr lang="en-US" smtClean="0"/>
              <a:pPr/>
              <a:t>25</a:t>
            </a:fld>
            <a:endParaRPr lang="en-US" dirty="0"/>
          </a:p>
        </p:txBody>
      </p:sp>
    </p:spTree>
    <p:extLst>
      <p:ext uri="{BB962C8B-B14F-4D97-AF65-F5344CB8AC3E}">
        <p14:creationId xmlns:p14="http://schemas.microsoft.com/office/powerpoint/2010/main" val="1189582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lnSpc>
                <a:spcPts val="1325"/>
              </a:lnSpc>
              <a:spcBef>
                <a:spcPts val="611"/>
              </a:spcBef>
              <a:buFont typeface="Arial" pitchFamily="34" charset="0"/>
              <a:buChar char="•"/>
            </a:pPr>
            <a:r>
              <a:rPr lang="en-US" dirty="0">
                <a:solidFill>
                  <a:srgbClr val="505050"/>
                </a:solidFill>
                <a:latin typeface="Georgia"/>
                <a:ea typeface="Times New Roman"/>
                <a:cs typeface="Times New Roman"/>
              </a:rPr>
              <a:t>District grants are single, annual block grants made to districts in amounts up to 50 percent of their District Designated Fund (DDF). </a:t>
            </a:r>
          </a:p>
          <a:p>
            <a:pPr marL="465887" indent="-465887">
              <a:lnSpc>
                <a:spcPts val="1325"/>
              </a:lnSpc>
              <a:spcBef>
                <a:spcPts val="611"/>
              </a:spcBef>
            </a:pPr>
            <a:endParaRPr lang="en-US" dirty="0">
              <a:solidFill>
                <a:srgbClr val="505050"/>
              </a:solidFill>
              <a:latin typeface="Georgia"/>
              <a:ea typeface="Times New Roman"/>
              <a:cs typeface="Times New Roman"/>
            </a:endParaRPr>
          </a:p>
          <a:p>
            <a:pPr marL="174708" indent="-174708">
              <a:lnSpc>
                <a:spcPts val="1325"/>
              </a:lnSpc>
              <a:spcBef>
                <a:spcPts val="611"/>
              </a:spcBef>
              <a:buFont typeface="Arial" pitchFamily="34" charset="0"/>
              <a:buChar char="•"/>
            </a:pPr>
            <a:r>
              <a:rPr lang="en-US" dirty="0">
                <a:solidFill>
                  <a:srgbClr val="505050"/>
                </a:solidFill>
                <a:latin typeface="Georgia"/>
                <a:ea typeface="Times New Roman"/>
                <a:cs typeface="Times New Roman"/>
              </a:rPr>
              <a:t>The district grant can fund multiple club and district projects, which may be local or international. </a:t>
            </a:r>
          </a:p>
          <a:p>
            <a:pPr marL="465887" indent="-465887">
              <a:lnSpc>
                <a:spcPts val="1325"/>
              </a:lnSpc>
              <a:spcBef>
                <a:spcPts val="611"/>
              </a:spcBef>
            </a:pPr>
            <a:endParaRPr lang="en-US" dirty="0">
              <a:solidFill>
                <a:srgbClr val="505050"/>
              </a:solidFill>
              <a:latin typeface="Georgia"/>
              <a:ea typeface="Times New Roman"/>
              <a:cs typeface="Times New Roman"/>
            </a:endParaRPr>
          </a:p>
          <a:p>
            <a:pPr marL="174708" indent="-174708">
              <a:lnSpc>
                <a:spcPts val="1325"/>
              </a:lnSpc>
              <a:spcBef>
                <a:spcPts val="611"/>
              </a:spcBef>
              <a:buFont typeface="Arial" pitchFamily="34" charset="0"/>
              <a:buChar char="•"/>
            </a:pPr>
            <a:r>
              <a:rPr lang="en-US" dirty="0">
                <a:solidFill>
                  <a:srgbClr val="505050"/>
                </a:solidFill>
                <a:latin typeface="Georgia"/>
                <a:ea typeface="Times New Roman"/>
                <a:cs typeface="Times New Roman"/>
              </a:rPr>
              <a:t>District grants allow local decision making, with minimal restrictions, for smaller-scale activities and projects. </a:t>
            </a:r>
            <a:endParaRPr lang="en-US" dirty="0">
              <a:solidFill>
                <a:srgbClr val="000000"/>
              </a:solidFill>
              <a:latin typeface="BerkeleyStd-Book"/>
              <a:ea typeface="Times New Roman"/>
              <a:cs typeface="BerkeleyStd-Book"/>
            </a:endParaRPr>
          </a:p>
        </p:txBody>
      </p:sp>
      <p:sp>
        <p:nvSpPr>
          <p:cNvPr id="4" name="Slide Number Placeholder 3"/>
          <p:cNvSpPr>
            <a:spLocks noGrp="1"/>
          </p:cNvSpPr>
          <p:nvPr>
            <p:ph type="sldNum" sz="quarter" idx="10"/>
          </p:nvPr>
        </p:nvSpPr>
        <p:spPr/>
        <p:txBody>
          <a:bodyPr/>
          <a:lstStyle/>
          <a:p>
            <a:fld id="{A3F67FC9-21BB-4726-9E6F-D55351544AA6}"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820093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887" indent="-465887">
              <a:lnSpc>
                <a:spcPts val="1325"/>
              </a:lnSpc>
              <a:spcBef>
                <a:spcPts val="611"/>
              </a:spcBef>
            </a:pPr>
            <a:r>
              <a:rPr lang="en-US" dirty="0">
                <a:solidFill>
                  <a:srgbClr val="505050"/>
                </a:solidFill>
                <a:latin typeface="Georgia"/>
                <a:ea typeface="Times New Roman"/>
                <a:cs typeface="Times New Roman"/>
              </a:rPr>
              <a:t>Activities funded by district grants must: </a:t>
            </a:r>
          </a:p>
          <a:p>
            <a:pPr marL="640594" lvl="1" indent="-174708">
              <a:lnSpc>
                <a:spcPts val="1325"/>
              </a:lnSpc>
              <a:spcBef>
                <a:spcPts val="611"/>
              </a:spcBef>
              <a:buFont typeface="Arial" pitchFamily="34" charset="0"/>
              <a:buChar char="•"/>
            </a:pPr>
            <a:r>
              <a:rPr lang="en-US" dirty="0">
                <a:solidFill>
                  <a:srgbClr val="505050"/>
                </a:solidFill>
                <a:latin typeface="Georgia"/>
                <a:ea typeface="Times New Roman"/>
                <a:cs typeface="Times New Roman"/>
              </a:rPr>
              <a:t>Include active Rotarian participation – not just write a check</a:t>
            </a:r>
          </a:p>
          <a:p>
            <a:pPr marL="640594" lvl="1" indent="-174708">
              <a:lnSpc>
                <a:spcPts val="1325"/>
              </a:lnSpc>
              <a:spcBef>
                <a:spcPts val="611"/>
              </a:spcBef>
              <a:buFont typeface="Arial" pitchFamily="34" charset="0"/>
              <a:buChar char="•"/>
            </a:pPr>
            <a:r>
              <a:rPr lang="en-US" dirty="0">
                <a:solidFill>
                  <a:srgbClr val="505050"/>
                </a:solidFill>
                <a:latin typeface="Georgia"/>
                <a:ea typeface="Times New Roman"/>
                <a:cs typeface="Times New Roman"/>
              </a:rPr>
              <a:t>Adhere to stewardship guidelines</a:t>
            </a:r>
          </a:p>
          <a:p>
            <a:pPr marL="640594" lvl="1" indent="-174708">
              <a:lnSpc>
                <a:spcPts val="1325"/>
              </a:lnSpc>
              <a:spcBef>
                <a:spcPts val="611"/>
              </a:spcBef>
              <a:buFont typeface="Arial" pitchFamily="34" charset="0"/>
              <a:buChar char="•"/>
            </a:pPr>
            <a:r>
              <a:rPr lang="en-US" dirty="0">
                <a:solidFill>
                  <a:srgbClr val="505050"/>
                </a:solidFill>
                <a:latin typeface="Georgia"/>
                <a:ea typeface="Times New Roman"/>
                <a:cs typeface="Times New Roman"/>
              </a:rPr>
              <a:t>Demonstrate cultural sensitivity </a:t>
            </a:r>
          </a:p>
          <a:p>
            <a:pPr marL="640594" lvl="1" indent="-174708">
              <a:lnSpc>
                <a:spcPts val="1325"/>
              </a:lnSpc>
              <a:spcBef>
                <a:spcPts val="611"/>
              </a:spcBef>
              <a:buFont typeface="Arial" pitchFamily="34" charset="0"/>
              <a:buChar char="•"/>
            </a:pPr>
            <a:r>
              <a:rPr lang="en-US" dirty="0">
                <a:solidFill>
                  <a:srgbClr val="505050"/>
                </a:solidFill>
                <a:latin typeface="Georgia"/>
                <a:ea typeface="Times New Roman"/>
                <a:cs typeface="Times New Roman"/>
              </a:rPr>
              <a:t>Be consistent with the mission of The Rotary Foundation (but they need not be related to an area of focus)</a:t>
            </a:r>
            <a:r>
              <a:rPr lang="en-US" dirty="0">
                <a:solidFill>
                  <a:srgbClr val="505050"/>
                </a:solidFill>
                <a:latin typeface="Georgia"/>
                <a:cs typeface="Times New Roman"/>
              </a:rPr>
              <a:t>												</a:t>
            </a:r>
          </a:p>
          <a:p>
            <a:pPr>
              <a:lnSpc>
                <a:spcPts val="1325"/>
              </a:lnSpc>
              <a:spcBef>
                <a:spcPts val="611"/>
              </a:spcBef>
            </a:pPr>
            <a:r>
              <a:rPr lang="en-US" b="1" dirty="0">
                <a:solidFill>
                  <a:srgbClr val="505050"/>
                </a:solidFill>
                <a:latin typeface="Georgia"/>
                <a:cs typeface="Times New Roman"/>
              </a:rPr>
              <a:t>ASK:</a:t>
            </a:r>
            <a:r>
              <a:rPr lang="en-US" dirty="0">
                <a:solidFill>
                  <a:srgbClr val="505050"/>
                </a:solidFill>
                <a:latin typeface="Georgia"/>
                <a:cs typeface="Times New Roman"/>
              </a:rPr>
              <a:t> What types of projects or activities do you think are possible when using The Rotary Foundation mission as a guide?</a:t>
            </a:r>
          </a:p>
        </p:txBody>
      </p:sp>
      <p:sp>
        <p:nvSpPr>
          <p:cNvPr id="4" name="Slide Number Placeholder 3"/>
          <p:cNvSpPr>
            <a:spLocks noGrp="1"/>
          </p:cNvSpPr>
          <p:nvPr>
            <p:ph type="sldNum" sz="quarter" idx="10"/>
          </p:nvPr>
        </p:nvSpPr>
        <p:spPr/>
        <p:txBody>
          <a:bodyPr/>
          <a:lstStyle/>
          <a:p>
            <a:fld id="{A3F67FC9-21BB-4726-9E6F-D55351544AA6}"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131582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Happy Feet done by 30 of your Clubs with District Grants – 3 pictures</a:t>
            </a:r>
          </a:p>
          <a:p>
            <a:endParaRPr lang="en-US" dirty="0"/>
          </a:p>
        </p:txBody>
      </p:sp>
      <p:sp>
        <p:nvSpPr>
          <p:cNvPr id="4" name="Slide Number Placeholder 3"/>
          <p:cNvSpPr>
            <a:spLocks noGrp="1"/>
          </p:cNvSpPr>
          <p:nvPr>
            <p:ph type="sldNum" sz="quarter" idx="10"/>
          </p:nvPr>
        </p:nvSpPr>
        <p:spPr/>
        <p:txBody>
          <a:bodyPr/>
          <a:lstStyle/>
          <a:p>
            <a:fld id="{B61650EA-7282-4386-9CA4-0759BF4B110B}" type="slidenum">
              <a:rPr lang="en-US" smtClean="0"/>
              <a:pPr/>
              <a:t>5</a:t>
            </a:fld>
            <a:endParaRPr lang="en-US" dirty="0"/>
          </a:p>
        </p:txBody>
      </p:sp>
    </p:spTree>
    <p:extLst>
      <p:ext uri="{BB962C8B-B14F-4D97-AF65-F5344CB8AC3E}">
        <p14:creationId xmlns:p14="http://schemas.microsoft.com/office/powerpoint/2010/main" val="3900917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Global grants fund large-scale projects and activities that:</a:t>
            </a:r>
          </a:p>
          <a:p>
            <a:pPr marL="640594" lvl="1" indent="-174708">
              <a:buFont typeface="Arial" pitchFamily="34" charset="0"/>
              <a:buChar char="•"/>
            </a:pPr>
            <a:r>
              <a:rPr lang="en-US" dirty="0"/>
              <a:t>Align with an area of focus </a:t>
            </a:r>
          </a:p>
          <a:p>
            <a:pPr marL="640594" lvl="1" indent="-174708">
              <a:buFont typeface="Arial" pitchFamily="34" charset="0"/>
              <a:buChar char="•"/>
            </a:pPr>
            <a:r>
              <a:rPr lang="en-US" dirty="0"/>
              <a:t>Respond to a need the benefiting community has identified</a:t>
            </a:r>
          </a:p>
          <a:p>
            <a:pPr marL="640594" lvl="1" indent="-174708">
              <a:buFont typeface="Arial" pitchFamily="34" charset="0"/>
              <a:buChar char="•"/>
            </a:pPr>
            <a:r>
              <a:rPr lang="en-US" dirty="0"/>
              <a:t>Include the active participation of the benefiting community</a:t>
            </a:r>
          </a:p>
          <a:p>
            <a:pPr marL="640594" lvl="1" indent="-174708">
              <a:buFont typeface="Arial" pitchFamily="34" charset="0"/>
              <a:buChar char="•"/>
            </a:pPr>
            <a:r>
              <a:rPr lang="en-US" dirty="0"/>
              <a:t>Include the active participation of Rotarians</a:t>
            </a:r>
          </a:p>
          <a:p>
            <a:pPr marL="640594" lvl="1" indent="-174708">
              <a:buFont typeface="Arial" pitchFamily="34" charset="0"/>
              <a:buChar char="•"/>
            </a:pPr>
            <a:r>
              <a:rPr lang="en-US" dirty="0"/>
              <a:t>Strengthen local knowledge, skills, and resources</a:t>
            </a:r>
          </a:p>
          <a:p>
            <a:pPr marL="640594" lvl="1" indent="-174708">
              <a:buFont typeface="Arial" pitchFamily="34" charset="0"/>
              <a:buChar char="•"/>
            </a:pPr>
            <a:r>
              <a:rPr lang="en-US" dirty="0"/>
              <a:t>Are designed to enable the benefiting community to address its own needs after the Rotary club or district has concluded its work</a:t>
            </a:r>
          </a:p>
          <a:p>
            <a:pPr marL="640594" lvl="1" indent="-174708">
              <a:buFont typeface="Arial" pitchFamily="34" charset="0"/>
              <a:buChar char="•"/>
            </a:pPr>
            <a:r>
              <a:rPr lang="en-US" dirty="0"/>
              <a:t>Have measurable results</a:t>
            </a:r>
          </a:p>
          <a:p>
            <a:pPr marL="465887" lvl="1"/>
            <a:endParaRPr lang="en-US" dirty="0"/>
          </a:p>
          <a:p>
            <a:pPr defTabSz="931774">
              <a:defRPr/>
            </a:pPr>
            <a:r>
              <a:rPr lang="en-US" dirty="0"/>
              <a:t>The minimum grant award is $15,000 (for a total budget of at least $30,000). The DDF allocation is matched 100 percent, and cash is matched at 50 percent from the World Fund. A global grant project is sponsored by a host club in the project country and a club outside the project country. </a:t>
            </a:r>
          </a:p>
          <a:p>
            <a:endParaRPr lang="en-US" dirty="0"/>
          </a:p>
        </p:txBody>
      </p:sp>
      <p:sp>
        <p:nvSpPr>
          <p:cNvPr id="4" name="Slide Number Placeholder 3"/>
          <p:cNvSpPr>
            <a:spLocks noGrp="1"/>
          </p:cNvSpPr>
          <p:nvPr>
            <p:ph type="sldNum" sz="quarter" idx="10"/>
          </p:nvPr>
        </p:nvSpPr>
        <p:spPr/>
        <p:txBody>
          <a:bodyPr/>
          <a:lstStyle/>
          <a:p>
            <a:fld id="{8BAB0936-A299-40F2-A345-9E79BAA43F3C}"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517264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Disease Prevention</a:t>
            </a:r>
            <a:r>
              <a:rPr lang="en-US" baseline="0" dirty="0"/>
              <a:t> – D7770 project in Peru</a:t>
            </a:r>
            <a:endParaRPr lang="en-US" dirty="0"/>
          </a:p>
        </p:txBody>
      </p:sp>
      <p:sp>
        <p:nvSpPr>
          <p:cNvPr id="4" name="Slide Number Placeholder 3"/>
          <p:cNvSpPr>
            <a:spLocks noGrp="1"/>
          </p:cNvSpPr>
          <p:nvPr>
            <p:ph type="sldNum" sz="quarter" idx="10"/>
          </p:nvPr>
        </p:nvSpPr>
        <p:spPr/>
        <p:txBody>
          <a:bodyPr/>
          <a:lstStyle/>
          <a:p>
            <a:fld id="{B61650EA-7282-4386-9CA4-0759BF4B110B}" type="slidenum">
              <a:rPr lang="en-US" smtClean="0"/>
              <a:pPr/>
              <a:t>7</a:t>
            </a:fld>
            <a:endParaRPr lang="en-US" dirty="0"/>
          </a:p>
        </p:txBody>
      </p:sp>
    </p:spTree>
    <p:extLst>
      <p:ext uri="{BB962C8B-B14F-4D97-AF65-F5344CB8AC3E}">
        <p14:creationId xmlns:p14="http://schemas.microsoft.com/office/powerpoint/2010/main" val="2528839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Mothers and Children</a:t>
            </a:r>
            <a:r>
              <a:rPr lang="en-US" baseline="0" dirty="0"/>
              <a:t> – D7770 project in Peru.</a:t>
            </a:r>
            <a:endParaRPr lang="en-US" dirty="0"/>
          </a:p>
        </p:txBody>
      </p:sp>
      <p:sp>
        <p:nvSpPr>
          <p:cNvPr id="4" name="Slide Number Placeholder 3"/>
          <p:cNvSpPr>
            <a:spLocks noGrp="1"/>
          </p:cNvSpPr>
          <p:nvPr>
            <p:ph type="sldNum" sz="quarter" idx="10"/>
          </p:nvPr>
        </p:nvSpPr>
        <p:spPr/>
        <p:txBody>
          <a:bodyPr/>
          <a:lstStyle/>
          <a:p>
            <a:fld id="{B61650EA-7282-4386-9CA4-0759BF4B110B}" type="slidenum">
              <a:rPr lang="en-US" smtClean="0"/>
              <a:pPr/>
              <a:t>8</a:t>
            </a:fld>
            <a:endParaRPr lang="en-US" dirty="0"/>
          </a:p>
        </p:txBody>
      </p:sp>
    </p:spTree>
    <p:extLst>
      <p:ext uri="{BB962C8B-B14F-4D97-AF65-F5344CB8AC3E}">
        <p14:creationId xmlns:p14="http://schemas.microsoft.com/office/powerpoint/2010/main" val="924723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Water Project in Peru</a:t>
            </a:r>
          </a:p>
        </p:txBody>
      </p:sp>
      <p:sp>
        <p:nvSpPr>
          <p:cNvPr id="4" name="Slide Number Placeholder 3"/>
          <p:cNvSpPr>
            <a:spLocks noGrp="1"/>
          </p:cNvSpPr>
          <p:nvPr>
            <p:ph type="sldNum" sz="quarter" idx="10"/>
          </p:nvPr>
        </p:nvSpPr>
        <p:spPr/>
        <p:txBody>
          <a:bodyPr/>
          <a:lstStyle/>
          <a:p>
            <a:fld id="{B61650EA-7282-4386-9CA4-0759BF4B110B}" type="slidenum">
              <a:rPr lang="en-US" smtClean="0"/>
              <a:pPr/>
              <a:t>9</a:t>
            </a:fld>
            <a:endParaRPr lang="en-US" dirty="0"/>
          </a:p>
        </p:txBody>
      </p:sp>
    </p:spTree>
    <p:extLst>
      <p:ext uri="{BB962C8B-B14F-4D97-AF65-F5344CB8AC3E}">
        <p14:creationId xmlns:p14="http://schemas.microsoft.com/office/powerpoint/2010/main" val="1519815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0228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9F36506-A612-4329-B345-2A2AEAD0EC4D}" type="datetimeFigureOut">
              <a:rPr lang="en-US" smtClean="0"/>
              <a:t>8/17/2016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7DC2A13-8CEE-4196-9972-E5C49D0B047A}" type="slidenum">
              <a:rPr lang="en-US" smtClean="0"/>
              <a:t>‹#›</a:t>
            </a:fld>
            <a:endParaRPr lang="en-US"/>
          </a:p>
        </p:txBody>
      </p:sp>
    </p:spTree>
    <p:extLst>
      <p:ext uri="{BB962C8B-B14F-4D97-AF65-F5344CB8AC3E}">
        <p14:creationId xmlns:p14="http://schemas.microsoft.com/office/powerpoint/2010/main" val="1716595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9F36506-A612-4329-B345-2A2AEAD0EC4D}" type="datetimeFigureOut">
              <a:rPr lang="en-US" smtClean="0"/>
              <a:t>8/17/2016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7DC2A13-8CEE-4196-9972-E5C49D0B047A}" type="slidenum">
              <a:rPr lang="en-US" smtClean="0"/>
              <a:t>‹#›</a:t>
            </a:fld>
            <a:endParaRPr lang="en-US"/>
          </a:p>
        </p:txBody>
      </p:sp>
    </p:spTree>
    <p:extLst>
      <p:ext uri="{BB962C8B-B14F-4D97-AF65-F5344CB8AC3E}">
        <p14:creationId xmlns:p14="http://schemas.microsoft.com/office/powerpoint/2010/main" val="2230522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9F36506-A612-4329-B345-2A2AEAD0EC4D}" type="datetimeFigureOut">
              <a:rPr lang="en-US" smtClean="0"/>
              <a:t>8/17/2016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7DC2A13-8CEE-4196-9972-E5C49D0B047A}" type="slidenum">
              <a:rPr lang="en-US" smtClean="0"/>
              <a:t>‹#›</a:t>
            </a:fld>
            <a:endParaRPr lang="en-US"/>
          </a:p>
        </p:txBody>
      </p:sp>
    </p:spTree>
    <p:extLst>
      <p:ext uri="{BB962C8B-B14F-4D97-AF65-F5344CB8AC3E}">
        <p14:creationId xmlns:p14="http://schemas.microsoft.com/office/powerpoint/2010/main" val="1851385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0228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0228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9F36506-A612-4329-B345-2A2AEAD0EC4D}" type="datetimeFigureOut">
              <a:rPr lang="en-US" smtClean="0"/>
              <a:t>8/17/2016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7DC2A13-8CEE-4196-9972-E5C49D0B047A}" type="slidenum">
              <a:rPr lang="en-US" smtClean="0"/>
              <a:t>‹#›</a:t>
            </a:fld>
            <a:endParaRPr lang="en-US"/>
          </a:p>
        </p:txBody>
      </p:sp>
    </p:spTree>
    <p:extLst>
      <p:ext uri="{BB962C8B-B14F-4D97-AF65-F5344CB8AC3E}">
        <p14:creationId xmlns:p14="http://schemas.microsoft.com/office/powerpoint/2010/main" val="3921433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9F36506-A612-4329-B345-2A2AEAD0EC4D}" type="datetimeFigureOut">
              <a:rPr lang="en-US" smtClean="0"/>
              <a:t>8/17/2016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7DC2A13-8CEE-4196-9972-E5C49D0B047A}" type="slidenum">
              <a:rPr lang="en-US" smtClean="0"/>
              <a:t>‹#›</a:t>
            </a:fld>
            <a:endParaRPr lang="en-US"/>
          </a:p>
        </p:txBody>
      </p:sp>
    </p:spTree>
    <p:extLst>
      <p:ext uri="{BB962C8B-B14F-4D97-AF65-F5344CB8AC3E}">
        <p14:creationId xmlns:p14="http://schemas.microsoft.com/office/powerpoint/2010/main" val="3346597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9F36506-A612-4329-B345-2A2AEAD0EC4D}" type="datetimeFigureOut">
              <a:rPr lang="en-US" smtClean="0"/>
              <a:t>8/17/2016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7DC2A13-8CEE-4196-9972-E5C49D0B047A}" type="slidenum">
              <a:rPr lang="en-US" smtClean="0"/>
              <a:t>‹#›</a:t>
            </a:fld>
            <a:endParaRPr lang="en-US"/>
          </a:p>
        </p:txBody>
      </p:sp>
    </p:spTree>
    <p:extLst>
      <p:ext uri="{BB962C8B-B14F-4D97-AF65-F5344CB8AC3E}">
        <p14:creationId xmlns:p14="http://schemas.microsoft.com/office/powerpoint/2010/main" val="1468795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9F36506-A612-4329-B345-2A2AEAD0EC4D}" type="datetimeFigureOut">
              <a:rPr lang="en-US" smtClean="0"/>
              <a:t>8/17/2016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7DC2A13-8CEE-4196-9972-E5C49D0B047A}" type="slidenum">
              <a:rPr lang="en-US" smtClean="0"/>
              <a:t>‹#›</a:t>
            </a:fld>
            <a:endParaRPr lang="en-US"/>
          </a:p>
        </p:txBody>
      </p:sp>
    </p:spTree>
    <p:extLst>
      <p:ext uri="{BB962C8B-B14F-4D97-AF65-F5344CB8AC3E}">
        <p14:creationId xmlns:p14="http://schemas.microsoft.com/office/powerpoint/2010/main" val="3613019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29F36506-A612-4329-B345-2A2AEAD0EC4D}" type="datetimeFigureOut">
              <a:rPr lang="en-US" smtClean="0"/>
              <a:t>8/17/2016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7DC2A13-8CEE-4196-9972-E5C49D0B047A}" type="slidenum">
              <a:rPr lang="en-US" smtClean="0"/>
              <a:t>‹#›</a:t>
            </a:fld>
            <a:endParaRPr lang="en-US"/>
          </a:p>
        </p:txBody>
      </p:sp>
    </p:spTree>
    <p:extLst>
      <p:ext uri="{BB962C8B-B14F-4D97-AF65-F5344CB8AC3E}">
        <p14:creationId xmlns:p14="http://schemas.microsoft.com/office/powerpoint/2010/main" val="1071310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9F36506-A612-4329-B345-2A2AEAD0EC4D}" type="datetimeFigureOut">
              <a:rPr lang="en-US" smtClean="0"/>
              <a:t>8/17/2016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7DC2A13-8CEE-4196-9972-E5C49D0B047A}" type="slidenum">
              <a:rPr lang="en-US" smtClean="0"/>
              <a:t>‹#›</a:t>
            </a:fld>
            <a:endParaRPr lang="en-US"/>
          </a:p>
        </p:txBody>
      </p:sp>
    </p:spTree>
    <p:extLst>
      <p:ext uri="{BB962C8B-B14F-4D97-AF65-F5344CB8AC3E}">
        <p14:creationId xmlns:p14="http://schemas.microsoft.com/office/powerpoint/2010/main" val="2418149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29F36506-A612-4329-B345-2A2AEAD0EC4D}" type="datetimeFigureOut">
              <a:rPr lang="en-US" smtClean="0"/>
              <a:t>8/17/2016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7DC2A13-8CEE-4196-9972-E5C49D0B047A}" type="slidenum">
              <a:rPr lang="en-US" smtClean="0"/>
              <a:t>‹#›</a:t>
            </a:fld>
            <a:endParaRPr lang="en-US"/>
          </a:p>
        </p:txBody>
      </p:sp>
    </p:spTree>
    <p:extLst>
      <p:ext uri="{BB962C8B-B14F-4D97-AF65-F5344CB8AC3E}">
        <p14:creationId xmlns:p14="http://schemas.microsoft.com/office/powerpoint/2010/main" val="1188344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9F36506-A612-4329-B345-2A2AEAD0EC4D}" type="datetimeFigureOut">
              <a:rPr lang="en-US" smtClean="0"/>
              <a:t>8/17/2016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7DC2A13-8CEE-4196-9972-E5C49D0B047A}" type="slidenum">
              <a:rPr lang="en-US" smtClean="0"/>
              <a:t>‹#›</a:t>
            </a:fld>
            <a:endParaRPr lang="en-US"/>
          </a:p>
        </p:txBody>
      </p:sp>
    </p:spTree>
    <p:extLst>
      <p:ext uri="{BB962C8B-B14F-4D97-AF65-F5344CB8AC3E}">
        <p14:creationId xmlns:p14="http://schemas.microsoft.com/office/powerpoint/2010/main" val="498901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7703435" y="6420173"/>
            <a:ext cx="1318661" cy="338554"/>
          </a:xfrm>
          <a:prstGeom prst="rect">
            <a:avLst/>
          </a:prstGeom>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600" b="1" i="0" dirty="0">
                <a:solidFill>
                  <a:schemeClr val="bg1"/>
                </a:solidFill>
                <a:latin typeface="Arial Narrow Bold"/>
                <a:cs typeface="Arial Narrow Bold"/>
              </a:rPr>
              <a:t>2016-17</a:t>
            </a:r>
          </a:p>
        </p:txBody>
      </p:sp>
    </p:spTree>
    <p:extLst>
      <p:ext uri="{BB962C8B-B14F-4D97-AF65-F5344CB8AC3E}">
        <p14:creationId xmlns:p14="http://schemas.microsoft.com/office/powerpoint/2010/main" val="1040622915"/>
      </p:ext>
    </p:extLst>
  </p:cSld>
  <p:clrMap bg1="lt1" tx1="dk1" bg2="lt2" tx2="dk2" accent1="accent1" accent2="accent2" accent3="accent3" accent4="accent4" accent5="accent5" accent6="accent6" hlink="hlink" folHlink="folHlink"/>
  <p:sldLayoutIdLst>
    <p:sldLayoutId id="2147483709" r:id="rId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20000"/>
          </a:schemeClr>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blipFill dpi="0" rotWithShape="1">
            <a:blip r:embed="rId13">
              <a:alphaModFix amt="29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880028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7703435" y="6420173"/>
            <a:ext cx="1318661" cy="338554"/>
          </a:xfrm>
          <a:prstGeom prst="rect">
            <a:avLst/>
          </a:prstGeom>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600" b="1" i="0" dirty="0">
                <a:solidFill>
                  <a:schemeClr val="tx1"/>
                </a:solidFill>
                <a:latin typeface="Arial Narrow Bold"/>
                <a:cs typeface="Arial Narrow Bold"/>
              </a:rPr>
              <a:t>2016-17</a:t>
            </a:r>
          </a:p>
        </p:txBody>
      </p:sp>
    </p:spTree>
    <p:extLst>
      <p:ext uri="{BB962C8B-B14F-4D97-AF65-F5344CB8AC3E}">
        <p14:creationId xmlns:p14="http://schemas.microsoft.com/office/powerpoint/2010/main" val="3514436161"/>
      </p:ext>
    </p:extLst>
  </p:cSld>
  <p:clrMap bg1="lt1" tx1="dk1" bg2="lt2" tx2="dk2" accent1="accent1" accent2="accent2" accent3="accent3" accent4="accent4" accent5="accent5" accent6="accent6" hlink="hlink" folHlink="folHlink"/>
  <p:sldLayoutIdLst>
    <p:sldLayoutId id="2147483686" r:id="rId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703435" y="6420173"/>
            <a:ext cx="1318661" cy="338554"/>
          </a:xfrm>
          <a:prstGeom prst="rect">
            <a:avLst/>
          </a:prstGeom>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600" b="1" i="0" dirty="0">
                <a:solidFill>
                  <a:schemeClr val="tx1"/>
                </a:solidFill>
                <a:latin typeface="Arial Narrow Bold"/>
                <a:cs typeface="Arial Narrow Bold"/>
              </a:rPr>
              <a:t>2016-17</a:t>
            </a:r>
          </a:p>
        </p:txBody>
      </p:sp>
    </p:spTree>
    <p:extLst>
      <p:ext uri="{BB962C8B-B14F-4D97-AF65-F5344CB8AC3E}">
        <p14:creationId xmlns:p14="http://schemas.microsoft.com/office/powerpoint/2010/main" val="122273598"/>
      </p:ext>
    </p:extLst>
  </p:cSld>
  <p:clrMap bg1="lt1" tx1="dk1" bg2="lt2" tx2="dk2" accent1="accent1" accent2="accent2" accent3="accent3" accent4="accent4" accent5="accent5" accent6="accent6" hlink="hlink" folHlink="folHlink"/>
  <p:sldLayoutIdLst>
    <p:sldLayoutId id="2147483710" r:id="rId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585858"/>
          </a:solidFill>
          <a:latin typeface="+mn-lt"/>
          <a:ea typeface="+mn-ea"/>
          <a:cs typeface="+mn-cs"/>
        </a:defRPr>
      </a:lvl1pPr>
      <a:lvl2pPr marL="457200" indent="0" algn="l" defTabSz="457200" rtl="0" eaLnBrk="1" latinLnBrk="0" hangingPunct="1">
        <a:spcBef>
          <a:spcPct val="20000"/>
        </a:spcBef>
        <a:buFont typeface="Arial"/>
        <a:buNone/>
        <a:defRPr sz="2800" kern="1200">
          <a:solidFill>
            <a:srgbClr val="585858"/>
          </a:solidFill>
          <a:latin typeface="+mn-lt"/>
          <a:ea typeface="+mn-ea"/>
          <a:cs typeface="+mn-cs"/>
        </a:defRPr>
      </a:lvl2pPr>
      <a:lvl3pPr marL="914400" indent="0" algn="l" defTabSz="457200" rtl="0" eaLnBrk="1" latinLnBrk="0" hangingPunct="1">
        <a:spcBef>
          <a:spcPct val="20000"/>
        </a:spcBef>
        <a:buFont typeface="Arial"/>
        <a:buNone/>
        <a:defRPr sz="2400" kern="1200">
          <a:solidFill>
            <a:srgbClr val="585858"/>
          </a:solidFill>
          <a:latin typeface="+mn-lt"/>
          <a:ea typeface="+mn-ea"/>
          <a:cs typeface="+mn-cs"/>
        </a:defRPr>
      </a:lvl3pPr>
      <a:lvl4pPr marL="1371600" indent="0" algn="l" defTabSz="457200" rtl="0" eaLnBrk="1" latinLnBrk="0" hangingPunct="1">
        <a:spcBef>
          <a:spcPct val="20000"/>
        </a:spcBef>
        <a:buFont typeface="Arial"/>
        <a:buNone/>
        <a:defRPr sz="2000" kern="1200">
          <a:solidFill>
            <a:srgbClr val="585858"/>
          </a:solidFill>
          <a:latin typeface="+mn-lt"/>
          <a:ea typeface="+mn-ea"/>
          <a:cs typeface="+mn-cs"/>
        </a:defRPr>
      </a:lvl4pPr>
      <a:lvl5pPr marL="1828800" indent="0" algn="l" defTabSz="457200" rtl="0" eaLnBrk="1" latinLnBrk="0" hangingPunct="1">
        <a:spcBef>
          <a:spcPct val="20000"/>
        </a:spcBef>
        <a:buFont typeface="Arial"/>
        <a:buNone/>
        <a:defRPr sz="2000" kern="1200">
          <a:solidFill>
            <a:srgbClr val="5858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36.jpeg"/><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hyperlink" Target="mailto:howardag@hargray.com" TargetMode="External"/><Relationship Id="rId5" Type="http://schemas.openxmlformats.org/officeDocument/2006/relationships/hyperlink" Target="mailto:LouMello9@gmail.com" TargetMode="External"/><Relationship Id="rId4" Type="http://schemas.openxmlformats.org/officeDocument/2006/relationships/hyperlink" Target="mailto:Contact.center@rotary.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310833" y="2631758"/>
            <a:ext cx="5490527" cy="2859196"/>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sz="7200" b="1" spc="200" dirty="0">
                <a:solidFill>
                  <a:srgbClr val="FFFFFF"/>
                </a:solidFill>
                <a:latin typeface="Arial Narrow" pitchFamily="34" charset="0"/>
                <a:cs typeface="Arial Narrow Bold"/>
              </a:rPr>
              <a:t>ROTARY FOUNDATION </a:t>
            </a:r>
          </a:p>
          <a:p>
            <a:pPr>
              <a:lnSpc>
                <a:spcPct val="80000"/>
              </a:lnSpc>
            </a:pPr>
            <a:r>
              <a:rPr lang="en-US" sz="7200" b="1" spc="200" dirty="0">
                <a:solidFill>
                  <a:srgbClr val="FFFFFF"/>
                </a:solidFill>
                <a:latin typeface="Arial Narrow" pitchFamily="34" charset="0"/>
                <a:cs typeface="Arial Narrow Bold"/>
              </a:rPr>
              <a:t>BASICS</a:t>
            </a:r>
          </a:p>
        </p:txBody>
      </p:sp>
    </p:spTree>
    <p:extLst>
      <p:ext uri="{BB962C8B-B14F-4D97-AF65-F5344CB8AC3E}">
        <p14:creationId xmlns:p14="http://schemas.microsoft.com/office/powerpoint/2010/main" val="106191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txBox="1">
            <a:spLocks/>
          </p:cNvSpPr>
          <p:nvPr/>
        </p:nvSpPr>
        <p:spPr>
          <a:xfrm>
            <a:off x="270388" y="4953000"/>
            <a:ext cx="8375772" cy="5588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2400" dirty="0">
              <a:solidFill>
                <a:srgbClr val="585858"/>
              </a:solidFill>
              <a:latin typeface="Georgia"/>
              <a:cs typeface="Georgia"/>
            </a:endParaRPr>
          </a:p>
          <a:p>
            <a:pPr marL="0" indent="0" algn="ctr">
              <a:spcAft>
                <a:spcPts val="1200"/>
              </a:spcAft>
              <a:buFont typeface="Arial"/>
              <a:buNone/>
            </a:pPr>
            <a:r>
              <a:rPr lang="en-US" sz="2800" dirty="0">
                <a:latin typeface="Georgia"/>
                <a:cs typeface="Georgia"/>
              </a:rPr>
              <a:t>Scholarships funded by Global and District Grants</a:t>
            </a:r>
          </a:p>
        </p:txBody>
      </p:sp>
      <p:sp>
        <p:nvSpPr>
          <p:cNvPr id="4" name="Title 1"/>
          <p:cNvSpPr txBox="1">
            <a:spLocks/>
          </p:cNvSpPr>
          <p:nvPr/>
        </p:nvSpPr>
        <p:spPr>
          <a:xfrm>
            <a:off x="189108" y="39816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4000" spc="100" dirty="0">
                <a:solidFill>
                  <a:prstClr val="white"/>
                </a:solidFill>
                <a:latin typeface="Arial" panose="020B0604020202020204" pitchFamily="34" charset="0"/>
                <a:cs typeface="Arial" panose="020B0604020202020204" pitchFamily="34" charset="0"/>
              </a:rPr>
              <a:t>Scholarships</a:t>
            </a:r>
          </a:p>
        </p:txBody>
      </p:sp>
      <p:pic>
        <p:nvPicPr>
          <p:cNvPr id="1026" name="Picture 2" descr="http://www.natchezdemocrat.com/wp-content/uploads/2013/05/050313_RotaryScholarship1WEB-R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360" y="1283178"/>
            <a:ext cx="7061200" cy="4001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645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txBox="1">
            <a:spLocks/>
          </p:cNvSpPr>
          <p:nvPr/>
        </p:nvSpPr>
        <p:spPr>
          <a:xfrm>
            <a:off x="717206" y="1273629"/>
            <a:ext cx="7318429" cy="455480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600"/>
              </a:spcAft>
              <a:buBlip>
                <a:blip r:embed="rId3"/>
              </a:buBlip>
            </a:pPr>
            <a:r>
              <a:rPr lang="en-US" sz="2600" dirty="0">
                <a:latin typeface="Georgia"/>
                <a:cs typeface="Georgia"/>
              </a:rPr>
              <a:t>Graduate level</a:t>
            </a:r>
          </a:p>
          <a:p>
            <a:pPr>
              <a:spcAft>
                <a:spcPts val="600"/>
              </a:spcAft>
              <a:buBlip>
                <a:blip r:embed="rId3"/>
              </a:buBlip>
            </a:pPr>
            <a:r>
              <a:rPr lang="en-US" sz="2600" dirty="0">
                <a:latin typeface="Georgia"/>
                <a:cs typeface="Georgia"/>
              </a:rPr>
              <a:t>Study periods of 1-4 years</a:t>
            </a:r>
          </a:p>
          <a:p>
            <a:pPr>
              <a:spcAft>
                <a:spcPts val="600"/>
              </a:spcAft>
              <a:buBlip>
                <a:blip r:embed="rId3"/>
              </a:buBlip>
            </a:pPr>
            <a:r>
              <a:rPr lang="en-US" sz="2600" dirty="0">
                <a:latin typeface="Georgia"/>
                <a:cs typeface="Georgia"/>
              </a:rPr>
              <a:t>Alignment with the areas of focus</a:t>
            </a:r>
          </a:p>
          <a:p>
            <a:pPr lvl="1">
              <a:spcAft>
                <a:spcPts val="600"/>
              </a:spcAft>
              <a:buFont typeface="Arial" panose="020B0604020202020204" pitchFamily="34" charset="0"/>
              <a:buChar char="•"/>
            </a:pPr>
            <a:r>
              <a:rPr lang="en-US" sz="2200" dirty="0">
                <a:latin typeface="Georgia"/>
                <a:cs typeface="Georgia"/>
              </a:rPr>
              <a:t>Previous work, volunteer, and study experience</a:t>
            </a:r>
          </a:p>
          <a:p>
            <a:pPr lvl="1">
              <a:spcAft>
                <a:spcPts val="600"/>
              </a:spcAft>
              <a:buFont typeface="Arial" panose="020B0604020202020204" pitchFamily="34" charset="0"/>
              <a:buChar char="•"/>
            </a:pPr>
            <a:r>
              <a:rPr lang="en-US" sz="2200" dirty="0">
                <a:latin typeface="Georgia"/>
                <a:cs typeface="Georgia"/>
              </a:rPr>
              <a:t>Academic program</a:t>
            </a:r>
          </a:p>
          <a:p>
            <a:pPr lvl="1">
              <a:spcAft>
                <a:spcPts val="600"/>
              </a:spcAft>
              <a:buFont typeface="Arial" panose="020B0604020202020204" pitchFamily="34" charset="0"/>
              <a:buChar char="•"/>
            </a:pPr>
            <a:r>
              <a:rPr lang="en-US" sz="2200" dirty="0">
                <a:latin typeface="Georgia"/>
                <a:cs typeface="Georgia"/>
              </a:rPr>
              <a:t>Future career plans (immediate and long-range)</a:t>
            </a:r>
          </a:p>
          <a:p>
            <a:pPr>
              <a:spcAft>
                <a:spcPts val="600"/>
              </a:spcAft>
              <a:buBlip>
                <a:blip r:embed="rId3"/>
              </a:buBlip>
            </a:pPr>
            <a:r>
              <a:rPr lang="en-US" sz="2600" dirty="0">
                <a:latin typeface="Georgia"/>
                <a:cs typeface="Georgia"/>
              </a:rPr>
              <a:t>Host and international sponsors</a:t>
            </a:r>
          </a:p>
          <a:p>
            <a:pPr>
              <a:spcAft>
                <a:spcPts val="600"/>
              </a:spcAft>
              <a:buBlip>
                <a:blip r:embed="rId3"/>
              </a:buBlip>
            </a:pPr>
            <a:r>
              <a:rPr lang="en-US" sz="2600" dirty="0">
                <a:latin typeface="Georgia"/>
                <a:cs typeface="Georgia"/>
              </a:rPr>
              <a:t>Budget: $30,000 minimum, maximum $50,000</a:t>
            </a:r>
          </a:p>
        </p:txBody>
      </p:sp>
      <p:sp>
        <p:nvSpPr>
          <p:cNvPr id="4" name="Title 1"/>
          <p:cNvSpPr txBox="1">
            <a:spLocks/>
          </p:cNvSpPr>
          <p:nvPr/>
        </p:nvSpPr>
        <p:spPr>
          <a:xfrm>
            <a:off x="189108" y="35752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100" dirty="0">
                <a:solidFill>
                  <a:prstClr val="white"/>
                </a:solidFill>
              </a:rPr>
              <a:t>Global Grant Scholarships</a:t>
            </a:r>
          </a:p>
        </p:txBody>
      </p:sp>
    </p:spTree>
    <p:extLst>
      <p:ext uri="{BB962C8B-B14F-4D97-AF65-F5344CB8AC3E}">
        <p14:creationId xmlns:p14="http://schemas.microsoft.com/office/powerpoint/2010/main" val="188527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par>
                          <p:cTn id="12" fill="hold">
                            <p:stCondLst>
                              <p:cond delay="35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par>
                          <p:cTn id="16" fill="hold">
                            <p:stCondLst>
                              <p:cond delay="5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childTnLst>
                                </p:cTn>
                              </p:par>
                            </p:childTnLst>
                          </p:cTn>
                        </p:par>
                        <p:par>
                          <p:cTn id="20" fill="hold">
                            <p:stCondLst>
                              <p:cond delay="75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childTnLst>
                          </p:cTn>
                        </p:par>
                        <p:par>
                          <p:cTn id="24" fill="hold">
                            <p:stCondLst>
                              <p:cond delay="95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par>
                          <p:cTn id="28" fill="hold">
                            <p:stCondLst>
                              <p:cond delay="11500"/>
                            </p:stCondLst>
                            <p:childTnLst>
                              <p:par>
                                <p:cTn id="29" presetID="10"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2000"/>
                                        <p:tgtEl>
                                          <p:spTgt spid="3">
                                            <p:txEl>
                                              <p:pRg st="6" end="6"/>
                                            </p:txEl>
                                          </p:spTgt>
                                        </p:tgtEl>
                                      </p:cBhvr>
                                    </p:animEffect>
                                  </p:childTnLst>
                                </p:cTn>
                              </p:par>
                            </p:childTnLst>
                          </p:cTn>
                        </p:par>
                        <p:par>
                          <p:cTn id="32" fill="hold">
                            <p:stCondLst>
                              <p:cond delay="13500"/>
                            </p:stCondLst>
                            <p:childTnLst>
                              <p:par>
                                <p:cTn id="33" presetID="10" presetClass="entr" presetSubtype="0" fill="hold"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189108" y="38800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4000" spc="100" dirty="0">
                <a:solidFill>
                  <a:schemeClr val="bg1"/>
                </a:solidFill>
                <a:latin typeface="Arial" panose="020B0604020202020204" pitchFamily="34" charset="0"/>
                <a:cs typeface="Arial" panose="020B0604020202020204" pitchFamily="34" charset="0"/>
              </a:rPr>
              <a:t>Rotary Peace Centers</a:t>
            </a:r>
          </a:p>
        </p:txBody>
      </p:sp>
      <p:sp>
        <p:nvSpPr>
          <p:cNvPr id="2" name="TextBox 1"/>
          <p:cNvSpPr txBox="1"/>
          <p:nvPr/>
        </p:nvSpPr>
        <p:spPr>
          <a:xfrm>
            <a:off x="5423338" y="2948152"/>
            <a:ext cx="2569779" cy="369332"/>
          </a:xfrm>
          <a:prstGeom prst="rect">
            <a:avLst/>
          </a:prstGeom>
          <a:noFill/>
        </p:spPr>
        <p:txBody>
          <a:bodyPr wrap="square" rtlCol="0">
            <a:spAutoFit/>
          </a:bodyPr>
          <a:lstStyle/>
          <a:p>
            <a:endParaRPr lang="en-US" dirty="0">
              <a:solidFill>
                <a:prstClr val="black"/>
              </a:solidFill>
            </a:endParaRPr>
          </a:p>
        </p:txBody>
      </p:sp>
      <p:pic>
        <p:nvPicPr>
          <p:cNvPr id="2050" name="Picture 2" descr="https://rotaryicu.files.wordpress.com/2008/04/image-6-jpeg1.jpg?w=863&amp;h=4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335" y="1278762"/>
            <a:ext cx="8033385" cy="458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3552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txBox="1">
            <a:spLocks/>
          </p:cNvSpPr>
          <p:nvPr/>
        </p:nvSpPr>
        <p:spPr>
          <a:xfrm>
            <a:off x="220057" y="1518469"/>
            <a:ext cx="8732968" cy="43099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400" dirty="0">
              <a:solidFill>
                <a:srgbClr val="585858"/>
              </a:solidFill>
              <a:latin typeface="Georgia"/>
              <a:cs typeface="Georgia"/>
            </a:endParaRPr>
          </a:p>
        </p:txBody>
      </p:sp>
      <p:sp>
        <p:nvSpPr>
          <p:cNvPr id="4" name="Title 1"/>
          <p:cNvSpPr txBox="1">
            <a:spLocks/>
          </p:cNvSpPr>
          <p:nvPr/>
        </p:nvSpPr>
        <p:spPr>
          <a:xfrm>
            <a:off x="189108" y="388009"/>
            <a:ext cx="8763917" cy="874849"/>
          </a:xfrm>
          <a:prstGeom prst="rect">
            <a:avLst/>
          </a:prstGeom>
        </p:spPr>
        <p:txBody>
          <a:bodyPr vert="horz" lIns="91440" tIns="45720" rIns="91440" bIns="45720" rtlCol="0" anchor="t">
            <a:no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4000" spc="20" dirty="0">
                <a:solidFill>
                  <a:prstClr val="white"/>
                </a:solidFill>
                <a:latin typeface="Arial" panose="020B0604020202020204" pitchFamily="34" charset="0"/>
                <a:cs typeface="Arial" panose="020B0604020202020204" pitchFamily="34" charset="0"/>
              </a:rPr>
              <a:t>Supporting The Rotary Foundation</a:t>
            </a:r>
          </a:p>
        </p:txBody>
      </p:sp>
      <p:grpSp>
        <p:nvGrpSpPr>
          <p:cNvPr id="6" name="Group 5"/>
          <p:cNvGrpSpPr/>
          <p:nvPr/>
        </p:nvGrpSpPr>
        <p:grpSpPr>
          <a:xfrm>
            <a:off x="6216742" y="2096348"/>
            <a:ext cx="2667000" cy="3576038"/>
            <a:chOff x="6216742" y="1943948"/>
            <a:chExt cx="2667000" cy="3576038"/>
          </a:xfrm>
        </p:grpSpPr>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73892" y="1943948"/>
              <a:ext cx="2609850" cy="2236787"/>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4"/>
            <p:cNvSpPr txBox="1">
              <a:spLocks noChangeArrowheads="1"/>
            </p:cNvSpPr>
            <p:nvPr/>
          </p:nvSpPr>
          <p:spPr bwMode="auto">
            <a:xfrm>
              <a:off x="6216742" y="4376986"/>
              <a:ext cx="2667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Arial" pitchFamily="1"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1"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defTabSz="914400" eaLnBrk="1" hangingPunct="1">
                <a:buFontTx/>
                <a:buNone/>
                <a:defRPr/>
              </a:pPr>
              <a:r>
                <a:rPr lang="en-US" sz="2000" b="1" kern="0" dirty="0">
                  <a:latin typeface="Georgia" pitchFamily="18" charset="0"/>
                  <a:cs typeface="Arial"/>
                </a:rPr>
                <a:t>Endowment Fund</a:t>
              </a:r>
            </a:p>
            <a:p>
              <a:pPr marL="0" indent="0" algn="ctr" defTabSz="914400" eaLnBrk="1" hangingPunct="1">
                <a:buFontTx/>
                <a:buNone/>
                <a:defRPr/>
              </a:pPr>
              <a:r>
                <a:rPr lang="en-US" sz="2000" kern="0" dirty="0">
                  <a:latin typeface="Georgia" pitchFamily="18" charset="0"/>
                  <a:cs typeface="Arial"/>
                </a:rPr>
                <a:t>To Secure Tomorrow</a:t>
              </a:r>
            </a:p>
          </p:txBody>
        </p:sp>
      </p:grpSp>
      <p:grpSp>
        <p:nvGrpSpPr>
          <p:cNvPr id="5" name="Group 4"/>
          <p:cNvGrpSpPr/>
          <p:nvPr/>
        </p:nvGrpSpPr>
        <p:grpSpPr>
          <a:xfrm>
            <a:off x="3437823" y="2107460"/>
            <a:ext cx="2566987" cy="3578242"/>
            <a:chOff x="3437823" y="1955060"/>
            <a:chExt cx="2566987" cy="3578242"/>
          </a:xfrm>
        </p:grpSpPr>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37823" y="1955060"/>
              <a:ext cx="2566987" cy="2189163"/>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3"/>
            <p:cNvSpPr txBox="1">
              <a:spLocks noChangeArrowheads="1"/>
            </p:cNvSpPr>
            <p:nvPr/>
          </p:nvSpPr>
          <p:spPr bwMode="auto">
            <a:xfrm>
              <a:off x="3437823" y="4390252"/>
              <a:ext cx="2566987" cy="11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Arial" pitchFamily="1"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1"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ctr" defTabSz="914400" eaLnBrk="1" hangingPunct="1">
                <a:buFontTx/>
                <a:buNone/>
                <a:defRPr/>
              </a:pPr>
              <a:r>
                <a:rPr lang="en-US" sz="2000" b="1" kern="0" dirty="0">
                  <a:latin typeface="Georgia" pitchFamily="18" charset="0"/>
                  <a:cs typeface="Arial"/>
                </a:rPr>
                <a:t>Annual Fund</a:t>
              </a:r>
            </a:p>
            <a:p>
              <a:pPr algn="ctr" defTabSz="914400" eaLnBrk="1" hangingPunct="1">
                <a:buFontTx/>
                <a:buNone/>
                <a:defRPr/>
              </a:pPr>
              <a:r>
                <a:rPr lang="en-US" sz="2000" kern="0" dirty="0">
                  <a:latin typeface="Georgia" pitchFamily="18" charset="0"/>
                  <a:cs typeface="Arial"/>
                </a:rPr>
                <a:t>For Support Today</a:t>
              </a:r>
            </a:p>
          </p:txBody>
        </p:sp>
      </p:grpSp>
      <p:grpSp>
        <p:nvGrpSpPr>
          <p:cNvPr id="2" name="Group 1"/>
          <p:cNvGrpSpPr/>
          <p:nvPr/>
        </p:nvGrpSpPr>
        <p:grpSpPr>
          <a:xfrm>
            <a:off x="356726" y="2107460"/>
            <a:ext cx="2693987" cy="3206540"/>
            <a:chOff x="356726" y="1955060"/>
            <a:chExt cx="2693987" cy="3206540"/>
          </a:xfrm>
        </p:grpSpPr>
        <p:pic>
          <p:nvPicPr>
            <p:cNvPr id="1027"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56726" y="1955060"/>
              <a:ext cx="2693987" cy="2225675"/>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8"/>
            <p:cNvSpPr txBox="1">
              <a:spLocks noChangeArrowheads="1"/>
            </p:cNvSpPr>
            <p:nvPr/>
          </p:nvSpPr>
          <p:spPr bwMode="auto">
            <a:xfrm>
              <a:off x="370219" y="4399600"/>
              <a:ext cx="2667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914400">
                <a:spcBef>
                  <a:spcPct val="50000"/>
                </a:spcBef>
                <a:defRPr/>
              </a:pPr>
              <a:r>
                <a:rPr lang="en-US" sz="2000" b="1" kern="0" dirty="0">
                  <a:latin typeface="Georgia" pitchFamily="18" charset="0"/>
                </a:rPr>
                <a:t>PolioPlus Fund</a:t>
              </a:r>
            </a:p>
            <a:p>
              <a:pPr algn="ctr" defTabSz="914400">
                <a:spcBef>
                  <a:spcPct val="20000"/>
                </a:spcBef>
                <a:defRPr/>
              </a:pPr>
              <a:r>
                <a:rPr lang="en-US" sz="2000" kern="0" dirty="0">
                  <a:latin typeface="Georgia" pitchFamily="18" charset="0"/>
                </a:rPr>
                <a:t>End Polio Now</a:t>
              </a:r>
            </a:p>
          </p:txBody>
        </p:sp>
      </p:grpSp>
    </p:spTree>
    <p:extLst>
      <p:ext uri="{BB962C8B-B14F-4D97-AF65-F5344CB8AC3E}">
        <p14:creationId xmlns:p14="http://schemas.microsoft.com/office/powerpoint/2010/main" val="1965997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5684" y="355329"/>
            <a:ext cx="8633196" cy="697785"/>
          </a:xfrm>
          <a:prstGeom prst="rect">
            <a:avLst/>
          </a:prstGeom>
        </p:spPr>
        <p:txBody>
          <a:bodyPr/>
          <a:lstStyle/>
          <a:p>
            <a:pPr algn="l"/>
            <a:r>
              <a:rPr lang="en-US" sz="4000" spc="60" dirty="0">
                <a:solidFill>
                  <a:schemeClr val="bg1"/>
                </a:solidFill>
                <a:latin typeface="Arial" panose="020B0604020202020204" pitchFamily="34" charset="0"/>
                <a:cs typeface="Arial" panose="020B0604020202020204" pitchFamily="34" charset="0"/>
              </a:rPr>
              <a:t>End Polio Now; Make History Today</a:t>
            </a:r>
          </a:p>
        </p:txBody>
      </p:sp>
      <p:pic>
        <p:nvPicPr>
          <p:cNvPr id="8" name="Picture 4"/>
          <p:cNvPicPr>
            <a:picLocks noGrp="1" noChangeAspect="1" noChangeArrowheads="1"/>
          </p:cNvPicPr>
          <p:nvPr>
            <p:ph idx="4294967295"/>
          </p:nvPr>
        </p:nvPicPr>
        <p:blipFill>
          <a:blip r:embed="rId3" cstate="email">
            <a:extLst>
              <a:ext uri="{28A0092B-C50C-407E-A947-70E740481C1C}">
                <a14:useLocalDpi xmlns:a14="http://schemas.microsoft.com/office/drawing/2010/main"/>
              </a:ext>
            </a:extLst>
          </a:blip>
          <a:stretch>
            <a:fillRect/>
          </a:stretch>
        </p:blipFill>
        <p:spPr bwMode="auto">
          <a:xfrm>
            <a:off x="708836" y="1410018"/>
            <a:ext cx="3454400" cy="2324100"/>
          </a:xfrm>
          <a:prstGeom prst="rect">
            <a:avLst/>
          </a:prstGeom>
          <a:noFill/>
          <a:ln w="3175">
            <a:solidFill>
              <a:schemeClr val="tx1"/>
            </a:solidFill>
          </a:ln>
          <a:effectLst>
            <a:outerShdw blurRad="50800" dist="38100" dir="5400000" algn="t" rotWithShape="0">
              <a:schemeClr val="accent4">
                <a:lumMod val="50000"/>
                <a:alpha val="40000"/>
              </a:schemeClr>
            </a:outerShdw>
          </a:effectLst>
        </p:spPr>
      </p:pic>
      <p:pic>
        <p:nvPicPr>
          <p:cNvPr id="9" name="Picture 6"/>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964866" y="3901881"/>
            <a:ext cx="2635250" cy="2089150"/>
          </a:xfrm>
          <a:prstGeom prst="rect">
            <a:avLst/>
          </a:prstGeom>
          <a:noFill/>
          <a:ln w="3175">
            <a:solidFill>
              <a:schemeClr val="tx1"/>
            </a:solidFill>
          </a:ln>
          <a:effectLst>
            <a:outerShdw blurRad="50800" dist="38100" dir="5400000" algn="t" rotWithShape="0">
              <a:schemeClr val="accent4">
                <a:lumMod val="50000"/>
                <a:alpha val="40000"/>
              </a:schemeClr>
            </a:outerShdw>
          </a:effectLst>
        </p:spPr>
      </p:pic>
      <p:pic>
        <p:nvPicPr>
          <p:cNvPr id="6" name="Picture 1" descr="www.endpolio.org/docs/default-source/resources/end-polio-now-brochure.pdf?sfvrsn=2 - Google Chrome"/>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73625" y="1568218"/>
            <a:ext cx="3762375" cy="4876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18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2000"/>
                            </p:stCondLst>
                            <p:childTnLst>
                              <p:par>
                                <p:cTn id="9" presetID="10" presetClass="entr" presetSubtype="0" fill="hold" nodeType="afterEffect">
                                  <p:stCondLst>
                                    <p:cond delay="20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4500"/>
                            </p:stCondLst>
                            <p:childTnLst>
                              <p:par>
                                <p:cTn id="13" presetID="10" presetClass="entr" presetSubtype="0" fill="hold" nodeType="afterEffect">
                                  <p:stCondLst>
                                    <p:cond delay="20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http://www.theisleofpeace.com/wp-content/uploads/2015/01/Goal-Sett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6980" y="4405543"/>
            <a:ext cx="2676525" cy="228600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txBox="1">
            <a:spLocks/>
          </p:cNvSpPr>
          <p:nvPr/>
        </p:nvSpPr>
        <p:spPr>
          <a:xfrm>
            <a:off x="663007" y="1643144"/>
            <a:ext cx="7409575" cy="39054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1200"/>
              </a:spcAft>
            </a:pPr>
            <a:r>
              <a:rPr lang="en-US" dirty="0">
                <a:latin typeface="Georgia"/>
                <a:cs typeface="Georgia"/>
              </a:rPr>
              <a:t>Primary funding source for Foundation grants and activities</a:t>
            </a:r>
          </a:p>
          <a:p>
            <a:pPr>
              <a:spcBef>
                <a:spcPts val="0"/>
              </a:spcBef>
              <a:spcAft>
                <a:spcPts val="1200"/>
              </a:spcAft>
            </a:pPr>
            <a:r>
              <a:rPr lang="en-US" dirty="0">
                <a:latin typeface="Georgia"/>
                <a:cs typeface="Georgia"/>
              </a:rPr>
              <a:t>Supports local and international grants through the SHARE system</a:t>
            </a:r>
          </a:p>
          <a:p>
            <a:pPr>
              <a:spcAft>
                <a:spcPts val="1200"/>
              </a:spcAft>
            </a:pPr>
            <a:r>
              <a:rPr lang="en-US" dirty="0">
                <a:latin typeface="Georgia"/>
                <a:cs typeface="Georgia"/>
              </a:rPr>
              <a:t>Contributions are credited to donor’s club and applied to club’s goal</a:t>
            </a:r>
          </a:p>
          <a:p>
            <a:pPr marL="0" indent="0">
              <a:spcAft>
                <a:spcPts val="1200"/>
              </a:spcAft>
              <a:buFont typeface="Arial"/>
              <a:buNone/>
            </a:pPr>
            <a:endParaRPr lang="en-US" dirty="0">
              <a:solidFill>
                <a:srgbClr val="585858"/>
              </a:solidFill>
              <a:latin typeface="Georgia"/>
              <a:cs typeface="Georgia"/>
            </a:endParaRPr>
          </a:p>
        </p:txBody>
      </p:sp>
      <p:sp>
        <p:nvSpPr>
          <p:cNvPr id="4" name="Title 1"/>
          <p:cNvSpPr txBox="1">
            <a:spLocks/>
          </p:cNvSpPr>
          <p:nvPr/>
        </p:nvSpPr>
        <p:spPr>
          <a:xfrm>
            <a:off x="219588" y="31688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4000" spc="100" dirty="0">
                <a:solidFill>
                  <a:prstClr val="white"/>
                </a:solidFill>
                <a:latin typeface="Arial" panose="020B0604020202020204" pitchFamily="34" charset="0"/>
                <a:cs typeface="Arial" panose="020B0604020202020204" pitchFamily="34" charset="0"/>
              </a:rPr>
              <a:t>Annual Fund</a:t>
            </a:r>
          </a:p>
        </p:txBody>
      </p:sp>
    </p:spTree>
    <p:extLst>
      <p:ext uri="{BB962C8B-B14F-4D97-AF65-F5344CB8AC3E}">
        <p14:creationId xmlns:p14="http://schemas.microsoft.com/office/powerpoint/2010/main" val="3017757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1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4000"/>
                            </p:stCondLst>
                            <p:childTnLst>
                              <p:par>
                                <p:cTn id="13" presetID="10" presetClass="entr" presetSubtype="0" fill="hold" nodeType="afterEffect">
                                  <p:stCondLst>
                                    <p:cond delay="1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6000"/>
                            </p:stCondLst>
                            <p:childTnLst>
                              <p:par>
                                <p:cTn id="17" presetID="10" presetClass="entr" presetSubtype="0" fill="hold" nodeType="afterEffect">
                                  <p:stCondLst>
                                    <p:cond delay="100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txBox="1">
            <a:spLocks/>
          </p:cNvSpPr>
          <p:nvPr/>
        </p:nvSpPr>
        <p:spPr>
          <a:xfrm>
            <a:off x="1244057" y="1731829"/>
            <a:ext cx="3297463" cy="43099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800" dirty="0">
                <a:latin typeface="Georgia" pitchFamily="18" charset="0"/>
              </a:rPr>
              <a:t>A person who contributes $1,000 or in whose </a:t>
            </a:r>
            <a:br>
              <a:rPr lang="en-US" sz="2800" dirty="0">
                <a:latin typeface="Georgia" pitchFamily="18" charset="0"/>
              </a:rPr>
            </a:br>
            <a:r>
              <a:rPr lang="en-US" sz="2800" dirty="0">
                <a:latin typeface="Georgia" pitchFamily="18" charset="0"/>
              </a:rPr>
              <a:t>name $1,000 is contributed</a:t>
            </a:r>
          </a:p>
          <a:p>
            <a:pPr marL="0" indent="0">
              <a:buFont typeface="Arial"/>
              <a:buNone/>
            </a:pPr>
            <a:endParaRPr lang="en-US" sz="2800" dirty="0">
              <a:solidFill>
                <a:srgbClr val="585858"/>
              </a:solidFill>
              <a:latin typeface="Georgia" pitchFamily="18" charset="0"/>
            </a:endParaRPr>
          </a:p>
          <a:p>
            <a:pPr marL="0" indent="0">
              <a:buFont typeface="Arial"/>
              <a:buNone/>
            </a:pPr>
            <a:endParaRPr lang="en-US" sz="2400" dirty="0">
              <a:solidFill>
                <a:srgbClr val="585858"/>
              </a:solidFill>
              <a:latin typeface="Georgia"/>
              <a:cs typeface="Georgia"/>
            </a:endParaRPr>
          </a:p>
          <a:p>
            <a:pPr marL="0" indent="0">
              <a:buFont typeface="Arial"/>
              <a:buNone/>
            </a:pPr>
            <a:endParaRPr lang="en-US" sz="2400" dirty="0">
              <a:solidFill>
                <a:srgbClr val="585858"/>
              </a:solidFill>
              <a:latin typeface="Georgia"/>
              <a:cs typeface="Georgia"/>
            </a:endParaRPr>
          </a:p>
          <a:p>
            <a:pPr marL="0" indent="0">
              <a:buFont typeface="Arial"/>
              <a:buNone/>
            </a:pPr>
            <a:endParaRPr lang="en-US" sz="2400" dirty="0">
              <a:solidFill>
                <a:srgbClr val="585858"/>
              </a:solidFill>
              <a:latin typeface="Georgia"/>
              <a:cs typeface="Georgia"/>
            </a:endParaRPr>
          </a:p>
        </p:txBody>
      </p:sp>
      <p:sp>
        <p:nvSpPr>
          <p:cNvPr id="4" name="Title 1"/>
          <p:cNvSpPr txBox="1">
            <a:spLocks/>
          </p:cNvSpPr>
          <p:nvPr/>
        </p:nvSpPr>
        <p:spPr>
          <a:xfrm>
            <a:off x="189108" y="38800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4000" spc="100" dirty="0">
                <a:solidFill>
                  <a:prstClr val="white"/>
                </a:solidFill>
                <a:latin typeface="Arial" panose="020B0604020202020204" pitchFamily="34" charset="0"/>
                <a:cs typeface="Arial" panose="020B0604020202020204" pitchFamily="34" charset="0"/>
              </a:rPr>
              <a:t>Paul Harris Fellow</a:t>
            </a:r>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29381" y="4202564"/>
            <a:ext cx="3683000" cy="13541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S:\LE\LMS Courses\Foundation 101\PaulHarrisFello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8959" y="1625600"/>
            <a:ext cx="2935043" cy="4381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79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txBox="1">
            <a:spLocks/>
          </p:cNvSpPr>
          <p:nvPr/>
        </p:nvSpPr>
        <p:spPr>
          <a:xfrm>
            <a:off x="562707" y="2243544"/>
            <a:ext cx="4375053" cy="43099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Arial"/>
              <a:buNone/>
            </a:pPr>
            <a:r>
              <a:rPr lang="en-US" sz="3600" dirty="0">
                <a:latin typeface="Georgia" pitchFamily="18" charset="0"/>
              </a:rPr>
              <a:t>Contributes $1,000 each year to the Annual Fund, PolioPlus, or approved grants</a:t>
            </a:r>
          </a:p>
          <a:p>
            <a:pPr marL="0" indent="0">
              <a:buFont typeface="Arial"/>
              <a:buNone/>
            </a:pPr>
            <a:endParaRPr lang="en-US" sz="2400" dirty="0">
              <a:solidFill>
                <a:srgbClr val="585858"/>
              </a:solidFill>
              <a:latin typeface="Georgia"/>
              <a:cs typeface="Georgia"/>
            </a:endParaRPr>
          </a:p>
        </p:txBody>
      </p:sp>
      <p:sp>
        <p:nvSpPr>
          <p:cNvPr id="4" name="Title 1"/>
          <p:cNvSpPr txBox="1">
            <a:spLocks/>
          </p:cNvSpPr>
          <p:nvPr/>
        </p:nvSpPr>
        <p:spPr>
          <a:xfrm>
            <a:off x="189108" y="36768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4000" spc="100" dirty="0">
                <a:solidFill>
                  <a:prstClr val="white"/>
                </a:solidFill>
                <a:latin typeface="Arial" panose="020B0604020202020204" pitchFamily="34" charset="0"/>
                <a:cs typeface="Arial" panose="020B0604020202020204" pitchFamily="34" charset="0"/>
              </a:rPr>
              <a:t>Paul Harris Society Member</a:t>
            </a: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72235" y="1727951"/>
            <a:ext cx="3607390" cy="442823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0341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txBox="1">
            <a:spLocks/>
          </p:cNvSpPr>
          <p:nvPr/>
        </p:nvSpPr>
        <p:spPr>
          <a:xfrm>
            <a:off x="603682" y="1731145"/>
            <a:ext cx="7226424" cy="409728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800" dirty="0">
              <a:solidFill>
                <a:srgbClr val="585858"/>
              </a:solidFill>
              <a:latin typeface="Georgia" pitchFamily="18" charset="0"/>
              <a:cs typeface="Georgia"/>
            </a:endParaRPr>
          </a:p>
        </p:txBody>
      </p:sp>
      <p:sp>
        <p:nvSpPr>
          <p:cNvPr id="4" name="Title 1"/>
          <p:cNvSpPr txBox="1">
            <a:spLocks/>
          </p:cNvSpPr>
          <p:nvPr/>
        </p:nvSpPr>
        <p:spPr>
          <a:xfrm>
            <a:off x="189108" y="38800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100" dirty="0">
                <a:solidFill>
                  <a:prstClr val="white"/>
                </a:solidFill>
                <a:latin typeface="Arial" panose="020B0604020202020204" pitchFamily="34" charset="0"/>
                <a:cs typeface="Arial" panose="020B0604020202020204" pitchFamily="34" charset="0"/>
              </a:rPr>
              <a:t>Bequest Society</a:t>
            </a:r>
          </a:p>
        </p:txBody>
      </p:sp>
      <p:sp>
        <p:nvSpPr>
          <p:cNvPr id="2" name="Rectangle 1"/>
          <p:cNvSpPr/>
          <p:nvPr/>
        </p:nvSpPr>
        <p:spPr>
          <a:xfrm>
            <a:off x="974670" y="1763759"/>
            <a:ext cx="3319226" cy="4031873"/>
          </a:xfrm>
          <a:prstGeom prst="rect">
            <a:avLst/>
          </a:prstGeom>
        </p:spPr>
        <p:txBody>
          <a:bodyPr wrap="square">
            <a:spAutoFit/>
          </a:bodyPr>
          <a:lstStyle/>
          <a:p>
            <a:pPr algn="ctr" defTabSz="914400" fontAlgn="base"/>
            <a:r>
              <a:rPr lang="en-US" sz="3200" kern="0" dirty="0">
                <a:latin typeface="Georgia" pitchFamily="18" charset="0"/>
                <a:cs typeface="Arial"/>
              </a:rPr>
              <a:t>Provision in estate plan totaling $10,000+ </a:t>
            </a:r>
          </a:p>
          <a:p>
            <a:pPr algn="ctr" defTabSz="914400" fontAlgn="base"/>
            <a:br>
              <a:rPr lang="en-US" sz="3200" kern="0" dirty="0">
                <a:latin typeface="Georgia" pitchFamily="18" charset="0"/>
                <a:cs typeface="Arial"/>
              </a:rPr>
            </a:br>
            <a:r>
              <a:rPr lang="en-US" sz="3200" kern="0" dirty="0">
                <a:latin typeface="Georgia" pitchFamily="18" charset="0"/>
                <a:cs typeface="Arial"/>
              </a:rPr>
              <a:t>Examples: living will, life insurance policy</a:t>
            </a:r>
          </a:p>
        </p:txBody>
      </p:sp>
      <p:pic>
        <p:nvPicPr>
          <p:cNvPr id="409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84377" y="1731145"/>
            <a:ext cx="2391794" cy="23844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S:\LE\LMS Courses\Foundation 101\BequestSociety_LowRes.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45052" y="4263330"/>
            <a:ext cx="2870444" cy="2132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269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1500"/>
                            </p:stCondLst>
                            <p:childTnLst>
                              <p:par>
                                <p:cTn id="9" presetID="10" presetClass="entr" presetSubtype="0" fill="hold" nodeType="afterEffect">
                                  <p:stCondLst>
                                    <p:cond delay="200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txBox="1">
            <a:spLocks/>
          </p:cNvSpPr>
          <p:nvPr/>
        </p:nvSpPr>
        <p:spPr>
          <a:xfrm>
            <a:off x="603682" y="1731145"/>
            <a:ext cx="7226424" cy="409728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800" dirty="0">
              <a:solidFill>
                <a:srgbClr val="585858"/>
              </a:solidFill>
              <a:latin typeface="Georgia" pitchFamily="18" charset="0"/>
              <a:cs typeface="Georgia"/>
            </a:endParaRPr>
          </a:p>
        </p:txBody>
      </p:sp>
      <p:sp>
        <p:nvSpPr>
          <p:cNvPr id="4" name="Title 1"/>
          <p:cNvSpPr txBox="1">
            <a:spLocks/>
          </p:cNvSpPr>
          <p:nvPr/>
        </p:nvSpPr>
        <p:spPr>
          <a:xfrm>
            <a:off x="189108" y="380197"/>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4000" spc="100" dirty="0">
                <a:solidFill>
                  <a:prstClr val="white"/>
                </a:solidFill>
                <a:latin typeface="Arial" panose="020B0604020202020204" pitchFamily="34" charset="0"/>
                <a:cs typeface="Arial" panose="020B0604020202020204" pitchFamily="34" charset="0"/>
              </a:rPr>
              <a:t>Major Donor</a:t>
            </a:r>
          </a:p>
        </p:txBody>
      </p:sp>
      <p:sp>
        <p:nvSpPr>
          <p:cNvPr id="5" name="Rectangle 4"/>
          <p:cNvSpPr/>
          <p:nvPr/>
        </p:nvSpPr>
        <p:spPr>
          <a:xfrm>
            <a:off x="603682" y="1635155"/>
            <a:ext cx="7803471" cy="1788182"/>
          </a:xfrm>
          <a:prstGeom prst="rect">
            <a:avLst/>
          </a:prstGeom>
        </p:spPr>
        <p:txBody>
          <a:bodyPr wrap="square">
            <a:spAutoFit/>
          </a:bodyPr>
          <a:lstStyle/>
          <a:p>
            <a:pPr algn="ctr" defTabSz="914400" fontAlgn="base">
              <a:lnSpc>
                <a:spcPct val="80000"/>
              </a:lnSpc>
              <a:spcAft>
                <a:spcPts val="1800"/>
              </a:spcAft>
            </a:pPr>
            <a:r>
              <a:rPr lang="en-US" sz="2800" kern="0" dirty="0">
                <a:latin typeface="Georgia" pitchFamily="18" charset="0"/>
                <a:cs typeface="Arial"/>
              </a:rPr>
              <a:t>Personal outright or cumulative gifts of </a:t>
            </a:r>
            <a:br>
              <a:rPr lang="en-US" sz="2800" kern="0" dirty="0">
                <a:latin typeface="Georgia" pitchFamily="18" charset="0"/>
                <a:cs typeface="Arial"/>
              </a:rPr>
            </a:br>
            <a:r>
              <a:rPr lang="en-US" sz="2800" kern="0" dirty="0">
                <a:latin typeface="Georgia" pitchFamily="18" charset="0"/>
                <a:cs typeface="Arial"/>
              </a:rPr>
              <a:t>$10,000+</a:t>
            </a:r>
          </a:p>
          <a:p>
            <a:pPr algn="ctr" defTabSz="914400" fontAlgn="base">
              <a:lnSpc>
                <a:spcPct val="80000"/>
              </a:lnSpc>
              <a:spcBef>
                <a:spcPct val="20000"/>
              </a:spcBef>
              <a:spcAft>
                <a:spcPct val="0"/>
              </a:spcAft>
            </a:pPr>
            <a:r>
              <a:rPr lang="en-US" sz="2800" kern="0" dirty="0">
                <a:latin typeface="Georgia" pitchFamily="18" charset="0"/>
                <a:cs typeface="Arial"/>
              </a:rPr>
              <a:t>Cash, life income agreements, bequests, real estate, or securities</a:t>
            </a:r>
          </a:p>
        </p:txBody>
      </p:sp>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5869" y="3475759"/>
            <a:ext cx="3121025" cy="23526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05417" y="3475759"/>
            <a:ext cx="3425825" cy="23415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153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txBox="1">
            <a:spLocks/>
          </p:cNvSpPr>
          <p:nvPr/>
        </p:nvSpPr>
        <p:spPr>
          <a:xfrm>
            <a:off x="407782" y="1405302"/>
            <a:ext cx="8326568" cy="441173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fontAlgn="base">
              <a:lnSpc>
                <a:spcPct val="130000"/>
              </a:lnSpc>
              <a:spcBef>
                <a:spcPts val="0"/>
              </a:spcBef>
              <a:spcAft>
                <a:spcPct val="0"/>
              </a:spcAft>
              <a:buSzPct val="90000"/>
              <a:buFont typeface="Arial"/>
              <a:buNone/>
            </a:pPr>
            <a:r>
              <a:rPr lang="en-US" sz="2800" kern="0" dirty="0">
                <a:solidFill>
                  <a:srgbClr val="585858"/>
                </a:solidFill>
                <a:latin typeface="Georgia" pitchFamily="18" charset="0"/>
                <a:ea typeface="ＭＳ Ｐゴシック" pitchFamily="1" charset="-128"/>
                <a:cs typeface="Arial"/>
              </a:rPr>
              <a:t>           </a:t>
            </a:r>
            <a:r>
              <a:rPr lang="en-US" sz="2800" kern="0" dirty="0">
                <a:latin typeface="Georgia" pitchFamily="18" charset="0"/>
                <a:ea typeface="ＭＳ Ｐゴシック" pitchFamily="1" charset="-128"/>
                <a:cs typeface="Arial"/>
              </a:rPr>
              <a:t>Peace and conflict prevention/resolution</a:t>
            </a:r>
          </a:p>
          <a:p>
            <a:pPr marL="0" indent="0" defTabSz="914400" fontAlgn="base">
              <a:lnSpc>
                <a:spcPct val="130000"/>
              </a:lnSpc>
              <a:spcBef>
                <a:spcPts val="1200"/>
              </a:spcBef>
              <a:spcAft>
                <a:spcPct val="0"/>
              </a:spcAft>
              <a:buSzPct val="90000"/>
              <a:buFont typeface="Arial"/>
              <a:buNone/>
            </a:pPr>
            <a:r>
              <a:rPr lang="en-US" sz="2800" kern="0" dirty="0">
                <a:latin typeface="Georgia" pitchFamily="18" charset="0"/>
                <a:ea typeface="ＭＳ Ｐゴシック" pitchFamily="1" charset="-128"/>
                <a:cs typeface="Arial"/>
              </a:rPr>
              <a:t>	Disease prevention and treatment</a:t>
            </a:r>
          </a:p>
          <a:p>
            <a:pPr marL="0" indent="0" defTabSz="914400" fontAlgn="base">
              <a:lnSpc>
                <a:spcPct val="130000"/>
              </a:lnSpc>
              <a:spcBef>
                <a:spcPts val="1800"/>
              </a:spcBef>
              <a:spcAft>
                <a:spcPct val="0"/>
              </a:spcAft>
              <a:buSzPct val="90000"/>
              <a:buFont typeface="Arial"/>
              <a:buNone/>
            </a:pPr>
            <a:r>
              <a:rPr lang="en-US" sz="2800" kern="0" dirty="0">
                <a:latin typeface="Georgia" pitchFamily="18" charset="0"/>
                <a:ea typeface="ＭＳ Ｐゴシック" pitchFamily="1" charset="-128"/>
                <a:cs typeface="Arial"/>
              </a:rPr>
              <a:t>	Water and sanitation</a:t>
            </a:r>
          </a:p>
          <a:p>
            <a:pPr marL="0" indent="0" defTabSz="914400" fontAlgn="base">
              <a:lnSpc>
                <a:spcPct val="130000"/>
              </a:lnSpc>
              <a:spcBef>
                <a:spcPts val="1800"/>
              </a:spcBef>
              <a:spcAft>
                <a:spcPct val="0"/>
              </a:spcAft>
              <a:buSzPct val="90000"/>
              <a:buFont typeface="Arial"/>
              <a:buNone/>
            </a:pPr>
            <a:r>
              <a:rPr lang="en-US" sz="2800" kern="0" dirty="0">
                <a:latin typeface="Georgia" pitchFamily="18" charset="0"/>
                <a:ea typeface="ＭＳ Ｐゴシック" pitchFamily="1" charset="-128"/>
                <a:cs typeface="Arial"/>
              </a:rPr>
              <a:t>	Maternal and child health</a:t>
            </a:r>
          </a:p>
          <a:p>
            <a:pPr marL="0" indent="0" defTabSz="914400" fontAlgn="base">
              <a:lnSpc>
                <a:spcPct val="130000"/>
              </a:lnSpc>
              <a:spcBef>
                <a:spcPts val="1800"/>
              </a:spcBef>
              <a:spcAft>
                <a:spcPct val="0"/>
              </a:spcAft>
              <a:buSzPct val="90000"/>
              <a:buFont typeface="Arial"/>
              <a:buNone/>
            </a:pPr>
            <a:r>
              <a:rPr lang="en-US" sz="2800" kern="0" dirty="0">
                <a:latin typeface="Georgia" pitchFamily="18" charset="0"/>
                <a:ea typeface="ＭＳ Ｐゴシック" pitchFamily="1" charset="-128"/>
                <a:cs typeface="Arial"/>
              </a:rPr>
              <a:t>	Basic education and literacy</a:t>
            </a:r>
          </a:p>
          <a:p>
            <a:pPr marL="0" indent="0" defTabSz="914400" fontAlgn="base">
              <a:lnSpc>
                <a:spcPct val="130000"/>
              </a:lnSpc>
              <a:spcBef>
                <a:spcPts val="1800"/>
              </a:spcBef>
              <a:spcAft>
                <a:spcPct val="0"/>
              </a:spcAft>
              <a:buSzPct val="90000"/>
              <a:buFont typeface="Arial"/>
              <a:buNone/>
            </a:pPr>
            <a:r>
              <a:rPr lang="en-US" sz="2800" kern="0" dirty="0">
                <a:latin typeface="Georgia" pitchFamily="18" charset="0"/>
                <a:ea typeface="ＭＳ Ｐゴシック" pitchFamily="1" charset="-128"/>
                <a:cs typeface="Arial"/>
              </a:rPr>
              <a:t>	Economic and community development</a:t>
            </a:r>
          </a:p>
          <a:p>
            <a:pPr marL="336550" indent="-336550" defTabSz="914400" fontAlgn="base">
              <a:spcAft>
                <a:spcPct val="0"/>
              </a:spcAft>
              <a:buSzPct val="90000"/>
              <a:buFontTx/>
              <a:buChar char="•"/>
            </a:pPr>
            <a:endParaRPr lang="en-US" sz="3000" kern="0" dirty="0">
              <a:solidFill>
                <a:srgbClr val="585858"/>
              </a:solidFill>
              <a:latin typeface="Georgia" pitchFamily="18" charset="0"/>
              <a:ea typeface="ＭＳ Ｐゴシック" pitchFamily="1" charset="-128"/>
              <a:cs typeface="Arial"/>
            </a:endParaRPr>
          </a:p>
        </p:txBody>
      </p:sp>
      <p:sp>
        <p:nvSpPr>
          <p:cNvPr id="4" name="Title 1"/>
          <p:cNvSpPr txBox="1">
            <a:spLocks/>
          </p:cNvSpPr>
          <p:nvPr/>
        </p:nvSpPr>
        <p:spPr>
          <a:xfrm>
            <a:off x="189108" y="36768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4000" spc="100" dirty="0">
                <a:solidFill>
                  <a:prstClr val="white"/>
                </a:solidFill>
                <a:latin typeface="Arial" panose="020B0604020202020204" pitchFamily="34" charset="0"/>
                <a:cs typeface="Arial" panose="020B0604020202020204" pitchFamily="34" charset="0"/>
              </a:rPr>
              <a:t>Areas Of Focus</a:t>
            </a:r>
          </a:p>
        </p:txBody>
      </p:sp>
      <p:pic>
        <p:nvPicPr>
          <p:cNvPr id="10" name="Picture 2" descr="S:\LE\LMS Courses\Captivate\icons and backgrounds\AOF logos 2013\AoF-V_Smoke-RGB.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9403" y="1416705"/>
            <a:ext cx="630206" cy="4493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4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txBox="1">
            <a:spLocks/>
          </p:cNvSpPr>
          <p:nvPr/>
        </p:nvSpPr>
        <p:spPr>
          <a:xfrm>
            <a:off x="603682" y="1731145"/>
            <a:ext cx="7226424" cy="409728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800" dirty="0">
              <a:solidFill>
                <a:srgbClr val="585858"/>
              </a:solidFill>
              <a:latin typeface="Georgia" pitchFamily="18" charset="0"/>
              <a:cs typeface="Georgia"/>
            </a:endParaRPr>
          </a:p>
        </p:txBody>
      </p:sp>
      <p:sp>
        <p:nvSpPr>
          <p:cNvPr id="4" name="Title 1"/>
          <p:cNvSpPr txBox="1">
            <a:spLocks/>
          </p:cNvSpPr>
          <p:nvPr/>
        </p:nvSpPr>
        <p:spPr>
          <a:xfrm>
            <a:off x="189108" y="394265"/>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4000" spc="100" dirty="0">
                <a:solidFill>
                  <a:prstClr val="white"/>
                </a:solidFill>
                <a:latin typeface="Arial" panose="020B0604020202020204" pitchFamily="34" charset="0"/>
                <a:cs typeface="Arial" panose="020B0604020202020204" pitchFamily="34" charset="0"/>
              </a:rPr>
              <a:t>Arch </a:t>
            </a:r>
            <a:r>
              <a:rPr lang="en-US" sz="4000" spc="100" dirty="0" err="1">
                <a:solidFill>
                  <a:prstClr val="white"/>
                </a:solidFill>
                <a:latin typeface="Arial" panose="020B0604020202020204" pitchFamily="34" charset="0"/>
                <a:cs typeface="Arial" panose="020B0604020202020204" pitchFamily="34" charset="0"/>
              </a:rPr>
              <a:t>Klumph</a:t>
            </a:r>
            <a:r>
              <a:rPr lang="en-US" sz="4000" spc="100" dirty="0">
                <a:solidFill>
                  <a:prstClr val="white"/>
                </a:solidFill>
                <a:latin typeface="Arial" panose="020B0604020202020204" pitchFamily="34" charset="0"/>
                <a:cs typeface="Arial" panose="020B0604020202020204" pitchFamily="34" charset="0"/>
              </a:rPr>
              <a:t> Society</a:t>
            </a:r>
          </a:p>
        </p:txBody>
      </p:sp>
      <p:sp>
        <p:nvSpPr>
          <p:cNvPr id="2" name="Rectangle 1"/>
          <p:cNvSpPr/>
          <p:nvPr/>
        </p:nvSpPr>
        <p:spPr>
          <a:xfrm>
            <a:off x="617750" y="1549565"/>
            <a:ext cx="7776838" cy="1557349"/>
          </a:xfrm>
          <a:prstGeom prst="rect">
            <a:avLst/>
          </a:prstGeom>
        </p:spPr>
        <p:txBody>
          <a:bodyPr wrap="square">
            <a:spAutoFit/>
          </a:bodyPr>
          <a:lstStyle/>
          <a:p>
            <a:pPr algn="ctr" defTabSz="914400" fontAlgn="base">
              <a:spcBef>
                <a:spcPct val="20000"/>
              </a:spcBef>
              <a:spcAft>
                <a:spcPct val="0"/>
              </a:spcAft>
              <a:buFontTx/>
              <a:buChar char="•"/>
            </a:pPr>
            <a:r>
              <a:rPr lang="en-US" sz="2800" kern="0" dirty="0">
                <a:latin typeface="Georgia" pitchFamily="18" charset="0"/>
                <a:cs typeface="Arial"/>
              </a:rPr>
              <a:t> Trustees Circle        $250,000+</a:t>
            </a:r>
          </a:p>
          <a:p>
            <a:pPr algn="ctr" defTabSz="914400" fontAlgn="base">
              <a:spcBef>
                <a:spcPct val="20000"/>
              </a:spcBef>
              <a:spcAft>
                <a:spcPct val="0"/>
              </a:spcAft>
              <a:buFontTx/>
              <a:buChar char="•"/>
            </a:pPr>
            <a:r>
              <a:rPr lang="en-US" sz="2800" kern="0" dirty="0">
                <a:latin typeface="Georgia" pitchFamily="18" charset="0"/>
                <a:cs typeface="Arial"/>
              </a:rPr>
              <a:t> Chair’s Circle           $500,000+</a:t>
            </a:r>
          </a:p>
          <a:p>
            <a:pPr algn="ctr" defTabSz="914400" fontAlgn="base">
              <a:spcBef>
                <a:spcPct val="20000"/>
              </a:spcBef>
              <a:spcAft>
                <a:spcPct val="0"/>
              </a:spcAft>
              <a:buFontTx/>
              <a:buChar char="•"/>
            </a:pPr>
            <a:r>
              <a:rPr lang="en-US" sz="2800" kern="0" dirty="0">
                <a:latin typeface="Georgia" pitchFamily="18" charset="0"/>
                <a:cs typeface="Arial"/>
              </a:rPr>
              <a:t> Foundation Circle  $1 million+</a:t>
            </a:r>
          </a:p>
        </p:txBody>
      </p:sp>
      <p:pic>
        <p:nvPicPr>
          <p:cNvPr id="1026" name="Picture 2" descr="S:\LE\LMS Courses\Foundation 101\AKSGalle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2248" y="3302863"/>
            <a:ext cx="3937635" cy="2614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520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150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4000"/>
                            </p:stCondLst>
                            <p:childTnLst>
                              <p:par>
                                <p:cTn id="13" presetID="10" presetClass="entr" presetSubtype="0" fill="hold" nodeType="afterEffect">
                                  <p:stCondLst>
                                    <p:cond delay="150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txBox="1">
            <a:spLocks/>
          </p:cNvSpPr>
          <p:nvPr/>
        </p:nvSpPr>
        <p:spPr>
          <a:xfrm>
            <a:off x="297538" y="1657670"/>
            <a:ext cx="8655487" cy="444770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a:latin typeface="Georgia"/>
                <a:cs typeface="Georgia"/>
              </a:rPr>
              <a:t>Total Giving Goal								$1,000,000</a:t>
            </a:r>
          </a:p>
          <a:p>
            <a:pPr marL="0" indent="0">
              <a:buNone/>
            </a:pPr>
            <a:r>
              <a:rPr lang="en-US" sz="2400" dirty="0">
                <a:latin typeface="Georgia"/>
                <a:cs typeface="Georgia"/>
              </a:rPr>
              <a:t>Annual Fund Giving Goal						$200/Capita</a:t>
            </a:r>
          </a:p>
          <a:p>
            <a:pPr marL="0" indent="0">
              <a:buNone/>
            </a:pPr>
            <a:r>
              <a:rPr lang="en-US" sz="2400" dirty="0">
                <a:latin typeface="Georgia"/>
                <a:cs typeface="Georgia"/>
              </a:rPr>
              <a:t>100% EREY Giving Goal						80 (Every Club)</a:t>
            </a:r>
          </a:p>
          <a:p>
            <a:pPr marL="0" indent="0">
              <a:buNone/>
            </a:pPr>
            <a:r>
              <a:rPr lang="en-US" sz="2400" dirty="0">
                <a:latin typeface="Georgia"/>
                <a:cs typeface="Georgia"/>
              </a:rPr>
              <a:t>100% Sustaining Member Clubs				80 (Every Club)</a:t>
            </a:r>
          </a:p>
          <a:p>
            <a:pPr marL="0" indent="0">
              <a:buNone/>
            </a:pPr>
            <a:r>
              <a:rPr lang="en-US" sz="2400" dirty="0">
                <a:latin typeface="Georgia"/>
                <a:cs typeface="Georgia"/>
              </a:rPr>
              <a:t>New Major Donors								32 (2 per Area)</a:t>
            </a:r>
          </a:p>
          <a:p>
            <a:pPr marL="0" indent="0">
              <a:buNone/>
            </a:pPr>
            <a:r>
              <a:rPr lang="en-US" sz="2400" dirty="0">
                <a:latin typeface="Georgia"/>
                <a:cs typeface="Georgia"/>
              </a:rPr>
              <a:t>New Paul Harris Society Members			48 (3 per Area)</a:t>
            </a:r>
          </a:p>
          <a:p>
            <a:pPr marL="0" indent="0">
              <a:buNone/>
            </a:pPr>
            <a:r>
              <a:rPr lang="en-US" sz="2400" dirty="0">
                <a:latin typeface="Georgia"/>
                <a:cs typeface="Georgia"/>
              </a:rPr>
              <a:t>New Bequest Society Members				48 (3 per Area)</a:t>
            </a:r>
          </a:p>
          <a:p>
            <a:pPr marL="0" indent="0">
              <a:buNone/>
            </a:pPr>
            <a:r>
              <a:rPr lang="en-US" sz="2400" dirty="0">
                <a:latin typeface="Georgia"/>
                <a:cs typeface="Georgia"/>
              </a:rPr>
              <a:t>New Benefactors									160 (10 per Area)</a:t>
            </a:r>
          </a:p>
          <a:p>
            <a:pPr marL="0" indent="0">
              <a:buNone/>
            </a:pPr>
            <a:r>
              <a:rPr lang="en-US" sz="2400" dirty="0">
                <a:latin typeface="Georgia"/>
                <a:cs typeface="Georgia"/>
              </a:rPr>
              <a:t>End Polio Now Goal(Club Contributions)	$100,000</a:t>
            </a:r>
          </a:p>
          <a:p>
            <a:pPr marL="0" indent="0">
              <a:buNone/>
            </a:pPr>
            <a:r>
              <a:rPr lang="en-US" sz="2400" dirty="0">
                <a:solidFill>
                  <a:srgbClr val="585858"/>
                </a:solidFill>
                <a:latin typeface="Georgia"/>
                <a:cs typeface="Georgia"/>
              </a:rPr>
              <a:t> </a:t>
            </a:r>
          </a:p>
        </p:txBody>
      </p:sp>
      <p:sp>
        <p:nvSpPr>
          <p:cNvPr id="4" name="Title 1"/>
          <p:cNvSpPr txBox="1">
            <a:spLocks/>
          </p:cNvSpPr>
          <p:nvPr/>
        </p:nvSpPr>
        <p:spPr>
          <a:xfrm>
            <a:off x="98474" y="70341"/>
            <a:ext cx="8854551" cy="1294228"/>
          </a:xfrm>
          <a:prstGeom prst="rect">
            <a:avLst/>
          </a:prstGeom>
        </p:spPr>
        <p:txBody>
          <a:bodyPr vert="horz" lIns="91440" tIns="45720" rIns="91440" bIns="45720" rtlCol="0" anchor="t">
            <a:normAutofit fontScale="47500" lnSpcReduction="20000"/>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pPr algn="ctr">
              <a:lnSpc>
                <a:spcPct val="110000"/>
              </a:lnSpc>
            </a:pPr>
            <a:r>
              <a:rPr lang="en-US" sz="3600" spc="0" dirty="0">
                <a:solidFill>
                  <a:prstClr val="white"/>
                </a:solidFill>
              </a:rPr>
              <a:t>		</a:t>
            </a:r>
            <a:r>
              <a:rPr lang="en-US" sz="8400" spc="0" dirty="0">
                <a:solidFill>
                  <a:prstClr val="white"/>
                </a:solidFill>
                <a:latin typeface="Arial" panose="020B0604020202020204" pitchFamily="34" charset="0"/>
                <a:cs typeface="Arial" panose="020B0604020202020204" pitchFamily="34" charset="0"/>
              </a:rPr>
              <a:t>2016-2017 Rotary Foundation Goals District 7770</a:t>
            </a:r>
          </a:p>
        </p:txBody>
      </p:sp>
      <p:sp>
        <p:nvSpPr>
          <p:cNvPr id="5" name="Content Placeholder 2"/>
          <p:cNvSpPr txBox="1">
            <a:spLocks/>
          </p:cNvSpPr>
          <p:nvPr/>
        </p:nvSpPr>
        <p:spPr>
          <a:xfrm>
            <a:off x="4701314" y="1810071"/>
            <a:ext cx="4273528" cy="374477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400" dirty="0">
              <a:solidFill>
                <a:srgbClr val="585858"/>
              </a:solidFill>
              <a:latin typeface="Georgia"/>
              <a:cs typeface="Georgia"/>
            </a:endParaRPr>
          </a:p>
        </p:txBody>
      </p:sp>
    </p:spTree>
    <p:extLst>
      <p:ext uri="{BB962C8B-B14F-4D97-AF65-F5344CB8AC3E}">
        <p14:creationId xmlns:p14="http://schemas.microsoft.com/office/powerpoint/2010/main" val="3465379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189108" y="394265"/>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4000" spc="100" dirty="0">
                <a:solidFill>
                  <a:prstClr val="white"/>
                </a:solidFill>
                <a:latin typeface="Arial" panose="020B0604020202020204" pitchFamily="34" charset="0"/>
                <a:cs typeface="Arial" panose="020B0604020202020204" pitchFamily="34" charset="0"/>
              </a:rPr>
              <a:t>Every Rotarian, Every Year</a:t>
            </a:r>
          </a:p>
        </p:txBody>
      </p:sp>
      <p:pic>
        <p:nvPicPr>
          <p:cNvPr id="5" name="Picture 3"/>
          <p:cNvPicPr>
            <a:picLocks noChangeAspect="1"/>
          </p:cNvPicPr>
          <p:nvPr/>
        </p:nvPicPr>
        <p:blipFill rotWithShape="1">
          <a:blip r:embed="rId3" cstate="email">
            <a:extLst>
              <a:ext uri="{28A0092B-C50C-407E-A947-70E740481C1C}">
                <a14:useLocalDpi xmlns:a14="http://schemas.microsoft.com/office/drawing/2010/main"/>
              </a:ext>
            </a:extLst>
          </a:blip>
          <a:srcRect l="59950"/>
          <a:stretch/>
        </p:blipFill>
        <p:spPr bwMode="auto">
          <a:xfrm>
            <a:off x="1957388" y="5943598"/>
            <a:ext cx="1088112" cy="577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RI-FS13\RotaryShared\BM Images\Brian King\New Areas of Focus Images\20090331_LK_021.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0" y="1282065"/>
            <a:ext cx="9144000" cy="40719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8" name="Picture 7" descr="\\RI-FS13\RotaryShared\BM Images\Brian King\New Areas of Focus Images\20090331_LK_021.jpg"/>
          <p:cNvPicPr>
            <a:picLocks noChangeAspect="1" noChangeArrowheads="1"/>
          </p:cNvPicPr>
          <p:nvPr/>
        </p:nvPicPr>
        <p:blipFill rotWithShape="1">
          <a:blip r:embed="rId5" cstate="email">
            <a:lum bright="70000" contrast="-70000"/>
            <a:extLst>
              <a:ext uri="{28A0092B-C50C-407E-A947-70E740481C1C}">
                <a14:useLocalDpi xmlns:a14="http://schemas.microsoft.com/office/drawing/2010/main"/>
              </a:ext>
            </a:extLst>
          </a:blip>
          <a:srcRect/>
          <a:stretch/>
        </p:blipFill>
        <p:spPr bwMode="auto">
          <a:xfrm>
            <a:off x="-4768" y="4907703"/>
            <a:ext cx="9144000" cy="512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0" y="4992111"/>
            <a:ext cx="9144000" cy="61555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tIns="0" bIns="0">
            <a:spAutoFit/>
          </a:bodyPr>
          <a:lstStyle>
            <a:lvl1pPr>
              <a:defRPr>
                <a:solidFill>
                  <a:schemeClr val="tx1"/>
                </a:solidFill>
                <a:latin typeface="Arial" charset="0"/>
                <a:cs typeface="Arial" charset="0"/>
              </a:defRPr>
            </a:lvl1pPr>
            <a:lvl2pPr>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1" algn="ctr" defTabSz="914400">
              <a:spcBef>
                <a:spcPct val="25000"/>
              </a:spcBef>
              <a:spcAft>
                <a:spcPct val="25000"/>
              </a:spcAft>
              <a:defRPr/>
            </a:pPr>
            <a:r>
              <a:rPr lang="en-US" sz="4000" b="1" kern="0" dirty="0">
                <a:latin typeface="Georgia" pitchFamily="18" charset="0"/>
              </a:rPr>
              <a:t>100% Member Participation</a:t>
            </a:r>
          </a:p>
        </p:txBody>
      </p:sp>
    </p:spTree>
    <p:extLst>
      <p:ext uri="{BB962C8B-B14F-4D97-AF65-F5344CB8AC3E}">
        <p14:creationId xmlns:p14="http://schemas.microsoft.com/office/powerpoint/2010/main" val="1102807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2880" y="1391920"/>
            <a:ext cx="6145555" cy="52377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7248" y="355600"/>
            <a:ext cx="8380192" cy="707886"/>
          </a:xfrm>
          <a:prstGeom prst="rect">
            <a:avLst/>
          </a:prstGeom>
          <a:noFill/>
        </p:spPr>
        <p:txBody>
          <a:bodyPr wrap="square" rtlCol="0">
            <a:spAutoFit/>
          </a:bodyPr>
          <a:lstStyle/>
          <a:p>
            <a:r>
              <a:rPr lang="en-US" sz="4000" spc="100" dirty="0">
                <a:solidFill>
                  <a:schemeClr val="bg1"/>
                </a:solidFill>
                <a:latin typeface="Arial" panose="020B0604020202020204" pitchFamily="34" charset="0"/>
                <a:cs typeface="Arial" panose="020B0604020202020204" pitchFamily="34" charset="0"/>
              </a:rPr>
              <a:t>Individual Donor History Report</a:t>
            </a:r>
          </a:p>
        </p:txBody>
      </p:sp>
      <p:sp>
        <p:nvSpPr>
          <p:cNvPr id="3" name="TextBox 2"/>
          <p:cNvSpPr txBox="1"/>
          <p:nvPr/>
        </p:nvSpPr>
        <p:spPr>
          <a:xfrm>
            <a:off x="6294120" y="2565400"/>
            <a:ext cx="2575560" cy="3046988"/>
          </a:xfrm>
          <a:prstGeom prst="rect">
            <a:avLst/>
          </a:prstGeom>
          <a:noFill/>
        </p:spPr>
        <p:txBody>
          <a:bodyPr wrap="square" rtlCol="0">
            <a:spAutoFit/>
          </a:bodyPr>
          <a:lstStyle/>
          <a:p>
            <a:pPr algn="ctr"/>
            <a:r>
              <a:rPr lang="en-US" sz="2400" dirty="0"/>
              <a:t>Encourage members to check their report for accuracy; if there are problems, let you know.  Only they can see the dollars donated.</a:t>
            </a:r>
          </a:p>
        </p:txBody>
      </p:sp>
    </p:spTree>
    <p:extLst>
      <p:ext uri="{BB962C8B-B14F-4D97-AF65-F5344CB8AC3E}">
        <p14:creationId xmlns:p14="http://schemas.microsoft.com/office/powerpoint/2010/main" val="117733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98048" y="243840"/>
            <a:ext cx="7602952" cy="707886"/>
          </a:xfrm>
          <a:prstGeom prst="rect">
            <a:avLst/>
          </a:prstGeom>
          <a:noFill/>
        </p:spPr>
        <p:txBody>
          <a:bodyPr wrap="square" rtlCol="0">
            <a:spAutoFit/>
          </a:bodyPr>
          <a:lstStyle/>
          <a:p>
            <a:r>
              <a:rPr lang="en-US" sz="4000" spc="100" dirty="0">
                <a:solidFill>
                  <a:schemeClr val="bg1"/>
                </a:solidFill>
                <a:latin typeface="Arial" panose="020B0604020202020204" pitchFamily="34" charset="0"/>
                <a:cs typeface="Arial" panose="020B0604020202020204" pitchFamily="34" charset="0"/>
              </a:rPr>
              <a:t>Club Banner Recognitions</a:t>
            </a:r>
          </a:p>
        </p:txBody>
      </p:sp>
      <p:sp>
        <p:nvSpPr>
          <p:cNvPr id="3" name="TextBox 2"/>
          <p:cNvSpPr txBox="1"/>
          <p:nvPr/>
        </p:nvSpPr>
        <p:spPr>
          <a:xfrm>
            <a:off x="398048" y="1512280"/>
            <a:ext cx="8471632" cy="4524315"/>
          </a:xfrm>
          <a:prstGeom prst="rect">
            <a:avLst/>
          </a:prstGeom>
          <a:noFill/>
        </p:spPr>
        <p:txBody>
          <a:bodyPr wrap="square" rtlCol="0">
            <a:spAutoFit/>
          </a:bodyPr>
          <a:lstStyle/>
          <a:p>
            <a:r>
              <a:rPr lang="en-US" sz="2400" dirty="0"/>
              <a:t>100% Foundation Giving 		Average of $100 and 100% members</a:t>
            </a:r>
          </a:p>
          <a:p>
            <a:r>
              <a:rPr lang="en-US" sz="2400" dirty="0"/>
              <a:t>                                                      minimum $25 per member</a:t>
            </a:r>
          </a:p>
          <a:p>
            <a:endParaRPr lang="en-US" sz="2400" dirty="0"/>
          </a:p>
          <a:p>
            <a:r>
              <a:rPr lang="en-US" sz="2400" dirty="0"/>
              <a:t>100% Paul Harris Fellow 		Every active member must be a PHF 			 Club 					at given point in time	</a:t>
            </a:r>
          </a:p>
          <a:p>
            <a:endParaRPr lang="en-US" sz="2400" dirty="0"/>
          </a:p>
          <a:p>
            <a:r>
              <a:rPr lang="en-US" sz="2400" dirty="0"/>
              <a:t>100% EREY	 Club			    $100 per capita and minimum $25 per 							          member	to Annual Fund</a:t>
            </a:r>
          </a:p>
          <a:p>
            <a:endParaRPr lang="en-US" sz="2400" dirty="0"/>
          </a:p>
          <a:p>
            <a:r>
              <a:rPr lang="en-US" sz="2400" dirty="0"/>
              <a:t>Top Three per Capita in AF	Top three clubs in District 7770</a:t>
            </a:r>
          </a:p>
          <a:p>
            <a:endParaRPr lang="en-US" sz="2400" dirty="0"/>
          </a:p>
          <a:p>
            <a:r>
              <a:rPr lang="en-US" sz="2400" dirty="0"/>
              <a:t>100% Paul Harris Society		Every member contributes  $1000</a:t>
            </a:r>
          </a:p>
        </p:txBody>
      </p:sp>
    </p:spTree>
    <p:extLst>
      <p:ext uri="{BB962C8B-B14F-4D97-AF65-F5344CB8AC3E}">
        <p14:creationId xmlns:p14="http://schemas.microsoft.com/office/powerpoint/2010/main" val="317415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6" name="Picture 2" descr="http://www.everydayinterviewtips.com/wp-content/uploads/2014/10/64956709-niroworld-question-marks-in-a-ro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855" y="-1206262"/>
            <a:ext cx="8615563" cy="47699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11200" y="2824925"/>
            <a:ext cx="7938018" cy="3847207"/>
          </a:xfrm>
          <a:prstGeom prst="rect">
            <a:avLst/>
          </a:prstGeom>
          <a:solidFill>
            <a:schemeClr val="bg1">
              <a:alpha val="63000"/>
            </a:schemeClr>
          </a:solidFill>
        </p:spPr>
        <p:txBody>
          <a:bodyPr wrap="square" rtlCol="0">
            <a:spAutoFit/>
          </a:bodyPr>
          <a:lstStyle/>
          <a:p>
            <a:pPr algn="ctr"/>
            <a:endParaRPr lang="en-US" sz="2800" dirty="0"/>
          </a:p>
          <a:p>
            <a:pPr algn="ctr"/>
            <a:r>
              <a:rPr lang="en-US" sz="2800" dirty="0">
                <a:latin typeface="Arial" panose="020B0604020202020204" pitchFamily="34" charset="0"/>
                <a:cs typeface="Arial" panose="020B0604020202020204" pitchFamily="34" charset="0"/>
              </a:rPr>
              <a:t>Email: </a:t>
            </a:r>
            <a:r>
              <a:rPr lang="en-US" sz="2800" dirty="0">
                <a:latin typeface="Arial" panose="020B0604020202020204" pitchFamily="34" charset="0"/>
                <a:cs typeface="Arial" panose="020B0604020202020204" pitchFamily="34" charset="0"/>
                <a:hlinkClick r:id="rId4"/>
              </a:rPr>
              <a:t>Contact.center@rotary.org</a:t>
            </a:r>
            <a:endParaRPr lang="en-US" sz="2800" dirty="0">
              <a:latin typeface="Arial" panose="020B0604020202020204" pitchFamily="34" charset="0"/>
              <a:cs typeface="Arial" panose="020B0604020202020204" pitchFamily="34" charset="0"/>
            </a:endParaRPr>
          </a:p>
          <a:p>
            <a:pPr algn="ctr"/>
            <a:endParaRPr lang="en-US" sz="2800" dirty="0">
              <a:latin typeface="Arial" panose="020B0604020202020204" pitchFamily="34" charset="0"/>
              <a:cs typeface="Arial" panose="020B0604020202020204" pitchFamily="34" charset="0"/>
            </a:endParaRPr>
          </a:p>
          <a:p>
            <a:pPr algn="ctr"/>
            <a:r>
              <a:rPr lang="en-US" sz="2800" dirty="0">
                <a:latin typeface="Arial" panose="020B0604020202020204" pitchFamily="34" charset="0"/>
                <a:cs typeface="Arial" panose="020B0604020202020204" pitchFamily="34" charset="0"/>
              </a:rPr>
              <a:t>District Foundation Chair Lou Mello</a:t>
            </a:r>
          </a:p>
          <a:p>
            <a:pPr algn="ctr"/>
            <a:r>
              <a:rPr lang="en-US" sz="2800" dirty="0">
                <a:latin typeface="Arial" panose="020B0604020202020204" pitchFamily="34" charset="0"/>
                <a:cs typeface="Arial" panose="020B0604020202020204" pitchFamily="34" charset="0"/>
                <a:hlinkClick r:id="rId5"/>
              </a:rPr>
              <a:t>LouMello9@gmail.com</a:t>
            </a:r>
            <a:endParaRPr lang="en-US" sz="2800" dirty="0">
              <a:latin typeface="Arial" panose="020B0604020202020204" pitchFamily="34" charset="0"/>
              <a:cs typeface="Arial" panose="020B0604020202020204" pitchFamily="34" charset="0"/>
            </a:endParaRPr>
          </a:p>
          <a:p>
            <a:pPr algn="ctr"/>
            <a:endParaRPr lang="en-US" sz="2800" dirty="0">
              <a:latin typeface="Arial" panose="020B0604020202020204" pitchFamily="34" charset="0"/>
              <a:cs typeface="Arial" panose="020B0604020202020204" pitchFamily="34" charset="0"/>
            </a:endParaRPr>
          </a:p>
          <a:p>
            <a:pPr algn="ctr"/>
            <a:r>
              <a:rPr lang="en-US" sz="2800" dirty="0">
                <a:latin typeface="Arial" panose="020B0604020202020204" pitchFamily="34" charset="0"/>
                <a:cs typeface="Arial" panose="020B0604020202020204" pitchFamily="34" charset="0"/>
              </a:rPr>
              <a:t>Annual Giving Chair Alice Howard </a:t>
            </a:r>
          </a:p>
          <a:p>
            <a:pPr algn="ctr"/>
            <a:r>
              <a:rPr lang="en-US" sz="2800" dirty="0">
                <a:latin typeface="Arial" panose="020B0604020202020204" pitchFamily="34" charset="0"/>
                <a:cs typeface="Arial" panose="020B0604020202020204" pitchFamily="34" charset="0"/>
                <a:hlinkClick r:id="rId6"/>
              </a:rPr>
              <a:t>howardag@hargray.com</a:t>
            </a:r>
            <a:endParaRPr lang="en-US" sz="2800" dirty="0">
              <a:latin typeface="Arial" panose="020B0604020202020204" pitchFamily="34" charset="0"/>
              <a:cs typeface="Arial" panose="020B0604020202020204" pitchFamily="34" charset="0"/>
            </a:endParaRPr>
          </a:p>
          <a:p>
            <a:pPr algn="ctr"/>
            <a:endParaRPr lang="en-US" sz="2000" dirty="0">
              <a:cs typeface="Calibri"/>
            </a:endParaRPr>
          </a:p>
        </p:txBody>
      </p:sp>
    </p:spTree>
    <p:extLst>
      <p:ext uri="{BB962C8B-B14F-4D97-AF65-F5344CB8AC3E}">
        <p14:creationId xmlns:p14="http://schemas.microsoft.com/office/powerpoint/2010/main" val="190045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150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par>
                          <p:cTn id="10" fill="hold">
                            <p:stCondLst>
                              <p:cond delay="2500"/>
                            </p:stCondLst>
                            <p:childTnLst>
                              <p:par>
                                <p:cTn id="11" presetID="10" presetClass="entr" presetSubtype="0" fill="hold" grpId="0" nodeType="afterEffect">
                                  <p:stCondLst>
                                    <p:cond delay="10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txBox="1">
            <a:spLocks/>
          </p:cNvSpPr>
          <p:nvPr/>
        </p:nvSpPr>
        <p:spPr>
          <a:xfrm>
            <a:off x="358476" y="1518469"/>
            <a:ext cx="8425179" cy="43099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spcAft>
                <a:spcPts val="600"/>
              </a:spcAft>
            </a:pPr>
            <a:r>
              <a:rPr lang="en-US" sz="2800" dirty="0">
                <a:latin typeface="Georgia"/>
                <a:cs typeface="Georgia"/>
              </a:rPr>
              <a:t>Single block grant awarded annually for club and district projects</a:t>
            </a:r>
          </a:p>
          <a:p>
            <a:pPr>
              <a:spcBef>
                <a:spcPts val="600"/>
              </a:spcBef>
              <a:spcAft>
                <a:spcPts val="600"/>
              </a:spcAft>
            </a:pPr>
            <a:r>
              <a:rPr lang="en-US" sz="2800" dirty="0">
                <a:latin typeface="Georgia"/>
                <a:cs typeface="Georgia"/>
              </a:rPr>
              <a:t>Local or international activities</a:t>
            </a:r>
          </a:p>
          <a:p>
            <a:pPr>
              <a:spcBef>
                <a:spcPts val="600"/>
              </a:spcBef>
              <a:spcAft>
                <a:spcPts val="600"/>
              </a:spcAft>
            </a:pPr>
            <a:r>
              <a:rPr lang="en-US" sz="2800" dirty="0">
                <a:latin typeface="Georgia"/>
                <a:cs typeface="Georgia"/>
              </a:rPr>
              <a:t>Local decision-making with broader guidelines</a:t>
            </a:r>
          </a:p>
          <a:p>
            <a:pPr>
              <a:spcBef>
                <a:spcPts val="600"/>
              </a:spcBef>
              <a:spcAft>
                <a:spcPts val="600"/>
              </a:spcAft>
            </a:pPr>
            <a:r>
              <a:rPr lang="en-US" sz="2800" dirty="0">
                <a:latin typeface="Georgia"/>
                <a:cs typeface="Georgia"/>
              </a:rPr>
              <a:t>Smaller activities and projects</a:t>
            </a:r>
          </a:p>
        </p:txBody>
      </p:sp>
      <p:sp>
        <p:nvSpPr>
          <p:cNvPr id="4" name="Title 1"/>
          <p:cNvSpPr txBox="1">
            <a:spLocks/>
          </p:cNvSpPr>
          <p:nvPr/>
        </p:nvSpPr>
        <p:spPr>
          <a:xfrm>
            <a:off x="189108" y="36768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4000" spc="100" dirty="0">
                <a:solidFill>
                  <a:prstClr val="white"/>
                </a:solidFill>
                <a:latin typeface="Arial" panose="020B0604020202020204" pitchFamily="34" charset="0"/>
                <a:cs typeface="Arial" panose="020B0604020202020204" pitchFamily="34" charset="0"/>
              </a:rPr>
              <a:t>Features Of A District Grant</a:t>
            </a:r>
          </a:p>
        </p:txBody>
      </p:sp>
      <p:pic>
        <p:nvPicPr>
          <p:cNvPr id="1026" name="Picture 2" descr="https://cdn.empowernetwork.com/user_images/post/2013/03/01/a/f9/a62e/540_293_resize_20130301_af9a62e36706a6b196bc2ef9d4fa4b19_p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4092" y="3851361"/>
            <a:ext cx="3657600" cy="279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82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2.5E-6 -3.7037E-7 C 0.00798 -0.00741 -0.00052 -0.00047 0.01771 -0.00602 C 0.03663 -0.01181 0.05798 -0.00949 0.07778 -0.01204 C 0.10399 -0.01135 0.12378 -0.01227 0.14774 -0.00741 C 0.15399 -0.00463 0.16094 -0.00417 0.16771 -0.00301 C 0.17482 0.00092 0.18212 0.00254 0.18993 0.00277 C 0.23889 0.0037 0.28767 0.00393 0.33646 0.00439 C 0.3559 0.00648 0.37448 0.00717 0.39323 0.01319 C 0.40955 0.01273 0.42587 0.01273 0.44219 0.0118 C 0.4566 0.01111 0.46944 0.00162 0.48333 -0.00162 C 0.49635 -0.00463 0.51007 -0.00533 0.52326 -0.00741 C 0.53923 -0.00602 0.54201 -0.00394 0.55555 0.00139 C 0.58212 -3.7037E-7 0.60781 -0.0044 0.63437 -0.00602 C 0.65121 -0.00695 0.68524 -0.00903 0.68524 -0.00903 C 0.71736 -0.01459 0.7493 -0.00787 0.78107 -0.00602 C 0.80729 -0.00695 0.8125 -0.00324 0.82986 -0.01042 C 0.84114 -0.00996 0.85399 -0.00741 0.86545 -0.00741 " pathEditMode="relative" ptsTypes="ffffffffffffffffA">
                                      <p:cBhvr>
                                        <p:cTn id="6" dur="3000" fill="hold"/>
                                        <p:tgtEl>
                                          <p:spTgt spid="1026"/>
                                        </p:tgtEl>
                                        <p:attrNameLst>
                                          <p:attrName>ppt_x</p:attrName>
                                          <p:attrName>ppt_y</p:attrName>
                                        </p:attrNameLst>
                                      </p:cBhvr>
                                    </p:animMotion>
                                  </p:childTnLst>
                                </p:cTn>
                              </p:par>
                            </p:childTnLst>
                          </p:cTn>
                        </p:par>
                        <p:par>
                          <p:cTn id="7" fill="hold">
                            <p:stCondLst>
                              <p:cond delay="3000"/>
                            </p:stCondLst>
                            <p:childTnLst>
                              <p:par>
                                <p:cTn id="8" presetID="10" presetClass="entr" presetSubtype="0" fill="hold" grpId="0" nodeType="afterEffect">
                                  <p:stCondLst>
                                    <p:cond delay="10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childTnLst>
                          </p:cTn>
                        </p:par>
                        <p:par>
                          <p:cTn id="11" fill="hold">
                            <p:stCondLst>
                              <p:cond delay="6000"/>
                            </p:stCondLst>
                            <p:childTnLst>
                              <p:par>
                                <p:cTn id="12" presetID="10" presetClass="entr" presetSubtype="0" fill="hold" nodeType="afterEffect">
                                  <p:stCondLst>
                                    <p:cond delay="100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par>
                          <p:cTn id="15" fill="hold">
                            <p:stCondLst>
                              <p:cond delay="7500"/>
                            </p:stCondLst>
                            <p:childTnLst>
                              <p:par>
                                <p:cTn id="16" presetID="10" presetClass="entr" presetSubtype="0" fill="hold" nodeType="afterEffect">
                                  <p:stCondLst>
                                    <p:cond delay="100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par>
                          <p:cTn id="19" fill="hold">
                            <p:stCondLst>
                              <p:cond delay="9000"/>
                            </p:stCondLst>
                            <p:childTnLst>
                              <p:par>
                                <p:cTn id="20" presetID="10" presetClass="entr" presetSubtype="0" fill="hold" nodeType="afterEffect">
                                  <p:stCondLst>
                                    <p:cond delay="100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par>
                          <p:cTn id="23" fill="hold">
                            <p:stCondLst>
                              <p:cond delay="10500"/>
                            </p:stCondLst>
                            <p:childTnLst>
                              <p:par>
                                <p:cTn id="24" presetID="10" presetClass="entr" presetSubtype="0" fill="hold" nodeType="afterEffect">
                                  <p:stCondLst>
                                    <p:cond delay="100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189108" y="38800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4000" spc="100" dirty="0">
                <a:solidFill>
                  <a:prstClr val="white"/>
                </a:solidFill>
                <a:latin typeface="Arial" panose="020B0604020202020204" pitchFamily="34" charset="0"/>
                <a:cs typeface="Arial" panose="020B0604020202020204" pitchFamily="34" charset="0"/>
              </a:rPr>
              <a:t>District Grant Activities</a:t>
            </a:r>
          </a:p>
        </p:txBody>
      </p:sp>
      <p:pic>
        <p:nvPicPr>
          <p:cNvPr id="2050" name="Picture 2"/>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38000"/>
                    </a14:imgEffect>
                  </a14:imgLayer>
                </a14:imgProps>
              </a:ext>
              <a:ext uri="{28A0092B-C50C-407E-A947-70E740481C1C}">
                <a14:useLocalDpi xmlns:a14="http://schemas.microsoft.com/office/drawing/2010/main"/>
              </a:ext>
            </a:extLst>
          </a:blip>
          <a:srcRect/>
          <a:stretch>
            <a:fillRect/>
          </a:stretch>
        </p:blipFill>
        <p:spPr bwMode="auto">
          <a:xfrm>
            <a:off x="416243" y="2472878"/>
            <a:ext cx="3237306" cy="2160906"/>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3908425" y="2452558"/>
            <a:ext cx="4981575" cy="2181226"/>
            <a:chOff x="3908425" y="2472878"/>
            <a:chExt cx="4981575" cy="2181226"/>
          </a:xfrm>
        </p:grpSpPr>
        <p:pic>
          <p:nvPicPr>
            <p:cNvPr id="2" name="Picture 2" descr="http://drhelmspickett.com/wp-content/uploads/2015/04/chec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8425" y="2472878"/>
              <a:ext cx="4981575" cy="21812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54880" y="3149600"/>
              <a:ext cx="2794000" cy="369332"/>
            </a:xfrm>
            <a:prstGeom prst="rect">
              <a:avLst/>
            </a:prstGeom>
            <a:noFill/>
          </p:spPr>
          <p:txBody>
            <a:bodyPr wrap="square" rtlCol="0">
              <a:spAutoFit/>
            </a:bodyPr>
            <a:lstStyle/>
            <a:p>
              <a:r>
                <a:rPr lang="en-US" dirty="0">
                  <a:latin typeface="Bradley Hand ITC" panose="03070402050302030203" pitchFamily="66" charset="0"/>
                </a:rPr>
                <a:t>Some  Worthy  Cause</a:t>
              </a:r>
            </a:p>
          </p:txBody>
        </p:sp>
        <p:sp>
          <p:nvSpPr>
            <p:cNvPr id="6" name="TextBox 5"/>
            <p:cNvSpPr txBox="1"/>
            <p:nvPr/>
          </p:nvSpPr>
          <p:spPr>
            <a:xfrm>
              <a:off x="7884160" y="3171706"/>
              <a:ext cx="751840" cy="369332"/>
            </a:xfrm>
            <a:prstGeom prst="rect">
              <a:avLst/>
            </a:prstGeom>
            <a:noFill/>
          </p:spPr>
          <p:txBody>
            <a:bodyPr wrap="square" rtlCol="0">
              <a:spAutoFit/>
            </a:bodyPr>
            <a:lstStyle/>
            <a:p>
              <a:r>
                <a:rPr lang="en-US" dirty="0">
                  <a:latin typeface="Bradley Hand ITC" panose="03070402050302030203" pitchFamily="66" charset="0"/>
                </a:rPr>
                <a:t>$$$</a:t>
              </a:r>
            </a:p>
          </p:txBody>
        </p:sp>
        <p:sp>
          <p:nvSpPr>
            <p:cNvPr id="7" name="TextBox 6"/>
            <p:cNvSpPr txBox="1"/>
            <p:nvPr/>
          </p:nvSpPr>
          <p:spPr>
            <a:xfrm>
              <a:off x="4429760" y="3972560"/>
              <a:ext cx="1722120" cy="369332"/>
            </a:xfrm>
            <a:prstGeom prst="rect">
              <a:avLst/>
            </a:prstGeom>
            <a:noFill/>
          </p:spPr>
          <p:txBody>
            <a:bodyPr wrap="square" rtlCol="0">
              <a:spAutoFit/>
            </a:bodyPr>
            <a:lstStyle/>
            <a:p>
              <a:r>
                <a:rPr lang="en-US" dirty="0">
                  <a:latin typeface="Bradley Hand ITC" panose="03070402050302030203" pitchFamily="66" charset="0"/>
                </a:rPr>
                <a:t>My Conscience</a:t>
              </a:r>
            </a:p>
          </p:txBody>
        </p:sp>
        <p:sp>
          <p:nvSpPr>
            <p:cNvPr id="8" name="TextBox 7"/>
            <p:cNvSpPr txBox="1"/>
            <p:nvPr/>
          </p:nvSpPr>
          <p:spPr>
            <a:xfrm>
              <a:off x="7376160" y="2834640"/>
              <a:ext cx="1158240" cy="369332"/>
            </a:xfrm>
            <a:prstGeom prst="rect">
              <a:avLst/>
            </a:prstGeom>
            <a:noFill/>
          </p:spPr>
          <p:txBody>
            <a:bodyPr wrap="square" rtlCol="0">
              <a:spAutoFit/>
            </a:bodyPr>
            <a:lstStyle/>
            <a:p>
              <a:r>
                <a:rPr lang="en-US" dirty="0">
                  <a:latin typeface="Bradley Hand ITC" panose="03070402050302030203" pitchFamily="66" charset="0"/>
                </a:rPr>
                <a:t>Tomorrow</a:t>
              </a:r>
            </a:p>
          </p:txBody>
        </p:sp>
        <p:sp>
          <p:nvSpPr>
            <p:cNvPr id="9" name="TextBox 8"/>
            <p:cNvSpPr txBox="1"/>
            <p:nvPr/>
          </p:nvSpPr>
          <p:spPr>
            <a:xfrm>
              <a:off x="4429760" y="3459758"/>
              <a:ext cx="3362960" cy="369332"/>
            </a:xfrm>
            <a:prstGeom prst="rect">
              <a:avLst/>
            </a:prstGeom>
            <a:noFill/>
          </p:spPr>
          <p:txBody>
            <a:bodyPr wrap="square" rtlCol="0">
              <a:spAutoFit/>
            </a:bodyPr>
            <a:lstStyle/>
            <a:p>
              <a:r>
                <a:rPr lang="en-US" dirty="0">
                  <a:latin typeface="Bradley Hand ITC" panose="03070402050302030203" pitchFamily="66" charset="0"/>
                </a:rPr>
                <a:t>A  Generous  Amount</a:t>
              </a:r>
            </a:p>
          </p:txBody>
        </p:sp>
        <p:sp>
          <p:nvSpPr>
            <p:cNvPr id="10" name="TextBox 9"/>
            <p:cNvSpPr txBox="1"/>
            <p:nvPr/>
          </p:nvSpPr>
          <p:spPr>
            <a:xfrm>
              <a:off x="6888480" y="3962400"/>
              <a:ext cx="1778000" cy="369332"/>
            </a:xfrm>
            <a:prstGeom prst="rect">
              <a:avLst/>
            </a:prstGeom>
            <a:noFill/>
          </p:spPr>
          <p:txBody>
            <a:bodyPr wrap="square" rtlCol="0">
              <a:spAutoFit/>
            </a:bodyPr>
            <a:lstStyle/>
            <a:p>
              <a:r>
                <a:rPr lang="en-US" dirty="0">
                  <a:latin typeface="Bradley Hand ITC" panose="03070402050302030203" pitchFamily="66" charset="0"/>
                </a:rPr>
                <a:t>A. Rotarian</a:t>
              </a:r>
            </a:p>
          </p:txBody>
        </p:sp>
      </p:grpSp>
      <p:pic>
        <p:nvPicPr>
          <p:cNvPr id="2052" name="Picture 4" descr="https://encrypted-tbn0.gstatic.com/images?q=tbn:ANd9GcT-TKM1JNSrJQcCEKP3nTGQBBvMtrBYihM0_p_NhZwqIAT_tx5QmA"/>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897" b="99552" l="0" r="99558"/>
                    </a14:imgEffect>
                  </a14:imgLayer>
                </a14:imgProps>
              </a:ext>
              <a:ext uri="{28A0092B-C50C-407E-A947-70E740481C1C}">
                <a14:useLocalDpi xmlns:a14="http://schemas.microsoft.com/office/drawing/2010/main" val="0"/>
              </a:ext>
            </a:extLst>
          </a:blip>
          <a:srcRect/>
          <a:stretch>
            <a:fillRect/>
          </a:stretch>
        </p:blipFill>
        <p:spPr bwMode="auto">
          <a:xfrm>
            <a:off x="4754879" y="2010470"/>
            <a:ext cx="3182901" cy="314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858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2000"/>
                                  </p:stCondLst>
                                  <p:childTnLst>
                                    <p:set>
                                      <p:cBhvr>
                                        <p:cTn id="6" dur="1" fill="hold">
                                          <p:stCondLst>
                                            <p:cond delay="0"/>
                                          </p:stCondLst>
                                        </p:cTn>
                                        <p:tgtEl>
                                          <p:spTgt spid="2052"/>
                                        </p:tgtEl>
                                        <p:attrNameLst>
                                          <p:attrName>style.visibility</p:attrName>
                                        </p:attrNameLst>
                                      </p:cBhvr>
                                      <p:to>
                                        <p:strVal val="visible"/>
                                      </p:to>
                                    </p:set>
                                    <p:animEffect transition="in" filter="barn(inVertical)">
                                      <p:cBhvr>
                                        <p:cTn id="7"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p:cNvSpPr txBox="1">
            <a:spLocks/>
          </p:cNvSpPr>
          <p:nvPr/>
        </p:nvSpPr>
        <p:spPr>
          <a:xfrm>
            <a:off x="189108" y="36768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4000" spc="100" dirty="0">
                <a:solidFill>
                  <a:prstClr val="white"/>
                </a:solidFill>
                <a:latin typeface="Arial" panose="020B0604020202020204" pitchFamily="34" charset="0"/>
                <a:cs typeface="Arial" panose="020B0604020202020204" pitchFamily="34" charset="0"/>
              </a:rPr>
              <a:t>Use Of A District Grant</a:t>
            </a:r>
          </a:p>
        </p:txBody>
      </p:sp>
      <p:pic>
        <p:nvPicPr>
          <p:cNvPr id="3076" name="Picture 4" descr="https://rotarycharleston.files.wordpress.com/2016/02/happy-feet-2016_1.jpg?w=495&amp;h=371&amp;cro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1655" y="1905067"/>
            <a:ext cx="4714875" cy="353377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www.rotary7770.org/wp-content/uploads/2014/10/HappyFeetGroup4-2014.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1092" y="1905067"/>
            <a:ext cx="6096000" cy="35337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rcmpsc.org/images/galleries/HappyFeet2014/44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6980" y="1456871"/>
            <a:ext cx="6510112" cy="4613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810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2000"/>
                                  </p:stCondLst>
                                  <p:childTnLst>
                                    <p:animEffect transition="out" filter="fade">
                                      <p:cBhvr>
                                        <p:cTn id="6" dur="5000"/>
                                        <p:tgtEl>
                                          <p:spTgt spid="1026"/>
                                        </p:tgtEl>
                                      </p:cBhvr>
                                    </p:animEffect>
                                    <p:set>
                                      <p:cBhvr>
                                        <p:cTn id="7" dur="1" fill="hold">
                                          <p:stCondLst>
                                            <p:cond delay="4999"/>
                                          </p:stCondLst>
                                        </p:cTn>
                                        <p:tgtEl>
                                          <p:spTgt spid="1026"/>
                                        </p:tgtEl>
                                        <p:attrNameLst>
                                          <p:attrName>style.visibility</p:attrName>
                                        </p:attrNameLst>
                                      </p:cBhvr>
                                      <p:to>
                                        <p:strVal val="hidden"/>
                                      </p:to>
                                    </p:set>
                                  </p:childTnLst>
                                </p:cTn>
                              </p:par>
                            </p:childTnLst>
                          </p:cTn>
                        </p:par>
                        <p:par>
                          <p:cTn id="8" fill="hold">
                            <p:stCondLst>
                              <p:cond delay="7000"/>
                            </p:stCondLst>
                            <p:childTnLst>
                              <p:par>
                                <p:cTn id="9" presetID="10" presetClass="exit" presetSubtype="0" fill="hold" nodeType="afterEffect">
                                  <p:stCondLst>
                                    <p:cond delay="2000"/>
                                  </p:stCondLst>
                                  <p:childTnLst>
                                    <p:animEffect transition="out" filter="fade">
                                      <p:cBhvr>
                                        <p:cTn id="10" dur="5000"/>
                                        <p:tgtEl>
                                          <p:spTgt spid="3074"/>
                                        </p:tgtEl>
                                      </p:cBhvr>
                                    </p:animEffect>
                                    <p:set>
                                      <p:cBhvr>
                                        <p:cTn id="11" dur="1" fill="hold">
                                          <p:stCondLst>
                                            <p:cond delay="4999"/>
                                          </p:stCondLst>
                                        </p:cTn>
                                        <p:tgtEl>
                                          <p:spTgt spid="3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txBox="1">
            <a:spLocks/>
          </p:cNvSpPr>
          <p:nvPr/>
        </p:nvSpPr>
        <p:spPr>
          <a:xfrm>
            <a:off x="646185" y="1501101"/>
            <a:ext cx="7476883" cy="43099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Blip>
                <a:blip r:embed="rId3"/>
              </a:buBlip>
            </a:pPr>
            <a:r>
              <a:rPr lang="en-US" sz="3000" dirty="0">
                <a:latin typeface="Georgia"/>
                <a:cs typeface="Georgia"/>
              </a:rPr>
              <a:t>Align with an area of focus</a:t>
            </a:r>
          </a:p>
          <a:p>
            <a:pPr>
              <a:buBlip>
                <a:blip r:embed="rId3"/>
              </a:buBlip>
            </a:pPr>
            <a:r>
              <a:rPr lang="en-US" sz="3000" dirty="0">
                <a:latin typeface="Georgia"/>
                <a:cs typeface="Georgia"/>
              </a:rPr>
              <a:t>Respond to a community need</a:t>
            </a:r>
          </a:p>
          <a:p>
            <a:pPr>
              <a:buBlip>
                <a:blip r:embed="rId3"/>
              </a:buBlip>
            </a:pPr>
            <a:r>
              <a:rPr lang="en-US" sz="3000" dirty="0">
                <a:latin typeface="Georgia"/>
                <a:cs typeface="Georgia"/>
              </a:rPr>
              <a:t>Include active community and Rotarian participation</a:t>
            </a:r>
          </a:p>
          <a:p>
            <a:pPr>
              <a:buBlip>
                <a:blip r:embed="rId3"/>
              </a:buBlip>
            </a:pPr>
            <a:r>
              <a:rPr lang="en-US" sz="3000" dirty="0">
                <a:latin typeface="Georgia"/>
                <a:cs typeface="Georgia"/>
              </a:rPr>
              <a:t>Strengthen knowledge, skills, resources</a:t>
            </a:r>
          </a:p>
          <a:p>
            <a:pPr>
              <a:buBlip>
                <a:blip r:embed="rId3"/>
              </a:buBlip>
            </a:pPr>
            <a:r>
              <a:rPr lang="en-US" sz="3000" dirty="0">
                <a:latin typeface="Georgia"/>
                <a:cs typeface="Georgia"/>
              </a:rPr>
              <a:t>Have long-term, sustainable benefits</a:t>
            </a:r>
          </a:p>
          <a:p>
            <a:pPr>
              <a:buBlip>
                <a:blip r:embed="rId3"/>
              </a:buBlip>
            </a:pPr>
            <a:r>
              <a:rPr lang="en-US" sz="3000" dirty="0">
                <a:latin typeface="Georgia"/>
                <a:cs typeface="Georgia"/>
              </a:rPr>
              <a:t>Have measurable results</a:t>
            </a:r>
          </a:p>
          <a:p>
            <a:pPr>
              <a:buBlip>
                <a:blip r:embed="rId3"/>
              </a:buBlip>
            </a:pPr>
            <a:r>
              <a:rPr lang="en-US" sz="3000" dirty="0">
                <a:latin typeface="Georgia"/>
                <a:cs typeface="Georgia"/>
              </a:rPr>
              <a:t>Have a budget of at least $30,000</a:t>
            </a:r>
          </a:p>
        </p:txBody>
      </p:sp>
      <p:sp>
        <p:nvSpPr>
          <p:cNvPr id="4" name="Title 1"/>
          <p:cNvSpPr txBox="1">
            <a:spLocks/>
          </p:cNvSpPr>
          <p:nvPr/>
        </p:nvSpPr>
        <p:spPr>
          <a:xfrm>
            <a:off x="189108" y="38800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4000" spc="100" dirty="0">
                <a:solidFill>
                  <a:prstClr val="white"/>
                </a:solidFill>
                <a:latin typeface="Arial" panose="020B0604020202020204" pitchFamily="34" charset="0"/>
                <a:cs typeface="Arial" panose="020B0604020202020204" pitchFamily="34" charset="0"/>
              </a:rPr>
              <a:t>Global Grants</a:t>
            </a:r>
          </a:p>
        </p:txBody>
      </p:sp>
    </p:spTree>
    <p:extLst>
      <p:ext uri="{BB962C8B-B14F-4D97-AF65-F5344CB8AC3E}">
        <p14:creationId xmlns:p14="http://schemas.microsoft.com/office/powerpoint/2010/main" val="216813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750"/>
                                        <p:tgtEl>
                                          <p:spTgt spid="3">
                                            <p:txEl>
                                              <p:pRg st="0" end="0"/>
                                            </p:txEl>
                                          </p:spTgt>
                                        </p:tgtEl>
                                      </p:cBhvr>
                                    </p:animEffect>
                                  </p:childTnLst>
                                </p:cTn>
                              </p:par>
                            </p:childTnLst>
                          </p:cTn>
                        </p:par>
                        <p:par>
                          <p:cTn id="8" fill="hold">
                            <p:stCondLst>
                              <p:cond delay="175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750"/>
                                        <p:tgtEl>
                                          <p:spTgt spid="3">
                                            <p:txEl>
                                              <p:pRg st="1" end="1"/>
                                            </p:txEl>
                                          </p:spTgt>
                                        </p:tgtEl>
                                      </p:cBhvr>
                                    </p:animEffect>
                                  </p:childTnLst>
                                </p:cTn>
                              </p:par>
                            </p:childTnLst>
                          </p:cTn>
                        </p:par>
                        <p:par>
                          <p:cTn id="12" fill="hold">
                            <p:stCondLst>
                              <p:cond delay="35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750"/>
                                        <p:tgtEl>
                                          <p:spTgt spid="3">
                                            <p:txEl>
                                              <p:pRg st="2" end="2"/>
                                            </p:txEl>
                                          </p:spTgt>
                                        </p:tgtEl>
                                      </p:cBhvr>
                                    </p:animEffect>
                                  </p:childTnLst>
                                </p:cTn>
                              </p:par>
                            </p:childTnLst>
                          </p:cTn>
                        </p:par>
                        <p:par>
                          <p:cTn id="16" fill="hold">
                            <p:stCondLst>
                              <p:cond delay="525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750"/>
                                        <p:tgtEl>
                                          <p:spTgt spid="3">
                                            <p:txEl>
                                              <p:pRg st="3" end="3"/>
                                            </p:txEl>
                                          </p:spTgt>
                                        </p:tgtEl>
                                      </p:cBhvr>
                                    </p:animEffect>
                                  </p:childTnLst>
                                </p:cTn>
                              </p:par>
                            </p:childTnLst>
                          </p:cTn>
                        </p:par>
                        <p:par>
                          <p:cTn id="20" fill="hold">
                            <p:stCondLst>
                              <p:cond delay="7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750"/>
                                        <p:tgtEl>
                                          <p:spTgt spid="3">
                                            <p:txEl>
                                              <p:pRg st="4" end="4"/>
                                            </p:txEl>
                                          </p:spTgt>
                                        </p:tgtEl>
                                      </p:cBhvr>
                                    </p:animEffect>
                                  </p:childTnLst>
                                </p:cTn>
                              </p:par>
                            </p:childTnLst>
                          </p:cTn>
                        </p:par>
                        <p:par>
                          <p:cTn id="24" fill="hold">
                            <p:stCondLst>
                              <p:cond delay="875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750"/>
                                        <p:tgtEl>
                                          <p:spTgt spid="3">
                                            <p:txEl>
                                              <p:pRg st="5" end="5"/>
                                            </p:txEl>
                                          </p:spTgt>
                                        </p:tgtEl>
                                      </p:cBhvr>
                                    </p:animEffect>
                                  </p:childTnLst>
                                </p:cTn>
                              </p:par>
                            </p:childTnLst>
                          </p:cTn>
                        </p:par>
                        <p:par>
                          <p:cTn id="28" fill="hold">
                            <p:stCondLst>
                              <p:cond delay="10500"/>
                            </p:stCondLst>
                            <p:childTnLst>
                              <p:par>
                                <p:cTn id="29" presetID="10"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7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62858"/>
            <a:ext cx="9300072" cy="4533785"/>
          </a:xfrm>
          <a:prstGeom prst="rect">
            <a:avLst/>
          </a:prstGeom>
        </p:spPr>
      </p:pic>
      <p:sp>
        <p:nvSpPr>
          <p:cNvPr id="3" name="Title 1"/>
          <p:cNvSpPr txBox="1">
            <a:spLocks/>
          </p:cNvSpPr>
          <p:nvPr/>
        </p:nvSpPr>
        <p:spPr>
          <a:xfrm>
            <a:off x="189108" y="38800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4000" spc="100" dirty="0">
                <a:solidFill>
                  <a:prstClr val="white"/>
                </a:solidFill>
                <a:latin typeface="Arial" panose="020B0604020202020204" pitchFamily="34" charset="0"/>
                <a:cs typeface="Arial" panose="020B0604020202020204" pitchFamily="34" charset="0"/>
              </a:rPr>
              <a:t>Disease Prevention</a:t>
            </a:r>
          </a:p>
        </p:txBody>
      </p:sp>
    </p:spTree>
    <p:extLst>
      <p:ext uri="{BB962C8B-B14F-4D97-AF65-F5344CB8AC3E}">
        <p14:creationId xmlns:p14="http://schemas.microsoft.com/office/powerpoint/2010/main" val="1774347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 y="1297972"/>
            <a:ext cx="8209280" cy="4538674"/>
          </a:xfrm>
          <a:prstGeom prst="rect">
            <a:avLst/>
          </a:prstGeom>
        </p:spPr>
      </p:pic>
      <p:sp>
        <p:nvSpPr>
          <p:cNvPr id="3" name="Title 1"/>
          <p:cNvSpPr txBox="1">
            <a:spLocks/>
          </p:cNvSpPr>
          <p:nvPr/>
        </p:nvSpPr>
        <p:spPr>
          <a:xfrm>
            <a:off x="254000" y="22249"/>
            <a:ext cx="8575040" cy="874849"/>
          </a:xfrm>
          <a:prstGeom prst="rect">
            <a:avLst/>
          </a:prstGeom>
        </p:spPr>
        <p:txBody>
          <a:bodyPr vert="horz" lIns="91440" tIns="45720" rIns="91440" bIns="45720" rtlCol="0" anchor="t">
            <a:no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pPr>
              <a:lnSpc>
                <a:spcPct val="100000"/>
              </a:lnSpc>
            </a:pPr>
            <a:r>
              <a:rPr lang="en-US" sz="4000" spc="100" dirty="0">
                <a:solidFill>
                  <a:schemeClr val="bg1"/>
                </a:solidFill>
                <a:latin typeface="Arial" panose="020B0604020202020204" pitchFamily="34" charset="0"/>
                <a:cs typeface="Arial" panose="020B0604020202020204" pitchFamily="34" charset="0"/>
              </a:rPr>
              <a:t>Mothers and Children </a:t>
            </a:r>
          </a:p>
          <a:p>
            <a:pPr>
              <a:lnSpc>
                <a:spcPct val="100000"/>
              </a:lnSpc>
            </a:pPr>
            <a:r>
              <a:rPr lang="en-US" sz="4000" spc="100" dirty="0">
                <a:solidFill>
                  <a:schemeClr val="bg1"/>
                </a:solidFill>
                <a:latin typeface="Arial" panose="020B0604020202020204" pitchFamily="34" charset="0"/>
                <a:cs typeface="Arial" panose="020B0604020202020204" pitchFamily="34" charset="0"/>
              </a:rPr>
              <a:t>District 7770 Project in Peru</a:t>
            </a:r>
          </a:p>
        </p:txBody>
      </p:sp>
    </p:spTree>
    <p:extLst>
      <p:ext uri="{BB962C8B-B14F-4D97-AF65-F5344CB8AC3E}">
        <p14:creationId xmlns:p14="http://schemas.microsoft.com/office/powerpoint/2010/main" val="548808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 y="1281285"/>
            <a:ext cx="8321040" cy="4554902"/>
          </a:xfrm>
          <a:prstGeom prst="rect">
            <a:avLst/>
          </a:prstGeom>
        </p:spPr>
      </p:pic>
      <p:sp>
        <p:nvSpPr>
          <p:cNvPr id="3" name="Title 1"/>
          <p:cNvSpPr txBox="1">
            <a:spLocks/>
          </p:cNvSpPr>
          <p:nvPr/>
        </p:nvSpPr>
        <p:spPr>
          <a:xfrm>
            <a:off x="189108" y="38800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4000" spc="100" dirty="0">
                <a:solidFill>
                  <a:prstClr val="white"/>
                </a:solidFill>
                <a:latin typeface="Arial" panose="020B0604020202020204" pitchFamily="34" charset="0"/>
                <a:cs typeface="Arial" panose="020B0604020202020204" pitchFamily="34" charset="0"/>
              </a:rPr>
              <a:t>Water Project in Peru</a:t>
            </a:r>
          </a:p>
        </p:txBody>
      </p:sp>
    </p:spTree>
    <p:extLst>
      <p:ext uri="{BB962C8B-B14F-4D97-AF65-F5344CB8AC3E}">
        <p14:creationId xmlns:p14="http://schemas.microsoft.com/office/powerpoint/2010/main" val="495925578"/>
      </p:ext>
    </p:extLst>
  </p:cSld>
  <p:clrMapOvr>
    <a:masterClrMapping/>
  </p:clrMapOvr>
</p:sld>
</file>

<file path=ppt/theme/theme1.xml><?xml version="1.0" encoding="utf-8"?>
<a:theme xmlns:a="http://schemas.openxmlformats.org/drawingml/2006/main" name="Leaders_Guide_Slide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chor="t"/>
      <a:lstStyle>
        <a:defPPr algn="r">
          <a:defRPr sz="1600" b="1" i="0" dirty="0" smtClean="0">
            <a:solidFill>
              <a:srgbClr val="01B4E7"/>
            </a:solidFill>
            <a:latin typeface="Arial Narrow Bold"/>
            <a:cs typeface="Arial Narrow Bold"/>
          </a:defRPr>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Leaders_Guide_Slide_Template</Template>
  <TotalTime>1662</TotalTime>
  <Words>1653</Words>
  <Application>Microsoft Office PowerPoint</Application>
  <PresentationFormat>On-screen Show (4:3)</PresentationFormat>
  <Paragraphs>242</Paragraphs>
  <Slides>25</Slides>
  <Notes>25</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25</vt:i4>
      </vt:variant>
    </vt:vector>
  </HeadingPairs>
  <TitlesOfParts>
    <vt:vector size="39" baseType="lpstr">
      <vt:lpstr>ＭＳ Ｐゴシック</vt:lpstr>
      <vt:lpstr>Arial</vt:lpstr>
      <vt:lpstr>Arial Narrow</vt:lpstr>
      <vt:lpstr>Arial Narrow Bold</vt:lpstr>
      <vt:lpstr>BerkeleyStd-Book</vt:lpstr>
      <vt:lpstr>Bradley Hand ITC</vt:lpstr>
      <vt:lpstr>Calibri</vt:lpstr>
      <vt:lpstr>Georgia</vt:lpstr>
      <vt:lpstr>Times New Roman</vt:lpstr>
      <vt:lpstr>ヒラギノ角ゴ Pro W3</vt:lpstr>
      <vt:lpstr>Leaders_Guide_Slide_Template</vt:lpstr>
      <vt:lpstr>Custom Design</vt:lpstr>
      <vt:lpstr>1_Custom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 Polio Now; Make History Today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Rotary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Carrie Nunes</dc:creator>
  <cp:lastModifiedBy>Lou Mello</cp:lastModifiedBy>
  <cp:revision>215</cp:revision>
  <cp:lastPrinted>2014-03-11T19:18:12Z</cp:lastPrinted>
  <dcterms:created xsi:type="dcterms:W3CDTF">2013-08-01T16:40:07Z</dcterms:created>
  <dcterms:modified xsi:type="dcterms:W3CDTF">2016-08-17T11:37:39Z</dcterms:modified>
</cp:coreProperties>
</file>