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0" r:id="rId3"/>
    <p:sldId id="279" r:id="rId4"/>
    <p:sldId id="267" r:id="rId5"/>
    <p:sldId id="269" r:id="rId6"/>
    <p:sldId id="270" r:id="rId7"/>
    <p:sldId id="262" r:id="rId8"/>
    <p:sldId id="289" r:id="rId9"/>
    <p:sldId id="285" r:id="rId10"/>
    <p:sldId id="286" r:id="rId11"/>
    <p:sldId id="287" r:id="rId12"/>
  </p:sldIdLst>
  <p:sldSz cx="9144000" cy="6858000" type="screen4x3"/>
  <p:notesSz cx="6858000" cy="9107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27E8A1-1D02-40A1-8987-677210805BD9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BFEED1B-A939-4976-ADDD-5678FE97C6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D69586-A31D-4FB7-8C5F-C706ACDB27B8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2625"/>
            <a:ext cx="4556125" cy="341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5938"/>
            <a:ext cx="5486400" cy="4098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942F497-3A00-4994-B101-DE7331E4CA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5CA014-5413-4E65-80C3-3026B14CDD4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4325938"/>
            <a:ext cx="6500812" cy="409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991A4B-1E60-4F8C-B719-C7D702043AF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4CB1EC-BD6E-4B73-95C4-2A6B2B3BB4A2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F0854E-5377-476F-B365-86A6483EA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3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70DE4-106F-452A-99F6-18D4DF5AE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2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E8F83-AD78-402F-9A2B-F53AC8A60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72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4FFB-B0EE-425C-830C-78846737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0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1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44073-852C-42FA-BFAD-FC1ADEB98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578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D0422-228E-4673-AC33-85FEB4CB3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75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160A3-93D9-4BF4-92F0-E2D01C984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2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8435-A82D-4287-BE21-09F539DD1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433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5C8D-6C4D-44F2-AEEF-209E96BF4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65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1AB6-DDC0-4ACE-81CB-422B97FFE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9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1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9ADB-4090-4F8D-BF26-E2F78CF1C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41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0D8C256-5535-452C-B36D-D19EBFA401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0" r:id="rId2"/>
    <p:sldLayoutId id="2147484005" r:id="rId3"/>
    <p:sldLayoutId id="2147484006" r:id="rId4"/>
    <p:sldLayoutId id="2147484007" r:id="rId5"/>
    <p:sldLayoutId id="2147484008" r:id="rId6"/>
    <p:sldLayoutId id="2147484001" r:id="rId7"/>
    <p:sldLayoutId id="2147484009" r:id="rId8"/>
    <p:sldLayoutId id="2147484010" r:id="rId9"/>
    <p:sldLayoutId id="2147484002" r:id="rId10"/>
    <p:sldLayoutId id="21474840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ouMello9@gmail.com" TargetMode="External"/><Relationship Id="rId2" Type="http://schemas.openxmlformats.org/officeDocument/2006/relationships/hyperlink" Target="mailto:bethwngrd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2416175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Rotary Foundation Ambassadorial </a:t>
            </a:r>
            <a:br>
              <a:rPr lang="en-US" altLang="en-US" dirty="0"/>
            </a:br>
            <a:r>
              <a:rPr lang="en-US" altLang="en-US" dirty="0"/>
              <a:t>Global Grant Scholarships</a:t>
            </a: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pPr marR="0" eaLnBrk="1" hangingPunct="1"/>
            <a:endParaRPr lang="en-US" altLang="en-US" sz="3600" b="1">
              <a:solidFill>
                <a:schemeClr val="tx1"/>
              </a:solidFill>
            </a:endParaRPr>
          </a:p>
          <a:p>
            <a:pPr marR="0" eaLnBrk="1" hangingPunct="1"/>
            <a:r>
              <a:rPr lang="en-US" altLang="en-US" sz="3600" b="1">
                <a:solidFill>
                  <a:schemeClr val="tx1"/>
                </a:solidFill>
              </a:rPr>
              <a:t>District 7770</a:t>
            </a:r>
          </a:p>
        </p:txBody>
      </p:sp>
      <p:pic>
        <p:nvPicPr>
          <p:cNvPr id="9220" name="Picture 4" descr="Rot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34975"/>
            <a:ext cx="30464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Presentations to area Rotary clubs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Get involved in Host Rotary Club service projects, meetings, District Conference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Fulfill scholarly activities, including 2 reports required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Keep a blog and stay in touch with sponsor club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Make new friends!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Tell us about it when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800" dirty="0"/>
              <a:t>		they come home!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The Scholar’s Year Abroad</a:t>
            </a:r>
          </a:p>
        </p:txBody>
      </p:sp>
      <p:pic>
        <p:nvPicPr>
          <p:cNvPr id="18436" name="Picture 4" descr="David_Wolfer_Picture_from_scholar_y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079875"/>
            <a:ext cx="374808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17488" y="1290638"/>
            <a:ext cx="8755062" cy="53038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If you have additional questions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or need more information,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/>
              <a:t>Beth Wingard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>
                <a:hlinkClick r:id="rId2"/>
              </a:rPr>
              <a:t>bethwngrd@gmail.com</a:t>
            </a:r>
            <a:endParaRPr lang="en-US" altLang="en-US" sz="36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/>
              <a:t>Lou Mello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>
                <a:hlinkClick r:id="rId3"/>
              </a:rPr>
              <a:t>LouMello9@gmail.com</a:t>
            </a:r>
            <a:endParaRPr lang="en-US" altLang="en-US" sz="32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/>
              <a:t>Ann-Marie Quinn</a:t>
            </a:r>
            <a:endParaRPr lang="en-US" altLang="en-US" sz="3200" u="sng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 b="1" u="sng">
                <a:solidFill>
                  <a:srgbClr val="FF9933"/>
                </a:solidFill>
              </a:rPr>
              <a:t>annmarie.quinn@gmail.com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32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32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32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36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36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3000" dirty="0"/>
              <a:t>Funded by District Designated Funds and RI World Fund match – </a:t>
            </a:r>
            <a:r>
              <a:rPr lang="en-US" altLang="en-US" sz="3000" i="1" dirty="0"/>
              <a:t>minimal</a:t>
            </a:r>
            <a:r>
              <a:rPr lang="en-US" altLang="en-US" sz="3000" dirty="0"/>
              <a:t> club funding.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3000" dirty="0"/>
              <a:t>Our district funds </a:t>
            </a:r>
            <a:r>
              <a:rPr lang="en-US" altLang="en-US" sz="3000" b="1" dirty="0"/>
              <a:t>ONE YEAR OF GRADUATE STUDY</a:t>
            </a:r>
            <a:r>
              <a:rPr lang="en-US" altLang="en-US" sz="3000" dirty="0"/>
              <a:t> outside the United States.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3000" dirty="0"/>
              <a:t>Global grant scholars are individuals who are pursuing a career in one of the Six Areas of Focus.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3000" dirty="0"/>
              <a:t>Candidates’ graduate-level educational goals </a:t>
            </a:r>
            <a:r>
              <a:rPr lang="en-US" altLang="en-US" sz="3000" i="1" u="sng" dirty="0"/>
              <a:t>must</a:t>
            </a:r>
            <a:r>
              <a:rPr lang="en-US" altLang="en-US" sz="3000" dirty="0"/>
              <a:t> support this career interest.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3000" dirty="0"/>
              <a:t>Candidate must not be lineal descendant of active Rotarian (member within last 3 years)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What is an Ambassadorial Global Grant Scholar?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4"/>
          <p:cNvSpPr>
            <a:spLocks noGrp="1"/>
          </p:cNvSpPr>
          <p:nvPr>
            <p:ph type="body" idx="1"/>
          </p:nvPr>
        </p:nvSpPr>
        <p:spPr>
          <a:xfrm>
            <a:off x="1189038" y="396875"/>
            <a:ext cx="7242175" cy="10033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/>
              <a:t>Important Features of the </a:t>
            </a:r>
          </a:p>
          <a:p>
            <a:pPr algn="ctr" eaLnBrk="1" hangingPunct="1"/>
            <a:r>
              <a:rPr lang="en-US" altLang="en-US" sz="2800"/>
              <a:t>Global 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6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Areas of Focus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Sustainability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Measurability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Grant Budget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Timeline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1268" name="Picture 5" descr="Sierra_Butler_in_Gha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982788"/>
            <a:ext cx="440055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457200" y="1260475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000">
                <a:latin typeface="Verdana" panose="020B0604030504040204" pitchFamily="34" charset="0"/>
              </a:rPr>
              <a:t>Global grants have Six Areas of Focus, which are based upon the principle ideas of The Rotary Foundation mission statement.  Scholar applications must show a strong match with one or more of these: 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400">
                <a:latin typeface="Verdana" panose="020B0604030504040204" pitchFamily="34" charset="0"/>
              </a:rPr>
              <a:t>    </a:t>
            </a:r>
            <a:r>
              <a:rPr lang="en-US" altLang="en-US" sz="2600">
                <a:latin typeface="Verdana" panose="020B0604030504040204" pitchFamily="34" charset="0"/>
              </a:rPr>
              <a:t>Peace and conflict prevention/resolution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600">
                <a:latin typeface="Verdana" panose="020B0604030504040204" pitchFamily="34" charset="0"/>
              </a:rPr>
              <a:t>    Disease prevention and treatment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600">
                <a:latin typeface="Verdana" panose="020B0604030504040204" pitchFamily="34" charset="0"/>
              </a:rPr>
              <a:t>    Water and sanitation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600">
                <a:latin typeface="Verdana" panose="020B0604030504040204" pitchFamily="34" charset="0"/>
              </a:rPr>
              <a:t>    Maternal and child health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600">
                <a:latin typeface="Verdana" panose="020B0604030504040204" pitchFamily="34" charset="0"/>
              </a:rPr>
              <a:t>    Basic education and literacy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US" altLang="en-US" sz="2600">
                <a:latin typeface="Verdana" panose="020B0604030504040204" pitchFamily="34" charset="0"/>
              </a:rPr>
              <a:t>    Economic and community development</a:t>
            </a:r>
          </a:p>
          <a:p>
            <a:pPr eaLnBrk="1" hangingPunct="1">
              <a:spcBef>
                <a:spcPct val="20000"/>
              </a:spcBef>
              <a:buSzPct val="90000"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Rotary’s Six Areas of Focus</a:t>
            </a:r>
          </a:p>
        </p:txBody>
      </p:sp>
      <p:pic>
        <p:nvPicPr>
          <p:cNvPr id="12292" name="Picture 4" descr="Peace-pur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66223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isease-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1305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Water-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50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Maternal-p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576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Literacy-oran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54183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Economic-yel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89513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8275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/>
              <a:t>The Foundation expects that, as a result of receiving a global grant, a scholar will have a sustainable impact to their Area of Focus need through their professional life’s work. </a:t>
            </a:r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Sustainability and Global Scholars</a:t>
            </a:r>
          </a:p>
        </p:txBody>
      </p:sp>
      <p:pic>
        <p:nvPicPr>
          <p:cNvPr id="13316" name="Picture 2" descr="C:\Users\Pat\Desktop\Emily in Cape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306763"/>
            <a:ext cx="334327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/>
              <a:t>	The Rotary Foundation relies on scholars to report on the impact of their activities.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	     Each scholar prepares an interim  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               District Report 2 months after arrival, 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          and a Final Report, which includes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             expense reports and information on the grant recipient’s time abroad and how the experience will further the scholar’s goals.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Measurability</a:t>
            </a:r>
          </a:p>
        </p:txBody>
      </p:sp>
      <p:pic>
        <p:nvPicPr>
          <p:cNvPr id="14340" name="Picture 2" descr="C:\Users\Pat\Desktop\600065_10101134729190451_7338681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362200"/>
            <a:ext cx="16414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6637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Cost proposal must meet the </a:t>
            </a:r>
            <a:r>
              <a:rPr lang="en-US" b="1" dirty="0"/>
              <a:t>minimum</a:t>
            </a:r>
            <a:r>
              <a:rPr lang="en-US" dirty="0"/>
              <a:t> $30,000 Grant requirement, and the scholarship amount is capped at </a:t>
            </a:r>
            <a:r>
              <a:rPr lang="en-US" u="sng" dirty="0"/>
              <a:t>$50,000</a:t>
            </a:r>
            <a:r>
              <a:rPr lang="en-US" dirty="0"/>
              <a:t>.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Includes:    Tuition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	Room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	Board 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	Books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	Local travel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	Visa, Inoculations, etc.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	Language training if required </a:t>
            </a:r>
          </a:p>
          <a:p>
            <a:pPr marL="25603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 local service project in the country of 	destination can be included to meet the 	$30,000 minimum.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Ambassadorial Global Grant Scholarship Budgets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/>
              <a:t>Fall-1</a:t>
            </a:r>
            <a:r>
              <a:rPr lang="en-US" altLang="en-US" sz="2800" u="sng" baseline="30000" dirty="0"/>
              <a:t>st</a:t>
            </a:r>
            <a:r>
              <a:rPr lang="en-US" altLang="en-US" sz="2800" u="sng" dirty="0"/>
              <a:t> QTR 2016</a:t>
            </a:r>
            <a:r>
              <a:rPr lang="en-US" altLang="en-US" sz="2800" dirty="0"/>
              <a:t>-Seek eligible applicants and 	assist them to prepare their applications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/>
              <a:t>April 1, 2017 </a:t>
            </a:r>
            <a:r>
              <a:rPr lang="en-US" altLang="en-US" sz="2800" dirty="0"/>
              <a:t>– Applications/materials should be turned in to sponsor clubs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/>
              <a:t>June 1, 2017</a:t>
            </a:r>
            <a:r>
              <a:rPr lang="en-US" altLang="en-US" sz="2800" dirty="0"/>
              <a:t>– Applications / materials / club 	endorsement due to District 7770 Global 	Grant Committee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/>
              <a:t>August, 2017</a:t>
            </a:r>
            <a:r>
              <a:rPr lang="en-US" altLang="en-US" sz="2800" dirty="0"/>
              <a:t>– District interviews / 	applicant selection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/>
              <a:t>June 2018</a:t>
            </a:r>
            <a:r>
              <a:rPr lang="en-US" altLang="en-US" sz="2800" dirty="0"/>
              <a:t>-District enters online 	applications with RI</a:t>
            </a:r>
            <a:endParaRPr lang="en-US" altLang="en-US" sz="2800" u="sng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/>
              <a:t>August/September 2018</a:t>
            </a:r>
            <a:r>
              <a:rPr lang="en-US" altLang="en-US" sz="2800" dirty="0"/>
              <a:t> – Applicants begin study abroad</a:t>
            </a: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Timeline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Local Rotary Clubs and Candidates partner for the application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Assist applicants in preparing their application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Submit applications to the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     District by June 1, 2017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Invite candidates to your club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Sponsor clubs help candidates to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 prepare for their interviews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Sponsor Club Involvement</a:t>
            </a:r>
          </a:p>
        </p:txBody>
      </p:sp>
      <p:pic>
        <p:nvPicPr>
          <p:cNvPr id="17412" name="Picture 5" descr="Atlee Webber in Eng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933700"/>
            <a:ext cx="2312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364</Words>
  <Application>Microsoft Office PowerPoint</Application>
  <PresentationFormat>On-screen Show (4:3)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Concourse</vt:lpstr>
      <vt:lpstr>Rotary Foundation Ambassadorial  Global Grant Scholarships</vt:lpstr>
      <vt:lpstr>What is an Ambassadorial Global Grant Scholar?</vt:lpstr>
      <vt:lpstr>PowerPoint Presentation</vt:lpstr>
      <vt:lpstr>Rotary’s Six Areas of Focus</vt:lpstr>
      <vt:lpstr>Sustainability and Global Scholars</vt:lpstr>
      <vt:lpstr>Measurability</vt:lpstr>
      <vt:lpstr>Ambassadorial Global Grant Scholarship Budgets</vt:lpstr>
      <vt:lpstr>Timeline</vt:lpstr>
      <vt:lpstr>Sponsor Club Involvement</vt:lpstr>
      <vt:lpstr>The Scholar’s Year Abroad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Lou Mello</cp:lastModifiedBy>
  <cp:revision>53</cp:revision>
  <cp:lastPrinted>2013-04-24T18:27:41Z</cp:lastPrinted>
  <dcterms:created xsi:type="dcterms:W3CDTF">2012-09-18T15:56:15Z</dcterms:created>
  <dcterms:modified xsi:type="dcterms:W3CDTF">2016-09-05T18:00:53Z</dcterms:modified>
</cp:coreProperties>
</file>