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52961"/>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p:scale>
          <a:sx n="80" d="100"/>
          <a:sy n="80" d="100"/>
        </p:scale>
        <p:origin x="-3018" y="-54"/>
      </p:cViewPr>
      <p:guideLst>
        <p:guide orient="horz" pos="3160"/>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2F2D9-50D5-47B5-9C84-1198CB0FC222}" type="datetimeFigureOut">
              <a:rPr lang="en-US" smtClean="0"/>
              <a:pPr/>
              <a:t>1/9/2017</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C588E-CFC3-4C5E-A989-B68183B40538}" type="slidenum">
              <a:rPr lang="en-US" smtClean="0"/>
              <a:pPr/>
              <a:t>‹#›</a:t>
            </a:fld>
            <a:endParaRPr lang="en-US"/>
          </a:p>
        </p:txBody>
      </p:sp>
    </p:spTree>
    <p:extLst>
      <p:ext uri="{BB962C8B-B14F-4D97-AF65-F5344CB8AC3E}">
        <p14:creationId xmlns:p14="http://schemas.microsoft.com/office/powerpoint/2010/main" val="297883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C588E-CFC3-4C5E-A989-B68183B4053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5E5C5-FD71-41DB-A490-F51D3C39AE62}"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290413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5E5C5-FD71-41DB-A490-F51D3C39AE62}"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91386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5E5C5-FD71-41DB-A490-F51D3C39AE62}"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167262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35E5C5-FD71-41DB-A490-F51D3C39AE62}"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41389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5E5C5-FD71-41DB-A490-F51D3C39AE62}"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387917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35E5C5-FD71-41DB-A490-F51D3C39AE62}"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27512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35E5C5-FD71-41DB-A490-F51D3C39AE62}" type="datetimeFigureOut">
              <a:rPr lang="en-US" smtClean="0"/>
              <a:pPr/>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24570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5E5C5-FD71-41DB-A490-F51D3C39AE62}" type="datetimeFigureOut">
              <a:rPr lang="en-US" smtClean="0"/>
              <a:pPr/>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28450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5E5C5-FD71-41DB-A490-F51D3C39AE62}" type="datetimeFigureOut">
              <a:rPr lang="en-US" smtClean="0"/>
              <a:pPr/>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9921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5E5C5-FD71-41DB-A490-F51D3C39AE62}"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61169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5E5C5-FD71-41DB-A490-F51D3C39AE62}"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708F6-B2F6-41D1-875F-FE8658979230}" type="slidenum">
              <a:rPr lang="en-US" smtClean="0"/>
              <a:pPr/>
              <a:t>‹#›</a:t>
            </a:fld>
            <a:endParaRPr lang="en-US"/>
          </a:p>
        </p:txBody>
      </p:sp>
    </p:spTree>
    <p:extLst>
      <p:ext uri="{BB962C8B-B14F-4D97-AF65-F5344CB8AC3E}">
        <p14:creationId xmlns:p14="http://schemas.microsoft.com/office/powerpoint/2010/main" val="365799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9635E5C5-FD71-41DB-A490-F51D3C39AE62}" type="datetimeFigureOut">
              <a:rPr lang="en-US" smtClean="0"/>
              <a:pPr/>
              <a:t>1/9/2017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9D708F6-B2F6-41D1-875F-FE8658979230}" type="slidenum">
              <a:rPr lang="en-US" smtClean="0"/>
              <a:pPr/>
              <a:t>‹#›</a:t>
            </a:fld>
            <a:endParaRPr lang="en-US"/>
          </a:p>
        </p:txBody>
      </p:sp>
    </p:spTree>
    <p:extLst>
      <p:ext uri="{BB962C8B-B14F-4D97-AF65-F5344CB8AC3E}">
        <p14:creationId xmlns:p14="http://schemas.microsoft.com/office/powerpoint/2010/main" val="197043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7562850"/>
            <a:ext cx="7772400" cy="2495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724151"/>
            <a:ext cx="7772400" cy="41624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
            <a:ext cx="7772400" cy="3124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6810849"/>
            <a:ext cx="7772400" cy="123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048000" y="7049171"/>
            <a:ext cx="4492830" cy="784830"/>
          </a:xfrm>
          <a:prstGeom prst="rect">
            <a:avLst/>
          </a:prstGeom>
          <a:noFill/>
        </p:spPr>
        <p:txBody>
          <a:bodyPr wrap="square" rtlCol="0">
            <a:spAutoFit/>
          </a:bodyPr>
          <a:lstStyle/>
          <a:p>
            <a:r>
              <a:rPr lang="en-US" sz="900" i="1" cap="small" dirty="0" smtClean="0"/>
              <a:t>The Youth Exchange Scholarships are made possible by the generosity of our overseas partners and local Rotary clubs in Rotary District 7770 (eastern south Carolina). Qualified applicants must be ages 15-18 ½ at the time of departure.  The scholarship covers room, board, tuition, and a monthly stipend for one academic year.  The student/family pays for the airfare, insurance, and some other fees.</a:t>
            </a:r>
            <a:endParaRPr lang="en-US" sz="900" b="1" i="1" u="sng" cap="small" dirty="0" smtClean="0"/>
          </a:p>
        </p:txBody>
      </p:sp>
      <p:sp>
        <p:nvSpPr>
          <p:cNvPr id="8" name="TextBox 7"/>
          <p:cNvSpPr txBox="1"/>
          <p:nvPr/>
        </p:nvSpPr>
        <p:spPr>
          <a:xfrm>
            <a:off x="3219450" y="3323775"/>
            <a:ext cx="4435022" cy="923330"/>
          </a:xfrm>
          <a:prstGeom prst="rect">
            <a:avLst/>
          </a:prstGeom>
          <a:noFill/>
        </p:spPr>
        <p:txBody>
          <a:bodyPr wrap="square" rtlCol="0">
            <a:spAutoFit/>
          </a:bodyPr>
          <a:lstStyle/>
          <a:p>
            <a:r>
              <a:rPr lang="en-US" b="1" dirty="0" smtClean="0">
                <a:solidFill>
                  <a:schemeClr val="bg1"/>
                </a:solidFill>
              </a:rPr>
              <a:t>Valued at over $24,000: </a:t>
            </a:r>
            <a:r>
              <a:rPr lang="en-US" sz="1600" dirty="0" smtClean="0">
                <a:solidFill>
                  <a:schemeClr val="bg1"/>
                </a:solidFill>
              </a:rPr>
              <a:t>Room, board, tuition, and monthly stipend for a high school year abroad.</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 </a:t>
            </a:r>
            <a:endParaRPr lang="en-US" sz="2000" dirty="0">
              <a:solidFill>
                <a:schemeClr val="bg1"/>
              </a:solidFill>
            </a:endParaRPr>
          </a:p>
        </p:txBody>
      </p:sp>
      <p:sp>
        <p:nvSpPr>
          <p:cNvPr id="33" name="TextBox 32"/>
          <p:cNvSpPr txBox="1"/>
          <p:nvPr/>
        </p:nvSpPr>
        <p:spPr>
          <a:xfrm>
            <a:off x="3143504" y="533400"/>
            <a:ext cx="4628896" cy="846386"/>
          </a:xfrm>
          <a:prstGeom prst="rect">
            <a:avLst/>
          </a:prstGeom>
          <a:noFill/>
        </p:spPr>
        <p:txBody>
          <a:bodyPr wrap="square" rtlCol="0">
            <a:spAutoFit/>
          </a:bodyPr>
          <a:lstStyle/>
          <a:p>
            <a:r>
              <a:rPr lang="en-US" sz="2500" b="1" dirty="0" smtClean="0">
                <a:solidFill>
                  <a:schemeClr val="bg1"/>
                </a:solidFill>
              </a:rPr>
              <a:t>The Youth Exchange Scholarship</a:t>
            </a:r>
          </a:p>
          <a:p>
            <a:r>
              <a:rPr lang="en-US" sz="2200" dirty="0" smtClean="0">
                <a:solidFill>
                  <a:schemeClr val="bg1"/>
                </a:solidFill>
              </a:rPr>
              <a:t>provided by your local Rotary Club</a:t>
            </a:r>
          </a:p>
        </p:txBody>
      </p:sp>
      <p:sp>
        <p:nvSpPr>
          <p:cNvPr id="29" name="Rectangle 28"/>
          <p:cNvSpPr/>
          <p:nvPr/>
        </p:nvSpPr>
        <p:spPr>
          <a:xfrm>
            <a:off x="533400" y="5924550"/>
            <a:ext cx="7239000" cy="8953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186050" y="6019800"/>
            <a:ext cx="4419600" cy="738664"/>
          </a:xfrm>
          <a:prstGeom prst="rect">
            <a:avLst/>
          </a:prstGeom>
          <a:noFill/>
        </p:spPr>
        <p:txBody>
          <a:bodyPr wrap="square" rtlCol="0">
            <a:spAutoFit/>
          </a:bodyPr>
          <a:lstStyle/>
          <a:p>
            <a:r>
              <a:rPr lang="en-US" sz="1400" b="1" dirty="0" smtClean="0"/>
              <a:t>The Rotary Scholar Program</a:t>
            </a:r>
            <a:r>
              <a:rPr lang="en-US" sz="1400" dirty="0" smtClean="0"/>
              <a:t>: </a:t>
            </a:r>
          </a:p>
          <a:p>
            <a:pPr marL="342900" indent="-342900">
              <a:buAutoNum type="arabicPeriod"/>
            </a:pPr>
            <a:r>
              <a:rPr lang="en-US" sz="1400" dirty="0" smtClean="0"/>
              <a:t>Academic year long program (August – June)</a:t>
            </a:r>
            <a:endParaRPr lang="en-US" sz="1400" dirty="0"/>
          </a:p>
          <a:p>
            <a:pPr marL="342900" indent="-342900">
              <a:buAutoNum type="arabicPeriod"/>
            </a:pPr>
            <a:r>
              <a:rPr lang="en-US" sz="1400" dirty="0" smtClean="0"/>
              <a:t>Non – English speaking countries</a:t>
            </a:r>
            <a:endParaRPr lang="en-US" sz="1400" dirty="0"/>
          </a:p>
        </p:txBody>
      </p:sp>
      <p:sp>
        <p:nvSpPr>
          <p:cNvPr id="30" name="Rectangle 29"/>
          <p:cNvSpPr/>
          <p:nvPr/>
        </p:nvSpPr>
        <p:spPr>
          <a:xfrm>
            <a:off x="3194462" y="8550234"/>
            <a:ext cx="4282662" cy="12795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204029" y="3949625"/>
            <a:ext cx="4320721" cy="2155350"/>
            <a:chOff x="2892879" y="4635425"/>
            <a:chExt cx="4320721" cy="2155350"/>
          </a:xfrm>
        </p:grpSpPr>
        <p:sp>
          <p:nvSpPr>
            <p:cNvPr id="20" name="TextBox 19"/>
            <p:cNvSpPr txBox="1"/>
            <p:nvPr/>
          </p:nvSpPr>
          <p:spPr>
            <a:xfrm>
              <a:off x="3226255" y="5036449"/>
              <a:ext cx="3780972" cy="1754326"/>
            </a:xfrm>
            <a:prstGeom prst="rect">
              <a:avLst/>
            </a:prstGeom>
            <a:noFill/>
          </p:spPr>
          <p:txBody>
            <a:bodyPr wrap="square" rtlCol="0">
              <a:spAutoFit/>
            </a:bodyPr>
            <a:lstStyle/>
            <a:p>
              <a:pPr>
                <a:lnSpc>
                  <a:spcPct val="150000"/>
                </a:lnSpc>
              </a:pPr>
              <a:r>
                <a:rPr lang="en-US" b="1" cap="small" dirty="0" smtClean="0">
                  <a:solidFill>
                    <a:schemeClr val="bg1"/>
                  </a:solidFill>
                </a:rPr>
                <a:t>Traveling the world?</a:t>
              </a:r>
            </a:p>
            <a:p>
              <a:pPr>
                <a:lnSpc>
                  <a:spcPct val="150000"/>
                </a:lnSpc>
              </a:pPr>
              <a:r>
                <a:rPr lang="en-US" b="1" cap="small" dirty="0" smtClean="0">
                  <a:solidFill>
                    <a:schemeClr val="bg1"/>
                  </a:solidFill>
                </a:rPr>
                <a:t>Living in another country?</a:t>
              </a:r>
            </a:p>
            <a:p>
              <a:pPr>
                <a:lnSpc>
                  <a:spcPct val="150000"/>
                </a:lnSpc>
              </a:pPr>
              <a:r>
                <a:rPr lang="en-US" b="1" cap="small" dirty="0" smtClean="0">
                  <a:solidFill>
                    <a:schemeClr val="bg1"/>
                  </a:solidFill>
                </a:rPr>
                <a:t>Being fluent in another language? </a:t>
              </a:r>
              <a:endParaRPr lang="en-US" dirty="0" smtClean="0">
                <a:solidFill>
                  <a:schemeClr val="bg1"/>
                </a:solidFill>
              </a:endParaRPr>
            </a:p>
            <a:p>
              <a:pPr>
                <a:lnSpc>
                  <a:spcPct val="150000"/>
                </a:lnSpc>
              </a:pPr>
              <a:endParaRPr lang="en-US" dirty="0"/>
            </a:p>
          </p:txBody>
        </p:sp>
        <p:sp>
          <p:nvSpPr>
            <p:cNvPr id="19" name="TextBox 18"/>
            <p:cNvSpPr txBox="1"/>
            <p:nvPr/>
          </p:nvSpPr>
          <p:spPr>
            <a:xfrm>
              <a:off x="2892879" y="4635425"/>
              <a:ext cx="4320721" cy="461665"/>
            </a:xfrm>
            <a:prstGeom prst="rect">
              <a:avLst/>
            </a:prstGeom>
            <a:noFill/>
          </p:spPr>
          <p:txBody>
            <a:bodyPr wrap="square" rtlCol="0">
              <a:spAutoFit/>
            </a:bodyPr>
            <a:lstStyle/>
            <a:p>
              <a:r>
                <a:rPr lang="en-US" sz="2400" b="1" cap="small" dirty="0">
                  <a:solidFill>
                    <a:schemeClr val="bg1"/>
                  </a:solidFill>
                </a:rPr>
                <a:t>Have you always </a:t>
              </a:r>
              <a:r>
                <a:rPr lang="en-US" sz="2400" b="1" cap="small" dirty="0" smtClean="0">
                  <a:solidFill>
                    <a:schemeClr val="bg1"/>
                  </a:solidFill>
                </a:rPr>
                <a:t>dreamed of</a:t>
              </a:r>
              <a:r>
                <a:rPr lang="en-US" sz="2400" b="1" cap="small" dirty="0">
                  <a:solidFill>
                    <a:schemeClr val="bg1"/>
                  </a:solidFill>
                </a:rPr>
                <a:t>…</a:t>
              </a:r>
              <a:endParaRPr lang="en-US" sz="2400" dirty="0">
                <a:solidFill>
                  <a:schemeClr val="bg1"/>
                </a:solidFill>
              </a:endParaRPr>
            </a:p>
          </p:txBody>
        </p:sp>
        <p:sp>
          <p:nvSpPr>
            <p:cNvPr id="27" name="Isosceles Triangle 26"/>
            <p:cNvSpPr/>
            <p:nvPr/>
          </p:nvSpPr>
          <p:spPr>
            <a:xfrm rot="5400000">
              <a:off x="3011246" y="5203382"/>
              <a:ext cx="224073" cy="2086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3011246" y="5622483"/>
              <a:ext cx="224073" cy="2086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5400000">
              <a:off x="3001721" y="6041584"/>
              <a:ext cx="224073" cy="2086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540" y="7671767"/>
            <a:ext cx="2099790" cy="830967"/>
          </a:xfrm>
          <a:prstGeom prst="rect">
            <a:avLst/>
          </a:prstGeom>
        </p:spPr>
      </p:pic>
      <p:pic>
        <p:nvPicPr>
          <p:cNvPr id="23" name="Picture 22" descr="Hands cutout.png"/>
          <p:cNvPicPr>
            <a:picLocks noChangeAspect="1"/>
          </p:cNvPicPr>
          <p:nvPr/>
        </p:nvPicPr>
        <p:blipFill>
          <a:blip r:embed="rId4" cstate="print"/>
          <a:stretch>
            <a:fillRect/>
          </a:stretch>
        </p:blipFill>
        <p:spPr>
          <a:xfrm>
            <a:off x="3048000" y="1465344"/>
            <a:ext cx="4768482" cy="1660831"/>
          </a:xfrm>
          <a:prstGeom prst="rect">
            <a:avLst/>
          </a:prstGeom>
        </p:spPr>
      </p:pic>
      <p:pic>
        <p:nvPicPr>
          <p:cNvPr id="38" name="Picture 37" descr="pic curve new.png"/>
          <p:cNvPicPr>
            <a:picLocks noChangeAspect="1"/>
          </p:cNvPicPr>
          <p:nvPr/>
        </p:nvPicPr>
        <p:blipFill>
          <a:blip r:embed="rId5" cstate="print"/>
          <a:stretch>
            <a:fillRect/>
          </a:stretch>
        </p:blipFill>
        <p:spPr>
          <a:xfrm>
            <a:off x="-361950" y="0"/>
            <a:ext cx="3657600" cy="10058400"/>
          </a:xfrm>
          <a:prstGeom prst="rect">
            <a:avLst/>
          </a:prstGeom>
        </p:spPr>
      </p:pic>
      <p:sp>
        <p:nvSpPr>
          <p:cNvPr id="26" name="TextBox 25"/>
          <p:cNvSpPr txBox="1"/>
          <p:nvPr/>
        </p:nvSpPr>
        <p:spPr>
          <a:xfrm>
            <a:off x="3121887" y="7870430"/>
            <a:ext cx="3400548" cy="546303"/>
          </a:xfrm>
          <a:prstGeom prst="rect">
            <a:avLst/>
          </a:prstGeom>
          <a:noFill/>
        </p:spPr>
        <p:txBody>
          <a:bodyPr wrap="square" rtlCol="0">
            <a:spAutoFit/>
          </a:bodyPr>
          <a:lstStyle/>
          <a:p>
            <a:pPr>
              <a:spcAft>
                <a:spcPts val="300"/>
              </a:spcAft>
            </a:pPr>
            <a:r>
              <a:rPr lang="en-US" sz="1600" b="1" cap="small" dirty="0" smtClean="0">
                <a:latin typeface="+mj-lt"/>
              </a:rPr>
              <a:t>www.rotaryyouthexchange7770.org</a:t>
            </a:r>
            <a:endParaRPr lang="en-US" sz="1100" i="1" dirty="0" smtClean="0"/>
          </a:p>
          <a:p>
            <a:pPr>
              <a:spcAft>
                <a:spcPts val="600"/>
              </a:spcAft>
            </a:pPr>
            <a:r>
              <a:rPr lang="en-US" sz="1100" i="1" dirty="0" smtClean="0"/>
              <a:t>or contact your local Rotary club</a:t>
            </a:r>
            <a:endParaRPr lang="en-US" sz="1100" dirty="0" smtClean="0">
              <a:latin typeface="Function" pitchFamily="2" charset="0"/>
            </a:endParaRPr>
          </a:p>
        </p:txBody>
      </p:sp>
      <p:sp>
        <p:nvSpPr>
          <p:cNvPr id="3" name="TextBox 2"/>
          <p:cNvSpPr txBox="1"/>
          <p:nvPr/>
        </p:nvSpPr>
        <p:spPr>
          <a:xfrm>
            <a:off x="3016333" y="8643713"/>
            <a:ext cx="4638920" cy="1092607"/>
          </a:xfrm>
          <a:prstGeom prst="rect">
            <a:avLst/>
          </a:prstGeom>
          <a:noFill/>
        </p:spPr>
        <p:txBody>
          <a:bodyPr wrap="square" rtlCol="0">
            <a:spAutoFit/>
          </a:bodyPr>
          <a:lstStyle/>
          <a:p>
            <a:pPr algn="ctr"/>
            <a:r>
              <a:rPr lang="en-US" sz="1300" dirty="0" smtClean="0"/>
              <a:t>Contact:</a:t>
            </a:r>
          </a:p>
          <a:p>
            <a:pPr algn="ctr"/>
            <a:r>
              <a:rPr lang="en-US" sz="1300" dirty="0" smtClean="0"/>
              <a:t>Lou Mello</a:t>
            </a:r>
            <a:endParaRPr lang="en-US" sz="1300" dirty="0" smtClean="0"/>
          </a:p>
          <a:p>
            <a:pPr algn="ctr"/>
            <a:r>
              <a:rPr lang="en-US" sz="1300" dirty="0" smtClean="0"/>
              <a:t>Co-Chair D7770 RYE Committee</a:t>
            </a:r>
          </a:p>
          <a:p>
            <a:pPr algn="ctr"/>
            <a:r>
              <a:rPr lang="en-US" sz="1300" dirty="0" smtClean="0"/>
              <a:t>Lou.mello9@gmail.com</a:t>
            </a:r>
            <a:endParaRPr lang="en-US" sz="1300" dirty="0" smtClean="0"/>
          </a:p>
          <a:p>
            <a:pPr algn="ctr"/>
            <a:r>
              <a:rPr lang="en-US" sz="1300" dirty="0" smtClean="0"/>
              <a:t>Applications due November 30 for the following school year</a:t>
            </a:r>
            <a:endParaRPr lang="en-US" sz="1300" dirty="0"/>
          </a:p>
        </p:txBody>
      </p:sp>
    </p:spTree>
    <p:extLst>
      <p:ext uri="{BB962C8B-B14F-4D97-AF65-F5344CB8AC3E}">
        <p14:creationId xmlns:p14="http://schemas.microsoft.com/office/powerpoint/2010/main" val="1634367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138</Words>
  <Application>Microsoft Office PowerPoint</Application>
  <PresentationFormat>Custom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Brown and Caldwell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ssicora</dc:creator>
  <cp:lastModifiedBy>op</cp:lastModifiedBy>
  <cp:revision>54</cp:revision>
  <cp:lastPrinted>2016-03-17T13:28:51Z</cp:lastPrinted>
  <dcterms:created xsi:type="dcterms:W3CDTF">2013-09-13T18:31:52Z</dcterms:created>
  <dcterms:modified xsi:type="dcterms:W3CDTF">2017-01-09T18:44:28Z</dcterms:modified>
</cp:coreProperties>
</file>