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7.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4"/>
    <p:sldMasterId id="2147483664" r:id="rId5"/>
    <p:sldMasterId id="2147483688" r:id="rId6"/>
  </p:sldMasterIdLst>
  <p:notesMasterIdLst>
    <p:notesMasterId r:id="rId41"/>
  </p:notesMasterIdLst>
  <p:handoutMasterIdLst>
    <p:handoutMasterId r:id="rId42"/>
  </p:handoutMasterIdLst>
  <p:sldIdLst>
    <p:sldId id="361" r:id="rId7"/>
    <p:sldId id="386" r:id="rId8"/>
    <p:sldId id="387" r:id="rId9"/>
    <p:sldId id="394" r:id="rId10"/>
    <p:sldId id="392" r:id="rId11"/>
    <p:sldId id="362" r:id="rId12"/>
    <p:sldId id="363" r:id="rId13"/>
    <p:sldId id="377" r:id="rId14"/>
    <p:sldId id="366" r:id="rId15"/>
    <p:sldId id="373" r:id="rId16"/>
    <p:sldId id="374" r:id="rId17"/>
    <p:sldId id="403" r:id="rId18"/>
    <p:sldId id="398" r:id="rId19"/>
    <p:sldId id="365" r:id="rId20"/>
    <p:sldId id="367" r:id="rId21"/>
    <p:sldId id="381" r:id="rId22"/>
    <p:sldId id="393" r:id="rId23"/>
    <p:sldId id="378" r:id="rId24"/>
    <p:sldId id="389" r:id="rId25"/>
    <p:sldId id="379" r:id="rId26"/>
    <p:sldId id="376" r:id="rId27"/>
    <p:sldId id="401" r:id="rId28"/>
    <p:sldId id="402" r:id="rId29"/>
    <p:sldId id="380" r:id="rId30"/>
    <p:sldId id="399" r:id="rId31"/>
    <p:sldId id="382" r:id="rId32"/>
    <p:sldId id="400" r:id="rId33"/>
    <p:sldId id="391" r:id="rId34"/>
    <p:sldId id="390" r:id="rId35"/>
    <p:sldId id="395" r:id="rId36"/>
    <p:sldId id="396" r:id="rId37"/>
    <p:sldId id="397" r:id="rId38"/>
    <p:sldId id="385" r:id="rId39"/>
    <p:sldId id="384" r:id="rId40"/>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5pPr>
    <a:lvl6pPr marL="2286000" algn="l" defTabSz="914400" rtl="0" eaLnBrk="1" latinLnBrk="0" hangingPunct="1">
      <a:defRPr sz="2400" kern="1200">
        <a:solidFill>
          <a:schemeClr val="tx1"/>
        </a:solidFill>
        <a:latin typeface="Arial" pitchFamily="34" charset="0"/>
        <a:ea typeface="ヒラギノ角ゴ Pro W3" pitchFamily="-84" charset="-128"/>
        <a:cs typeface="+mn-cs"/>
      </a:defRPr>
    </a:lvl6pPr>
    <a:lvl7pPr marL="2743200" algn="l" defTabSz="914400" rtl="0" eaLnBrk="1" latinLnBrk="0" hangingPunct="1">
      <a:defRPr sz="2400" kern="1200">
        <a:solidFill>
          <a:schemeClr val="tx1"/>
        </a:solidFill>
        <a:latin typeface="Arial" pitchFamily="34" charset="0"/>
        <a:ea typeface="ヒラギノ角ゴ Pro W3" pitchFamily="-84" charset="-128"/>
        <a:cs typeface="+mn-cs"/>
      </a:defRPr>
    </a:lvl7pPr>
    <a:lvl8pPr marL="3200400" algn="l" defTabSz="914400" rtl="0" eaLnBrk="1" latinLnBrk="0" hangingPunct="1">
      <a:defRPr sz="2400" kern="1200">
        <a:solidFill>
          <a:schemeClr val="tx1"/>
        </a:solidFill>
        <a:latin typeface="Arial" pitchFamily="34" charset="0"/>
        <a:ea typeface="ヒラギノ角ゴ Pro W3" pitchFamily="-84" charset="-128"/>
        <a:cs typeface="+mn-cs"/>
      </a:defRPr>
    </a:lvl8pPr>
    <a:lvl9pPr marL="3657600" algn="l" defTabSz="914400" rtl="0" eaLnBrk="1" latinLnBrk="0" hangingPunct="1">
      <a:defRPr sz="2400" kern="1200">
        <a:solidFill>
          <a:schemeClr val="tx1"/>
        </a:solidFill>
        <a:latin typeface="Arial" pitchFamily="34" charset="0"/>
        <a:ea typeface="ヒラギノ角ゴ Pro W3" pitchFamily="-8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8585A"/>
    <a:srgbClr val="005DAA"/>
    <a:srgbClr val="FF7600"/>
    <a:srgbClr val="D91B5C"/>
    <a:srgbClr val="872175"/>
    <a:srgbClr val="009999"/>
    <a:srgbClr val="00AEEF"/>
    <a:srgbClr val="01B4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287" autoAdjust="0"/>
  </p:normalViewPr>
  <p:slideViewPr>
    <p:cSldViewPr>
      <p:cViewPr varScale="1">
        <p:scale>
          <a:sx n="72" d="100"/>
          <a:sy n="72" d="100"/>
        </p:scale>
        <p:origin x="-2718" y="-102"/>
      </p:cViewPr>
      <p:guideLst>
        <p:guide orient="horz" pos="2160"/>
        <p:guide pos="2880"/>
      </p:guideLst>
    </p:cSldViewPr>
  </p:slideViewPr>
  <p:outlineViewPr>
    <p:cViewPr>
      <p:scale>
        <a:sx n="75" d="100"/>
        <a:sy n="75" d="100"/>
      </p:scale>
      <p:origin x="784" y="1629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59" d="100"/>
          <a:sy n="159" d="100"/>
        </p:scale>
        <p:origin x="-6480"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vl1pPr>
          </a:lstStyle>
          <a:p>
            <a:endParaRPr lang="en-US"/>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vl1pPr>
          </a:lstStyle>
          <a:p>
            <a:endParaRPr lang="en-US"/>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vl1pPr>
          </a:lstStyle>
          <a:p>
            <a:endParaRPr lang="en-US"/>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vl1pPr>
          </a:lstStyle>
          <a:p>
            <a:fld id="{464E46DB-DBA5-4537-9989-758F58BCCB0A}" type="slidenum">
              <a:rPr lang="en-US"/>
              <a:pPr/>
              <a:t>‹#›</a:t>
            </a:fld>
            <a:endParaRPr lang="en-US"/>
          </a:p>
        </p:txBody>
      </p:sp>
    </p:spTree>
    <p:extLst>
      <p:ext uri="{BB962C8B-B14F-4D97-AF65-F5344CB8AC3E}">
        <p14:creationId xmlns:p14="http://schemas.microsoft.com/office/powerpoint/2010/main" val="1260549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vl1pPr>
          </a:lstStyle>
          <a:p>
            <a:endParaRPr lang="en-US"/>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vl1pPr>
          </a:lstStyle>
          <a:p>
            <a:endParaRPr lang="en-US"/>
          </a:p>
        </p:txBody>
      </p:sp>
      <p:sp>
        <p:nvSpPr>
          <p:cNvPr id="163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vl1pPr>
          </a:lstStyle>
          <a:p>
            <a:endParaRPr lang="en-US"/>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vl1pPr>
          </a:lstStyle>
          <a:p>
            <a:fld id="{09199606-011F-4881-A90D-A7FD514C558B}" type="slidenum">
              <a:rPr lang="en-US"/>
              <a:pPr/>
              <a:t>‹#›</a:t>
            </a:fld>
            <a:endParaRPr lang="en-US"/>
          </a:p>
        </p:txBody>
      </p:sp>
    </p:spTree>
    <p:extLst>
      <p:ext uri="{BB962C8B-B14F-4D97-AF65-F5344CB8AC3E}">
        <p14:creationId xmlns:p14="http://schemas.microsoft.com/office/powerpoint/2010/main" val="40341504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96F564E4-3CC8-401B-8C10-6193206D7E4E}" type="slidenum">
              <a:rPr lang="en-US" sz="1200"/>
              <a:pPr/>
              <a:t>1</a:t>
            </a:fld>
            <a:endParaRPr lang="en-US" sz="120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ea typeface="ヒラギノ角ゴ Pro W3" pitchFamily="-84" charset="-128"/>
              </a:rPr>
              <a:t>100 Year Anniversary </a:t>
            </a:r>
          </a:p>
        </p:txBody>
      </p:sp>
    </p:spTree>
    <p:extLst>
      <p:ext uri="{BB962C8B-B14F-4D97-AF65-F5344CB8AC3E}">
        <p14:creationId xmlns:p14="http://schemas.microsoft.com/office/powerpoint/2010/main" val="943954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Through a Rotary global grant, Rotarians in Bluffton provided a water system through Water Missions to Peru</a:t>
            </a: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B5232FBC-3FB7-406A-AAF2-EAC62859ABEF}" type="slidenum">
              <a:rPr lang="en-US" sz="1200"/>
              <a:pPr/>
              <a:t>15</a:t>
            </a:fld>
            <a:endParaRPr lang="en-US" sz="1200"/>
          </a:p>
        </p:txBody>
      </p:sp>
    </p:spTree>
    <p:extLst>
      <p:ext uri="{BB962C8B-B14F-4D97-AF65-F5344CB8AC3E}">
        <p14:creationId xmlns:p14="http://schemas.microsoft.com/office/powerpoint/2010/main" val="535372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District Water Grant</a:t>
            </a:r>
            <a:endParaRPr lang="en-US" dirty="0"/>
          </a:p>
        </p:txBody>
      </p:sp>
      <p:sp>
        <p:nvSpPr>
          <p:cNvPr id="4" name="Slide Number Placeholder 3"/>
          <p:cNvSpPr>
            <a:spLocks noGrp="1"/>
          </p:cNvSpPr>
          <p:nvPr>
            <p:ph type="sldNum" sz="quarter" idx="10"/>
          </p:nvPr>
        </p:nvSpPr>
        <p:spPr/>
        <p:txBody>
          <a:bodyPr/>
          <a:lstStyle/>
          <a:p>
            <a:fld id="{09199606-011F-4881-A90D-A7FD514C558B}" type="slidenum">
              <a:rPr lang="en-US" smtClean="0"/>
              <a:pPr/>
              <a:t>16</a:t>
            </a:fld>
            <a:endParaRPr lang="en-US"/>
          </a:p>
        </p:txBody>
      </p:sp>
    </p:spTree>
    <p:extLst>
      <p:ext uri="{BB962C8B-B14F-4D97-AF65-F5344CB8AC3E}">
        <p14:creationId xmlns:p14="http://schemas.microsoft.com/office/powerpoint/2010/main" val="3198590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037" lvl="1" indent="-177037" defTabSz="931774">
              <a:lnSpc>
                <a:spcPts val="1325"/>
              </a:lnSpc>
              <a:spcBef>
                <a:spcPts val="611"/>
              </a:spcBef>
              <a:buFont typeface="Arial" pitchFamily="34" charset="0"/>
              <a:buChar char="•"/>
              <a:defRPr/>
            </a:pPr>
            <a:r>
              <a:rPr lang="en-US" dirty="0" smtClean="0">
                <a:solidFill>
                  <a:srgbClr val="000000"/>
                </a:solidFill>
                <a:latin typeface="Times New Roman"/>
                <a:ea typeface="Times New Roman"/>
                <a:cs typeface="BerkeleyStd-Book"/>
              </a:rPr>
              <a:t>Global grants can fund scholarships for career-minded professionals for one to four years of graduate-level study in the areas of focus.</a:t>
            </a:r>
          </a:p>
          <a:p>
            <a:pPr marL="177037" lvl="1" indent="-177037" defTabSz="931774">
              <a:lnSpc>
                <a:spcPts val="1325"/>
              </a:lnSpc>
              <a:spcBef>
                <a:spcPts val="611"/>
              </a:spcBef>
              <a:defRPr/>
            </a:pPr>
            <a:endParaRPr lang="en-US" dirty="0" smtClean="0">
              <a:solidFill>
                <a:srgbClr val="000000"/>
              </a:solidFill>
              <a:latin typeface="Times New Roman"/>
              <a:ea typeface="Times New Roman"/>
              <a:cs typeface="BerkeleyStd-Book"/>
            </a:endParaRPr>
          </a:p>
          <a:p>
            <a:pPr marL="177037" lvl="1" indent="-177037" defTabSz="931774">
              <a:lnSpc>
                <a:spcPts val="1325"/>
              </a:lnSpc>
              <a:spcBef>
                <a:spcPts val="611"/>
              </a:spcBef>
              <a:buFont typeface="Arial" pitchFamily="34" charset="0"/>
              <a:buChar char="•"/>
              <a:defRPr/>
            </a:pPr>
            <a:r>
              <a:rPr lang="en-US" dirty="0" smtClean="0">
                <a:solidFill>
                  <a:srgbClr val="000000"/>
                </a:solidFill>
                <a:latin typeface="Times New Roman"/>
                <a:ea typeface="Times New Roman"/>
                <a:cs typeface="BerkeleyStd-Book"/>
              </a:rPr>
              <a:t>The scholars’ previous work, volunteer, and study experience must strongly relate to the selected area of focus; the scholars’ academic program must strongly relate to the selected area of focus; </a:t>
            </a:r>
            <a:r>
              <a:rPr lang="en-US" i="1" dirty="0" smtClean="0">
                <a:solidFill>
                  <a:srgbClr val="000000"/>
                </a:solidFill>
                <a:latin typeface="Times New Roman"/>
                <a:ea typeface="Times New Roman"/>
                <a:cs typeface="BerkeleyStd-Book"/>
              </a:rPr>
              <a:t>and</a:t>
            </a:r>
            <a:r>
              <a:rPr lang="en-US" dirty="0" smtClean="0">
                <a:solidFill>
                  <a:srgbClr val="000000"/>
                </a:solidFill>
                <a:latin typeface="Times New Roman"/>
                <a:ea typeface="Times New Roman"/>
                <a:cs typeface="BerkeleyStd-Book"/>
              </a:rPr>
              <a:t>  the scholars’ future career plans, both immediately after the scholarship period and in the long term, must strongly relate to the selected area of focus.</a:t>
            </a:r>
          </a:p>
          <a:p>
            <a:pPr marL="177037" lvl="1" indent="-177037" defTabSz="931774">
              <a:lnSpc>
                <a:spcPts val="1325"/>
              </a:lnSpc>
              <a:spcBef>
                <a:spcPts val="611"/>
              </a:spcBef>
              <a:defRPr/>
            </a:pPr>
            <a:endParaRPr lang="en-US" dirty="0" smtClean="0">
              <a:solidFill>
                <a:srgbClr val="000000"/>
              </a:solidFill>
              <a:latin typeface="Times New Roman"/>
              <a:ea typeface="Times New Roman"/>
              <a:cs typeface="BerkeleyStd-Book"/>
            </a:endParaRPr>
          </a:p>
          <a:p>
            <a:pPr marL="177037" lvl="1" indent="-177037">
              <a:lnSpc>
                <a:spcPts val="1325"/>
              </a:lnSpc>
              <a:spcBef>
                <a:spcPts val="611"/>
              </a:spcBef>
              <a:buFont typeface="Arial" pitchFamily="34" charset="0"/>
              <a:buChar char="•"/>
            </a:pPr>
            <a:r>
              <a:rPr lang="en-US" dirty="0" smtClean="0">
                <a:solidFill>
                  <a:srgbClr val="000000"/>
                </a:solidFill>
                <a:latin typeface="Times New Roman"/>
                <a:ea typeface="Times New Roman"/>
                <a:cs typeface="BerkeleyStd-Book"/>
              </a:rPr>
              <a:t>A host sponsor and international sponsor work together to identify the scholar and submit the application. </a:t>
            </a:r>
          </a:p>
          <a:p>
            <a:pPr marL="0" lvl="1" indent="-177037">
              <a:lnSpc>
                <a:spcPts val="1325"/>
              </a:lnSpc>
              <a:spcBef>
                <a:spcPts val="611"/>
              </a:spcBef>
            </a:pPr>
            <a:endParaRPr lang="en-US" dirty="0" smtClean="0">
              <a:solidFill>
                <a:srgbClr val="000000"/>
              </a:solidFill>
              <a:latin typeface="Times New Roman"/>
              <a:ea typeface="Times New Roman"/>
              <a:cs typeface="BerkeleyStd-Book"/>
            </a:endParaRPr>
          </a:p>
          <a:p>
            <a:pPr marL="0" lvl="1" indent="-177037">
              <a:lnSpc>
                <a:spcPts val="1325"/>
              </a:lnSpc>
              <a:spcBef>
                <a:spcPts val="611"/>
              </a:spcBef>
              <a:buFont typeface="Arial" pitchFamily="34" charset="0"/>
              <a:buChar char="•"/>
            </a:pPr>
            <a:r>
              <a:rPr lang="en-US" dirty="0" smtClean="0">
                <a:solidFill>
                  <a:srgbClr val="000000"/>
                </a:solidFill>
                <a:latin typeface="Times New Roman"/>
                <a:ea typeface="Times New Roman"/>
                <a:cs typeface="BerkeleyStd-Book"/>
              </a:rPr>
              <a:t>The minimum budget for global grants is $30,000.</a:t>
            </a:r>
          </a:p>
          <a:p>
            <a:endParaRPr lang="en-US" dirty="0"/>
          </a:p>
        </p:txBody>
      </p:sp>
      <p:sp>
        <p:nvSpPr>
          <p:cNvPr id="4" name="Slide Number Placeholder 3"/>
          <p:cNvSpPr>
            <a:spLocks noGrp="1"/>
          </p:cNvSpPr>
          <p:nvPr>
            <p:ph type="sldNum" sz="quarter" idx="10"/>
          </p:nvPr>
        </p:nvSpPr>
        <p:spPr/>
        <p:txBody>
          <a:bodyPr/>
          <a:lstStyle/>
          <a:p>
            <a:fld id="{09199606-011F-4881-A90D-A7FD514C558B}" type="slidenum">
              <a:rPr lang="en-US" smtClean="0"/>
              <a:pPr/>
              <a:t>17</a:t>
            </a:fld>
            <a:endParaRPr lang="en-US"/>
          </a:p>
        </p:txBody>
      </p:sp>
    </p:spTree>
    <p:extLst>
      <p:ext uri="{BB962C8B-B14F-4D97-AF65-F5344CB8AC3E}">
        <p14:creationId xmlns:p14="http://schemas.microsoft.com/office/powerpoint/2010/main" val="2062601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
            </a:r>
            <a:br>
              <a:rPr lang="en-US" dirty="0" smtClean="0"/>
            </a:br>
            <a:endParaRPr lang="en-US" dirty="0" smtClean="0"/>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B5232FBC-3FB7-406A-AAF2-EAC62859ABEF}" type="slidenum">
              <a:rPr lang="en-US" sz="1200"/>
              <a:pPr/>
              <a:t>18</a:t>
            </a:fld>
            <a:endParaRPr lang="en-US" sz="1200"/>
          </a:p>
        </p:txBody>
      </p:sp>
    </p:spTree>
    <p:extLst>
      <p:ext uri="{BB962C8B-B14F-4D97-AF65-F5344CB8AC3E}">
        <p14:creationId xmlns:p14="http://schemas.microsoft.com/office/powerpoint/2010/main" val="3918775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
            </a:r>
            <a:br>
              <a:rPr lang="en-US" dirty="0" smtClean="0"/>
            </a:br>
            <a:endParaRPr lang="en-US" dirty="0" smtClean="0"/>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B5232FBC-3FB7-406A-AAF2-EAC62859ABEF}" type="slidenum">
              <a:rPr lang="en-US" sz="1200"/>
              <a:pPr/>
              <a:t>19</a:t>
            </a:fld>
            <a:endParaRPr lang="en-US" sz="1200"/>
          </a:p>
        </p:txBody>
      </p:sp>
    </p:spTree>
    <p:extLst>
      <p:ext uri="{BB962C8B-B14F-4D97-AF65-F5344CB8AC3E}">
        <p14:creationId xmlns:p14="http://schemas.microsoft.com/office/powerpoint/2010/main" val="3918775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Using Global Grants, you can support vocational training that aligns with one or more of the six areas of focus, have a measurable impact on communities in need, and provide training that is essential to ongoing efforts. The teams must consist of at least two members (either Rotarians or non-Rotarians) with at least two years of professional experience in the designated areas of focus and a Rotarian leader who has expertise in the area of focus, international experience, and general Rotary knowledge. In certain cases, the Foundation may grant permission to designate a non-Rotarian as team leader. There are no restrictions on the age of participants. Global Grant VTTs may also be a component of a larger humanitarian project.</a:t>
            </a:r>
          </a:p>
          <a:p>
            <a:r>
              <a:rPr lang="en-US" dirty="0" smtClean="0"/>
              <a:t> </a:t>
            </a:r>
          </a:p>
          <a:p>
            <a:r>
              <a:rPr lang="en-US" dirty="0" smtClean="0"/>
              <a:t>Global Grant VTTs are funded using cash and/or District Designated Fund contributions from the Grant sponsors and are matched by the World Fund, allowing Clubs and Districts greater leverage on their contributions.</a:t>
            </a:r>
          </a:p>
          <a:p>
            <a:endParaRPr lang="en-US" dirty="0" smtClean="0"/>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B5232FBC-3FB7-406A-AAF2-EAC62859ABEF}" type="slidenum">
              <a:rPr lang="en-US" sz="1200"/>
              <a:pPr/>
              <a:t>20</a:t>
            </a:fld>
            <a:endParaRPr lang="en-US" sz="1200"/>
          </a:p>
        </p:txBody>
      </p:sp>
    </p:spTree>
    <p:extLst>
      <p:ext uri="{BB962C8B-B14F-4D97-AF65-F5344CB8AC3E}">
        <p14:creationId xmlns:p14="http://schemas.microsoft.com/office/powerpoint/2010/main" val="288574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000" kern="1200" dirty="0" smtClean="0">
              <a:solidFill>
                <a:schemeClr val="tx1"/>
              </a:solidFill>
              <a:effectLst/>
              <a:latin typeface="Arial" charset="0"/>
              <a:ea typeface="Arial" pitchFamily="1" charset="0"/>
              <a:cs typeface="Arial" charset="0"/>
            </a:endParaRP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B5232FBC-3FB7-406A-AAF2-EAC62859ABEF}" type="slidenum">
              <a:rPr lang="en-US" sz="1200"/>
              <a:pPr/>
              <a:t>21</a:t>
            </a:fld>
            <a:endParaRPr lang="en-US" sz="1200"/>
          </a:p>
        </p:txBody>
      </p:sp>
    </p:spTree>
    <p:extLst>
      <p:ext uri="{BB962C8B-B14F-4D97-AF65-F5344CB8AC3E}">
        <p14:creationId xmlns:p14="http://schemas.microsoft.com/office/powerpoint/2010/main" val="1929191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000" kern="1200" dirty="0" smtClean="0">
              <a:solidFill>
                <a:schemeClr val="tx1"/>
              </a:solidFill>
              <a:effectLst/>
              <a:latin typeface="Arial" charset="0"/>
              <a:ea typeface="Arial" pitchFamily="1" charset="0"/>
              <a:cs typeface="Arial" charset="0"/>
            </a:endParaRP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B5232FBC-3FB7-406A-AAF2-EAC62859ABEF}" type="slidenum">
              <a:rPr lang="en-US" sz="1200"/>
              <a:pPr/>
              <a:t>23</a:t>
            </a:fld>
            <a:endParaRPr lang="en-US" sz="1200"/>
          </a:p>
        </p:txBody>
      </p:sp>
    </p:spTree>
    <p:extLst>
      <p:ext uri="{BB962C8B-B14F-4D97-AF65-F5344CB8AC3E}">
        <p14:creationId xmlns:p14="http://schemas.microsoft.com/office/powerpoint/2010/main" val="1929191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Mahoney, Kathleen Gayle </a:t>
            </a:r>
          </a:p>
          <a:p>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Burkett, Tiffany M. </a:t>
            </a:r>
          </a:p>
          <a:p>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Moore, Richard C. Jr. </a:t>
            </a:r>
          </a:p>
          <a:p>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Walker, S. Anne </a:t>
            </a:r>
          </a:p>
          <a:p>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Brooks, Sandee L. </a:t>
            </a:r>
          </a:p>
          <a:p>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Howard, Alice G. </a:t>
            </a:r>
          </a:p>
          <a:p>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Levesque, Pauline B. </a:t>
            </a:r>
          </a:p>
          <a:p>
            <a:r>
              <a:rPr lang="en-US" sz="1200" kern="1200" dirty="0" err="1" smtClean="0">
                <a:solidFill>
                  <a:schemeClr val="tx1"/>
                </a:solidFill>
                <a:effectLst/>
                <a:latin typeface="Arial" pitchFamily="-107" charset="0"/>
                <a:ea typeface="ヒラギノ角ゴ Pro W3" pitchFamily="-107" charset="-128"/>
                <a:cs typeface="ヒラギノ角ゴ Pro W3" pitchFamily="-107" charset="-128"/>
              </a:rPr>
              <a:t>Mense</a:t>
            </a:r>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 Jeffrey L. </a:t>
            </a:r>
          </a:p>
          <a:p>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Quinn, Ann-Marie </a:t>
            </a:r>
          </a:p>
          <a:p>
            <a:r>
              <a:rPr lang="en-US" sz="1200" kern="1200" dirty="0" err="1" smtClean="0">
                <a:solidFill>
                  <a:schemeClr val="tx1"/>
                </a:solidFill>
                <a:effectLst/>
                <a:latin typeface="Arial" pitchFamily="-107" charset="0"/>
                <a:ea typeface="ヒラギノ角ゴ Pro W3" pitchFamily="-107" charset="-128"/>
                <a:cs typeface="ヒラギノ角ゴ Pro W3" pitchFamily="-107" charset="-128"/>
              </a:rPr>
              <a:t>Sentivan</a:t>
            </a:r>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 Jane </a:t>
            </a:r>
          </a:p>
          <a:p>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Gross, Robert G. </a:t>
            </a:r>
          </a:p>
          <a:p>
            <a:endParaRPr lang="en-US" dirty="0"/>
          </a:p>
        </p:txBody>
      </p:sp>
      <p:sp>
        <p:nvSpPr>
          <p:cNvPr id="4" name="Slide Number Placeholder 3"/>
          <p:cNvSpPr>
            <a:spLocks noGrp="1"/>
          </p:cNvSpPr>
          <p:nvPr>
            <p:ph type="sldNum" sz="quarter" idx="10"/>
          </p:nvPr>
        </p:nvSpPr>
        <p:spPr/>
        <p:txBody>
          <a:bodyPr/>
          <a:lstStyle/>
          <a:p>
            <a:fld id="{09199606-011F-4881-A90D-A7FD514C558B}" type="slidenum">
              <a:rPr lang="en-US" smtClean="0"/>
              <a:pPr/>
              <a:t>28</a:t>
            </a:fld>
            <a:endParaRPr lang="en-US"/>
          </a:p>
        </p:txBody>
      </p:sp>
    </p:spTree>
    <p:extLst>
      <p:ext uri="{BB962C8B-B14F-4D97-AF65-F5344CB8AC3E}">
        <p14:creationId xmlns:p14="http://schemas.microsoft.com/office/powerpoint/2010/main" val="2307538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Arial" charset="0"/>
                <a:ea typeface="Arial" pitchFamily="1" charset="0"/>
                <a:cs typeface="Arial" charset="0"/>
              </a:rPr>
              <a:t>We have a number of resources available to help you take full advantage of grant</a:t>
            </a:r>
            <a:r>
              <a:rPr lang="en-US" sz="1200" kern="1200" baseline="0" dirty="0" smtClean="0">
                <a:solidFill>
                  <a:schemeClr val="tx1"/>
                </a:solidFill>
                <a:effectLst/>
                <a:latin typeface="Arial" charset="0"/>
                <a:ea typeface="Arial" pitchFamily="1" charset="0"/>
                <a:cs typeface="Arial" charset="0"/>
              </a:rPr>
              <a:t> opportunities.</a:t>
            </a:r>
          </a:p>
          <a:p>
            <a:endParaRPr lang="en-US" sz="1200" kern="1200" dirty="0" smtClean="0">
              <a:solidFill>
                <a:schemeClr val="tx1"/>
              </a:solidFill>
              <a:effectLst/>
              <a:latin typeface="Arial" charset="0"/>
              <a:ea typeface="Arial" pitchFamily="1" charset="0"/>
              <a:cs typeface="Arial" charset="0"/>
            </a:endParaRPr>
          </a:p>
          <a:p>
            <a:pPr lvl="0"/>
            <a:r>
              <a:rPr lang="en-US" sz="1200" kern="1200" dirty="0" smtClean="0">
                <a:solidFill>
                  <a:schemeClr val="tx1"/>
                </a:solidFill>
                <a:effectLst/>
                <a:latin typeface="Arial" charset="0"/>
                <a:ea typeface="Arial" pitchFamily="1" charset="0"/>
                <a:cs typeface="Arial" charset="0"/>
              </a:rPr>
              <a:t>Rotary’s website has a wealth of general and detailed information about grants.</a:t>
            </a:r>
            <a:endParaRPr lang="en-US" sz="1000" kern="1200" dirty="0" smtClean="0">
              <a:solidFill>
                <a:schemeClr val="tx1"/>
              </a:solidFill>
              <a:effectLst/>
              <a:latin typeface="Arial" charset="0"/>
              <a:ea typeface="Arial" pitchFamily="1" charset="0"/>
              <a:cs typeface="Arial" charset="0"/>
            </a:endParaRPr>
          </a:p>
          <a:p>
            <a:pPr lvl="0"/>
            <a:endParaRPr lang="en-US" sz="1200" kern="1200" dirty="0" smtClean="0">
              <a:solidFill>
                <a:schemeClr val="tx1"/>
              </a:solidFill>
              <a:effectLst/>
              <a:latin typeface="Arial" charset="0"/>
              <a:ea typeface="Arial" pitchFamily="1" charset="0"/>
              <a:cs typeface="Arial" charset="0"/>
            </a:endParaRPr>
          </a:p>
          <a:p>
            <a:pPr lvl="0"/>
            <a:r>
              <a:rPr lang="en-US" sz="1200" kern="1200" dirty="0" smtClean="0">
                <a:solidFill>
                  <a:schemeClr val="tx1"/>
                </a:solidFill>
                <a:effectLst/>
                <a:latin typeface="Arial" charset="0"/>
                <a:ea typeface="Arial" pitchFamily="1" charset="0"/>
                <a:cs typeface="Arial" charset="0"/>
              </a:rPr>
              <a:t>The learning center offers training resources to help you apply for Foundation grants. </a:t>
            </a:r>
            <a:endParaRPr lang="en-US" sz="1000" kern="1200" dirty="0" smtClean="0">
              <a:solidFill>
                <a:schemeClr val="tx1"/>
              </a:solidFill>
              <a:effectLst/>
              <a:latin typeface="Arial" charset="0"/>
              <a:ea typeface="Arial" pitchFamily="1" charset="0"/>
              <a:cs typeface="Arial" charset="0"/>
            </a:endParaRPr>
          </a:p>
          <a:p>
            <a:pPr lvl="0"/>
            <a:endParaRPr lang="en-US" sz="1200" kern="1200" dirty="0" smtClean="0">
              <a:solidFill>
                <a:schemeClr val="tx1"/>
              </a:solidFill>
              <a:effectLst/>
              <a:latin typeface="Arial" charset="0"/>
              <a:ea typeface="Arial" pitchFamily="1" charset="0"/>
              <a:cs typeface="Arial" charset="0"/>
            </a:endParaRPr>
          </a:p>
          <a:p>
            <a:pPr lvl="0"/>
            <a:r>
              <a:rPr lang="en-US" sz="1200" kern="1200" dirty="0" smtClean="0">
                <a:solidFill>
                  <a:schemeClr val="tx1"/>
                </a:solidFill>
                <a:effectLst/>
                <a:latin typeface="Arial" charset="0"/>
                <a:ea typeface="Arial" pitchFamily="1" charset="0"/>
                <a:cs typeface="Arial" charset="0"/>
              </a:rPr>
              <a:t>Our training manuals can help you successfully participate in grants, especially:</a:t>
            </a:r>
            <a:endParaRPr lang="en-US" sz="1000" kern="1200" dirty="0" smtClean="0">
              <a:solidFill>
                <a:schemeClr val="tx1"/>
              </a:solidFill>
              <a:effectLst/>
              <a:latin typeface="Arial" charset="0"/>
              <a:ea typeface="Arial" pitchFamily="1" charset="0"/>
              <a:cs typeface="Arial" charset="0"/>
            </a:endParaRPr>
          </a:p>
          <a:p>
            <a:pPr lvl="1"/>
            <a:r>
              <a:rPr lang="en-US" sz="1200" kern="1200" dirty="0" smtClean="0">
                <a:solidFill>
                  <a:schemeClr val="tx1"/>
                </a:solidFill>
                <a:effectLst/>
                <a:latin typeface="Arial" charset="0"/>
                <a:ea typeface="Arial" pitchFamily="1" charset="0"/>
                <a:cs typeface="Arial" charset="0"/>
              </a:rPr>
              <a:t>District Rotary Foundation Committee Manual</a:t>
            </a:r>
            <a:endParaRPr lang="en-US" sz="1000" kern="1200" dirty="0" smtClean="0">
              <a:solidFill>
                <a:schemeClr val="tx1"/>
              </a:solidFill>
              <a:effectLst/>
              <a:latin typeface="Arial" charset="0"/>
              <a:ea typeface="Arial" pitchFamily="1" charset="0"/>
              <a:cs typeface="Arial" charset="0"/>
            </a:endParaRPr>
          </a:p>
          <a:p>
            <a:pPr lvl="1"/>
            <a:r>
              <a:rPr lang="en-US" sz="1200" kern="1200" dirty="0" smtClean="0">
                <a:solidFill>
                  <a:schemeClr val="tx1"/>
                </a:solidFill>
                <a:effectLst/>
                <a:latin typeface="Arial" charset="0"/>
                <a:ea typeface="Arial" pitchFamily="1" charset="0"/>
                <a:cs typeface="Arial" charset="0"/>
              </a:rPr>
              <a:t>District Rotary Foundation Seminar Manual</a:t>
            </a:r>
            <a:endParaRPr lang="en-US" sz="1000" kern="1200" dirty="0" smtClean="0">
              <a:solidFill>
                <a:schemeClr val="tx1"/>
              </a:solidFill>
              <a:effectLst/>
              <a:latin typeface="Arial" charset="0"/>
              <a:ea typeface="Arial" pitchFamily="1" charset="0"/>
              <a:cs typeface="Arial" charset="0"/>
            </a:endParaRPr>
          </a:p>
          <a:p>
            <a:pPr lvl="1"/>
            <a:r>
              <a:rPr lang="en-US" sz="1200" kern="1200" dirty="0" smtClean="0">
                <a:solidFill>
                  <a:schemeClr val="tx1"/>
                </a:solidFill>
                <a:effectLst/>
                <a:latin typeface="Arial" charset="0"/>
                <a:ea typeface="Arial" pitchFamily="1" charset="0"/>
                <a:cs typeface="Arial" charset="0"/>
              </a:rPr>
              <a:t>Grant Management Manual and the accompanying leader’s guide</a:t>
            </a:r>
            <a:endParaRPr lang="en-US" sz="1000" kern="1200" dirty="0" smtClean="0">
              <a:solidFill>
                <a:schemeClr val="tx1"/>
              </a:solidFill>
              <a:effectLst/>
              <a:latin typeface="Arial" charset="0"/>
              <a:ea typeface="Arial" pitchFamily="1" charset="0"/>
              <a:cs typeface="Arial" charset="0"/>
            </a:endParaRP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B5232FBC-3FB7-406A-AAF2-EAC62859ABEF}" type="slidenum">
              <a:rPr lang="en-US" sz="1200"/>
              <a:pPr/>
              <a:t>34</a:t>
            </a:fld>
            <a:endParaRPr lang="en-US" sz="1200"/>
          </a:p>
        </p:txBody>
      </p:sp>
    </p:spTree>
    <p:extLst>
      <p:ext uri="{BB962C8B-B14F-4D97-AF65-F5344CB8AC3E}">
        <p14:creationId xmlns:p14="http://schemas.microsoft.com/office/powerpoint/2010/main" val="3576438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2017-18 Goals</a:t>
            </a:r>
            <a:endParaRPr lang="en-US" dirty="0"/>
          </a:p>
        </p:txBody>
      </p:sp>
      <p:sp>
        <p:nvSpPr>
          <p:cNvPr id="4" name="Slide Number Placeholder 3"/>
          <p:cNvSpPr>
            <a:spLocks noGrp="1"/>
          </p:cNvSpPr>
          <p:nvPr>
            <p:ph type="sldNum" sz="quarter" idx="10"/>
          </p:nvPr>
        </p:nvSpPr>
        <p:spPr/>
        <p:txBody>
          <a:bodyPr/>
          <a:lstStyle/>
          <a:p>
            <a:fld id="{09199606-011F-4881-A90D-A7FD514C558B}" type="slidenum">
              <a:rPr lang="en-US" smtClean="0"/>
              <a:pPr/>
              <a:t>2</a:t>
            </a:fld>
            <a:endParaRPr lang="en-US"/>
          </a:p>
        </p:txBody>
      </p:sp>
    </p:spTree>
    <p:extLst>
      <p:ext uri="{BB962C8B-B14F-4D97-AF65-F5344CB8AC3E}">
        <p14:creationId xmlns:p14="http://schemas.microsoft.com/office/powerpoint/2010/main" val="513456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kern="1200" dirty="0" smtClean="0">
                <a:solidFill>
                  <a:schemeClr val="tx1"/>
                </a:solidFill>
                <a:effectLst/>
                <a:latin typeface="Arial" pitchFamily="-107" charset="0"/>
                <a:ea typeface="ヒラギノ角ゴ Pro W3" pitchFamily="-107" charset="-128"/>
                <a:cs typeface="ヒラギノ角ゴ Pro W3" pitchFamily="-107" charset="-128"/>
              </a:rPr>
              <a:t>The Rotary Foundation offers grants that support a wide variety of projects, scholarships, and training that Rotarians are doing around the world. There are two types of grants available</a:t>
            </a:r>
            <a:r>
              <a:rPr lang="en-US" sz="1200" kern="1200" dirty="0" smtClean="0">
                <a:solidFill>
                  <a:schemeClr val="tx1"/>
                </a:solidFill>
                <a:effectLst/>
                <a:latin typeface="Arial" charset="0"/>
                <a:ea typeface="Arial" pitchFamily="1" charset="0"/>
                <a:cs typeface="Arial" charset="0"/>
              </a:rPr>
              <a:t>: district grants</a:t>
            </a:r>
            <a:r>
              <a:rPr lang="en-US" sz="1200" kern="1200" baseline="0" dirty="0" smtClean="0">
                <a:solidFill>
                  <a:schemeClr val="tx1"/>
                </a:solidFill>
                <a:effectLst/>
                <a:latin typeface="Arial" charset="0"/>
                <a:ea typeface="Arial" pitchFamily="1" charset="0"/>
                <a:cs typeface="Arial" charset="0"/>
              </a:rPr>
              <a:t> and </a:t>
            </a:r>
            <a:r>
              <a:rPr lang="en-US" sz="1200" kern="1200" dirty="0" smtClean="0">
                <a:solidFill>
                  <a:schemeClr val="tx1"/>
                </a:solidFill>
                <a:effectLst/>
                <a:latin typeface="Arial" charset="0"/>
                <a:ea typeface="Arial" pitchFamily="1" charset="0"/>
                <a:cs typeface="Arial" charset="0"/>
              </a:rPr>
              <a:t>global grants.</a:t>
            </a:r>
            <a:endParaRPr lang="en-US" dirty="0" smtClean="0">
              <a:latin typeface="Arial" pitchFamily="34" charset="0"/>
              <a:ea typeface="ヒラギノ角ゴ Pro W3" pitchFamily="-84" charset="-128"/>
            </a:endParaRP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B5232FBC-3FB7-406A-AAF2-EAC62859ABEF}" type="slidenum">
              <a:rPr lang="en-US" sz="1200"/>
              <a:pPr/>
              <a:t>6</a:t>
            </a:fld>
            <a:endParaRPr lang="en-US" sz="1200"/>
          </a:p>
        </p:txBody>
      </p:sp>
    </p:spTree>
    <p:extLst>
      <p:ext uri="{BB962C8B-B14F-4D97-AF65-F5344CB8AC3E}">
        <p14:creationId xmlns:p14="http://schemas.microsoft.com/office/powerpoint/2010/main" val="169137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b="0" i="0" kern="1200" dirty="0" smtClean="0">
                <a:solidFill>
                  <a:schemeClr val="tx1"/>
                </a:solidFill>
                <a:effectLst/>
                <a:latin typeface="Arial" pitchFamily="-107" charset="0"/>
                <a:ea typeface="ヒラギノ角ゴ Pro W3" pitchFamily="-107" charset="-128"/>
                <a:cs typeface="ヒラギノ角ゴ Pro W3" pitchFamily="-107" charset="-128"/>
              </a:rPr>
              <a:t>District grants fund small-scale, short-term activities that address needs in your community and communities abroad. Each district chooses which activities it will fund with these grants. You can use district grants to fund a variety of district and club</a:t>
            </a:r>
            <a:r>
              <a:rPr lang="en-US" sz="1200" b="0" i="0" kern="1200" baseline="0" dirty="0" smtClean="0">
                <a:solidFill>
                  <a:schemeClr val="tx1"/>
                </a:solidFill>
                <a:effectLst/>
                <a:latin typeface="Arial" pitchFamily="-107" charset="0"/>
                <a:ea typeface="ヒラギノ角ゴ Pro W3" pitchFamily="-107" charset="-128"/>
                <a:cs typeface="ヒラギノ角ゴ Pro W3" pitchFamily="-107" charset="-128"/>
              </a:rPr>
              <a:t> projects and activities. </a:t>
            </a:r>
          </a:p>
          <a:p>
            <a:pPr lvl="0"/>
            <a:endParaRPr lang="en-US" sz="1200" b="0" i="0" kern="1200" baseline="0" dirty="0" smtClean="0">
              <a:solidFill>
                <a:schemeClr val="tx1"/>
              </a:solidFill>
              <a:effectLst/>
              <a:latin typeface="Arial" pitchFamily="-107" charset="0"/>
              <a:ea typeface="Arial" pitchFamily="1" charset="0"/>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Arial" pitchFamily="-107" charset="0"/>
                <a:ea typeface="ヒラギノ角ゴ Pro W3" pitchFamily="-107" charset="-128"/>
                <a:cs typeface="ヒラギノ角ゴ Pro W3" pitchFamily="-107" charset="-128"/>
              </a:rPr>
              <a:t>You have a lot of freedom to customize your service projects. There aren’t many restrictions, as long as your district grant supports the mission of The Rotary Foundation, </a:t>
            </a:r>
            <a:r>
              <a:rPr lang="en-US" sz="1200" kern="1200" dirty="0" smtClean="0">
                <a:solidFill>
                  <a:schemeClr val="tx1"/>
                </a:solidFill>
                <a:effectLst/>
                <a:latin typeface="Arial" charset="0"/>
                <a:ea typeface="Arial" pitchFamily="1" charset="0"/>
                <a:cs typeface="Arial" charset="0"/>
              </a:rPr>
              <a:t>which is to enable Rotarians to advance world understanding, goodwill, and peace through the improvement of health, the support of education, and the alleviation of poverty.</a:t>
            </a:r>
            <a:r>
              <a:rPr lang="en-US" sz="1200" kern="1200" baseline="0" dirty="0" smtClean="0">
                <a:solidFill>
                  <a:schemeClr val="tx1"/>
                </a:solidFill>
                <a:effectLst/>
                <a:latin typeface="Arial" charset="0"/>
                <a:ea typeface="Arial" pitchFamily="1" charset="0"/>
                <a:cs typeface="Arial" charset="0"/>
              </a:rPr>
              <a:t> </a:t>
            </a:r>
            <a:r>
              <a:rPr lang="en-US" sz="1200" b="0" i="0" kern="1200" dirty="0" smtClean="0">
                <a:solidFill>
                  <a:schemeClr val="tx1"/>
                </a:solidFill>
                <a:effectLst/>
                <a:latin typeface="Arial" pitchFamily="-107" charset="0"/>
                <a:ea typeface="ヒラギノ角ゴ Pro W3" pitchFamily="-107" charset="-128"/>
                <a:cs typeface="ヒラギノ角ゴ Pro W3" pitchFamily="-107" charset="-128"/>
              </a:rPr>
              <a:t>Districts must be</a:t>
            </a:r>
            <a:r>
              <a:rPr lang="en-US" sz="1200" b="0" i="0" kern="1200" baseline="0" dirty="0" smtClean="0">
                <a:solidFill>
                  <a:schemeClr val="tx1"/>
                </a:solidFill>
                <a:effectLst/>
                <a:latin typeface="Arial" pitchFamily="-107" charset="0"/>
                <a:ea typeface="ヒラギノ角ゴ Pro W3" pitchFamily="-107" charset="-128"/>
                <a:cs typeface="ヒラギノ角ゴ Pro W3" pitchFamily="-107" charset="-128"/>
              </a:rPr>
              <a:t> qualified </a:t>
            </a:r>
            <a:r>
              <a:rPr lang="en-US" sz="1200" b="0" i="0" kern="1200" dirty="0" smtClean="0">
                <a:solidFill>
                  <a:schemeClr val="tx1"/>
                </a:solidFill>
                <a:effectLst/>
                <a:latin typeface="Arial" pitchFamily="-107" charset="0"/>
                <a:ea typeface="ヒラギノ角ゴ Pro W3" pitchFamily="-107" charset="-128"/>
                <a:cs typeface="ヒラギノ角ゴ Pro W3" pitchFamily="-107" charset="-128"/>
              </a:rPr>
              <a:t>before they can administer district grants.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smtClean="0">
              <a:solidFill>
                <a:schemeClr val="tx1"/>
              </a:solidFill>
              <a:effectLst/>
              <a:latin typeface="Arial" pitchFamily="-107" charset="0"/>
              <a:ea typeface="Arial" pitchFamily="1" charset="0"/>
              <a:cs typeface="Arial" charset="0"/>
            </a:endParaRPr>
          </a:p>
          <a:p>
            <a:pPr rtl="0"/>
            <a:r>
              <a:rPr lang="en-US" sz="1200" b="0" i="0" kern="1200" dirty="0" smtClean="0">
                <a:solidFill>
                  <a:schemeClr val="tx1"/>
                </a:solidFill>
                <a:effectLst/>
                <a:latin typeface="Arial" pitchFamily="-107" charset="0"/>
                <a:ea typeface="ヒラギノ角ゴ Pro W3" pitchFamily="-107" charset="-128"/>
                <a:cs typeface="ヒラギノ角ゴ Pro W3" pitchFamily="-107" charset="-128"/>
              </a:rPr>
              <a:t>Districts may use up to 50 percent of their District Designated Fund to receive one district grant annually. This percentage is calculated based on the amount of DDF generated from a district’s Annual Fund giving three years prior, including Endowment Fund earnings. You aren’t required to request the full amount available.</a:t>
            </a:r>
          </a:p>
          <a:p>
            <a:pPr rtl="0"/>
            <a:endParaRPr lang="en-US" sz="1200" b="0" i="0" kern="1200" dirty="0" smtClean="0">
              <a:solidFill>
                <a:schemeClr val="tx1"/>
              </a:solidFill>
              <a:effectLst/>
              <a:latin typeface="Arial" pitchFamily="-107" charset="0"/>
              <a:ea typeface="ヒラギノ角ゴ Pro W3" pitchFamily="-107" charset="-128"/>
              <a:cs typeface="ヒラギノ角ゴ Pro W3" pitchFamily="-107" charset="-128"/>
            </a:endParaRPr>
          </a:p>
          <a:p>
            <a:pPr rtl="0"/>
            <a:r>
              <a:rPr lang="en-US" sz="1200" b="0" i="0" kern="1200" dirty="0" smtClean="0">
                <a:solidFill>
                  <a:schemeClr val="tx1"/>
                </a:solidFill>
                <a:effectLst/>
                <a:latin typeface="Arial" pitchFamily="-107" charset="0"/>
                <a:ea typeface="ヒラギノ角ゴ Pro W3" pitchFamily="-107" charset="-128"/>
                <a:cs typeface="ヒラギノ角ゴ Pro W3" pitchFamily="-107" charset="-128"/>
              </a:rPr>
              <a:t>Districts receive this funding as a lump sum and then distribute it to their clubs.</a:t>
            </a: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B5232FBC-3FB7-406A-AAF2-EAC62859ABEF}" type="slidenum">
              <a:rPr lang="en-US" sz="1200"/>
              <a:pPr/>
              <a:t>7</a:t>
            </a:fld>
            <a:endParaRPr lang="en-US" sz="1200"/>
          </a:p>
        </p:txBody>
      </p:sp>
    </p:spTree>
    <p:extLst>
      <p:ext uri="{BB962C8B-B14F-4D97-AF65-F5344CB8AC3E}">
        <p14:creationId xmlns:p14="http://schemas.microsoft.com/office/powerpoint/2010/main" val="1364720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latin typeface="Arial" pitchFamily="34" charset="0"/>
              <a:ea typeface="ヒラギノ角ゴ Pro W3" pitchFamily="-84" charset="-128"/>
            </a:endParaRP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B5232FBC-3FB7-406A-AAF2-EAC62859ABEF}" type="slidenum">
              <a:rPr lang="en-US" sz="1200"/>
              <a:pPr/>
              <a:t>8</a:t>
            </a:fld>
            <a:endParaRPr lang="en-US" sz="1200"/>
          </a:p>
        </p:txBody>
      </p:sp>
    </p:spTree>
    <p:extLst>
      <p:ext uri="{BB962C8B-B14F-4D97-AF65-F5344CB8AC3E}">
        <p14:creationId xmlns:p14="http://schemas.microsoft.com/office/powerpoint/2010/main" val="1458125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spcBef>
                <a:spcPts val="0"/>
              </a:spcBef>
              <a:spcAft>
                <a:spcPts val="0"/>
              </a:spcAft>
            </a:pPr>
            <a:r>
              <a:rPr lang="en-US" sz="1200" b="0" i="0" kern="1200" dirty="0" smtClean="0">
                <a:solidFill>
                  <a:schemeClr val="tx1"/>
                </a:solidFill>
                <a:effectLst/>
                <a:latin typeface="Arial" pitchFamily="-107" charset="0"/>
                <a:ea typeface="ヒラギノ角ゴ Pro W3" pitchFamily="-107" charset="-128"/>
                <a:cs typeface="ヒラギノ角ゴ Pro W3" pitchFamily="-107" charset="-128"/>
              </a:rPr>
              <a:t>We have identified specific causes to target to maximize our local and global impact.</a:t>
            </a:r>
            <a:r>
              <a:rPr lang="en-US" sz="1200" b="0" i="0" kern="1200" baseline="0" dirty="0" smtClean="0">
                <a:solidFill>
                  <a:schemeClr val="tx1"/>
                </a:solidFill>
                <a:effectLst/>
                <a:latin typeface="Arial" pitchFamily="-107" charset="0"/>
                <a:ea typeface="ヒラギノ角ゴ Pro W3" pitchFamily="-107" charset="-128"/>
                <a:cs typeface="ヒラギノ角ゴ Pro W3" pitchFamily="-107" charset="-128"/>
              </a:rPr>
              <a:t> </a:t>
            </a:r>
            <a:r>
              <a:rPr lang="en-US" sz="1200" b="0" i="0" kern="1200" dirty="0" smtClean="0">
                <a:solidFill>
                  <a:schemeClr val="tx1"/>
                </a:solidFill>
                <a:effectLst/>
                <a:latin typeface="Arial" pitchFamily="-107" charset="0"/>
                <a:ea typeface="ヒラギノ角ゴ Pro W3" pitchFamily="-107" charset="-128"/>
                <a:cs typeface="ヒラギノ角ゴ Pro W3" pitchFamily="-107" charset="-128"/>
              </a:rPr>
              <a:t>Through global grants we help clubs focus their service efforts in the following areas:</a:t>
            </a:r>
          </a:p>
          <a:p>
            <a:pPr marL="171450" marR="0" indent="-171450">
              <a:spcBef>
                <a:spcPts val="0"/>
              </a:spcBef>
              <a:spcAft>
                <a:spcPts val="0"/>
              </a:spcAft>
              <a:buFont typeface="Arial" pitchFamily="34" charset="0"/>
              <a:buChar char="•"/>
            </a:pPr>
            <a:r>
              <a:rPr lang="en-US" sz="1000" dirty="0" smtClean="0">
                <a:effectLst/>
                <a:latin typeface="Arial"/>
                <a:ea typeface="MS Mincho"/>
              </a:rPr>
              <a:t>Peace and conflict prevention/resolution</a:t>
            </a:r>
          </a:p>
          <a:p>
            <a:pPr marL="171450" marR="0" indent="-171450" algn="l" defTabSz="914400" rtl="0" eaLnBrk="0" fontAlgn="base" latinLnBrk="0" hangingPunct="0">
              <a:lnSpc>
                <a:spcPct val="100000"/>
              </a:lnSpc>
              <a:spcBef>
                <a:spcPts val="0"/>
              </a:spcBef>
              <a:spcAft>
                <a:spcPts val="0"/>
              </a:spcAft>
              <a:buClrTx/>
              <a:buSzTx/>
              <a:buFont typeface="Arial" pitchFamily="34" charset="0"/>
              <a:buChar char="•"/>
              <a:tabLst/>
              <a:defRPr/>
            </a:pPr>
            <a:r>
              <a:rPr lang="en-US" sz="1000" dirty="0" smtClean="0">
                <a:effectLst/>
                <a:latin typeface="Arial"/>
                <a:ea typeface="MS Mincho"/>
              </a:rPr>
              <a:t>Disease prevention and treatment</a:t>
            </a:r>
          </a:p>
          <a:p>
            <a:pPr marL="171450" marR="0" indent="-171450" algn="l" defTabSz="914400" rtl="0" eaLnBrk="0" fontAlgn="base" latinLnBrk="0" hangingPunct="0">
              <a:lnSpc>
                <a:spcPct val="100000"/>
              </a:lnSpc>
              <a:spcBef>
                <a:spcPts val="0"/>
              </a:spcBef>
              <a:spcAft>
                <a:spcPts val="0"/>
              </a:spcAft>
              <a:buClrTx/>
              <a:buSzTx/>
              <a:buFont typeface="Arial" pitchFamily="34" charset="0"/>
              <a:buChar char="•"/>
              <a:tabLst/>
              <a:defRPr/>
            </a:pPr>
            <a:r>
              <a:rPr lang="en-US" sz="1000" dirty="0" smtClean="0">
                <a:effectLst/>
                <a:latin typeface="Arial"/>
                <a:ea typeface="MS Mincho"/>
              </a:rPr>
              <a:t>Water and sanitation</a:t>
            </a:r>
          </a:p>
          <a:p>
            <a:pPr marL="171450" marR="0" indent="-171450">
              <a:spcBef>
                <a:spcPts val="0"/>
              </a:spcBef>
              <a:spcAft>
                <a:spcPts val="0"/>
              </a:spcAft>
              <a:buFont typeface="Arial" pitchFamily="34" charset="0"/>
              <a:buChar char="•"/>
            </a:pPr>
            <a:r>
              <a:rPr lang="en-US" sz="1000" dirty="0" smtClean="0">
                <a:effectLst/>
                <a:latin typeface="Arial"/>
                <a:ea typeface="MS Mincho"/>
              </a:rPr>
              <a:t>Maternal and child health</a:t>
            </a:r>
          </a:p>
          <a:p>
            <a:pPr marL="171450" marR="0" indent="-171450">
              <a:spcBef>
                <a:spcPts val="0"/>
              </a:spcBef>
              <a:spcAft>
                <a:spcPts val="0"/>
              </a:spcAft>
              <a:buFont typeface="Arial" pitchFamily="34" charset="0"/>
              <a:buChar char="•"/>
            </a:pPr>
            <a:r>
              <a:rPr lang="en-US" sz="1000" dirty="0" smtClean="0">
                <a:effectLst/>
                <a:latin typeface="Arial"/>
                <a:ea typeface="MS Mincho"/>
              </a:rPr>
              <a:t>Basic education and literacy</a:t>
            </a:r>
          </a:p>
          <a:p>
            <a:pPr marL="171450" marR="0" indent="-171450">
              <a:spcBef>
                <a:spcPts val="0"/>
              </a:spcBef>
              <a:spcAft>
                <a:spcPts val="0"/>
              </a:spcAft>
              <a:buFont typeface="Arial" pitchFamily="34" charset="0"/>
              <a:buChar char="•"/>
            </a:pPr>
            <a:r>
              <a:rPr lang="en-US" sz="1000" dirty="0" smtClean="0">
                <a:effectLst/>
                <a:latin typeface="Arial"/>
                <a:ea typeface="MS Mincho"/>
              </a:rPr>
              <a:t>Economic and community development</a:t>
            </a:r>
          </a:p>
          <a:p>
            <a:pPr marL="0" marR="0">
              <a:spcBef>
                <a:spcPts val="0"/>
              </a:spcBef>
              <a:spcAft>
                <a:spcPts val="0"/>
              </a:spcAft>
            </a:pPr>
            <a:endParaRPr lang="en-US" sz="1000" dirty="0">
              <a:effectLst/>
              <a:latin typeface="Arial"/>
              <a:ea typeface="MS Mincho"/>
            </a:endParaRP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B5232FBC-3FB7-406A-AAF2-EAC62859ABEF}" type="slidenum">
              <a:rPr lang="en-US" sz="1200"/>
              <a:pPr/>
              <a:t>9</a:t>
            </a:fld>
            <a:endParaRPr lang="en-US" sz="1200"/>
          </a:p>
        </p:txBody>
      </p:sp>
    </p:spTree>
    <p:extLst>
      <p:ext uri="{BB962C8B-B14F-4D97-AF65-F5344CB8AC3E}">
        <p14:creationId xmlns:p14="http://schemas.microsoft.com/office/powerpoint/2010/main" val="422363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spcBef>
                <a:spcPts val="0"/>
              </a:spcBef>
              <a:spcAft>
                <a:spcPts val="0"/>
              </a:spcAft>
            </a:pPr>
            <a:r>
              <a:rPr lang="en-US" sz="1200" dirty="0" smtClean="0">
                <a:effectLst/>
                <a:latin typeface="Times New Roman"/>
                <a:ea typeface="MS Mincho"/>
              </a:rPr>
              <a:t>Districts must become qualified in order to receive grant funding from The Rotary Foundation. The online qualification process helps ensure that your district understands your financial responsibilities, including stewardship, and is prepared to take them on. Qualification must be completed each year.</a:t>
            </a:r>
          </a:p>
          <a:p>
            <a:pPr marL="0" marR="0">
              <a:spcBef>
                <a:spcPts val="0"/>
              </a:spcBef>
              <a:spcAft>
                <a:spcPts val="0"/>
              </a:spcAft>
            </a:pPr>
            <a:endParaRPr lang="en-US" sz="1200" dirty="0" smtClean="0">
              <a:effectLst/>
              <a:latin typeface="Times New Roman"/>
              <a:ea typeface="MS Mincho"/>
            </a:endParaRPr>
          </a:p>
          <a:p>
            <a:pPr marL="0" marR="0">
              <a:spcBef>
                <a:spcPts val="0"/>
              </a:spcBef>
              <a:spcAft>
                <a:spcPts val="0"/>
              </a:spcAft>
            </a:pPr>
            <a:r>
              <a:rPr lang="en-US" sz="1200" dirty="0" smtClean="0">
                <a:effectLst/>
                <a:latin typeface="Times New Roman"/>
                <a:ea typeface="MS Mincho"/>
              </a:rPr>
              <a:t>Becoming qualified is simple. Your district governor, governor-elect, and Rotary Foundation chair should:</a:t>
            </a:r>
          </a:p>
          <a:p>
            <a:pPr marL="0" marR="0">
              <a:spcBef>
                <a:spcPts val="0"/>
              </a:spcBef>
              <a:spcAft>
                <a:spcPts val="0"/>
              </a:spcAft>
            </a:pPr>
            <a:endParaRPr lang="en-US" sz="1200" dirty="0" smtClean="0">
              <a:effectLst/>
              <a:latin typeface="Times New Roman"/>
              <a:ea typeface="MS Mincho"/>
            </a:endParaRPr>
          </a:p>
          <a:p>
            <a:pPr marL="171450" marR="0" indent="-171450">
              <a:spcBef>
                <a:spcPts val="0"/>
              </a:spcBef>
              <a:spcAft>
                <a:spcPts val="0"/>
              </a:spcAft>
              <a:buFont typeface="Arial" pitchFamily="34" charset="0"/>
              <a:buChar char="•"/>
            </a:pPr>
            <a:r>
              <a:rPr lang="en-US" sz="1200" dirty="0" smtClean="0">
                <a:effectLst/>
                <a:latin typeface="Times New Roman"/>
                <a:ea typeface="MS Mincho"/>
              </a:rPr>
              <a:t>Read through the district qualification memorandum of understanding (MOU) on the grants application tool, answer a series of questions, and agree to the MOU</a:t>
            </a:r>
          </a:p>
          <a:p>
            <a:pPr marL="171450" marR="0" indent="-171450">
              <a:spcBef>
                <a:spcPts val="0"/>
              </a:spcBef>
              <a:spcAft>
                <a:spcPts val="0"/>
              </a:spcAft>
              <a:buFont typeface="Arial" pitchFamily="34" charset="0"/>
              <a:buChar char="•"/>
            </a:pPr>
            <a:r>
              <a:rPr lang="en-US" sz="1200" dirty="0" smtClean="0">
                <a:effectLst/>
                <a:latin typeface="Times New Roman"/>
                <a:ea typeface="MS Mincho"/>
              </a:rPr>
              <a:t>Conduct grant management seminars for clubs</a:t>
            </a: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B5232FBC-3FB7-406A-AAF2-EAC62859ABEF}" type="slidenum">
              <a:rPr lang="en-US" sz="1200"/>
              <a:pPr/>
              <a:t>10</a:t>
            </a:fld>
            <a:endParaRPr lang="en-US" sz="1200"/>
          </a:p>
        </p:txBody>
      </p:sp>
    </p:spTree>
    <p:extLst>
      <p:ext uri="{BB962C8B-B14F-4D97-AF65-F5344CB8AC3E}">
        <p14:creationId xmlns:p14="http://schemas.microsoft.com/office/powerpoint/2010/main" val="916116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Arial" pitchFamily="1" charset="0"/>
                <a:cs typeface="Arial" charset="0"/>
              </a:rPr>
              <a:t>Clubs that want to apply for global grants must also be qualified.</a:t>
            </a:r>
            <a:r>
              <a:rPr lang="en-US" sz="1200" kern="1200" baseline="0" dirty="0" smtClean="0">
                <a:solidFill>
                  <a:schemeClr val="tx1"/>
                </a:solidFill>
                <a:effectLst/>
                <a:latin typeface="Arial" charset="0"/>
                <a:ea typeface="Arial" pitchFamily="1" charset="0"/>
                <a:cs typeface="Arial" charset="0"/>
              </a:rPr>
              <a:t> </a:t>
            </a:r>
            <a:r>
              <a:rPr lang="en-US" sz="1200" kern="1200" dirty="0" smtClean="0">
                <a:solidFill>
                  <a:schemeClr val="tx1"/>
                </a:solidFill>
                <a:effectLst/>
                <a:latin typeface="Arial" charset="0"/>
                <a:ea typeface="Arial" pitchFamily="1" charset="0"/>
                <a:cs typeface="Arial" charset="0"/>
              </a:rPr>
              <a:t>Districts are responsible for qualifying their clubs each year. </a:t>
            </a:r>
            <a:r>
              <a:rPr lang="en-US" sz="1200" kern="1200" baseline="0" dirty="0" smtClean="0">
                <a:solidFill>
                  <a:schemeClr val="tx1"/>
                </a:solidFill>
                <a:effectLst/>
                <a:latin typeface="Arial" charset="0"/>
                <a:ea typeface="Arial" pitchFamily="1" charset="0"/>
                <a:cs typeface="Arial" charset="0"/>
              </a:rPr>
              <a:t> To become qualified, y</a:t>
            </a:r>
            <a:r>
              <a:rPr lang="en-US" sz="1200" kern="1200" dirty="0" smtClean="0">
                <a:solidFill>
                  <a:schemeClr val="tx1"/>
                </a:solidFill>
                <a:effectLst/>
                <a:latin typeface="Arial" charset="0"/>
                <a:ea typeface="Arial" pitchFamily="1" charset="0"/>
                <a:cs typeface="Arial" charset="0"/>
              </a:rPr>
              <a:t>our president and president-elect must:</a:t>
            </a:r>
          </a:p>
          <a:p>
            <a:endParaRPr lang="en-US" sz="1200" kern="1200" dirty="0" smtClean="0">
              <a:solidFill>
                <a:schemeClr val="tx1"/>
              </a:solidFill>
              <a:effectLst/>
              <a:latin typeface="Arial" charset="0"/>
              <a:ea typeface="Arial" pitchFamily="1" charset="0"/>
              <a:cs typeface="Arial" charset="0"/>
            </a:endParaRPr>
          </a:p>
          <a:p>
            <a:pPr marL="171450" indent="-171450">
              <a:buFont typeface="Arial" pitchFamily="34" charset="0"/>
              <a:buChar char="•"/>
            </a:pPr>
            <a:r>
              <a:rPr lang="en-US" sz="1200" kern="1200" dirty="0" smtClean="0">
                <a:solidFill>
                  <a:schemeClr val="tx1"/>
                </a:solidFill>
                <a:effectLst/>
                <a:latin typeface="Arial" charset="0"/>
                <a:ea typeface="Arial" pitchFamily="1" charset="0"/>
                <a:cs typeface="Arial" charset="0"/>
              </a:rPr>
              <a:t>Agree to implement the club qualification MOU</a:t>
            </a:r>
          </a:p>
          <a:p>
            <a:pPr marL="171450" indent="-171450">
              <a:buFont typeface="Arial" pitchFamily="34" charset="0"/>
              <a:buChar char="•"/>
            </a:pPr>
            <a:r>
              <a:rPr lang="en-US" sz="1200" kern="1200" dirty="0" smtClean="0">
                <a:solidFill>
                  <a:schemeClr val="tx1"/>
                </a:solidFill>
                <a:effectLst/>
                <a:latin typeface="Arial" charset="0"/>
                <a:ea typeface="Arial" pitchFamily="1" charset="0"/>
                <a:cs typeface="Arial" charset="0"/>
              </a:rPr>
              <a:t>Send at least one club member to a grant management seminar held by your district</a:t>
            </a:r>
          </a:p>
          <a:p>
            <a:pPr marL="171450" indent="-171450">
              <a:buFont typeface="Arial" pitchFamily="34" charset="0"/>
              <a:buChar char="•"/>
            </a:pPr>
            <a:r>
              <a:rPr lang="en-US" sz="1200" kern="1200" dirty="0" smtClean="0">
                <a:solidFill>
                  <a:schemeClr val="tx1"/>
                </a:solidFill>
                <a:effectLst/>
                <a:latin typeface="Arial" charset="0"/>
                <a:ea typeface="Arial" pitchFamily="1" charset="0"/>
                <a:cs typeface="Arial" charset="0"/>
              </a:rPr>
              <a:t>Complete any additional steps that your district requires</a:t>
            </a:r>
          </a:p>
          <a:p>
            <a:endParaRPr lang="en-US" sz="1200" kern="1200" dirty="0" smtClean="0">
              <a:solidFill>
                <a:schemeClr val="tx1"/>
              </a:solidFill>
              <a:effectLst/>
              <a:latin typeface="Arial" charset="0"/>
              <a:ea typeface="Arial" pitchFamily="1" charset="0"/>
              <a:cs typeface="Arial" charset="0"/>
            </a:endParaRPr>
          </a:p>
          <a:p>
            <a:r>
              <a:rPr lang="en-US" sz="1200" kern="1200" dirty="0" smtClean="0">
                <a:solidFill>
                  <a:schemeClr val="tx1"/>
                </a:solidFill>
                <a:effectLst/>
                <a:latin typeface="Arial" charset="0"/>
                <a:ea typeface="Arial" pitchFamily="1" charset="0"/>
                <a:cs typeface="Arial" charset="0"/>
              </a:rPr>
              <a:t>Your club must qualify each year if you plan to apply for global grants.</a:t>
            </a:r>
          </a:p>
          <a:p>
            <a:endParaRPr lang="en-US" sz="1200" kern="1200" dirty="0" smtClean="0">
              <a:solidFill>
                <a:schemeClr val="tx1"/>
              </a:solidFill>
              <a:effectLst/>
              <a:latin typeface="Arial" charset="0"/>
              <a:ea typeface="Arial" pitchFamily="1" charset="0"/>
              <a:cs typeface="Arial" charset="0"/>
            </a:endParaRP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B5232FBC-3FB7-406A-AAF2-EAC62859ABEF}" type="slidenum">
              <a:rPr lang="en-US" sz="1200"/>
              <a:pPr/>
              <a:t>11</a:t>
            </a:fld>
            <a:endParaRPr lang="en-US" sz="1200"/>
          </a:p>
        </p:txBody>
      </p:sp>
    </p:spTree>
    <p:extLst>
      <p:ext uri="{BB962C8B-B14F-4D97-AF65-F5344CB8AC3E}">
        <p14:creationId xmlns:p14="http://schemas.microsoft.com/office/powerpoint/2010/main" val="2572487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kern="1200" dirty="0" smtClean="0">
                <a:solidFill>
                  <a:schemeClr val="tx1"/>
                </a:solidFill>
                <a:effectLst/>
                <a:latin typeface="Arial" pitchFamily="-107" charset="0"/>
                <a:ea typeface="ヒラギノ角ゴ Pro W3" pitchFamily="-107" charset="-128"/>
                <a:cs typeface="ヒラギノ角ゴ Pro W3" pitchFamily="-107" charset="-128"/>
              </a:rPr>
              <a:t>Global grants support large international activities with sustainable, measurable outcomes in Rotary’s</a:t>
            </a:r>
            <a:r>
              <a:rPr lang="en-US" sz="1200" b="0" i="0" kern="1200" baseline="0" dirty="0" smtClean="0">
                <a:solidFill>
                  <a:schemeClr val="tx1"/>
                </a:solidFill>
                <a:effectLst/>
                <a:latin typeface="Arial" pitchFamily="-107" charset="0"/>
                <a:ea typeface="ヒラギノ角ゴ Pro W3" pitchFamily="-107" charset="-128"/>
                <a:cs typeface="ヒラギノ角ゴ Pro W3" pitchFamily="-107" charset="-128"/>
              </a:rPr>
              <a:t> areas of focus</a:t>
            </a:r>
            <a:r>
              <a:rPr lang="en-US" sz="1200" b="0" i="0" kern="1200" dirty="0" smtClean="0">
                <a:solidFill>
                  <a:schemeClr val="tx1"/>
                </a:solidFill>
                <a:effectLst/>
                <a:latin typeface="Arial" pitchFamily="-107" charset="0"/>
                <a:ea typeface="ヒラギノ角ゴ Pro W3" pitchFamily="-107" charset="-128"/>
                <a:cs typeface="ヒラギノ角ゴ Pro W3" pitchFamily="-107" charset="-128"/>
              </a:rPr>
              <a:t>. A key feature of global grants is partnership, between the district or club where the activity is carried out and a district or club in another country. Both sponsors must be</a:t>
            </a:r>
            <a:r>
              <a:rPr lang="en-US" sz="1200" b="0" i="0" kern="1200" baseline="0" dirty="0" smtClean="0">
                <a:solidFill>
                  <a:schemeClr val="tx1"/>
                </a:solidFill>
                <a:effectLst/>
                <a:latin typeface="Arial" pitchFamily="-107" charset="0"/>
                <a:ea typeface="ヒラギノ角ゴ Pro W3" pitchFamily="-107" charset="-128"/>
                <a:cs typeface="ヒラギノ角ゴ Pro W3" pitchFamily="-107" charset="-128"/>
              </a:rPr>
              <a:t> qualified</a:t>
            </a:r>
            <a:r>
              <a:rPr lang="en-US" sz="1200" b="0" i="0" kern="1200" dirty="0" smtClean="0">
                <a:solidFill>
                  <a:schemeClr val="tx1"/>
                </a:solidFill>
                <a:effectLst/>
                <a:latin typeface="Arial" pitchFamily="-107" charset="0"/>
                <a:ea typeface="ヒラギノ角ゴ Pro W3" pitchFamily="-107" charset="-128"/>
                <a:cs typeface="ヒラギノ角ゴ Pro W3" pitchFamily="-107" charset="-128"/>
              </a:rPr>
              <a:t> before they can submit an application.</a:t>
            </a:r>
          </a:p>
          <a:p>
            <a:endParaRPr lang="en-US" sz="1200" b="0" i="0" kern="1200" dirty="0" smtClean="0">
              <a:solidFill>
                <a:schemeClr val="tx1"/>
              </a:solidFill>
              <a:effectLst/>
              <a:latin typeface="Arial" pitchFamily="-107" charset="0"/>
              <a:ea typeface="Arial" pitchFamily="1" charset="0"/>
              <a:cs typeface="Arial" charset="0"/>
            </a:endParaRPr>
          </a:p>
          <a:p>
            <a:r>
              <a:rPr lang="en-US" sz="1200" b="0" i="0" kern="1200" dirty="0" smtClean="0">
                <a:solidFill>
                  <a:schemeClr val="tx1"/>
                </a:solidFill>
                <a:effectLst/>
                <a:latin typeface="Arial" pitchFamily="-107" charset="0"/>
                <a:ea typeface="ヒラギノ角ゴ Pro W3" pitchFamily="-107" charset="-128"/>
                <a:cs typeface="ヒラギノ角ゴ Pro W3" pitchFamily="-107" charset="-128"/>
              </a:rPr>
              <a:t>The minimum budget for a global grant activity is $30,000. The Foundation’s World Fund provides a minimum of $15,000 and maximum of $200,000. Clubs and districts contribute District Designated Funds (DDF) and/or cash contributions that the World Fund matches. DDF is matched at 100% and cash is matched at 50%.</a:t>
            </a:r>
            <a:endParaRPr lang="en-US" sz="1200" kern="1200" dirty="0" smtClean="0">
              <a:solidFill>
                <a:schemeClr val="tx1"/>
              </a:solidFill>
              <a:effectLst/>
              <a:latin typeface="Arial" charset="0"/>
              <a:ea typeface="Arial" pitchFamily="1" charset="0"/>
              <a:cs typeface="Arial" charset="0"/>
            </a:endParaRP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B5232FBC-3FB7-406A-AAF2-EAC62859ABEF}" type="slidenum">
              <a:rPr lang="en-US" sz="1200"/>
              <a:pPr/>
              <a:t>14</a:t>
            </a:fld>
            <a:endParaRPr lang="en-US" sz="1200"/>
          </a:p>
        </p:txBody>
      </p:sp>
    </p:spTree>
    <p:extLst>
      <p:ext uri="{BB962C8B-B14F-4D97-AF65-F5344CB8AC3E}">
        <p14:creationId xmlns:p14="http://schemas.microsoft.com/office/powerpoint/2010/main" val="2399508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584890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21259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05167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1343127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900695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17472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88103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1312827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9116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862715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715494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4033487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0943056"/>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2427241"/>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4" name="Rectangle 3"/>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36904623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4" name="Rectangle 3"/>
          <p:cNvSpPr>
            <a:spLocks noChangeArrowheads="1"/>
          </p:cNvSpPr>
          <p:nvPr userDrawn="1"/>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25980587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4" name="Rectangle 3"/>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36940486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4" name="Rectangle 3"/>
          <p:cNvSpPr>
            <a:spLocks noChangeArrowheads="1"/>
          </p:cNvSpPr>
          <p:nvPr userDrawn="1"/>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37250239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4" name="Rectangle 3"/>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22968686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4227957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992104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860053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534804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8865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2332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56126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55400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1.pn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pic>
        <p:nvPicPr>
          <p:cNvPr id="1027"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8788" y="61658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r"/>
            <a:r>
              <a:rPr lang="en-US" sz="900" dirty="0" smtClean="0">
                <a:solidFill>
                  <a:srgbClr val="BCBDC0"/>
                </a:solidFill>
                <a:latin typeface="Arial Narrow" pitchFamily="34" charset="0"/>
              </a:rPr>
              <a:t>ROTARY</a:t>
            </a:r>
            <a:r>
              <a:rPr lang="en-US" sz="900" baseline="0" dirty="0" smtClean="0">
                <a:solidFill>
                  <a:srgbClr val="BCBDC0"/>
                </a:solidFill>
                <a:latin typeface="Arial Narrow" pitchFamily="34" charset="0"/>
              </a:rPr>
              <a:t> GRANTS </a:t>
            </a:r>
            <a:r>
              <a:rPr lang="en-US" sz="900" dirty="0" smtClean="0">
                <a:solidFill>
                  <a:srgbClr val="BCBDC0"/>
                </a:solidFill>
                <a:latin typeface="Arial Narrow" pitchFamily="34" charset="0"/>
              </a:rPr>
              <a:t>|  </a:t>
            </a:r>
            <a:fld id="{4FA5EC8F-82BD-41DA-954D-AA15A8C8183F}" type="slidenum">
              <a:rPr lang="en-US" sz="900">
                <a:solidFill>
                  <a:srgbClr val="BCBDC0"/>
                </a:solidFill>
                <a:latin typeface="Arial Narrow" pitchFamily="34" charset="0"/>
              </a:rPr>
              <a:pPr algn="r"/>
              <a:t>‹#›</a:t>
            </a:fld>
            <a:r>
              <a:rPr lang="en-US" sz="900" dirty="0">
                <a:solidFill>
                  <a:srgbClr val="BCBDC0"/>
                </a:solidFill>
                <a:latin typeface="Arial Narrow" pitchFamily="34" charset="0"/>
              </a:rPr>
              <a:t>  </a:t>
            </a:r>
            <a:endParaRPr lang="en-US" sz="900" dirty="0">
              <a:solidFill>
                <a:srgbClr val="958D85"/>
              </a:solidFill>
              <a:latin typeface="Arial Narrow" pitchFamily="34" charset="0"/>
            </a:endParaRPr>
          </a:p>
        </p:txBody>
      </p:sp>
      <p:pic>
        <p:nvPicPr>
          <p:cNvPr id="2051" name="Picture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70" r:id="rId14"/>
    <p:sldLayoutId id="2147483871" r:id="rId15"/>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113"/>
          </a:xfrm>
          <a:prstGeom prst="rect">
            <a:avLst/>
          </a:prstGeom>
          <a:noFill/>
        </p:spPr>
        <p:txBody>
          <a:bodyPr lIns="0" tIns="0" rIns="0" bIns="0">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r"/>
            <a:r>
              <a:rPr lang="en-US" sz="900">
                <a:solidFill>
                  <a:srgbClr val="BCBDC0"/>
                </a:solidFill>
                <a:latin typeface="Arial Narrow" pitchFamily="34" charset="0"/>
              </a:rPr>
              <a:t>TITLE |  </a:t>
            </a:r>
            <a:fld id="{756086FA-E927-4D4A-9D7C-B302CA52490D}" type="slidenum">
              <a:rPr lang="en-US" sz="900">
                <a:solidFill>
                  <a:srgbClr val="BCBDC0"/>
                </a:solidFill>
                <a:latin typeface="Arial Narrow" pitchFamily="34" charset="0"/>
              </a:rPr>
              <a:pPr algn="r"/>
              <a:t>‹#›</a:t>
            </a:fld>
            <a:r>
              <a:rPr lang="en-US" sz="900">
                <a:solidFill>
                  <a:srgbClr val="BCBDC0"/>
                </a:solidFill>
                <a:latin typeface="Arial Narrow" pitchFamily="34" charset="0"/>
              </a:rPr>
              <a:t>  </a:t>
            </a:r>
            <a:endParaRPr lang="en-US" sz="900">
              <a:solidFill>
                <a:srgbClr val="958D85"/>
              </a:solidFill>
              <a:latin typeface="Arial Narrow" pitchFamily="34" charset="0"/>
            </a:endParaRPr>
          </a:p>
        </p:txBody>
      </p:sp>
      <p:pic>
        <p:nvPicPr>
          <p:cNvPr id="8195"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mailto:Bobgross.rotary7770@gmail.com"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tags" Target="../tags/tag3.xml"/><Relationship Id="rId7" Type="http://schemas.openxmlformats.org/officeDocument/2006/relationships/image" Target="../media/image17.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6.xml"/><Relationship Id="rId5" Type="http://schemas.openxmlformats.org/officeDocument/2006/relationships/slideLayout" Target="../slideLayouts/slideLayout7.xml"/><Relationship Id="rId10" Type="http://schemas.openxmlformats.org/officeDocument/2006/relationships/image" Target="../media/image20.png"/><Relationship Id="rId4" Type="http://schemas.openxmlformats.org/officeDocument/2006/relationships/tags" Target="../tags/tag4.xml"/><Relationship Id="rId9"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tags" Target="../tags/tag7.xml"/><Relationship Id="rId7" Type="http://schemas.openxmlformats.org/officeDocument/2006/relationships/image" Target="../media/image17.jpe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17.xml"/><Relationship Id="rId5" Type="http://schemas.openxmlformats.org/officeDocument/2006/relationships/slideLayout" Target="../slideLayouts/slideLayout7.xml"/><Relationship Id="rId10" Type="http://schemas.openxmlformats.org/officeDocument/2006/relationships/image" Target="../media/image20.png"/><Relationship Id="rId4" Type="http://schemas.openxmlformats.org/officeDocument/2006/relationships/tags" Target="../tags/tag8.xml"/><Relationship Id="rId9"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22.jpeg"/><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1000" y="3429000"/>
            <a:ext cx="9753600" cy="990600"/>
          </a:xfrm>
          <a:prstGeom prst="rect">
            <a:avLst/>
          </a:prstGeom>
          <a:solidFill>
            <a:schemeClr val="accent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17411" name="Rectangle 10"/>
          <p:cNvSpPr txBox="1">
            <a:spLocks noChangeArrowheads="1"/>
          </p:cNvSpPr>
          <p:nvPr/>
        </p:nvSpPr>
        <p:spPr bwMode="auto">
          <a:xfrm>
            <a:off x="493295" y="3581400"/>
            <a:ext cx="8305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sz="2400">
                <a:solidFill>
                  <a:schemeClr val="tx1"/>
                </a:solidFill>
                <a:latin typeface="Arial" pitchFamily="34" charset="0"/>
                <a:ea typeface="ヒラギノ角ゴ Pro W3" pitchFamily="-84" charset="-128"/>
              </a:defRPr>
            </a:lvl1pPr>
            <a:lvl2pPr marL="742950" indent="-285750" defTabSz="457200" eaLnBrk="0" hangingPunct="0">
              <a:defRPr sz="2400">
                <a:solidFill>
                  <a:schemeClr val="tx1"/>
                </a:solidFill>
                <a:latin typeface="Arial" pitchFamily="34" charset="0"/>
                <a:ea typeface="ヒラギノ角ゴ Pro W3" pitchFamily="-84" charset="-128"/>
              </a:defRPr>
            </a:lvl2pPr>
            <a:lvl3pPr marL="1143000" indent="-228600" defTabSz="457200" eaLnBrk="0" hangingPunct="0">
              <a:defRPr sz="2400">
                <a:solidFill>
                  <a:schemeClr val="tx1"/>
                </a:solidFill>
                <a:latin typeface="Arial" pitchFamily="34" charset="0"/>
                <a:ea typeface="ヒラギノ角ゴ Pro W3" pitchFamily="-84" charset="-128"/>
              </a:defRPr>
            </a:lvl3pPr>
            <a:lvl4pPr marL="1600200" indent="-228600" defTabSz="457200" eaLnBrk="0" hangingPunct="0">
              <a:defRPr sz="2400">
                <a:solidFill>
                  <a:schemeClr val="tx1"/>
                </a:solidFill>
                <a:latin typeface="Arial" pitchFamily="34" charset="0"/>
                <a:ea typeface="ヒラギノ角ゴ Pro W3" pitchFamily="-84" charset="-128"/>
              </a:defRPr>
            </a:lvl4pPr>
            <a:lvl5pPr marL="2057400" indent="-228600" defTabSz="457200" eaLnBrk="0" hangingPunct="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spcAft>
                <a:spcPts val="2400"/>
              </a:spcAft>
            </a:pPr>
            <a:r>
              <a:rPr lang="en-US" sz="4400" dirty="0" smtClean="0">
                <a:solidFill>
                  <a:schemeClr val="bg1"/>
                </a:solidFill>
                <a:latin typeface="Arial Narrow Bold" pitchFamily="-84" charset="0"/>
              </a:rPr>
              <a:t>ROTARY FOUNDATION AND GRANTS</a:t>
            </a:r>
            <a:endParaRPr lang="en-US" sz="4400" dirty="0">
              <a:solidFill>
                <a:schemeClr val="bg1"/>
              </a:solidFill>
              <a:latin typeface="Arial Narrow Bold" pitchFamily="-8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30653"/>
            <a:ext cx="4336418" cy="251734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5134056"/>
            <a:ext cx="2590800" cy="159640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9582" y="4764337"/>
            <a:ext cx="1376124" cy="1947041"/>
          </a:xfrm>
          <a:prstGeom prst="rect">
            <a:avLst/>
          </a:prstGeom>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bwMode="auto">
          <a:xfrm>
            <a:off x="457200" y="457200"/>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eaLnBrk="1" hangingPunct="1"/>
            <a:r>
              <a:rPr lang="en-US" sz="3600" dirty="0" smtClean="0">
                <a:latin typeface="Times New Roman" panose="02020603050405020304" pitchFamily="18" charset="0"/>
                <a:cs typeface="Times New Roman" panose="02020603050405020304" pitchFamily="18" charset="0"/>
              </a:rPr>
              <a:t>District Qualifications</a:t>
            </a:r>
          </a:p>
        </p:txBody>
      </p:sp>
      <p:sp>
        <p:nvSpPr>
          <p:cNvPr id="5" name="Content Placeholder 2"/>
          <p:cNvSpPr txBox="1">
            <a:spLocks/>
          </p:cNvSpPr>
          <p:nvPr/>
        </p:nvSpPr>
        <p:spPr bwMode="auto">
          <a:xfrm>
            <a:off x="304800" y="1295400"/>
            <a:ext cx="3962400" cy="465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ヒラギノ角ゴ Pro W3" pitchFamily="-84" charset="-128"/>
              </a:defRPr>
            </a:lvl1pPr>
            <a:lvl2pPr marL="338138" indent="-2222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lvl="1">
              <a:spcBef>
                <a:spcPct val="20000"/>
              </a:spcBef>
              <a:buClr>
                <a:schemeClr val="accent1"/>
              </a:buClr>
              <a:buSzPct val="120000"/>
              <a:buFont typeface="Wingdings" pitchFamily="2" charset="2"/>
              <a:buChar char="§"/>
            </a:pPr>
            <a:r>
              <a:rPr lang="en-US" dirty="0" smtClean="0">
                <a:solidFill>
                  <a:srgbClr val="58585A"/>
                </a:solidFill>
                <a:latin typeface="Georgia" pitchFamily="18" charset="0"/>
              </a:rPr>
              <a:t>District leaders complete qualification process online annually</a:t>
            </a:r>
          </a:p>
          <a:p>
            <a:pPr lvl="1">
              <a:spcBef>
                <a:spcPct val="20000"/>
              </a:spcBef>
              <a:buClr>
                <a:schemeClr val="accent1"/>
              </a:buClr>
              <a:buSzPct val="120000"/>
              <a:buFont typeface="Wingdings" pitchFamily="2" charset="2"/>
              <a:buChar char="§"/>
            </a:pPr>
            <a:r>
              <a:rPr lang="en-US" dirty="0" smtClean="0">
                <a:solidFill>
                  <a:srgbClr val="58585A"/>
                </a:solidFill>
                <a:latin typeface="Georgia" pitchFamily="18" charset="0"/>
              </a:rPr>
              <a:t>Agree to implement MOU</a:t>
            </a:r>
          </a:p>
          <a:p>
            <a:pPr lvl="1">
              <a:spcBef>
                <a:spcPct val="20000"/>
              </a:spcBef>
              <a:buClr>
                <a:schemeClr val="accent1"/>
              </a:buClr>
              <a:buSzPct val="120000"/>
              <a:buFont typeface="Wingdings" pitchFamily="2" charset="2"/>
              <a:buChar char="§"/>
            </a:pPr>
            <a:r>
              <a:rPr lang="en-US" dirty="0" smtClean="0">
                <a:solidFill>
                  <a:srgbClr val="58585A"/>
                </a:solidFill>
                <a:latin typeface="Georgia" pitchFamily="18" charset="0"/>
              </a:rPr>
              <a:t>Conduct grant management seminars for clubs</a:t>
            </a:r>
          </a:p>
          <a:p>
            <a:pPr marL="115888" lvl="1" indent="0">
              <a:spcBef>
                <a:spcPct val="20000"/>
              </a:spcBef>
              <a:buClr>
                <a:schemeClr val="accent1"/>
              </a:buClr>
              <a:buSzPct val="120000"/>
            </a:pPr>
            <a:endParaRPr lang="en-US" dirty="0" smtClean="0">
              <a:solidFill>
                <a:srgbClr val="58585A"/>
              </a:solidFill>
              <a:latin typeface="Georgia" pitchFamily="18" charset="0"/>
            </a:endParaRPr>
          </a:p>
          <a:p>
            <a:pPr lvl="1">
              <a:spcBef>
                <a:spcPct val="20000"/>
              </a:spcBef>
              <a:buClr>
                <a:schemeClr val="accent1"/>
              </a:buClr>
              <a:buSzPct val="120000"/>
              <a:buFont typeface="Wingdings" pitchFamily="2" charset="2"/>
              <a:buChar char="§"/>
            </a:pPr>
            <a:endParaRPr lang="en-US" dirty="0" smtClean="0">
              <a:solidFill>
                <a:srgbClr val="58585A"/>
              </a:solidFill>
              <a:latin typeface="Georgia" pitchFamily="18" charset="0"/>
            </a:endParaRPr>
          </a:p>
        </p:txBody>
      </p:sp>
      <p:sp>
        <p:nvSpPr>
          <p:cNvPr id="3" name="TextBox 2"/>
          <p:cNvSpPr txBox="1"/>
          <p:nvPr/>
        </p:nvSpPr>
        <p:spPr>
          <a:xfrm>
            <a:off x="4419600" y="1295400"/>
            <a:ext cx="3886200" cy="4278094"/>
          </a:xfrm>
          <a:prstGeom prst="rect">
            <a:avLst/>
          </a:prstGeom>
          <a:noFill/>
        </p:spPr>
        <p:txBody>
          <a:bodyPr wrap="square" rtlCol="0">
            <a:spAutoFit/>
          </a:bodyPr>
          <a:lstStyle/>
          <a:p>
            <a:pPr algn="ctr"/>
            <a:r>
              <a:rPr lang="en-US" sz="800" dirty="0">
                <a:solidFill>
                  <a:srgbClr val="000000"/>
                </a:solidFill>
              </a:rPr>
              <a:t>Rotary District 7770 District Grant </a:t>
            </a:r>
          </a:p>
          <a:p>
            <a:r>
              <a:rPr lang="en-US" sz="800" u="sng" dirty="0">
                <a:solidFill>
                  <a:srgbClr val="000000"/>
                </a:solidFill>
              </a:rPr>
              <a:t>CLUB MEMORANDUM OF UNDERSTANDING – ROTARY YEAR 2017 - 18</a:t>
            </a:r>
            <a:endParaRPr lang="en-US" sz="800" dirty="0">
              <a:solidFill>
                <a:srgbClr val="000000"/>
              </a:solidFill>
            </a:endParaRPr>
          </a:p>
          <a:p>
            <a:r>
              <a:rPr lang="en-US" sz="800" dirty="0">
                <a:solidFill>
                  <a:srgbClr val="000000"/>
                </a:solidFill>
              </a:rPr>
              <a:t> </a:t>
            </a:r>
          </a:p>
          <a:p>
            <a:r>
              <a:rPr lang="en-US" sz="800" dirty="0">
                <a:solidFill>
                  <a:srgbClr val="000000"/>
                </a:solidFill>
              </a:rPr>
              <a:t>This document is the official Memorandum of Understanding (MOU) provided by Rotary District 7770 for Clubs participating in the District Grant Program. It is an agreement between the Club and District 7770 explaining what measures the Club will undertake to ensure proper implementation of District Grant activities and management of Rotary Foundation Grants funds. By authorizing this document, the Club agrees that it will comply with all Foundation requirements.</a:t>
            </a:r>
          </a:p>
          <a:p>
            <a:r>
              <a:rPr lang="en-US" sz="800" dirty="0">
                <a:solidFill>
                  <a:srgbClr val="000000"/>
                </a:solidFill>
              </a:rPr>
              <a:t> </a:t>
            </a:r>
          </a:p>
          <a:p>
            <a:r>
              <a:rPr lang="en-US" sz="800" u="sng" dirty="0">
                <a:solidFill>
                  <a:srgbClr val="000000"/>
                </a:solidFill>
              </a:rPr>
              <a:t>MISSION STATEMENT</a:t>
            </a:r>
            <a:endParaRPr lang="en-US" sz="800" dirty="0">
              <a:solidFill>
                <a:srgbClr val="000000"/>
              </a:solidFill>
            </a:endParaRPr>
          </a:p>
          <a:p>
            <a:r>
              <a:rPr lang="en-US" sz="800" dirty="0">
                <a:solidFill>
                  <a:srgbClr val="000000"/>
                </a:solidFill>
              </a:rPr>
              <a:t>District 7770’s Grant Committee exists to assist our 80 Clubs in reaching a full level of active participation within the numerous Local and International Grants offered by the Rotary Foundation.</a:t>
            </a:r>
          </a:p>
          <a:p>
            <a:r>
              <a:rPr lang="en-US" sz="800" u="sng" dirty="0">
                <a:solidFill>
                  <a:srgbClr val="000000"/>
                </a:solidFill>
              </a:rPr>
              <a:t>TERMS AND CONDITIONS</a:t>
            </a:r>
            <a:endParaRPr lang="en-US" sz="800" dirty="0">
              <a:solidFill>
                <a:srgbClr val="000000"/>
              </a:solidFill>
            </a:endParaRPr>
          </a:p>
          <a:p>
            <a:pPr lvl="0"/>
            <a:r>
              <a:rPr lang="en-US" sz="800" u="sng" dirty="0">
                <a:solidFill>
                  <a:srgbClr val="000000"/>
                </a:solidFill>
              </a:rPr>
              <a:t>Terms of Qualification</a:t>
            </a:r>
            <a:endParaRPr lang="en-US" sz="800" dirty="0">
              <a:solidFill>
                <a:srgbClr val="000000"/>
              </a:solidFill>
            </a:endParaRPr>
          </a:p>
          <a:p>
            <a:pPr lvl="0"/>
            <a:r>
              <a:rPr lang="en-US" sz="800" dirty="0">
                <a:solidFill>
                  <a:srgbClr val="000000"/>
                </a:solidFill>
              </a:rPr>
              <a:t>Upon successful completion of the qualification requirements, the Club will receive qualified status for a period of one year.</a:t>
            </a:r>
          </a:p>
          <a:p>
            <a:pPr lvl="0"/>
            <a:r>
              <a:rPr lang="en-US" sz="800" dirty="0">
                <a:solidFill>
                  <a:srgbClr val="000000"/>
                </a:solidFill>
              </a:rPr>
              <a:t>By entering into this Agreement and receiving Rotary Foundation grant funds, the Club understands and confirms that the Club, as an entity, is responsible for the use of grant funds, regardless of which individual(s) or group controlled the funds.</a:t>
            </a:r>
          </a:p>
          <a:p>
            <a:pPr lvl="0"/>
            <a:r>
              <a:rPr lang="en-US" sz="800" dirty="0">
                <a:solidFill>
                  <a:srgbClr val="000000"/>
                </a:solidFill>
              </a:rPr>
              <a:t>The Club must cooperate with all District and TRF audits.</a:t>
            </a:r>
          </a:p>
          <a:p>
            <a:pPr lvl="0"/>
            <a:r>
              <a:rPr lang="en-US" sz="800" dirty="0">
                <a:solidFill>
                  <a:srgbClr val="000000"/>
                </a:solidFill>
              </a:rPr>
              <a:t>District 7770 requires Clubs to provide a 1:1 Match up to the Annual Maximum established by the District Governor and District Foundation Chair prior to each grant cycle.</a:t>
            </a:r>
          </a:p>
          <a:p>
            <a:r>
              <a:rPr lang="en-US" sz="800" dirty="0">
                <a:solidFill>
                  <a:srgbClr val="000000"/>
                </a:solidFill>
              </a:rPr>
              <a:t> </a:t>
            </a:r>
          </a:p>
          <a:p>
            <a:pPr lvl="0"/>
            <a:r>
              <a:rPr lang="en-US" sz="800" u="sng" dirty="0">
                <a:solidFill>
                  <a:srgbClr val="000000"/>
                </a:solidFill>
              </a:rPr>
              <a:t>Club Leadership Responsibilities for Qualification</a:t>
            </a:r>
            <a:endParaRPr lang="en-US" sz="800" dirty="0">
              <a:solidFill>
                <a:srgbClr val="000000"/>
              </a:solidFill>
            </a:endParaRPr>
          </a:p>
          <a:p>
            <a:pPr lvl="0"/>
            <a:r>
              <a:rPr lang="en-US" sz="800" dirty="0">
                <a:solidFill>
                  <a:srgbClr val="000000"/>
                </a:solidFill>
              </a:rPr>
              <a:t>Club must appoint a member to manage Club qualification and ensure that stewardship measures and proper grant management practices are implemented for all TRF grants.</a:t>
            </a:r>
          </a:p>
          <a:p>
            <a:pPr lvl="0"/>
            <a:r>
              <a:rPr lang="en-US" sz="800" dirty="0">
                <a:solidFill>
                  <a:srgbClr val="000000"/>
                </a:solidFill>
              </a:rPr>
              <a:t>Club must establish a succession plan for the transfer of grant records to ensure retention of information and documentation.</a:t>
            </a:r>
          </a:p>
          <a:p>
            <a:pPr lvl="0"/>
            <a:r>
              <a:rPr lang="en-US" sz="800" dirty="0">
                <a:solidFill>
                  <a:srgbClr val="000000"/>
                </a:solidFill>
              </a:rPr>
              <a:t>Two Club Members (preferably including the President-Elect) MUST attend the Grant Management Training Seminar arranged by the District.</a:t>
            </a:r>
          </a:p>
        </p:txBody>
      </p:sp>
    </p:spTree>
    <p:extLst>
      <p:ext uri="{BB962C8B-B14F-4D97-AF65-F5344CB8AC3E}">
        <p14:creationId xmlns:p14="http://schemas.microsoft.com/office/powerpoint/2010/main" val="3885921256"/>
      </p:ext>
    </p:extLst>
  </p:cSld>
  <p:clrMapOvr>
    <a:masterClrMapping/>
  </p:clrMapOvr>
  <p:transition spd="med" advClick="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bwMode="auto">
          <a:xfrm>
            <a:off x="457200" y="457200"/>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eaLnBrk="1" hangingPunct="1"/>
            <a:r>
              <a:rPr lang="en-US" sz="3600" dirty="0" smtClean="0">
                <a:latin typeface="Times New Roman" panose="02020603050405020304" pitchFamily="18" charset="0"/>
                <a:cs typeface="Times New Roman" panose="02020603050405020304" pitchFamily="18" charset="0"/>
              </a:rPr>
              <a:t>Club Qualifications</a:t>
            </a:r>
          </a:p>
        </p:txBody>
      </p:sp>
      <p:sp>
        <p:nvSpPr>
          <p:cNvPr id="4" name="Content Placeholder 2"/>
          <p:cNvSpPr txBox="1">
            <a:spLocks/>
          </p:cNvSpPr>
          <p:nvPr/>
        </p:nvSpPr>
        <p:spPr bwMode="auto">
          <a:xfrm>
            <a:off x="135835" y="1066800"/>
            <a:ext cx="5181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ヒラギノ角ゴ Pro W3" pitchFamily="-84" charset="-128"/>
              </a:defRPr>
            </a:lvl1pPr>
            <a:lvl2pPr marL="338138" indent="-2222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115888" lvl="1" indent="0">
              <a:spcBef>
                <a:spcPct val="20000"/>
              </a:spcBef>
              <a:buClr>
                <a:schemeClr val="accent1"/>
              </a:buClr>
              <a:buSzPct val="120000"/>
            </a:pPr>
            <a:endParaRPr lang="en-US" dirty="0">
              <a:solidFill>
                <a:srgbClr val="58585A"/>
              </a:solidFill>
              <a:latin typeface="Georgia" pitchFamily="18" charset="0"/>
            </a:endParaRPr>
          </a:p>
          <a:p>
            <a:pPr lvl="1">
              <a:spcBef>
                <a:spcPct val="20000"/>
              </a:spcBef>
              <a:buClr>
                <a:schemeClr val="accent1"/>
              </a:buClr>
              <a:buSzPct val="120000"/>
              <a:buFont typeface="Wingdings" pitchFamily="2" charset="2"/>
              <a:buChar char="§"/>
            </a:pPr>
            <a:r>
              <a:rPr lang="en-US" dirty="0" smtClean="0">
                <a:solidFill>
                  <a:srgbClr val="58585A"/>
                </a:solidFill>
                <a:latin typeface="Georgia" pitchFamily="18" charset="0"/>
              </a:rPr>
              <a:t>Agree to implement the club MOU</a:t>
            </a:r>
          </a:p>
          <a:p>
            <a:pPr lvl="1">
              <a:spcBef>
                <a:spcPct val="20000"/>
              </a:spcBef>
              <a:buClr>
                <a:schemeClr val="accent1"/>
              </a:buClr>
              <a:buSzPct val="120000"/>
              <a:buFont typeface="Wingdings" pitchFamily="2" charset="2"/>
              <a:buChar char="§"/>
            </a:pPr>
            <a:endParaRPr lang="en-US" dirty="0" smtClean="0">
              <a:solidFill>
                <a:srgbClr val="58585A"/>
              </a:solidFill>
              <a:latin typeface="Georgia" pitchFamily="18" charset="0"/>
            </a:endParaRPr>
          </a:p>
          <a:p>
            <a:pPr lvl="1">
              <a:spcBef>
                <a:spcPct val="20000"/>
              </a:spcBef>
              <a:buClr>
                <a:schemeClr val="accent1"/>
              </a:buClr>
              <a:buSzPct val="120000"/>
              <a:buFont typeface="Wingdings" pitchFamily="2" charset="2"/>
              <a:buChar char="§"/>
            </a:pPr>
            <a:r>
              <a:rPr lang="en-US" dirty="0" smtClean="0">
                <a:solidFill>
                  <a:srgbClr val="58585A"/>
                </a:solidFill>
                <a:latin typeface="Georgia" pitchFamily="18" charset="0"/>
              </a:rPr>
              <a:t>Send 2 members (President, Foundation Chair) to grant management session at the Fall Foundation, Membership, Public Image </a:t>
            </a:r>
            <a:r>
              <a:rPr lang="en-US" dirty="0">
                <a:solidFill>
                  <a:srgbClr val="58585A"/>
                </a:solidFill>
                <a:latin typeface="Georgia" pitchFamily="18" charset="0"/>
              </a:rPr>
              <a:t> </a:t>
            </a:r>
            <a:r>
              <a:rPr lang="en-US" dirty="0" smtClean="0">
                <a:solidFill>
                  <a:srgbClr val="58585A"/>
                </a:solidFill>
                <a:latin typeface="Georgia" pitchFamily="18" charset="0"/>
              </a:rPr>
              <a:t>Seminar.</a:t>
            </a:r>
          </a:p>
          <a:p>
            <a:pPr lvl="1">
              <a:spcBef>
                <a:spcPct val="20000"/>
              </a:spcBef>
              <a:buClr>
                <a:schemeClr val="accent1"/>
              </a:buClr>
              <a:buSzPct val="120000"/>
              <a:buFont typeface="Wingdings" pitchFamily="2" charset="2"/>
              <a:buChar char="§"/>
            </a:pPr>
            <a:endParaRPr lang="en-US" dirty="0" smtClean="0">
              <a:solidFill>
                <a:srgbClr val="58585A"/>
              </a:solidFill>
              <a:latin typeface="Georgia" pitchFamily="18" charset="0"/>
            </a:endParaRPr>
          </a:p>
          <a:p>
            <a:pPr lvl="1">
              <a:spcBef>
                <a:spcPct val="20000"/>
              </a:spcBef>
              <a:buClr>
                <a:schemeClr val="accent1"/>
              </a:buClr>
              <a:buSzPct val="120000"/>
              <a:buFont typeface="Wingdings" pitchFamily="2" charset="2"/>
              <a:buChar char="§"/>
            </a:pPr>
            <a:r>
              <a:rPr lang="en-US" dirty="0" smtClean="0">
                <a:solidFill>
                  <a:srgbClr val="58585A"/>
                </a:solidFill>
                <a:latin typeface="Georgia" pitchFamily="18" charset="0"/>
              </a:rPr>
              <a:t>Be an EREY Club, Every Rotarian Every Year by May 15, 2017</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250" t="20775" r="34000" b="5634"/>
          <a:stretch/>
        </p:blipFill>
        <p:spPr bwMode="auto">
          <a:xfrm>
            <a:off x="5334000" y="1828800"/>
            <a:ext cx="3124200" cy="3981450"/>
          </a:xfrm>
          <a:prstGeom prst="rect">
            <a:avLst/>
          </a:prstGeom>
          <a:noFill/>
          <a:ln w="9525">
            <a:solidFill>
              <a:schemeClr val="tx1"/>
            </a:solidFill>
            <a:miter lim="800000"/>
            <a:headEnd/>
            <a:tailEnd/>
          </a:ln>
          <a:effectLst>
            <a:outerShdw blurRad="85725" dist="63500" dir="2700000" algn="ctr" rotWithShape="0">
              <a:srgbClr val="000000">
                <a:alpha val="3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87577000"/>
      </p:ext>
    </p:extLst>
  </p:cSld>
  <p:clrMapOvr>
    <a:masterClrMapping/>
  </p:clrMapOvr>
  <p:transition spd="med" advClick="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763000" cy="685800"/>
          </a:xfrm>
        </p:spPr>
        <p:txBody>
          <a:bodyPr/>
          <a:lstStyle/>
          <a:p>
            <a:pPr algn="ctr"/>
            <a:r>
              <a:rPr lang="en-US" sz="3600" dirty="0" smtClean="0">
                <a:latin typeface="Times New Roman" panose="02020603050405020304" pitchFamily="18" charset="0"/>
                <a:cs typeface="Times New Roman" panose="02020603050405020304" pitchFamily="18" charset="0"/>
              </a:rPr>
              <a:t>District Grants</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1066800"/>
            <a:ext cx="8763000" cy="4953000"/>
          </a:xfrm>
        </p:spPr>
        <p:txBody>
          <a:bodyPr/>
          <a:lstStyle/>
          <a:p>
            <a:r>
              <a:rPr lang="en-US" sz="1600" dirty="0" smtClean="0">
                <a:solidFill>
                  <a:schemeClr val="tx1"/>
                </a:solidFill>
              </a:rPr>
              <a:t>This </a:t>
            </a:r>
            <a:r>
              <a:rPr lang="en-US" sz="1600" dirty="0">
                <a:solidFill>
                  <a:schemeClr val="tx1"/>
                </a:solidFill>
              </a:rPr>
              <a:t>is a return of 50% of the money that we send to the Foundation</a:t>
            </a:r>
          </a:p>
          <a:p>
            <a:r>
              <a:rPr lang="en-US" sz="1600" dirty="0">
                <a:solidFill>
                  <a:schemeClr val="tx1"/>
                </a:solidFill>
              </a:rPr>
              <a:t>Application</a:t>
            </a:r>
          </a:p>
          <a:p>
            <a:pPr lvl="0"/>
            <a:r>
              <a:rPr lang="en-US" sz="1600" dirty="0">
                <a:solidFill>
                  <a:schemeClr val="tx1"/>
                </a:solidFill>
              </a:rPr>
              <a:t>Use WORD format</a:t>
            </a:r>
          </a:p>
          <a:p>
            <a:pPr lvl="0"/>
            <a:r>
              <a:rPr lang="en-US" sz="1600" dirty="0">
                <a:solidFill>
                  <a:schemeClr val="tx1"/>
                </a:solidFill>
              </a:rPr>
              <a:t>Section 1(A) Description – BE BRIEF – one short paragraph should suffice.  What are you going to do?  That’s it.</a:t>
            </a:r>
          </a:p>
          <a:p>
            <a:pPr lvl="0"/>
            <a:r>
              <a:rPr lang="en-US" sz="1600" dirty="0">
                <a:solidFill>
                  <a:schemeClr val="tx1"/>
                </a:solidFill>
              </a:rPr>
              <a:t>Section 1(B) Active Rotarian Involvement very important – no check stroking.</a:t>
            </a:r>
          </a:p>
          <a:p>
            <a:pPr lvl="0"/>
            <a:r>
              <a:rPr lang="en-US" sz="1600" dirty="0">
                <a:solidFill>
                  <a:schemeClr val="tx1"/>
                </a:solidFill>
              </a:rPr>
              <a:t>Sections 2-3-4 Dates – cannot begin before July 1, 2017; end by April 30 if possible.</a:t>
            </a:r>
          </a:p>
          <a:p>
            <a:pPr lvl="0"/>
            <a:r>
              <a:rPr lang="en-US" sz="1600" dirty="0">
                <a:solidFill>
                  <a:schemeClr val="tx1"/>
                </a:solidFill>
              </a:rPr>
              <a:t>Sections 5-6 – Be sure monies match - $2600 maximum district grant; project can be more than $5200 but match is limited to $2600.Club Agreement – be sure to check box </a:t>
            </a:r>
            <a:r>
              <a:rPr lang="en-US" sz="1600" dirty="0">
                <a:solidFill>
                  <a:schemeClr val="tx1"/>
                </a:solidFill>
                <a:sym typeface="Wingdings"/>
              </a:rPr>
              <a:t></a:t>
            </a:r>
            <a:endParaRPr lang="en-US" sz="1600" dirty="0">
              <a:solidFill>
                <a:schemeClr val="tx1"/>
              </a:solidFill>
            </a:endParaRPr>
          </a:p>
          <a:p>
            <a:pPr lvl="0"/>
            <a:r>
              <a:rPr lang="en-US" sz="1600" dirty="0">
                <a:solidFill>
                  <a:schemeClr val="tx1"/>
                </a:solidFill>
              </a:rPr>
              <a:t>Submit by MAY </a:t>
            </a:r>
            <a:r>
              <a:rPr lang="en-US" sz="1600" dirty="0" smtClean="0">
                <a:solidFill>
                  <a:schemeClr val="tx1"/>
                </a:solidFill>
              </a:rPr>
              <a:t>15 </a:t>
            </a:r>
            <a:r>
              <a:rPr lang="en-US" sz="1600" dirty="0">
                <a:solidFill>
                  <a:schemeClr val="tx1"/>
                </a:solidFill>
              </a:rPr>
              <a:t>DEADLINE electronically to </a:t>
            </a:r>
            <a:r>
              <a:rPr lang="en-US" sz="1600" u="sng" dirty="0">
                <a:solidFill>
                  <a:schemeClr val="tx1"/>
                </a:solidFill>
                <a:hlinkClick r:id="rId2"/>
              </a:rPr>
              <a:t>Bobgross.rotary7770@gmail.com</a:t>
            </a:r>
            <a:endParaRPr lang="en-US" sz="1600" dirty="0">
              <a:solidFill>
                <a:schemeClr val="tx1"/>
              </a:solidFill>
            </a:endParaRPr>
          </a:p>
          <a:p>
            <a:pPr lvl="0"/>
            <a:r>
              <a:rPr lang="en-US" sz="1600" dirty="0">
                <a:solidFill>
                  <a:schemeClr val="tx1"/>
                </a:solidFill>
              </a:rPr>
              <a:t>Bob will acknowledge receipt of your application.  If you don’t get an acknowledgement, he didn’t get it.  Call him.</a:t>
            </a:r>
          </a:p>
          <a:p>
            <a:pPr lvl="0"/>
            <a:r>
              <a:rPr lang="en-US" sz="1600" dirty="0">
                <a:solidFill>
                  <a:schemeClr val="tx1"/>
                </a:solidFill>
              </a:rPr>
              <a:t>The District Grants Committee will review all applications and Bob will get back to you by mid-May with TENTATIVE approval.</a:t>
            </a:r>
          </a:p>
          <a:p>
            <a:pPr lvl="0"/>
            <a:r>
              <a:rPr lang="en-US" sz="1600" dirty="0">
                <a:solidFill>
                  <a:schemeClr val="tx1"/>
                </a:solidFill>
              </a:rPr>
              <a:t>Once the District approves the applications, RI must approve them.  We will submit them to RI and we should hear from them by mid-June.  Bob will notify you when your application is finally approved.  Do not begin your project before receiving THIS approval.</a:t>
            </a:r>
          </a:p>
          <a:p>
            <a:pPr lvl="0"/>
            <a:r>
              <a:rPr lang="en-US" sz="1600" dirty="0">
                <a:solidFill>
                  <a:schemeClr val="tx1"/>
                </a:solidFill>
              </a:rPr>
              <a:t>Checks will be distributed at the District Foundation Workshop, normally in September.  If you need your check sooner, let us know and we will get you your check.</a:t>
            </a:r>
          </a:p>
          <a:p>
            <a:r>
              <a:rPr lang="en-US" sz="1600" dirty="0"/>
              <a:t> </a:t>
            </a:r>
          </a:p>
          <a:p>
            <a:r>
              <a:rPr lang="en-US" dirty="0"/>
              <a:t> </a:t>
            </a:r>
          </a:p>
          <a:p>
            <a:endParaRPr lang="en-US" dirty="0"/>
          </a:p>
        </p:txBody>
      </p:sp>
    </p:spTree>
    <p:extLst>
      <p:ext uri="{BB962C8B-B14F-4D97-AF65-F5344CB8AC3E}">
        <p14:creationId xmlns:p14="http://schemas.microsoft.com/office/powerpoint/2010/main" val="3311476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latin typeface="Times New Roman" panose="02020603050405020304" pitchFamily="18" charset="0"/>
                <a:cs typeface="Times New Roman" panose="02020603050405020304" pitchFamily="18" charset="0"/>
              </a:rPr>
              <a:t>District Global Grant</a:t>
            </a:r>
            <a:endParaRPr lang="en-US" sz="3600"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sz="4400" b="1" dirty="0" err="1" smtClean="0">
                <a:solidFill>
                  <a:schemeClr val="tx1"/>
                </a:solidFill>
              </a:rPr>
              <a:t>Rhetta</a:t>
            </a:r>
            <a:r>
              <a:rPr lang="en-US" sz="4400" b="1" dirty="0" smtClean="0">
                <a:solidFill>
                  <a:schemeClr val="tx1"/>
                </a:solidFill>
              </a:rPr>
              <a:t> Guthrie</a:t>
            </a:r>
            <a:endParaRPr lang="en-US" sz="4400" b="1" dirty="0">
              <a:solidFill>
                <a:schemeClr val="tx1"/>
              </a:solidFill>
            </a:endParaRPr>
          </a:p>
        </p:txBody>
      </p:sp>
    </p:spTree>
    <p:extLst>
      <p:ext uri="{BB962C8B-B14F-4D97-AF65-F5344CB8AC3E}">
        <p14:creationId xmlns:p14="http://schemas.microsoft.com/office/powerpoint/2010/main" val="3775955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bwMode="auto">
          <a:xfrm>
            <a:off x="457200" y="457200"/>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eaLnBrk="1" hangingPunct="1"/>
            <a:r>
              <a:rPr lang="en-US" sz="3600" dirty="0" smtClean="0">
                <a:latin typeface="Times New Roman" panose="02020603050405020304" pitchFamily="18" charset="0"/>
                <a:cs typeface="Times New Roman" panose="02020603050405020304" pitchFamily="18" charset="0"/>
              </a:rPr>
              <a:t>Global Grants</a:t>
            </a:r>
          </a:p>
        </p:txBody>
      </p:sp>
      <p:sp>
        <p:nvSpPr>
          <p:cNvPr id="4" name="Content Placeholder 2"/>
          <p:cNvSpPr txBox="1">
            <a:spLocks/>
          </p:cNvSpPr>
          <p:nvPr/>
        </p:nvSpPr>
        <p:spPr bwMode="auto">
          <a:xfrm>
            <a:off x="304800" y="1295400"/>
            <a:ext cx="4572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ヒラギノ角ゴ Pro W3" pitchFamily="-84" charset="-128"/>
              </a:defRPr>
            </a:lvl1pPr>
            <a:lvl2pPr marL="338138" indent="-2222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lvl="1">
              <a:spcBef>
                <a:spcPct val="20000"/>
              </a:spcBef>
              <a:buClr>
                <a:schemeClr val="accent1"/>
              </a:buClr>
              <a:buSzPct val="120000"/>
              <a:buFont typeface="Wingdings" pitchFamily="2" charset="2"/>
              <a:buChar char="§"/>
            </a:pPr>
            <a:r>
              <a:rPr lang="en-US" dirty="0" smtClean="0">
                <a:solidFill>
                  <a:srgbClr val="58585A"/>
                </a:solidFill>
                <a:latin typeface="Georgia" pitchFamily="18" charset="0"/>
              </a:rPr>
              <a:t>Large, </a:t>
            </a:r>
            <a:r>
              <a:rPr lang="en-US" dirty="0">
                <a:solidFill>
                  <a:srgbClr val="58585A"/>
                </a:solidFill>
                <a:latin typeface="Georgia" pitchFamily="18" charset="0"/>
              </a:rPr>
              <a:t>l</a:t>
            </a:r>
            <a:r>
              <a:rPr lang="en-US" dirty="0" smtClean="0">
                <a:solidFill>
                  <a:srgbClr val="58585A"/>
                </a:solidFill>
                <a:latin typeface="Georgia" pitchFamily="18" charset="0"/>
              </a:rPr>
              <a:t>ong-term projects</a:t>
            </a:r>
          </a:p>
          <a:p>
            <a:pPr lvl="1">
              <a:spcBef>
                <a:spcPct val="20000"/>
              </a:spcBef>
              <a:buClr>
                <a:schemeClr val="accent1"/>
              </a:buClr>
              <a:buSzPct val="120000"/>
              <a:buFont typeface="Wingdings" pitchFamily="2" charset="2"/>
              <a:buChar char="§"/>
            </a:pPr>
            <a:r>
              <a:rPr lang="en-US" dirty="0">
                <a:solidFill>
                  <a:srgbClr val="58585A"/>
                </a:solidFill>
                <a:latin typeface="Georgia" pitchFamily="18" charset="0"/>
              </a:rPr>
              <a:t>Sustainable, measurable outcomes</a:t>
            </a:r>
          </a:p>
          <a:p>
            <a:pPr lvl="1">
              <a:spcBef>
                <a:spcPct val="20000"/>
              </a:spcBef>
              <a:buClr>
                <a:schemeClr val="accent1"/>
              </a:buClr>
              <a:buSzPct val="120000"/>
              <a:buFont typeface="Wingdings" pitchFamily="2" charset="2"/>
              <a:buChar char="§"/>
            </a:pPr>
            <a:r>
              <a:rPr lang="en-US" dirty="0">
                <a:solidFill>
                  <a:srgbClr val="58585A"/>
                </a:solidFill>
                <a:latin typeface="Georgia" pitchFamily="18" charset="0"/>
              </a:rPr>
              <a:t>Alignment with areas of focus</a:t>
            </a:r>
          </a:p>
          <a:p>
            <a:pPr lvl="1">
              <a:spcBef>
                <a:spcPct val="20000"/>
              </a:spcBef>
              <a:buClr>
                <a:schemeClr val="accent1"/>
              </a:buClr>
              <a:buSzPct val="120000"/>
              <a:buFont typeface="Wingdings" pitchFamily="2" charset="2"/>
              <a:buChar char="§"/>
            </a:pPr>
            <a:r>
              <a:rPr lang="en-US" dirty="0" smtClean="0">
                <a:solidFill>
                  <a:srgbClr val="58585A"/>
                </a:solidFill>
                <a:latin typeface="Georgia" pitchFamily="18" charset="0"/>
              </a:rPr>
              <a:t>International partnership</a:t>
            </a:r>
          </a:p>
          <a:p>
            <a:pPr lvl="1">
              <a:spcBef>
                <a:spcPct val="20000"/>
              </a:spcBef>
              <a:buClr>
                <a:schemeClr val="accent1"/>
              </a:buClr>
              <a:buSzPct val="120000"/>
              <a:buFont typeface="Wingdings" pitchFamily="2" charset="2"/>
              <a:buChar char="§"/>
            </a:pPr>
            <a:r>
              <a:rPr lang="en-US" dirty="0" smtClean="0">
                <a:solidFill>
                  <a:srgbClr val="58585A"/>
                </a:solidFill>
                <a:latin typeface="Georgia" pitchFamily="18" charset="0"/>
              </a:rPr>
              <a:t>World Fund match</a:t>
            </a:r>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0" y="1828800"/>
            <a:ext cx="3540477" cy="4345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24070" y="3810000"/>
            <a:ext cx="4452730" cy="2308324"/>
          </a:xfrm>
          <a:prstGeom prst="rect">
            <a:avLst/>
          </a:prstGeom>
          <a:noFill/>
        </p:spPr>
        <p:txBody>
          <a:bodyPr wrap="square" rtlCol="0">
            <a:spAutoFit/>
          </a:bodyPr>
          <a:lstStyle/>
          <a:p>
            <a:r>
              <a:rPr lang="en-US" b="1" dirty="0" smtClean="0">
                <a:solidFill>
                  <a:srgbClr val="000000"/>
                </a:solidFill>
              </a:rPr>
              <a:t>Minimum $30,000 </a:t>
            </a:r>
          </a:p>
          <a:p>
            <a:r>
              <a:rPr lang="en-US" b="1" dirty="0" smtClean="0">
                <a:solidFill>
                  <a:srgbClr val="000000"/>
                </a:solidFill>
              </a:rPr>
              <a:t>Club funds matched 50%</a:t>
            </a:r>
          </a:p>
          <a:p>
            <a:r>
              <a:rPr lang="en-US" b="1" dirty="0" smtClean="0">
                <a:solidFill>
                  <a:srgbClr val="000000"/>
                </a:solidFill>
              </a:rPr>
              <a:t>District Funds matched 100%</a:t>
            </a:r>
          </a:p>
          <a:p>
            <a:endParaRPr lang="en-US" b="1" dirty="0">
              <a:solidFill>
                <a:srgbClr val="000000"/>
              </a:solidFill>
            </a:endParaRPr>
          </a:p>
          <a:p>
            <a:r>
              <a:rPr lang="en-US" b="1" dirty="0" smtClean="0">
                <a:solidFill>
                  <a:srgbClr val="000000"/>
                </a:solidFill>
              </a:rPr>
              <a:t>A club contribution of $10,000 = $35,000</a:t>
            </a:r>
            <a:endParaRPr lang="en-US" b="1" dirty="0">
              <a:solidFill>
                <a:srgbClr val="000000"/>
              </a:solidFill>
            </a:endParaRPr>
          </a:p>
        </p:txBody>
      </p:sp>
    </p:spTree>
    <p:extLst>
      <p:ext uri="{BB962C8B-B14F-4D97-AF65-F5344CB8AC3E}">
        <p14:creationId xmlns:p14="http://schemas.microsoft.com/office/powerpoint/2010/main" val="4253954254"/>
      </p:ext>
    </p:extLst>
  </p:cSld>
  <p:clrMapOvr>
    <a:masterClrMapping/>
  </p:clrMapOvr>
  <p:transition spd="med" advClick="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bwMode="auto">
          <a:xfrm>
            <a:off x="457200" y="457200"/>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eaLnBrk="1" hangingPunct="1"/>
            <a:r>
              <a:rPr lang="en-US" sz="3600" dirty="0" smtClean="0">
                <a:latin typeface="Arial Narrow" pitchFamily="34" charset="0"/>
              </a:rPr>
              <a:t>Global Grant Peru</a:t>
            </a:r>
          </a:p>
        </p:txBody>
      </p:sp>
      <p:pic>
        <p:nvPicPr>
          <p:cNvPr id="6146" name="Picture 2" descr="Image may contain: 8 people, people smiling, child and outdo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19200"/>
            <a:ext cx="7010400" cy="4982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600235"/>
      </p:ext>
    </p:extLst>
  </p:cSld>
  <p:clrMapOvr>
    <a:masterClrMapping/>
  </p:clrMapOvr>
  <p:transition spd="med" advClick="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latin typeface="Times New Roman" panose="02020603050405020304" pitchFamily="18" charset="0"/>
                <a:cs typeface="Times New Roman" panose="02020603050405020304" pitchFamily="18" charset="0"/>
              </a:rPr>
              <a:t>District Global Grant</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altLang="en-US" sz="3200" b="1" dirty="0">
                <a:latin typeface="Arial Narrow Bold" panose="020B0706020202030204" pitchFamily="34" charset="0"/>
                <a:cs typeface="Times New Roman" pitchFamily="18" charset="0"/>
              </a:rPr>
              <a:t>District 7770 donates over $100,000 for clean drinking water. </a:t>
            </a:r>
            <a:endParaRPr lang="en-US" altLang="en-US" sz="3200" dirty="0">
              <a:latin typeface="Arial Narrow Bold" panose="020B0706020202030204" pitchFamily="34" charset="0"/>
            </a:endParaRPr>
          </a:p>
          <a:p>
            <a:endParaRPr lang="en-US" dirty="0"/>
          </a:p>
        </p:txBody>
      </p:sp>
      <p:pic>
        <p:nvPicPr>
          <p:cNvPr id="4" name="Picture 2" descr="wmi-safe-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286000"/>
            <a:ext cx="7391400"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87428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latin typeface="Times New Roman" panose="02020603050405020304" pitchFamily="18" charset="0"/>
                <a:cs typeface="Times New Roman" panose="02020603050405020304" pitchFamily="18" charset="0"/>
              </a:rPr>
              <a:t>Global Ambassadorial Scholarships</a:t>
            </a:r>
          </a:p>
        </p:txBody>
      </p:sp>
      <p:sp>
        <p:nvSpPr>
          <p:cNvPr id="3" name="Content Placeholder 2"/>
          <p:cNvSpPr>
            <a:spLocks noGrp="1"/>
          </p:cNvSpPr>
          <p:nvPr>
            <p:ph idx="1"/>
          </p:nvPr>
        </p:nvSpPr>
        <p:spPr/>
        <p:txBody>
          <a:bodyPr/>
          <a:lstStyle/>
          <a:p>
            <a:pPr>
              <a:spcAft>
                <a:spcPts val="600"/>
              </a:spcAft>
              <a:buBlip>
                <a:blip r:embed="rId3"/>
              </a:buBlip>
            </a:pPr>
            <a:r>
              <a:rPr lang="en-US" sz="2600" dirty="0"/>
              <a:t>Graduate level</a:t>
            </a:r>
          </a:p>
          <a:p>
            <a:pPr>
              <a:spcAft>
                <a:spcPts val="600"/>
              </a:spcAft>
              <a:buBlip>
                <a:blip r:embed="rId3"/>
              </a:buBlip>
            </a:pPr>
            <a:r>
              <a:rPr lang="en-US" sz="2600" dirty="0"/>
              <a:t>Study periods of 1-4 years</a:t>
            </a:r>
          </a:p>
          <a:p>
            <a:pPr>
              <a:spcAft>
                <a:spcPts val="600"/>
              </a:spcAft>
              <a:buBlip>
                <a:blip r:embed="rId3"/>
              </a:buBlip>
            </a:pPr>
            <a:r>
              <a:rPr lang="en-US" sz="2600" dirty="0"/>
              <a:t>Alignment with the areas of focus</a:t>
            </a:r>
          </a:p>
          <a:p>
            <a:pPr lvl="1">
              <a:spcAft>
                <a:spcPts val="600"/>
              </a:spcAft>
              <a:buFont typeface="Arial" panose="020B0604020202020204" pitchFamily="34" charset="0"/>
              <a:buChar char="•"/>
            </a:pPr>
            <a:r>
              <a:rPr lang="en-US" sz="2200" dirty="0"/>
              <a:t>Previous work, volunteer, and study experience</a:t>
            </a:r>
          </a:p>
          <a:p>
            <a:pPr lvl="1">
              <a:spcAft>
                <a:spcPts val="600"/>
              </a:spcAft>
              <a:buFont typeface="Arial" panose="020B0604020202020204" pitchFamily="34" charset="0"/>
              <a:buChar char="•"/>
            </a:pPr>
            <a:r>
              <a:rPr lang="en-US" sz="2200" dirty="0"/>
              <a:t>Academic program</a:t>
            </a:r>
          </a:p>
          <a:p>
            <a:pPr lvl="1">
              <a:spcAft>
                <a:spcPts val="600"/>
              </a:spcAft>
              <a:buFont typeface="Arial" panose="020B0604020202020204" pitchFamily="34" charset="0"/>
              <a:buChar char="•"/>
            </a:pPr>
            <a:r>
              <a:rPr lang="en-US" sz="2200" dirty="0"/>
              <a:t>Future career plans (immediate and long-range)</a:t>
            </a:r>
          </a:p>
          <a:p>
            <a:pPr>
              <a:spcAft>
                <a:spcPts val="600"/>
              </a:spcAft>
              <a:buBlip>
                <a:blip r:embed="rId3"/>
              </a:buBlip>
            </a:pPr>
            <a:r>
              <a:rPr lang="en-US" sz="2600" dirty="0"/>
              <a:t>Host and international sponsors</a:t>
            </a:r>
          </a:p>
          <a:p>
            <a:pPr>
              <a:spcAft>
                <a:spcPts val="600"/>
              </a:spcAft>
              <a:buBlip>
                <a:blip r:embed="rId3"/>
              </a:buBlip>
            </a:pPr>
            <a:r>
              <a:rPr lang="en-US" sz="2600" dirty="0"/>
              <a:t>Budget: $30,000 minimum, maximum $50,000</a:t>
            </a:r>
          </a:p>
          <a:p>
            <a:endParaRPr lang="en-US" dirty="0"/>
          </a:p>
        </p:txBody>
      </p:sp>
    </p:spTree>
    <p:extLst>
      <p:ext uri="{BB962C8B-B14F-4D97-AF65-F5344CB8AC3E}">
        <p14:creationId xmlns:p14="http://schemas.microsoft.com/office/powerpoint/2010/main" val="669440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bwMode="auto">
          <a:xfrm>
            <a:off x="457200" y="457200"/>
            <a:ext cx="75438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eaLnBrk="1" hangingPunct="1"/>
            <a:r>
              <a:rPr lang="en-US" sz="3600" dirty="0" smtClean="0">
                <a:latin typeface="Times New Roman" panose="02020603050405020304" pitchFamily="18" charset="0"/>
                <a:cs typeface="Times New Roman" panose="02020603050405020304" pitchFamily="18" charset="0"/>
              </a:rPr>
              <a:t>Global Ambassadorial Scholarships</a:t>
            </a:r>
          </a:p>
        </p:txBody>
      </p:sp>
      <p:sp>
        <p:nvSpPr>
          <p:cNvPr id="2" name="TextBox 1"/>
          <p:cNvSpPr txBox="1"/>
          <p:nvPr/>
        </p:nvSpPr>
        <p:spPr>
          <a:xfrm>
            <a:off x="762000" y="1219200"/>
            <a:ext cx="3429000" cy="1569660"/>
          </a:xfrm>
          <a:prstGeom prst="rect">
            <a:avLst/>
          </a:prstGeom>
          <a:noFill/>
        </p:spPr>
        <p:txBody>
          <a:bodyPr wrap="square" rtlCol="0">
            <a:spAutoFit/>
          </a:bodyPr>
          <a:lstStyle/>
          <a:p>
            <a:r>
              <a:rPr lang="en-US" b="1" dirty="0" smtClean="0">
                <a:solidFill>
                  <a:srgbClr val="000000"/>
                </a:solidFill>
              </a:rPr>
              <a:t>Scholars 2017-18</a:t>
            </a:r>
          </a:p>
          <a:p>
            <a:r>
              <a:rPr lang="en-US" b="1" dirty="0" smtClean="0">
                <a:solidFill>
                  <a:srgbClr val="000000"/>
                </a:solidFill>
              </a:rPr>
              <a:t>Chelsea Roland</a:t>
            </a:r>
          </a:p>
          <a:p>
            <a:r>
              <a:rPr lang="en-US" b="1" dirty="0" smtClean="0">
                <a:solidFill>
                  <a:srgbClr val="000000"/>
                </a:solidFill>
              </a:rPr>
              <a:t>Ellis Flock</a:t>
            </a:r>
          </a:p>
          <a:p>
            <a:r>
              <a:rPr lang="en-US" b="1" dirty="0" smtClean="0">
                <a:solidFill>
                  <a:srgbClr val="000000"/>
                </a:solidFill>
              </a:rPr>
              <a:t>Catherine Glen</a:t>
            </a:r>
            <a:endParaRPr lang="en-US" b="1" dirty="0">
              <a:solidFill>
                <a:srgbClr val="000000"/>
              </a:solidFill>
            </a:endParaRPr>
          </a:p>
        </p:txBody>
      </p:sp>
      <p:sp>
        <p:nvSpPr>
          <p:cNvPr id="6" name="TextBox 5"/>
          <p:cNvSpPr txBox="1"/>
          <p:nvPr/>
        </p:nvSpPr>
        <p:spPr>
          <a:xfrm>
            <a:off x="4800600" y="1219200"/>
            <a:ext cx="3200400" cy="1569660"/>
          </a:xfrm>
          <a:prstGeom prst="rect">
            <a:avLst/>
          </a:prstGeom>
          <a:noFill/>
        </p:spPr>
        <p:txBody>
          <a:bodyPr wrap="square" rtlCol="0">
            <a:spAutoFit/>
          </a:bodyPr>
          <a:lstStyle/>
          <a:p>
            <a:r>
              <a:rPr lang="en-US" b="1" dirty="0" smtClean="0">
                <a:solidFill>
                  <a:srgbClr val="000000"/>
                </a:solidFill>
              </a:rPr>
              <a:t>Scholars 2018-19</a:t>
            </a:r>
          </a:p>
          <a:p>
            <a:r>
              <a:rPr lang="en-US" b="1" dirty="0" smtClean="0">
                <a:solidFill>
                  <a:srgbClr val="000000"/>
                </a:solidFill>
              </a:rPr>
              <a:t>Morgan Larimer</a:t>
            </a:r>
          </a:p>
          <a:p>
            <a:r>
              <a:rPr lang="en-US" b="1" dirty="0" smtClean="0">
                <a:solidFill>
                  <a:srgbClr val="000000"/>
                </a:solidFill>
              </a:rPr>
              <a:t>Justin Skinner</a:t>
            </a:r>
          </a:p>
          <a:p>
            <a:r>
              <a:rPr lang="en-US" b="1" dirty="0" smtClean="0">
                <a:solidFill>
                  <a:srgbClr val="000000"/>
                </a:solidFill>
              </a:rPr>
              <a:t>Trish Elsie</a:t>
            </a:r>
            <a:endParaRPr lang="en-US" b="1" dirty="0">
              <a:solidFill>
                <a:srgbClr val="000000"/>
              </a:solidFill>
            </a:endParaRPr>
          </a:p>
        </p:txBody>
      </p:sp>
      <p:sp>
        <p:nvSpPr>
          <p:cNvPr id="7" name="TextBox 6"/>
          <p:cNvSpPr txBox="1"/>
          <p:nvPr/>
        </p:nvSpPr>
        <p:spPr>
          <a:xfrm>
            <a:off x="457200" y="2828617"/>
            <a:ext cx="8305800" cy="3477875"/>
          </a:xfrm>
          <a:prstGeom prst="rect">
            <a:avLst/>
          </a:prstGeom>
          <a:noFill/>
        </p:spPr>
        <p:txBody>
          <a:bodyPr wrap="square" rtlCol="0">
            <a:spAutoFit/>
          </a:bodyPr>
          <a:lstStyle/>
          <a:p>
            <a:pPr lvl="0"/>
            <a:r>
              <a:rPr lang="en-US" sz="2000" b="1" dirty="0">
                <a:solidFill>
                  <a:srgbClr val="000000"/>
                </a:solidFill>
              </a:rPr>
              <a:t>Seek qualified applicants Fall 2016 and 1</a:t>
            </a:r>
            <a:r>
              <a:rPr lang="en-US" sz="2000" b="1" baseline="30000" dirty="0">
                <a:solidFill>
                  <a:srgbClr val="000000"/>
                </a:solidFill>
              </a:rPr>
              <a:t>st</a:t>
            </a:r>
            <a:r>
              <a:rPr lang="en-US" sz="2000" b="1" dirty="0">
                <a:solidFill>
                  <a:srgbClr val="000000"/>
                </a:solidFill>
              </a:rPr>
              <a:t> Quarter </a:t>
            </a:r>
            <a:r>
              <a:rPr lang="en-US" sz="2000" b="1" dirty="0" smtClean="0">
                <a:solidFill>
                  <a:srgbClr val="000000"/>
                </a:solidFill>
              </a:rPr>
              <a:t>2017</a:t>
            </a:r>
          </a:p>
          <a:p>
            <a:pPr lvl="0"/>
            <a:endParaRPr lang="en-US" sz="2000" b="1" dirty="0">
              <a:solidFill>
                <a:srgbClr val="000000"/>
              </a:solidFill>
            </a:endParaRPr>
          </a:p>
          <a:p>
            <a:pPr lvl="0"/>
            <a:r>
              <a:rPr lang="en-US" sz="2000" b="1" dirty="0">
                <a:solidFill>
                  <a:srgbClr val="000000"/>
                </a:solidFill>
              </a:rPr>
              <a:t>Sponsor clubs screen and select applicants January - April </a:t>
            </a:r>
            <a:r>
              <a:rPr lang="en-US" sz="2000" b="1" dirty="0" smtClean="0">
                <a:solidFill>
                  <a:srgbClr val="000000"/>
                </a:solidFill>
              </a:rPr>
              <a:t>2017</a:t>
            </a:r>
          </a:p>
          <a:p>
            <a:pPr lvl="0"/>
            <a:endParaRPr lang="en-US" sz="2000" b="1" dirty="0">
              <a:solidFill>
                <a:srgbClr val="000000"/>
              </a:solidFill>
            </a:endParaRPr>
          </a:p>
          <a:p>
            <a:pPr lvl="0"/>
            <a:r>
              <a:rPr lang="en-US" sz="2000" b="1" dirty="0">
                <a:solidFill>
                  <a:srgbClr val="000000"/>
                </a:solidFill>
              </a:rPr>
              <a:t>Applicants submit application to sponsoring Rotary Club April 1, </a:t>
            </a:r>
            <a:r>
              <a:rPr lang="en-US" sz="2000" b="1" dirty="0" smtClean="0">
                <a:solidFill>
                  <a:srgbClr val="000000"/>
                </a:solidFill>
              </a:rPr>
              <a:t>2017</a:t>
            </a:r>
          </a:p>
          <a:p>
            <a:pPr lvl="0"/>
            <a:r>
              <a:rPr lang="en-US" sz="2000" b="1" dirty="0" smtClean="0">
                <a:solidFill>
                  <a:srgbClr val="000000"/>
                </a:solidFill>
              </a:rPr>
              <a:t> </a:t>
            </a:r>
            <a:endParaRPr lang="en-US" sz="2000" b="1" dirty="0">
              <a:solidFill>
                <a:srgbClr val="000000"/>
              </a:solidFill>
            </a:endParaRPr>
          </a:p>
          <a:p>
            <a:r>
              <a:rPr lang="en-US" sz="2000" b="1" dirty="0">
                <a:solidFill>
                  <a:srgbClr val="000000"/>
                </a:solidFill>
              </a:rPr>
              <a:t>Sponsor clubs submit applications to District Scholarship Committee June 1, </a:t>
            </a:r>
            <a:r>
              <a:rPr lang="en-US" sz="2000" b="1" dirty="0" smtClean="0">
                <a:solidFill>
                  <a:srgbClr val="000000"/>
                </a:solidFill>
              </a:rPr>
              <a:t>2017</a:t>
            </a:r>
          </a:p>
          <a:p>
            <a:endParaRPr lang="en-US" sz="2000" b="1" dirty="0">
              <a:solidFill>
                <a:srgbClr val="000000"/>
              </a:solidFill>
            </a:endParaRPr>
          </a:p>
          <a:p>
            <a:r>
              <a:rPr lang="en-US" sz="2000" b="1" dirty="0" smtClean="0">
                <a:solidFill>
                  <a:srgbClr val="000000"/>
                </a:solidFill>
              </a:rPr>
              <a:t>Interviews – August 25, 2017</a:t>
            </a:r>
            <a:endParaRPr lang="en-US" sz="2000" b="1" dirty="0">
              <a:solidFill>
                <a:srgbClr val="000000"/>
              </a:solidFill>
            </a:endParaRPr>
          </a:p>
        </p:txBody>
      </p:sp>
    </p:spTree>
    <p:extLst>
      <p:ext uri="{BB962C8B-B14F-4D97-AF65-F5344CB8AC3E}">
        <p14:creationId xmlns:p14="http://schemas.microsoft.com/office/powerpoint/2010/main" val="3659818187"/>
      </p:ext>
    </p:extLst>
  </p:cSld>
  <p:clrMapOvr>
    <a:masterClrMapping/>
  </p:clrMapOvr>
  <p:transition spd="med" advClick="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bwMode="auto">
          <a:xfrm>
            <a:off x="457200" y="457200"/>
            <a:ext cx="74676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eaLnBrk="1" hangingPunct="1"/>
            <a:r>
              <a:rPr lang="en-US" sz="3600" dirty="0">
                <a:latin typeface="Times New Roman" panose="02020603050405020304" pitchFamily="18" charset="0"/>
                <a:cs typeface="Times New Roman" panose="02020603050405020304" pitchFamily="18" charset="0"/>
              </a:rPr>
              <a:t>Global Ambassadorial Scholarships</a:t>
            </a:r>
            <a:endParaRPr lang="en-US" sz="3600" dirty="0" smtClean="0">
              <a:latin typeface="Arial Narrow" pitchFamily="34" charset="0"/>
            </a:endParaRPr>
          </a:p>
        </p:txBody>
      </p:sp>
      <p:sp>
        <p:nvSpPr>
          <p:cNvPr id="7" name="TextBox 6"/>
          <p:cNvSpPr txBox="1"/>
          <p:nvPr/>
        </p:nvSpPr>
        <p:spPr>
          <a:xfrm>
            <a:off x="304800" y="2209800"/>
            <a:ext cx="8305800" cy="2185214"/>
          </a:xfrm>
          <a:prstGeom prst="rect">
            <a:avLst/>
          </a:prstGeom>
          <a:noFill/>
        </p:spPr>
        <p:txBody>
          <a:bodyPr wrap="square" rtlCol="0">
            <a:spAutoFit/>
          </a:bodyPr>
          <a:lstStyle/>
          <a:p>
            <a:pPr lvl="0" algn="ctr"/>
            <a:r>
              <a:rPr lang="en-US" b="1" dirty="0" smtClean="0">
                <a:solidFill>
                  <a:srgbClr val="000000"/>
                </a:solidFill>
              </a:rPr>
              <a:t>Global Ambassadorial Scholarship Team</a:t>
            </a:r>
          </a:p>
          <a:p>
            <a:pPr lvl="0" algn="ctr"/>
            <a:endParaRPr lang="en-US" sz="2000" b="1" dirty="0">
              <a:solidFill>
                <a:srgbClr val="000000"/>
              </a:solidFill>
            </a:endParaRPr>
          </a:p>
          <a:p>
            <a:pPr lvl="0" algn="ctr"/>
            <a:r>
              <a:rPr lang="en-US" b="1" dirty="0" smtClean="0">
                <a:solidFill>
                  <a:srgbClr val="000000"/>
                </a:solidFill>
              </a:rPr>
              <a:t>Ann-Marie Quinn</a:t>
            </a:r>
          </a:p>
          <a:p>
            <a:pPr lvl="0" algn="ctr"/>
            <a:r>
              <a:rPr lang="en-US" b="1" dirty="0" smtClean="0">
                <a:solidFill>
                  <a:srgbClr val="000000"/>
                </a:solidFill>
              </a:rPr>
              <a:t>Lou Mello</a:t>
            </a:r>
          </a:p>
          <a:p>
            <a:pPr lvl="0" algn="ctr"/>
            <a:r>
              <a:rPr lang="en-US" b="1" dirty="0" smtClean="0">
                <a:solidFill>
                  <a:srgbClr val="000000"/>
                </a:solidFill>
              </a:rPr>
              <a:t>Beth </a:t>
            </a:r>
            <a:r>
              <a:rPr lang="en-US" b="1" dirty="0" err="1" smtClean="0">
                <a:solidFill>
                  <a:srgbClr val="000000"/>
                </a:solidFill>
              </a:rPr>
              <a:t>Wingard</a:t>
            </a:r>
            <a:endParaRPr lang="en-US" b="1" dirty="0" smtClean="0">
              <a:solidFill>
                <a:srgbClr val="000000"/>
              </a:solidFill>
            </a:endParaRPr>
          </a:p>
          <a:p>
            <a:pPr lvl="0"/>
            <a:endParaRPr lang="en-US" sz="2000" b="1" dirty="0">
              <a:solidFill>
                <a:srgbClr val="000000"/>
              </a:solidFill>
            </a:endParaRPr>
          </a:p>
        </p:txBody>
      </p:sp>
    </p:spTree>
    <p:extLst>
      <p:ext uri="{BB962C8B-B14F-4D97-AF65-F5344CB8AC3E}">
        <p14:creationId xmlns:p14="http://schemas.microsoft.com/office/powerpoint/2010/main" val="920277422"/>
      </p:ext>
    </p:extLst>
  </p:cSld>
  <p:clrMapOvr>
    <a:masterClrMapping/>
  </p:clrMapOvr>
  <p:transition spd="med" advClick="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latin typeface="Times New Roman" panose="02020603050405020304" pitchFamily="18" charset="0"/>
                <a:cs typeface="Times New Roman" panose="02020603050405020304" pitchFamily="18" charset="0"/>
              </a:rPr>
              <a:t>District Foundation Goals 2017-18</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219200"/>
            <a:ext cx="9144000" cy="5410200"/>
          </a:xfrm>
        </p:spPr>
        <p:txBody>
          <a:bodyPr/>
          <a:lstStyle/>
          <a:p>
            <a:r>
              <a:rPr lang="en-US" dirty="0"/>
              <a:t> </a:t>
            </a:r>
            <a:r>
              <a:rPr lang="en-US" dirty="0" smtClean="0">
                <a:latin typeface="Arial Narrow Bold" panose="020B0706020202030204" pitchFamily="34" charset="0"/>
              </a:rPr>
              <a:t>Total </a:t>
            </a:r>
            <a:r>
              <a:rPr lang="en-US" dirty="0">
                <a:latin typeface="Arial Narrow Bold" panose="020B0706020202030204" pitchFamily="34" charset="0"/>
              </a:rPr>
              <a:t>Giving Goal:						</a:t>
            </a:r>
            <a:r>
              <a:rPr lang="en-US" dirty="0" smtClean="0">
                <a:latin typeface="Arial Narrow Bold" panose="020B0706020202030204" pitchFamily="34" charset="0"/>
              </a:rPr>
              <a:t>	$1,100,000</a:t>
            </a:r>
          </a:p>
          <a:p>
            <a:endParaRPr lang="en-US" dirty="0">
              <a:latin typeface="Arial Narrow Bold" panose="020B0706020202030204" pitchFamily="34" charset="0"/>
            </a:endParaRPr>
          </a:p>
          <a:p>
            <a:r>
              <a:rPr lang="en-US" dirty="0">
                <a:latin typeface="Arial Narrow Bold" panose="020B0706020202030204" pitchFamily="34" charset="0"/>
              </a:rPr>
              <a:t>Annual Fund Giving Goal:			</a:t>
            </a:r>
            <a:r>
              <a:rPr lang="en-US" dirty="0" smtClean="0">
                <a:latin typeface="Arial Narrow Bold" panose="020B0706020202030204" pitchFamily="34" charset="0"/>
              </a:rPr>
              <a:t>	$216/Capita</a:t>
            </a:r>
          </a:p>
          <a:p>
            <a:endParaRPr lang="en-US" dirty="0">
              <a:latin typeface="Arial Narrow Bold" panose="020B0706020202030204" pitchFamily="34" charset="0"/>
            </a:endParaRPr>
          </a:p>
          <a:p>
            <a:r>
              <a:rPr lang="en-US" dirty="0">
                <a:latin typeface="Arial Narrow Bold" panose="020B0706020202030204" pitchFamily="34" charset="0"/>
              </a:rPr>
              <a:t>100% EREY Clubs						</a:t>
            </a:r>
            <a:r>
              <a:rPr lang="en-US" dirty="0" smtClean="0">
                <a:latin typeface="Arial Narrow Bold" panose="020B0706020202030204" pitchFamily="34" charset="0"/>
              </a:rPr>
              <a:t>	80 </a:t>
            </a:r>
            <a:r>
              <a:rPr lang="en-US" dirty="0">
                <a:latin typeface="Arial Narrow Bold" panose="020B0706020202030204" pitchFamily="34" charset="0"/>
              </a:rPr>
              <a:t>(Every Club</a:t>
            </a:r>
            <a:r>
              <a:rPr lang="en-US" dirty="0" smtClean="0">
                <a:latin typeface="Arial Narrow Bold" panose="020B0706020202030204" pitchFamily="34" charset="0"/>
              </a:rPr>
              <a:t>)</a:t>
            </a:r>
          </a:p>
          <a:p>
            <a:endParaRPr lang="en-US" dirty="0">
              <a:latin typeface="Arial Narrow Bold" panose="020B0706020202030204" pitchFamily="34" charset="0"/>
            </a:endParaRPr>
          </a:p>
          <a:p>
            <a:r>
              <a:rPr lang="en-US" dirty="0">
                <a:latin typeface="Arial Narrow Bold" panose="020B0706020202030204" pitchFamily="34" charset="0"/>
              </a:rPr>
              <a:t>100% Sustaining Member Clubs:	</a:t>
            </a:r>
            <a:r>
              <a:rPr lang="en-US" dirty="0" smtClean="0">
                <a:latin typeface="Arial Narrow Bold" panose="020B0706020202030204" pitchFamily="34" charset="0"/>
              </a:rPr>
              <a:t>	 80 (</a:t>
            </a:r>
            <a:r>
              <a:rPr lang="en-US" dirty="0">
                <a:latin typeface="Arial Narrow Bold" panose="020B0706020202030204" pitchFamily="34" charset="0"/>
              </a:rPr>
              <a:t>Every Club</a:t>
            </a:r>
            <a:r>
              <a:rPr lang="en-US" dirty="0" smtClean="0">
                <a:latin typeface="Arial Narrow Bold" panose="020B0706020202030204" pitchFamily="34" charset="0"/>
              </a:rPr>
              <a:t>)</a:t>
            </a:r>
          </a:p>
          <a:p>
            <a:endParaRPr lang="en-US" dirty="0">
              <a:latin typeface="Arial Narrow Bold" panose="020B0706020202030204" pitchFamily="34" charset="0"/>
            </a:endParaRPr>
          </a:p>
          <a:p>
            <a:r>
              <a:rPr lang="en-US" dirty="0" smtClean="0">
                <a:latin typeface="Arial Narrow Bold" panose="020B0706020202030204" pitchFamily="34" charset="0"/>
              </a:rPr>
              <a:t>End </a:t>
            </a:r>
            <a:r>
              <a:rPr lang="en-US" dirty="0">
                <a:latin typeface="Arial Narrow Bold" panose="020B0706020202030204" pitchFamily="34" charset="0"/>
              </a:rPr>
              <a:t>Polio Now Goal (Club Contributions)	</a:t>
            </a:r>
            <a:r>
              <a:rPr lang="en-US" dirty="0" smtClean="0">
                <a:latin typeface="Arial Narrow Bold" panose="020B0706020202030204" pitchFamily="34" charset="0"/>
              </a:rPr>
              <a:t>$120,000</a:t>
            </a:r>
            <a:r>
              <a:rPr lang="en-US" dirty="0">
                <a:latin typeface="Arial Narrow Bold" panose="020B0706020202030204" pitchFamily="34" charset="0"/>
              </a:rPr>
              <a:t>	</a:t>
            </a:r>
            <a:endParaRPr lang="en-US" dirty="0"/>
          </a:p>
        </p:txBody>
      </p:sp>
    </p:spTree>
    <p:extLst>
      <p:ext uri="{BB962C8B-B14F-4D97-AF65-F5344CB8AC3E}">
        <p14:creationId xmlns:p14="http://schemas.microsoft.com/office/powerpoint/2010/main" val="2112840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bwMode="auto">
          <a:xfrm>
            <a:off x="152400" y="457200"/>
            <a:ext cx="89916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sz="2800" dirty="0" smtClean="0">
                <a:latin typeface="Times New Roman" panose="02020603050405020304" pitchFamily="18" charset="0"/>
                <a:cs typeface="Times New Roman" panose="02020603050405020304" pitchFamily="18" charset="0"/>
              </a:rPr>
              <a:t>GLOBAL GRANT VOCATIONAL TRAINING TEAM</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95317" y="1066800"/>
            <a:ext cx="3838963" cy="2121027"/>
          </a:xfrm>
          <a:prstGeom prst="rect">
            <a:avLst/>
          </a:prstGeom>
        </p:spPr>
      </p:pic>
      <p:sp>
        <p:nvSpPr>
          <p:cNvPr id="3" name="TextBox 2"/>
          <p:cNvSpPr txBox="1"/>
          <p:nvPr/>
        </p:nvSpPr>
        <p:spPr>
          <a:xfrm>
            <a:off x="304800" y="3276600"/>
            <a:ext cx="8382000" cy="3046988"/>
          </a:xfrm>
          <a:prstGeom prst="rect">
            <a:avLst/>
          </a:prstGeom>
          <a:noFill/>
        </p:spPr>
        <p:txBody>
          <a:bodyPr wrap="square" rtlCol="0">
            <a:spAutoFit/>
          </a:bodyPr>
          <a:lstStyle/>
          <a:p>
            <a:pPr marL="342900" indent="-342900">
              <a:buFont typeface="Arial" panose="020B0604020202020204" pitchFamily="34" charset="0"/>
              <a:buChar char="•"/>
            </a:pPr>
            <a:r>
              <a:rPr lang="en-US" dirty="0" smtClean="0"/>
              <a:t>Aligns with one of the six areas of focus</a:t>
            </a:r>
          </a:p>
          <a:p>
            <a:pPr marL="342900" indent="-342900">
              <a:buFont typeface="Arial" panose="020B0604020202020204" pitchFamily="34" charset="0"/>
              <a:buChar char="•"/>
            </a:pPr>
            <a:r>
              <a:rPr lang="en-US" dirty="0" smtClean="0"/>
              <a:t>Measurable impact on communities in need</a:t>
            </a:r>
          </a:p>
          <a:p>
            <a:pPr marL="342900" indent="-342900">
              <a:buFont typeface="Arial" panose="020B0604020202020204" pitchFamily="34" charset="0"/>
              <a:buChar char="•"/>
            </a:pPr>
            <a:r>
              <a:rPr lang="en-US" dirty="0" smtClean="0"/>
              <a:t>Training that is essential to ongoing effort</a:t>
            </a:r>
          </a:p>
          <a:p>
            <a:pPr marL="342900" indent="-342900">
              <a:buFont typeface="Arial" panose="020B0604020202020204" pitchFamily="34" charset="0"/>
              <a:buChar char="•"/>
            </a:pPr>
            <a:r>
              <a:rPr lang="en-US" dirty="0" smtClean="0"/>
              <a:t>2 Members Rotarian or Non Rotarians with at least 2 years of professional experience in the designated areas of focus</a:t>
            </a:r>
          </a:p>
          <a:p>
            <a:pPr marL="342900" indent="-342900">
              <a:buFont typeface="Arial" panose="020B0604020202020204" pitchFamily="34" charset="0"/>
              <a:buChar char="•"/>
            </a:pPr>
            <a:r>
              <a:rPr lang="en-US" dirty="0" smtClean="0"/>
              <a:t> A Rotarian leader with expertise in the area of focus, international experience, and general Rotary knowledge</a:t>
            </a:r>
            <a:endParaRPr lang="en-US" dirty="0"/>
          </a:p>
        </p:txBody>
      </p:sp>
    </p:spTree>
    <p:extLst>
      <p:ext uri="{BB962C8B-B14F-4D97-AF65-F5344CB8AC3E}">
        <p14:creationId xmlns:p14="http://schemas.microsoft.com/office/powerpoint/2010/main" val="1492265330"/>
      </p:ext>
    </p:extLst>
  </p:cSld>
  <p:clrMapOvr>
    <a:masterClrMapping/>
  </p:clrMapOvr>
  <p:transition spd="med" advClick="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bwMode="auto">
          <a:xfrm>
            <a:off x="457200" y="457200"/>
            <a:ext cx="77724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eaLnBrk="1" hangingPunct="1"/>
            <a:r>
              <a:rPr lang="en-US" sz="3600" b="1" dirty="0" smtClean="0">
                <a:latin typeface="Times New Roman" panose="02020603050405020304" pitchFamily="18" charset="0"/>
                <a:cs typeface="Times New Roman" panose="02020603050405020304" pitchFamily="18" charset="0"/>
              </a:rPr>
              <a:t>Opportunities to Give</a:t>
            </a:r>
          </a:p>
        </p:txBody>
      </p:sp>
      <p:sp>
        <p:nvSpPr>
          <p:cNvPr id="4" name="Content Placeholder 2"/>
          <p:cNvSpPr txBox="1">
            <a:spLocks/>
          </p:cNvSpPr>
          <p:nvPr/>
        </p:nvSpPr>
        <p:spPr bwMode="auto">
          <a:xfrm>
            <a:off x="152400" y="1331495"/>
            <a:ext cx="915741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ヒラギノ角ゴ Pro W3" pitchFamily="-84" charset="-128"/>
              </a:defRPr>
            </a:lvl1pPr>
            <a:lvl2pPr marL="338138" indent="-2222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endParaRPr lang="en-US" altLang="en-US" sz="2800" b="1" dirty="0">
              <a:solidFill>
                <a:srgbClr val="000000"/>
              </a:solidFill>
              <a:latin typeface="Arial Unicode MS" pitchFamily="34" charset="-128"/>
              <a:ea typeface="Arial Unicode MS" pitchFamily="34" charset="-128"/>
              <a:cs typeface="Arial Unicode MS" pitchFamily="34" charset="-128"/>
            </a:endParaRPr>
          </a:p>
          <a:p>
            <a:pPr eaLnBrk="1" hangingPunct="1"/>
            <a:r>
              <a:rPr lang="en-US" altLang="en-US" sz="3200" b="1" dirty="0">
                <a:solidFill>
                  <a:srgbClr val="000000"/>
                </a:solidFill>
                <a:latin typeface="Arial Unicode MS" pitchFamily="34" charset="-128"/>
                <a:ea typeface="Arial Unicode MS" pitchFamily="34" charset="-128"/>
                <a:cs typeface="Arial Unicode MS" pitchFamily="34" charset="-128"/>
              </a:rPr>
              <a:t>Paul Harris Fellow	$1,000 	</a:t>
            </a:r>
          </a:p>
          <a:p>
            <a:pPr eaLnBrk="1" hangingPunct="1"/>
            <a:endParaRPr lang="en-US" altLang="en-US" sz="3200" b="1" dirty="0">
              <a:solidFill>
                <a:srgbClr val="000000"/>
              </a:solidFill>
              <a:latin typeface="Arial Unicode MS" pitchFamily="34" charset="-128"/>
              <a:ea typeface="Arial Unicode MS" pitchFamily="34" charset="-128"/>
              <a:cs typeface="Arial Unicode MS" pitchFamily="34" charset="-128"/>
            </a:endParaRPr>
          </a:p>
          <a:p>
            <a:pPr eaLnBrk="1" hangingPunct="1"/>
            <a:r>
              <a:rPr lang="en-US" altLang="en-US" sz="3200" b="1" dirty="0">
                <a:solidFill>
                  <a:srgbClr val="000000"/>
                </a:solidFill>
                <a:latin typeface="Arial Unicode MS" pitchFamily="34" charset="-128"/>
                <a:ea typeface="Arial Unicode MS" pitchFamily="34" charset="-128"/>
                <a:cs typeface="Arial Unicode MS" pitchFamily="34" charset="-128"/>
              </a:rPr>
              <a:t>Paul Harris Society	$1,000 a </a:t>
            </a:r>
            <a:r>
              <a:rPr lang="en-US" altLang="en-US" sz="3200" b="1" dirty="0" err="1" smtClean="0">
                <a:solidFill>
                  <a:srgbClr val="000000"/>
                </a:solidFill>
                <a:latin typeface="Arial Unicode MS" pitchFamily="34" charset="-128"/>
                <a:ea typeface="Arial Unicode MS" pitchFamily="34" charset="-128"/>
                <a:cs typeface="Arial Unicode MS" pitchFamily="34" charset="-128"/>
              </a:rPr>
              <a:t>yr</a:t>
            </a:r>
            <a:r>
              <a:rPr lang="en-US" altLang="en-US" sz="3200" b="1" dirty="0" smtClean="0">
                <a:solidFill>
                  <a:srgbClr val="000000"/>
                </a:solidFill>
                <a:latin typeface="Arial Unicode MS" pitchFamily="34" charset="-128"/>
                <a:ea typeface="Arial Unicode MS" pitchFamily="34" charset="-128"/>
                <a:cs typeface="Arial Unicode MS" pitchFamily="34" charset="-128"/>
              </a:rPr>
              <a:t> </a:t>
            </a:r>
            <a:endParaRPr lang="en-US" altLang="en-US" sz="3200" b="1" dirty="0">
              <a:solidFill>
                <a:srgbClr val="000000"/>
              </a:solidFill>
              <a:latin typeface="Arial Unicode MS" pitchFamily="34" charset="-128"/>
              <a:ea typeface="Arial Unicode MS" pitchFamily="34" charset="-128"/>
              <a:cs typeface="Arial Unicode MS" pitchFamily="34" charset="-128"/>
            </a:endParaRPr>
          </a:p>
          <a:p>
            <a:pPr eaLnBrk="1" hangingPunct="1"/>
            <a:endParaRPr lang="en-US" altLang="en-US" sz="3200" b="1" dirty="0">
              <a:solidFill>
                <a:srgbClr val="000000"/>
              </a:solidFill>
              <a:latin typeface="Arial Unicode MS" pitchFamily="34" charset="-128"/>
              <a:ea typeface="Arial Unicode MS" pitchFamily="34" charset="-128"/>
              <a:cs typeface="Arial Unicode MS" pitchFamily="34" charset="-128"/>
            </a:endParaRPr>
          </a:p>
          <a:p>
            <a:pPr eaLnBrk="1" hangingPunct="1"/>
            <a:r>
              <a:rPr lang="en-US" altLang="en-US" sz="3200" b="1" dirty="0">
                <a:solidFill>
                  <a:srgbClr val="000000"/>
                </a:solidFill>
                <a:latin typeface="Arial Unicode MS" pitchFamily="34" charset="-128"/>
                <a:ea typeface="Arial Unicode MS" pitchFamily="34" charset="-128"/>
                <a:cs typeface="Arial Unicode MS" pitchFamily="34" charset="-128"/>
              </a:rPr>
              <a:t>Major Donor		$10,000 and up</a:t>
            </a:r>
          </a:p>
          <a:p>
            <a:pPr eaLnBrk="1" hangingPunct="1"/>
            <a:endParaRPr lang="en-US" altLang="en-US" sz="3200" b="1" dirty="0">
              <a:solidFill>
                <a:srgbClr val="000000"/>
              </a:solidFill>
              <a:latin typeface="Arial Unicode MS" pitchFamily="34" charset="-128"/>
              <a:ea typeface="Arial Unicode MS" pitchFamily="34" charset="-128"/>
              <a:cs typeface="Arial Unicode MS" pitchFamily="34" charset="-128"/>
            </a:endParaRPr>
          </a:p>
          <a:p>
            <a:pPr eaLnBrk="1" hangingPunct="1"/>
            <a:endParaRPr lang="en-US" altLang="en-US" sz="3200" b="1" dirty="0">
              <a:solidFill>
                <a:srgbClr val="000000"/>
              </a:solidFill>
              <a:latin typeface="Arial Unicode MS" pitchFamily="34" charset="-128"/>
              <a:ea typeface="Arial Unicode MS" pitchFamily="34" charset="-128"/>
              <a:cs typeface="Arial Unicode MS" pitchFamily="34" charset="-128"/>
            </a:endParaRPr>
          </a:p>
          <a:p>
            <a:pPr eaLnBrk="1" hangingPunct="1"/>
            <a:r>
              <a:rPr lang="en-US" altLang="en-US" sz="3200" b="1" dirty="0">
                <a:solidFill>
                  <a:srgbClr val="000000"/>
                </a:solidFill>
                <a:latin typeface="Arial Unicode MS" pitchFamily="34" charset="-128"/>
                <a:ea typeface="Arial Unicode MS" pitchFamily="34" charset="-128"/>
                <a:cs typeface="Arial Unicode MS" pitchFamily="34" charset="-128"/>
              </a:rPr>
              <a:t>Arch </a:t>
            </a:r>
            <a:r>
              <a:rPr lang="en-US" altLang="en-US" sz="3200" b="1" dirty="0" err="1">
                <a:solidFill>
                  <a:srgbClr val="000000"/>
                </a:solidFill>
                <a:latin typeface="Arial Unicode MS" pitchFamily="34" charset="-128"/>
                <a:ea typeface="Arial Unicode MS" pitchFamily="34" charset="-128"/>
                <a:cs typeface="Arial Unicode MS" pitchFamily="34" charset="-128"/>
              </a:rPr>
              <a:t>Klumph</a:t>
            </a:r>
            <a:r>
              <a:rPr lang="en-US" altLang="en-US" sz="3200" b="1" dirty="0">
                <a:solidFill>
                  <a:srgbClr val="000000"/>
                </a:solidFill>
                <a:latin typeface="Arial Unicode MS" pitchFamily="34" charset="-128"/>
                <a:ea typeface="Arial Unicode MS" pitchFamily="34" charset="-128"/>
                <a:cs typeface="Arial Unicode MS" pitchFamily="34" charset="-128"/>
              </a:rPr>
              <a:t>		</a:t>
            </a:r>
            <a:r>
              <a:rPr lang="en-US" altLang="en-US" sz="3200" b="1" dirty="0">
                <a:solidFill>
                  <a:srgbClr val="FF0000"/>
                </a:solidFill>
                <a:latin typeface="Arial Unicode MS" pitchFamily="34" charset="-128"/>
                <a:ea typeface="Arial Unicode MS" pitchFamily="34" charset="-128"/>
                <a:cs typeface="Arial Unicode MS" pitchFamily="34" charset="-128"/>
              </a:rPr>
              <a:t>$</a:t>
            </a:r>
            <a:r>
              <a:rPr lang="en-US" altLang="en-US" sz="3200" b="1" dirty="0" smtClean="0">
                <a:solidFill>
                  <a:srgbClr val="FF0000"/>
                </a:solidFill>
                <a:latin typeface="Arial Unicode MS" pitchFamily="34" charset="-128"/>
                <a:ea typeface="Arial Unicode MS" pitchFamily="34" charset="-128"/>
                <a:cs typeface="Arial Unicode MS" pitchFamily="34" charset="-128"/>
              </a:rPr>
              <a:t>250,000 </a:t>
            </a:r>
            <a:endParaRPr lang="en-US" altLang="en-US" sz="3200" b="1" dirty="0">
              <a:solidFill>
                <a:srgbClr val="FF0000"/>
              </a:solidFill>
              <a:latin typeface="Arial Unicode MS" pitchFamily="34" charset="-128"/>
              <a:ea typeface="Arial Unicode MS" pitchFamily="34" charset="-128"/>
              <a:cs typeface="Arial Unicode MS" pitchFamily="34" charset="-128"/>
            </a:endParaRPr>
          </a:p>
          <a:p>
            <a:pPr eaLnBrk="1" hangingPunct="1"/>
            <a:endParaRPr lang="en-US" altLang="en-US" b="1" dirty="0">
              <a:solidFill>
                <a:srgbClr val="000000"/>
              </a:solidFill>
            </a:endParaRPr>
          </a:p>
          <a:p>
            <a:pPr eaLnBrk="1" hangingPunct="1"/>
            <a:r>
              <a:rPr lang="en-US" altLang="en-US" b="1" dirty="0">
                <a:solidFill>
                  <a:srgbClr val="000000"/>
                </a:solidFill>
              </a:rPr>
              <a:t>	</a:t>
            </a:r>
          </a:p>
        </p:txBody>
      </p:sp>
      <p:pic>
        <p:nvPicPr>
          <p:cNvPr id="5" name="Picture 4"/>
          <p:cNvPicPr>
            <a:picLocks noChangeAspect="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6866019" y="1564104"/>
            <a:ext cx="1262063"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7027653" y="257016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a:off x="7081837" y="3787942"/>
            <a:ext cx="966787"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6750050" y="5181600"/>
            <a:ext cx="163036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1587379"/>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latin typeface="Times New Roman" panose="02020603050405020304" pitchFamily="18" charset="0"/>
                <a:cs typeface="Times New Roman" panose="02020603050405020304" pitchFamily="18" charset="0"/>
              </a:rPr>
              <a:t>Paul Harris Society</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sz="4400" b="1" dirty="0" smtClean="0">
                <a:solidFill>
                  <a:schemeClr val="tx1"/>
                </a:solidFill>
              </a:rPr>
              <a:t>Kathleen Mahoney</a:t>
            </a:r>
            <a:endParaRPr lang="en-US" sz="4400" b="1" dirty="0">
              <a:solidFill>
                <a:schemeClr val="tx1"/>
              </a:solidFill>
            </a:endParaRPr>
          </a:p>
        </p:txBody>
      </p:sp>
    </p:spTree>
    <p:extLst>
      <p:ext uri="{BB962C8B-B14F-4D97-AF65-F5344CB8AC3E}">
        <p14:creationId xmlns:p14="http://schemas.microsoft.com/office/powerpoint/2010/main" val="3272962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bwMode="auto">
          <a:xfrm>
            <a:off x="457200" y="457200"/>
            <a:ext cx="77724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eaLnBrk="1" hangingPunct="1"/>
            <a:r>
              <a:rPr lang="en-US" sz="3600" b="1" dirty="0" smtClean="0">
                <a:latin typeface="Times New Roman" panose="02020603050405020304" pitchFamily="18" charset="0"/>
                <a:cs typeface="Times New Roman" panose="02020603050405020304" pitchFamily="18" charset="0"/>
              </a:rPr>
              <a:t>Opportunities to Give</a:t>
            </a:r>
          </a:p>
        </p:txBody>
      </p:sp>
      <p:sp>
        <p:nvSpPr>
          <p:cNvPr id="4" name="Content Placeholder 2"/>
          <p:cNvSpPr txBox="1">
            <a:spLocks/>
          </p:cNvSpPr>
          <p:nvPr/>
        </p:nvSpPr>
        <p:spPr bwMode="auto">
          <a:xfrm>
            <a:off x="152400" y="1331495"/>
            <a:ext cx="915741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ヒラギノ角ゴ Pro W3" pitchFamily="-84" charset="-128"/>
              </a:defRPr>
            </a:lvl1pPr>
            <a:lvl2pPr marL="338138" indent="-2222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endParaRPr lang="en-US" altLang="en-US" sz="2800" b="1" dirty="0">
              <a:solidFill>
                <a:srgbClr val="000000"/>
              </a:solidFill>
              <a:latin typeface="Arial Unicode MS" pitchFamily="34" charset="-128"/>
              <a:ea typeface="Arial Unicode MS" pitchFamily="34" charset="-128"/>
              <a:cs typeface="Arial Unicode MS" pitchFamily="34" charset="-128"/>
            </a:endParaRPr>
          </a:p>
          <a:p>
            <a:pPr eaLnBrk="1" hangingPunct="1"/>
            <a:r>
              <a:rPr lang="en-US" altLang="en-US" sz="3200" b="1" dirty="0">
                <a:solidFill>
                  <a:srgbClr val="000000"/>
                </a:solidFill>
                <a:latin typeface="Arial Unicode MS" pitchFamily="34" charset="-128"/>
                <a:ea typeface="Arial Unicode MS" pitchFamily="34" charset="-128"/>
                <a:cs typeface="Arial Unicode MS" pitchFamily="34" charset="-128"/>
              </a:rPr>
              <a:t>Paul Harris Fellow	$1,000 	</a:t>
            </a:r>
          </a:p>
          <a:p>
            <a:pPr eaLnBrk="1" hangingPunct="1"/>
            <a:endParaRPr lang="en-US" altLang="en-US" sz="3200" b="1" dirty="0">
              <a:solidFill>
                <a:srgbClr val="000000"/>
              </a:solidFill>
              <a:latin typeface="Arial Unicode MS" pitchFamily="34" charset="-128"/>
              <a:ea typeface="Arial Unicode MS" pitchFamily="34" charset="-128"/>
              <a:cs typeface="Arial Unicode MS" pitchFamily="34" charset="-128"/>
            </a:endParaRPr>
          </a:p>
          <a:p>
            <a:pPr eaLnBrk="1" hangingPunct="1"/>
            <a:r>
              <a:rPr lang="en-US" altLang="en-US" sz="3200" b="1" dirty="0">
                <a:solidFill>
                  <a:srgbClr val="000000"/>
                </a:solidFill>
                <a:latin typeface="Arial Unicode MS" pitchFamily="34" charset="-128"/>
                <a:ea typeface="Arial Unicode MS" pitchFamily="34" charset="-128"/>
                <a:cs typeface="Arial Unicode MS" pitchFamily="34" charset="-128"/>
              </a:rPr>
              <a:t>Paul Harris Society	$1,000 a </a:t>
            </a:r>
            <a:r>
              <a:rPr lang="en-US" altLang="en-US" sz="3200" b="1" dirty="0" err="1" smtClean="0">
                <a:solidFill>
                  <a:srgbClr val="000000"/>
                </a:solidFill>
                <a:latin typeface="Arial Unicode MS" pitchFamily="34" charset="-128"/>
                <a:ea typeface="Arial Unicode MS" pitchFamily="34" charset="-128"/>
                <a:cs typeface="Arial Unicode MS" pitchFamily="34" charset="-128"/>
              </a:rPr>
              <a:t>yr</a:t>
            </a:r>
            <a:r>
              <a:rPr lang="en-US" altLang="en-US" sz="3200" b="1" dirty="0" smtClean="0">
                <a:solidFill>
                  <a:srgbClr val="000000"/>
                </a:solidFill>
                <a:latin typeface="Arial Unicode MS" pitchFamily="34" charset="-128"/>
                <a:ea typeface="Arial Unicode MS" pitchFamily="34" charset="-128"/>
                <a:cs typeface="Arial Unicode MS" pitchFamily="34" charset="-128"/>
              </a:rPr>
              <a:t> </a:t>
            </a:r>
            <a:endParaRPr lang="en-US" altLang="en-US" sz="3200" b="1" dirty="0">
              <a:solidFill>
                <a:srgbClr val="000000"/>
              </a:solidFill>
              <a:latin typeface="Arial Unicode MS" pitchFamily="34" charset="-128"/>
              <a:ea typeface="Arial Unicode MS" pitchFamily="34" charset="-128"/>
              <a:cs typeface="Arial Unicode MS" pitchFamily="34" charset="-128"/>
            </a:endParaRPr>
          </a:p>
          <a:p>
            <a:pPr eaLnBrk="1" hangingPunct="1"/>
            <a:endParaRPr lang="en-US" altLang="en-US" sz="3200" b="1" dirty="0">
              <a:solidFill>
                <a:srgbClr val="000000"/>
              </a:solidFill>
              <a:latin typeface="Arial Unicode MS" pitchFamily="34" charset="-128"/>
              <a:ea typeface="Arial Unicode MS" pitchFamily="34" charset="-128"/>
              <a:cs typeface="Arial Unicode MS" pitchFamily="34" charset="-128"/>
            </a:endParaRPr>
          </a:p>
          <a:p>
            <a:pPr eaLnBrk="1" hangingPunct="1"/>
            <a:r>
              <a:rPr lang="en-US" altLang="en-US" sz="3200" b="1" dirty="0">
                <a:solidFill>
                  <a:srgbClr val="000000"/>
                </a:solidFill>
                <a:latin typeface="Arial Unicode MS" pitchFamily="34" charset="-128"/>
                <a:ea typeface="Arial Unicode MS" pitchFamily="34" charset="-128"/>
                <a:cs typeface="Arial Unicode MS" pitchFamily="34" charset="-128"/>
              </a:rPr>
              <a:t>Major Donor		$10,000 and up</a:t>
            </a:r>
          </a:p>
          <a:p>
            <a:pPr eaLnBrk="1" hangingPunct="1"/>
            <a:endParaRPr lang="en-US" altLang="en-US" sz="3200" b="1" dirty="0">
              <a:solidFill>
                <a:srgbClr val="000000"/>
              </a:solidFill>
              <a:latin typeface="Arial Unicode MS" pitchFamily="34" charset="-128"/>
              <a:ea typeface="Arial Unicode MS" pitchFamily="34" charset="-128"/>
              <a:cs typeface="Arial Unicode MS" pitchFamily="34" charset="-128"/>
            </a:endParaRPr>
          </a:p>
          <a:p>
            <a:pPr eaLnBrk="1" hangingPunct="1"/>
            <a:endParaRPr lang="en-US" altLang="en-US" sz="3200" b="1" dirty="0">
              <a:solidFill>
                <a:srgbClr val="000000"/>
              </a:solidFill>
              <a:latin typeface="Arial Unicode MS" pitchFamily="34" charset="-128"/>
              <a:ea typeface="Arial Unicode MS" pitchFamily="34" charset="-128"/>
              <a:cs typeface="Arial Unicode MS" pitchFamily="34" charset="-128"/>
            </a:endParaRPr>
          </a:p>
          <a:p>
            <a:pPr eaLnBrk="1" hangingPunct="1"/>
            <a:r>
              <a:rPr lang="en-US" altLang="en-US" sz="3200" b="1" dirty="0">
                <a:solidFill>
                  <a:srgbClr val="000000"/>
                </a:solidFill>
                <a:latin typeface="Arial Unicode MS" pitchFamily="34" charset="-128"/>
                <a:ea typeface="Arial Unicode MS" pitchFamily="34" charset="-128"/>
                <a:cs typeface="Arial Unicode MS" pitchFamily="34" charset="-128"/>
              </a:rPr>
              <a:t>Arch </a:t>
            </a:r>
            <a:r>
              <a:rPr lang="en-US" altLang="en-US" sz="3200" b="1" dirty="0" err="1">
                <a:solidFill>
                  <a:srgbClr val="000000"/>
                </a:solidFill>
                <a:latin typeface="Arial Unicode MS" pitchFamily="34" charset="-128"/>
                <a:ea typeface="Arial Unicode MS" pitchFamily="34" charset="-128"/>
                <a:cs typeface="Arial Unicode MS" pitchFamily="34" charset="-128"/>
              </a:rPr>
              <a:t>Klumph</a:t>
            </a:r>
            <a:r>
              <a:rPr lang="en-US" altLang="en-US" sz="3200" b="1" dirty="0">
                <a:solidFill>
                  <a:srgbClr val="000000"/>
                </a:solidFill>
                <a:latin typeface="Arial Unicode MS" pitchFamily="34" charset="-128"/>
                <a:ea typeface="Arial Unicode MS" pitchFamily="34" charset="-128"/>
                <a:cs typeface="Arial Unicode MS" pitchFamily="34" charset="-128"/>
              </a:rPr>
              <a:t>		</a:t>
            </a:r>
            <a:r>
              <a:rPr lang="en-US" altLang="en-US" sz="3200" b="1" dirty="0">
                <a:solidFill>
                  <a:srgbClr val="FF0000"/>
                </a:solidFill>
                <a:latin typeface="Arial Unicode MS" pitchFamily="34" charset="-128"/>
                <a:ea typeface="Arial Unicode MS" pitchFamily="34" charset="-128"/>
                <a:cs typeface="Arial Unicode MS" pitchFamily="34" charset="-128"/>
              </a:rPr>
              <a:t>$</a:t>
            </a:r>
            <a:r>
              <a:rPr lang="en-US" altLang="en-US" sz="3200" b="1" dirty="0" smtClean="0">
                <a:solidFill>
                  <a:srgbClr val="FF0000"/>
                </a:solidFill>
                <a:latin typeface="Arial Unicode MS" pitchFamily="34" charset="-128"/>
                <a:ea typeface="Arial Unicode MS" pitchFamily="34" charset="-128"/>
                <a:cs typeface="Arial Unicode MS" pitchFamily="34" charset="-128"/>
              </a:rPr>
              <a:t>250,000 </a:t>
            </a:r>
            <a:endParaRPr lang="en-US" altLang="en-US" sz="3200" b="1" dirty="0">
              <a:solidFill>
                <a:srgbClr val="FF0000"/>
              </a:solidFill>
              <a:latin typeface="Arial Unicode MS" pitchFamily="34" charset="-128"/>
              <a:ea typeface="Arial Unicode MS" pitchFamily="34" charset="-128"/>
              <a:cs typeface="Arial Unicode MS" pitchFamily="34" charset="-128"/>
            </a:endParaRPr>
          </a:p>
          <a:p>
            <a:pPr eaLnBrk="1" hangingPunct="1"/>
            <a:endParaRPr lang="en-US" altLang="en-US" b="1" dirty="0">
              <a:solidFill>
                <a:srgbClr val="000000"/>
              </a:solidFill>
            </a:endParaRPr>
          </a:p>
          <a:p>
            <a:pPr eaLnBrk="1" hangingPunct="1"/>
            <a:r>
              <a:rPr lang="en-US" altLang="en-US" b="1" dirty="0">
                <a:solidFill>
                  <a:srgbClr val="000000"/>
                </a:solidFill>
              </a:rPr>
              <a:t>	</a:t>
            </a:r>
          </a:p>
        </p:txBody>
      </p:sp>
      <p:pic>
        <p:nvPicPr>
          <p:cNvPr id="5" name="Picture 4"/>
          <p:cNvPicPr>
            <a:picLocks noChangeAspect="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6866019" y="1564104"/>
            <a:ext cx="1262063"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7027653" y="257016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a:off x="7081837" y="3787942"/>
            <a:ext cx="966787"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6750050" y="5181600"/>
            <a:ext cx="163036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6741268"/>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A few more opportunities to give</a:t>
            </a:r>
            <a:endParaRPr lang="en-US" sz="3600" dirty="0"/>
          </a:p>
        </p:txBody>
      </p:sp>
      <p:sp>
        <p:nvSpPr>
          <p:cNvPr id="3" name="Content Placeholder 2"/>
          <p:cNvSpPr>
            <a:spLocks noGrp="1"/>
          </p:cNvSpPr>
          <p:nvPr>
            <p:ph idx="1"/>
          </p:nvPr>
        </p:nvSpPr>
        <p:spPr/>
        <p:txBody>
          <a:bodyPr/>
          <a:lstStyle/>
          <a:p>
            <a:pPr marL="0" indent="0" algn="ctr">
              <a:buNone/>
            </a:pPr>
            <a:r>
              <a:rPr lang="en-US" sz="3200" b="1" dirty="0">
                <a:solidFill>
                  <a:schemeClr val="tx1"/>
                </a:solidFill>
              </a:rPr>
              <a:t/>
            </a:r>
            <a:br>
              <a:rPr lang="en-US" sz="3200" b="1" dirty="0">
                <a:solidFill>
                  <a:schemeClr val="tx1"/>
                </a:solidFill>
              </a:rPr>
            </a:br>
            <a:endParaRPr lang="en-US" sz="3200" b="1" dirty="0" smtClean="0">
              <a:solidFill>
                <a:schemeClr val="tx1"/>
              </a:solidFill>
            </a:endParaRPr>
          </a:p>
          <a:p>
            <a:pPr marL="0" indent="0" algn="ctr">
              <a:buNone/>
            </a:pPr>
            <a:r>
              <a:rPr lang="en-US" sz="3200" b="1" dirty="0" smtClean="0">
                <a:solidFill>
                  <a:schemeClr val="tx2"/>
                </a:solidFill>
              </a:rPr>
              <a:t>Benefactor </a:t>
            </a:r>
            <a:r>
              <a:rPr lang="en-US" sz="3200" b="1" dirty="0">
                <a:solidFill>
                  <a:schemeClr val="tx2"/>
                </a:solidFill>
              </a:rPr>
              <a:t>– Pledge $1,000</a:t>
            </a:r>
            <a:br>
              <a:rPr lang="en-US" sz="3200" b="1" dirty="0">
                <a:solidFill>
                  <a:schemeClr val="tx2"/>
                </a:solidFill>
              </a:rPr>
            </a:br>
            <a:r>
              <a:rPr lang="en-US" sz="3200" b="1" dirty="0">
                <a:solidFill>
                  <a:schemeClr val="tx2"/>
                </a:solidFill>
              </a:rPr>
              <a:t/>
            </a:r>
            <a:br>
              <a:rPr lang="en-US" sz="3200" b="1" dirty="0">
                <a:solidFill>
                  <a:schemeClr val="tx2"/>
                </a:solidFill>
              </a:rPr>
            </a:br>
            <a:r>
              <a:rPr lang="en-US" sz="3200" b="1" dirty="0">
                <a:solidFill>
                  <a:schemeClr val="tx2"/>
                </a:solidFill>
              </a:rPr>
              <a:t>Bequest Society – Pledge $10,000 &amp; Up</a:t>
            </a:r>
            <a:r>
              <a:rPr lang="en-US" sz="4000" b="1" dirty="0"/>
              <a:t/>
            </a:r>
            <a:br>
              <a:rPr lang="en-US" sz="4000" b="1" dirty="0"/>
            </a:br>
            <a:endParaRPr lang="en-US" dirty="0"/>
          </a:p>
        </p:txBody>
      </p:sp>
      <p:pic>
        <p:nvPicPr>
          <p:cNvPr id="4" name="Picture 3"/>
          <p:cNvPicPr>
            <a:picLocks noChangeAspect="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447257" y="1600200"/>
            <a:ext cx="98742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6134100" y="4114800"/>
            <a:ext cx="12954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430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latin typeface="Times New Roman" panose="02020603050405020304" pitchFamily="18" charset="0"/>
                <a:cs typeface="Times New Roman" panose="02020603050405020304" pitchFamily="18" charset="0"/>
              </a:rPr>
              <a:t>Major Donor Bequest Benefactor</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ctr">
              <a:buNone/>
            </a:pPr>
            <a:endParaRPr lang="en-US" sz="4400" dirty="0" smtClean="0">
              <a:solidFill>
                <a:schemeClr val="tx1"/>
              </a:solidFill>
              <a:latin typeface="Times New Roman" panose="02020603050405020304" pitchFamily="18" charset="0"/>
              <a:cs typeface="Times New Roman" panose="02020603050405020304" pitchFamily="18" charset="0"/>
            </a:endParaRPr>
          </a:p>
          <a:p>
            <a:pPr marL="0" indent="0" algn="ctr">
              <a:buNone/>
            </a:pPr>
            <a:endParaRPr lang="en-US" sz="4400" dirty="0">
              <a:solidFill>
                <a:schemeClr val="tx1"/>
              </a:solidFill>
              <a:latin typeface="Times New Roman" panose="02020603050405020304" pitchFamily="18" charset="0"/>
              <a:cs typeface="Times New Roman" panose="02020603050405020304" pitchFamily="18" charset="0"/>
            </a:endParaRPr>
          </a:p>
          <a:p>
            <a:pPr marL="0" indent="0" algn="ctr">
              <a:buNone/>
            </a:pPr>
            <a:r>
              <a:rPr lang="en-US" sz="4400" b="1" dirty="0" smtClean="0">
                <a:solidFill>
                  <a:schemeClr val="tx1"/>
                </a:solidFill>
                <a:latin typeface="Times New Roman" panose="02020603050405020304" pitchFamily="18" charset="0"/>
                <a:cs typeface="Times New Roman" panose="02020603050405020304" pitchFamily="18" charset="0"/>
              </a:rPr>
              <a:t>Anne Walker</a:t>
            </a:r>
            <a:endParaRPr lang="en-US" sz="4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6065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latin typeface="Times New Roman" panose="02020603050405020304" pitchFamily="18" charset="0"/>
                <a:cs typeface="Times New Roman" panose="02020603050405020304" pitchFamily="18" charset="0"/>
              </a:rPr>
              <a:t>End Polio Now</a:t>
            </a:r>
            <a:endParaRPr lang="en-US" sz="3600" dirty="0">
              <a:latin typeface="Times New Roman" panose="02020603050405020304" pitchFamily="18" charset="0"/>
              <a:cs typeface="Times New Roman" panose="02020603050405020304" pitchFamily="18" charset="0"/>
            </a:endParaRPr>
          </a:p>
        </p:txBody>
      </p:sp>
      <p:pic>
        <p:nvPicPr>
          <p:cNvPr id="80" name="Picture 6" descr="http://www.rotary9650.org.au/system/files/file/2011-12/We%20are%20this%20close%20billboard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752600"/>
            <a:ext cx="7848599"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66986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latin typeface="Times New Roman" panose="02020603050405020304" pitchFamily="18" charset="0"/>
                <a:cs typeface="Times New Roman" panose="02020603050405020304" pitchFamily="18" charset="0"/>
              </a:rPr>
              <a:t>End Polio Now</a:t>
            </a:r>
            <a:endParaRPr lang="en-US" sz="3600"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sz="4400" b="1" dirty="0" smtClean="0">
                <a:solidFill>
                  <a:schemeClr val="tx1"/>
                </a:solidFill>
                <a:latin typeface="Times New Roman" panose="02020603050405020304" pitchFamily="18" charset="0"/>
                <a:cs typeface="Times New Roman" panose="02020603050405020304" pitchFamily="18" charset="0"/>
              </a:rPr>
              <a:t>Bernie Riedel</a:t>
            </a:r>
          </a:p>
          <a:p>
            <a:pPr marL="0" indent="0" algn="ctr">
              <a:buNone/>
            </a:pPr>
            <a:r>
              <a:rPr lang="en-US" sz="4400" b="1" dirty="0" smtClean="0">
                <a:solidFill>
                  <a:schemeClr val="tx1"/>
                </a:solidFill>
                <a:latin typeface="Times New Roman" panose="02020603050405020304" pitchFamily="18" charset="0"/>
                <a:cs typeface="Times New Roman" panose="02020603050405020304" pitchFamily="18" charset="0"/>
              </a:rPr>
              <a:t>ARRFC</a:t>
            </a:r>
            <a:endParaRPr lang="en-US" sz="4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7794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01000" cy="533400"/>
          </a:xfrm>
        </p:spPr>
        <p:txBody>
          <a:bodyPr/>
          <a:lstStyle/>
          <a:p>
            <a:pPr algn="ctr"/>
            <a:r>
              <a:rPr lang="en-US" sz="3200" dirty="0" smtClean="0"/>
              <a:t>The Rotary Foundation Team   2017-18</a:t>
            </a:r>
            <a:endParaRPr lang="en-US" sz="3200" dirty="0"/>
          </a:p>
        </p:txBody>
      </p:sp>
      <p:sp>
        <p:nvSpPr>
          <p:cNvPr id="3" name="Content Placeholder 2"/>
          <p:cNvSpPr>
            <a:spLocks noGrp="1"/>
          </p:cNvSpPr>
          <p:nvPr>
            <p:ph idx="1"/>
          </p:nvPr>
        </p:nvSpPr>
        <p:spPr>
          <a:xfrm>
            <a:off x="457200" y="1219200"/>
            <a:ext cx="8229600" cy="4800600"/>
          </a:xfrm>
        </p:spPr>
        <p:txBody>
          <a:bodyPr/>
          <a:lstStyle/>
          <a:p>
            <a:r>
              <a:rPr lang="en-US" sz="2400" b="1" dirty="0" smtClean="0">
                <a:solidFill>
                  <a:srgbClr val="000000"/>
                </a:solidFill>
                <a:latin typeface="Times New Roman" panose="02020603050405020304" pitchFamily="18" charset="0"/>
                <a:cs typeface="Times New Roman" panose="02020603050405020304" pitchFamily="18" charset="0"/>
              </a:rPr>
              <a:t>DISTRICT FOUNDATION CHAIR – SANDEE BROOKS</a:t>
            </a:r>
          </a:p>
          <a:p>
            <a:r>
              <a:rPr lang="en-US" sz="2400" b="1" dirty="0" smtClean="0">
                <a:solidFill>
                  <a:srgbClr val="000000"/>
                </a:solidFill>
                <a:latin typeface="Times New Roman" panose="02020603050405020304" pitchFamily="18" charset="0"/>
                <a:cs typeface="Times New Roman" panose="02020603050405020304" pitchFamily="18" charset="0"/>
              </a:rPr>
              <a:t>DISTRICT GRANTS – BOB GROSS</a:t>
            </a:r>
          </a:p>
          <a:p>
            <a:r>
              <a:rPr lang="en-US" sz="2400" b="1" dirty="0" smtClean="0">
                <a:solidFill>
                  <a:srgbClr val="000000"/>
                </a:solidFill>
                <a:latin typeface="Times New Roman" panose="02020603050405020304" pitchFamily="18" charset="0"/>
                <a:cs typeface="Times New Roman" panose="02020603050405020304" pitchFamily="18" charset="0"/>
              </a:rPr>
              <a:t>COMMITTEE MEMBERS</a:t>
            </a:r>
          </a:p>
          <a:p>
            <a:pPr lvl="1"/>
            <a:r>
              <a:rPr lang="en-US" sz="2000" b="1" smtClean="0">
                <a:solidFill>
                  <a:srgbClr val="000000"/>
                </a:solidFill>
                <a:latin typeface="Times New Roman" panose="02020603050405020304" pitchFamily="18" charset="0"/>
                <a:cs typeface="Times New Roman" panose="02020603050405020304" pitchFamily="18" charset="0"/>
              </a:rPr>
              <a:t>DEBORAH </a:t>
            </a:r>
            <a:r>
              <a:rPr lang="en-US" sz="2000" b="1" dirty="0" smtClean="0">
                <a:solidFill>
                  <a:srgbClr val="000000"/>
                </a:solidFill>
                <a:latin typeface="Times New Roman" panose="02020603050405020304" pitchFamily="18" charset="0"/>
                <a:cs typeface="Times New Roman" panose="02020603050405020304" pitchFamily="18" charset="0"/>
              </a:rPr>
              <a:t>BURT</a:t>
            </a:r>
          </a:p>
          <a:p>
            <a:pPr lvl="1"/>
            <a:r>
              <a:rPr lang="en-US" sz="2000" b="1" dirty="0" smtClean="0">
                <a:solidFill>
                  <a:srgbClr val="000000"/>
                </a:solidFill>
                <a:latin typeface="Times New Roman" panose="02020603050405020304" pitchFamily="18" charset="0"/>
                <a:cs typeface="Times New Roman" panose="02020603050405020304" pitchFamily="18" charset="0"/>
              </a:rPr>
              <a:t>DAVID TIRARD</a:t>
            </a:r>
          </a:p>
          <a:p>
            <a:pPr lvl="1"/>
            <a:r>
              <a:rPr lang="en-US" sz="2000" b="1" dirty="0" smtClean="0">
                <a:solidFill>
                  <a:srgbClr val="000000"/>
                </a:solidFill>
                <a:latin typeface="Times New Roman" panose="02020603050405020304" pitchFamily="18" charset="0"/>
                <a:cs typeface="Times New Roman" panose="02020603050405020304" pitchFamily="18" charset="0"/>
              </a:rPr>
              <a:t>RETTA GUTHRIE</a:t>
            </a:r>
          </a:p>
          <a:p>
            <a:pPr marL="457200" lvl="1" indent="0">
              <a:buNone/>
            </a:pPr>
            <a:endParaRPr lang="en-US" sz="2400" b="1" dirty="0" smtClean="0">
              <a:solidFill>
                <a:srgbClr val="000000"/>
              </a:solidFill>
              <a:latin typeface="Times New Roman" panose="02020603050405020304" pitchFamily="18" charset="0"/>
              <a:cs typeface="Times New Roman" panose="02020603050405020304" pitchFamily="18" charset="0"/>
            </a:endParaRPr>
          </a:p>
          <a:p>
            <a:r>
              <a:rPr lang="en-US" sz="2400" b="1" dirty="0" smtClean="0">
                <a:solidFill>
                  <a:srgbClr val="000000"/>
                </a:solidFill>
                <a:latin typeface="Times New Roman" panose="02020603050405020304" pitchFamily="18" charset="0"/>
                <a:cs typeface="Times New Roman" panose="02020603050405020304" pitchFamily="18" charset="0"/>
              </a:rPr>
              <a:t>GLOBAL GRANTS – RICK MOORE</a:t>
            </a:r>
          </a:p>
          <a:p>
            <a:r>
              <a:rPr lang="en-US" sz="2400" b="1" dirty="0" smtClean="0">
                <a:solidFill>
                  <a:srgbClr val="000000"/>
                </a:solidFill>
                <a:latin typeface="Times New Roman" panose="02020603050405020304" pitchFamily="18" charset="0"/>
                <a:cs typeface="Times New Roman" panose="02020603050405020304" pitchFamily="18" charset="0"/>
              </a:rPr>
              <a:t>GRANTS CLOSING REPORTS – PAULINE LEVESQUE</a:t>
            </a:r>
          </a:p>
          <a:p>
            <a:r>
              <a:rPr lang="en-US" sz="2400" b="1" dirty="0" smtClean="0">
                <a:solidFill>
                  <a:srgbClr val="000000"/>
                </a:solidFill>
                <a:latin typeface="Times New Roman" panose="02020603050405020304" pitchFamily="18" charset="0"/>
                <a:cs typeface="Times New Roman" panose="02020603050405020304" pitchFamily="18" charset="0"/>
              </a:rPr>
              <a:t>ANNUAL GIVING – ALICE HOWARD</a:t>
            </a:r>
          </a:p>
          <a:p>
            <a:endParaRPr lang="en-US" sz="24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0601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696200" cy="533400"/>
          </a:xfrm>
        </p:spPr>
        <p:txBody>
          <a:bodyPr/>
          <a:lstStyle/>
          <a:p>
            <a:r>
              <a:rPr lang="en-US" sz="3200" dirty="0" smtClean="0"/>
              <a:t>The Rotary Foundation Team   2017-18</a:t>
            </a:r>
            <a:endParaRPr lang="en-US" sz="3200" dirty="0"/>
          </a:p>
        </p:txBody>
      </p:sp>
      <p:sp>
        <p:nvSpPr>
          <p:cNvPr id="3" name="Content Placeholder 2"/>
          <p:cNvSpPr>
            <a:spLocks noGrp="1"/>
          </p:cNvSpPr>
          <p:nvPr>
            <p:ph idx="1"/>
          </p:nvPr>
        </p:nvSpPr>
        <p:spPr>
          <a:xfrm>
            <a:off x="457200" y="1219201"/>
            <a:ext cx="8229600" cy="1752600"/>
          </a:xfrm>
        </p:spPr>
        <p:txBody>
          <a:bodyPr/>
          <a:lstStyle/>
          <a:p>
            <a:r>
              <a:rPr lang="en-US" sz="2400" b="1" dirty="0">
                <a:solidFill>
                  <a:srgbClr val="000000"/>
                </a:solidFill>
                <a:latin typeface="Times New Roman" panose="02020603050405020304" pitchFamily="18" charset="0"/>
                <a:cs typeface="Times New Roman" panose="02020603050405020304" pitchFamily="18" charset="0"/>
              </a:rPr>
              <a:t>MAJOR GIFTS – ANNE WALKER</a:t>
            </a:r>
          </a:p>
          <a:p>
            <a:r>
              <a:rPr lang="en-US" sz="2400" b="1" dirty="0">
                <a:solidFill>
                  <a:srgbClr val="000000"/>
                </a:solidFill>
                <a:latin typeface="Times New Roman" panose="02020603050405020304" pitchFamily="18" charset="0"/>
                <a:cs typeface="Times New Roman" panose="02020603050405020304" pitchFamily="18" charset="0"/>
              </a:rPr>
              <a:t>PAUL HARRIS SOCIETY – KATHLEEN MAHONEY</a:t>
            </a:r>
          </a:p>
          <a:p>
            <a:r>
              <a:rPr lang="en-US" sz="2400" b="1" dirty="0">
                <a:solidFill>
                  <a:srgbClr val="000000"/>
                </a:solidFill>
                <a:latin typeface="Times New Roman" panose="02020603050405020304" pitchFamily="18" charset="0"/>
                <a:cs typeface="Times New Roman" panose="02020603050405020304" pitchFamily="18" charset="0"/>
              </a:rPr>
              <a:t>END POLIO NOW – BERNIE </a:t>
            </a:r>
            <a:r>
              <a:rPr lang="en-US" sz="2400" b="1" dirty="0" smtClean="0">
                <a:solidFill>
                  <a:srgbClr val="000000"/>
                </a:solidFill>
                <a:latin typeface="Times New Roman" panose="02020603050405020304" pitchFamily="18" charset="0"/>
                <a:cs typeface="Times New Roman" panose="02020603050405020304" pitchFamily="18" charset="0"/>
              </a:rPr>
              <a:t>RIEDEL</a:t>
            </a:r>
            <a:endParaRPr lang="en-US" sz="2400" b="1" dirty="0">
              <a:solidFill>
                <a:srgbClr val="000000"/>
              </a:solidFill>
              <a:latin typeface="Times New Roman" panose="02020603050405020304" pitchFamily="18" charset="0"/>
              <a:cs typeface="Times New Roman" panose="02020603050405020304" pitchFamily="18" charset="0"/>
            </a:endParaRPr>
          </a:p>
          <a:p>
            <a:r>
              <a:rPr lang="en-US" sz="2400" b="1" dirty="0" smtClean="0">
                <a:solidFill>
                  <a:srgbClr val="000000"/>
                </a:solidFill>
                <a:latin typeface="Times New Roman" panose="02020603050405020304" pitchFamily="18" charset="0"/>
                <a:cs typeface="Times New Roman" panose="02020603050405020304" pitchFamily="18" charset="0"/>
              </a:rPr>
              <a:t>DISTRICT AMBASSIDORIAL SCHOLAR TEAM</a:t>
            </a:r>
          </a:p>
          <a:p>
            <a:pPr lvl="1"/>
            <a:r>
              <a:rPr lang="en-US" sz="2000" b="1" dirty="0" smtClean="0">
                <a:solidFill>
                  <a:srgbClr val="000000"/>
                </a:solidFill>
                <a:latin typeface="Times New Roman" panose="02020603050405020304" pitchFamily="18" charset="0"/>
                <a:cs typeface="Times New Roman" panose="02020603050405020304" pitchFamily="18" charset="0"/>
              </a:rPr>
              <a:t>ANN MARIE QUINN – CHAIR</a:t>
            </a:r>
          </a:p>
          <a:p>
            <a:pPr lvl="1"/>
            <a:r>
              <a:rPr lang="en-US" sz="2000" b="1" dirty="0" smtClean="0">
                <a:solidFill>
                  <a:srgbClr val="000000"/>
                </a:solidFill>
                <a:latin typeface="Times New Roman" panose="02020603050405020304" pitchFamily="18" charset="0"/>
                <a:cs typeface="Times New Roman" panose="02020603050405020304" pitchFamily="18" charset="0"/>
              </a:rPr>
              <a:t>LOU MELLO – CO-CHAIR</a:t>
            </a:r>
          </a:p>
          <a:p>
            <a:pPr lvl="1"/>
            <a:r>
              <a:rPr lang="en-US" sz="2000" b="1" dirty="0" smtClean="0">
                <a:solidFill>
                  <a:srgbClr val="000000"/>
                </a:solidFill>
                <a:latin typeface="Times New Roman" panose="02020603050405020304" pitchFamily="18" charset="0"/>
                <a:cs typeface="Times New Roman" panose="02020603050405020304" pitchFamily="18" charset="0"/>
              </a:rPr>
              <a:t>BETH WINGARD</a:t>
            </a:r>
          </a:p>
        </p:txBody>
      </p:sp>
      <p:sp>
        <p:nvSpPr>
          <p:cNvPr id="4" name="TextBox 3"/>
          <p:cNvSpPr txBox="1"/>
          <p:nvPr/>
        </p:nvSpPr>
        <p:spPr>
          <a:xfrm>
            <a:off x="225287" y="4038600"/>
            <a:ext cx="8382000" cy="2308324"/>
          </a:xfrm>
          <a:prstGeom prst="rect">
            <a:avLst/>
          </a:prstGeom>
          <a:noFill/>
        </p:spPr>
        <p:txBody>
          <a:bodyPr wrap="square" rtlCol="0">
            <a:spAutoFit/>
          </a:bodyPr>
          <a:lstStyle/>
          <a:p>
            <a:pPr marL="342900" indent="-342900">
              <a:buFont typeface="Arial" panose="020B0604020202020204" pitchFamily="34" charset="0"/>
              <a:buChar char="•"/>
            </a:pPr>
            <a:r>
              <a:rPr lang="en-US" b="1" dirty="0">
                <a:solidFill>
                  <a:srgbClr val="000000"/>
                </a:solidFill>
                <a:latin typeface="Times New Roman" panose="02020603050405020304" pitchFamily="18" charset="0"/>
                <a:cs typeface="Times New Roman" panose="02020603050405020304" pitchFamily="18" charset="0"/>
              </a:rPr>
              <a:t>DISTRICT </a:t>
            </a:r>
            <a:r>
              <a:rPr lang="en-US" b="1" dirty="0" smtClean="0">
                <a:solidFill>
                  <a:srgbClr val="000000"/>
                </a:solidFill>
                <a:latin typeface="Times New Roman" panose="02020603050405020304" pitchFamily="18" charset="0"/>
                <a:cs typeface="Times New Roman" panose="02020603050405020304" pitchFamily="18" charset="0"/>
              </a:rPr>
              <a:t>ALUMNI CHAIR – JIM DEAS</a:t>
            </a:r>
          </a:p>
          <a:p>
            <a:pPr marL="342900" indent="-342900">
              <a:buFont typeface="Arial" panose="020B0604020202020204" pitchFamily="34" charset="0"/>
              <a:buChar char="•"/>
            </a:pPr>
            <a:r>
              <a:rPr lang="en-US" b="1" dirty="0" smtClean="0">
                <a:solidFill>
                  <a:srgbClr val="000000"/>
                </a:solidFill>
                <a:latin typeface="Times New Roman" panose="02020603050405020304" pitchFamily="18" charset="0"/>
                <a:cs typeface="Times New Roman" panose="02020603050405020304" pitchFamily="18" charset="0"/>
              </a:rPr>
              <a:t>TRF STEWARDSHIP – JEFF MENSE</a:t>
            </a:r>
          </a:p>
          <a:p>
            <a:pPr marL="342900" indent="-342900">
              <a:buFont typeface="Arial" panose="020B0604020202020204" pitchFamily="34" charset="0"/>
              <a:buChar char="•"/>
            </a:pPr>
            <a:r>
              <a:rPr lang="en-US" b="1" dirty="0" smtClean="0">
                <a:solidFill>
                  <a:srgbClr val="000000"/>
                </a:solidFill>
                <a:latin typeface="Times New Roman" panose="02020603050405020304" pitchFamily="18" charset="0"/>
                <a:cs typeface="Times New Roman" panose="02020603050405020304" pitchFamily="18" charset="0"/>
              </a:rPr>
              <a:t>PEACE SCHOLAR CHAIR – TIFFANY BURKETT</a:t>
            </a:r>
          </a:p>
          <a:p>
            <a:endParaRPr lang="en-US" b="1" dirty="0" smtClean="0">
              <a:solidFill>
                <a:srgbClr val="000000"/>
              </a:solidFill>
              <a:latin typeface="Times New Roman" panose="02020603050405020304" pitchFamily="18" charset="0"/>
              <a:cs typeface="Times New Roman" panose="02020603050405020304" pitchFamily="18" charset="0"/>
            </a:endParaRPr>
          </a:p>
          <a:p>
            <a:r>
              <a:rPr lang="en-US" b="1" dirty="0" smtClean="0">
                <a:solidFill>
                  <a:srgbClr val="000000"/>
                </a:solidFill>
                <a:latin typeface="Times New Roman" panose="02020603050405020304" pitchFamily="18" charset="0"/>
                <a:cs typeface="Times New Roman" panose="02020603050405020304" pitchFamily="18" charset="0"/>
              </a:rPr>
              <a:t>ASSISTANT REGIONAL FOUNDATION COORDINATOR – BERNIE RIEDEL</a:t>
            </a:r>
            <a:endParaRPr lang="en-US"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6416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solidFill>
                  <a:schemeClr val="bg1">
                    <a:lumMod val="95000"/>
                  </a:schemeClr>
                </a:solidFill>
                <a:latin typeface="Times New Roman" panose="02020603050405020304" pitchFamily="18" charset="0"/>
                <a:cs typeface="Times New Roman" panose="02020603050405020304" pitchFamily="18" charset="0"/>
              </a:rPr>
              <a:t>District Foundation Goals 2017-18</a:t>
            </a:r>
          </a:p>
        </p:txBody>
      </p:sp>
      <p:sp>
        <p:nvSpPr>
          <p:cNvPr id="5" name="Content Placeholder 2"/>
          <p:cNvSpPr>
            <a:spLocks noGrp="1"/>
          </p:cNvSpPr>
          <p:nvPr>
            <p:ph idx="1"/>
          </p:nvPr>
        </p:nvSpPr>
        <p:spPr/>
        <p:txBody>
          <a:bodyPr/>
          <a:lstStyle/>
          <a:p>
            <a:r>
              <a:rPr lang="en-US" dirty="0">
                <a:latin typeface="Arial Narrow Bold" panose="020B0706020202030204" pitchFamily="34" charset="0"/>
              </a:rPr>
              <a:t>New Major Donors						</a:t>
            </a:r>
            <a:r>
              <a:rPr lang="en-US" dirty="0" smtClean="0">
                <a:latin typeface="Arial Narrow Bold" panose="020B0706020202030204" pitchFamily="34" charset="0"/>
              </a:rPr>
              <a:t>32 </a:t>
            </a:r>
            <a:r>
              <a:rPr lang="en-US" dirty="0">
                <a:latin typeface="Arial Narrow Bold" panose="020B0706020202030204" pitchFamily="34" charset="0"/>
              </a:rPr>
              <a:t>(2 per Area</a:t>
            </a:r>
            <a:r>
              <a:rPr lang="en-US" dirty="0" smtClean="0">
                <a:latin typeface="Arial Narrow Bold" panose="020B0706020202030204" pitchFamily="34" charset="0"/>
              </a:rPr>
              <a:t>) </a:t>
            </a:r>
          </a:p>
          <a:p>
            <a:endParaRPr lang="en-US" dirty="0">
              <a:latin typeface="Arial Narrow Bold" panose="020B0706020202030204" pitchFamily="34" charset="0"/>
            </a:endParaRPr>
          </a:p>
          <a:p>
            <a:r>
              <a:rPr lang="en-US" dirty="0">
                <a:latin typeface="Arial Narrow Bold" panose="020B0706020202030204" pitchFamily="34" charset="0"/>
              </a:rPr>
              <a:t>New Paul Harris Society Members 	</a:t>
            </a:r>
            <a:r>
              <a:rPr lang="en-US" dirty="0" smtClean="0">
                <a:latin typeface="Arial Narrow Bold" panose="020B0706020202030204" pitchFamily="34" charset="0"/>
              </a:rPr>
              <a:t>48 </a:t>
            </a:r>
            <a:r>
              <a:rPr lang="en-US" dirty="0">
                <a:latin typeface="Arial Narrow Bold" panose="020B0706020202030204" pitchFamily="34" charset="0"/>
              </a:rPr>
              <a:t>(3 per Area</a:t>
            </a:r>
            <a:r>
              <a:rPr lang="en-US" dirty="0" smtClean="0">
                <a:latin typeface="Arial Narrow Bold" panose="020B0706020202030204" pitchFamily="34" charset="0"/>
              </a:rPr>
              <a:t>)</a:t>
            </a:r>
          </a:p>
          <a:p>
            <a:endParaRPr lang="en-US" dirty="0">
              <a:latin typeface="Arial Narrow Bold" panose="020B0706020202030204" pitchFamily="34" charset="0"/>
            </a:endParaRPr>
          </a:p>
          <a:p>
            <a:r>
              <a:rPr lang="en-US" dirty="0">
                <a:latin typeface="Arial Narrow Bold" panose="020B0706020202030204" pitchFamily="34" charset="0"/>
              </a:rPr>
              <a:t>New Bequest Society Members		</a:t>
            </a:r>
            <a:r>
              <a:rPr lang="en-US" dirty="0" smtClean="0">
                <a:latin typeface="Arial Narrow Bold" panose="020B0706020202030204" pitchFamily="34" charset="0"/>
              </a:rPr>
              <a:t>48 </a:t>
            </a:r>
            <a:r>
              <a:rPr lang="en-US" dirty="0">
                <a:latin typeface="Arial Narrow Bold" panose="020B0706020202030204" pitchFamily="34" charset="0"/>
              </a:rPr>
              <a:t>(3 per Area</a:t>
            </a:r>
            <a:r>
              <a:rPr lang="en-US" dirty="0" smtClean="0">
                <a:latin typeface="Arial Narrow Bold" panose="020B0706020202030204" pitchFamily="34" charset="0"/>
              </a:rPr>
              <a:t>)</a:t>
            </a:r>
          </a:p>
          <a:p>
            <a:endParaRPr lang="en-US" dirty="0">
              <a:latin typeface="Arial Narrow Bold" panose="020B0706020202030204" pitchFamily="34" charset="0"/>
            </a:endParaRPr>
          </a:p>
          <a:p>
            <a:r>
              <a:rPr lang="en-US" dirty="0">
                <a:latin typeface="Arial Narrow Bold" panose="020B0706020202030204" pitchFamily="34" charset="0"/>
              </a:rPr>
              <a:t>New Benefactors					</a:t>
            </a:r>
            <a:r>
              <a:rPr lang="en-US" dirty="0" smtClean="0">
                <a:latin typeface="Arial Narrow Bold" panose="020B0706020202030204" pitchFamily="34" charset="0"/>
              </a:rPr>
              <a:t>     160 </a:t>
            </a:r>
            <a:r>
              <a:rPr lang="en-US" dirty="0">
                <a:latin typeface="Arial Narrow Bold" panose="020B0706020202030204" pitchFamily="34" charset="0"/>
              </a:rPr>
              <a:t>(10 per Area)</a:t>
            </a:r>
          </a:p>
          <a:p>
            <a:endParaRPr lang="en-US" dirty="0">
              <a:latin typeface="Arial Narrow Bold" panose="020B0706020202030204" pitchFamily="34" charset="0"/>
            </a:endParaRPr>
          </a:p>
        </p:txBody>
      </p:sp>
    </p:spTree>
    <p:extLst>
      <p:ext uri="{BB962C8B-B14F-4D97-AF65-F5344CB8AC3E}">
        <p14:creationId xmlns:p14="http://schemas.microsoft.com/office/powerpoint/2010/main" val="3865099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solidFill>
                  <a:schemeClr val="bg1">
                    <a:lumMod val="95000"/>
                  </a:schemeClr>
                </a:solidFill>
                <a:latin typeface="Times New Roman" panose="02020603050405020304" pitchFamily="18" charset="0"/>
                <a:cs typeface="Times New Roman" panose="02020603050405020304" pitchFamily="18" charset="0"/>
              </a:rPr>
              <a:t>Rotary Club Central </a:t>
            </a:r>
            <a:endParaRPr lang="en-US" sz="3200" dirty="0">
              <a:solidFill>
                <a:schemeClr val="bg1">
                  <a:lumMod val="95000"/>
                </a:schemeClr>
              </a:solidFill>
              <a:latin typeface="Times New Roman" panose="02020603050405020304" pitchFamily="18" charset="0"/>
              <a:cs typeface="Times New Roman" panose="02020603050405020304" pitchFamily="18" charset="0"/>
            </a:endParaRPr>
          </a:p>
        </p:txBody>
      </p:sp>
      <p:pic>
        <p:nvPicPr>
          <p:cNvPr id="4" name="Content Placeholder 3"/>
          <p:cNvPicPr>
            <a:picLocks noGrp="1"/>
          </p:cNvPicPr>
          <p:nvPr>
            <p:ph idx="1"/>
          </p:nvPr>
        </p:nvPicPr>
        <p:blipFill rotWithShape="1">
          <a:blip r:embed="rId2"/>
          <a:srcRect l="21705" t="11446" r="19897" b="19478"/>
          <a:stretch/>
        </p:blipFill>
        <p:spPr bwMode="auto">
          <a:xfrm>
            <a:off x="1219200" y="1752600"/>
            <a:ext cx="6802354" cy="4525963"/>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2895600" y="1113183"/>
            <a:ext cx="3792448" cy="461665"/>
          </a:xfrm>
          <a:prstGeom prst="rect">
            <a:avLst/>
          </a:prstGeom>
          <a:noFill/>
        </p:spPr>
        <p:txBody>
          <a:bodyPr wrap="none" rtlCol="0">
            <a:spAutoFit/>
          </a:bodyPr>
          <a:lstStyle/>
          <a:p>
            <a:r>
              <a:rPr lang="en-US" b="1" dirty="0" smtClean="0">
                <a:solidFill>
                  <a:srgbClr val="000000"/>
                </a:solidFill>
              </a:rPr>
              <a:t>www.rotary.org/myrotar</a:t>
            </a:r>
            <a:r>
              <a:rPr lang="en-US" dirty="0" smtClean="0"/>
              <a:t>y</a:t>
            </a:r>
            <a:endParaRPr lang="en-US" dirty="0"/>
          </a:p>
        </p:txBody>
      </p:sp>
      <p:sp>
        <p:nvSpPr>
          <p:cNvPr id="7" name="Oval 6"/>
          <p:cNvSpPr/>
          <p:nvPr/>
        </p:nvSpPr>
        <p:spPr>
          <a:xfrm>
            <a:off x="3886200" y="3276600"/>
            <a:ext cx="1219200" cy="457200"/>
          </a:xfrm>
          <a:prstGeom prst="ellipse">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1797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l="31224" t="9956" r="18870" b="3374"/>
          <a:stretch/>
        </p:blipFill>
        <p:spPr bwMode="auto">
          <a:xfrm>
            <a:off x="1524000" y="0"/>
            <a:ext cx="6705600" cy="6551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6705600" y="2133600"/>
            <a:ext cx="990600" cy="609600"/>
          </a:xfrm>
          <a:prstGeom prst="ellipse">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18717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l="21507" t="7320" r="20024" b="13916"/>
          <a:stretch/>
        </p:blipFill>
        <p:spPr bwMode="auto">
          <a:xfrm>
            <a:off x="609600" y="228601"/>
            <a:ext cx="8305800" cy="6019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6858000" y="4419600"/>
            <a:ext cx="1143000" cy="762000"/>
          </a:xfrm>
          <a:prstGeom prst="ellipse">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5239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latin typeface="Times New Roman" panose="02020603050405020304" pitchFamily="18" charset="0"/>
                <a:cs typeface="Times New Roman" panose="02020603050405020304" pitchFamily="18" charset="0"/>
              </a:rPr>
              <a:t>Area Foundation Meetings</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219200"/>
            <a:ext cx="9144000" cy="5105400"/>
          </a:xfrm>
        </p:spPr>
        <p:txBody>
          <a:bodyPr/>
          <a:lstStyle/>
          <a:p>
            <a:pPr marL="0" indent="0" algn="ctr">
              <a:buNone/>
            </a:pPr>
            <a:r>
              <a:rPr lang="en-US" sz="3600" b="1" dirty="0" smtClean="0">
                <a:solidFill>
                  <a:schemeClr val="tx2"/>
                </a:solidFill>
              </a:rPr>
              <a:t>TRAINING SESSIONS WITH </a:t>
            </a:r>
          </a:p>
          <a:p>
            <a:pPr marL="0" indent="0" algn="ctr">
              <a:buNone/>
            </a:pPr>
            <a:r>
              <a:rPr lang="en-US" sz="3600" b="1" dirty="0" smtClean="0">
                <a:solidFill>
                  <a:schemeClr val="tx2"/>
                </a:solidFill>
              </a:rPr>
              <a:t>ASSISTANT GOVERNORS</a:t>
            </a:r>
          </a:p>
          <a:p>
            <a:pPr marL="0" indent="0" algn="ctr">
              <a:buNone/>
            </a:pPr>
            <a:r>
              <a:rPr lang="en-US" sz="3600" b="1" dirty="0" smtClean="0">
                <a:solidFill>
                  <a:schemeClr val="tx2"/>
                </a:solidFill>
              </a:rPr>
              <a:t>PRESIDENTS</a:t>
            </a:r>
          </a:p>
          <a:p>
            <a:pPr marL="0" indent="0" algn="ctr">
              <a:buNone/>
            </a:pPr>
            <a:r>
              <a:rPr lang="en-US" sz="3600" b="1" dirty="0" smtClean="0">
                <a:solidFill>
                  <a:schemeClr val="tx2"/>
                </a:solidFill>
              </a:rPr>
              <a:t>FOUNDATION CHAIRS</a:t>
            </a:r>
          </a:p>
          <a:p>
            <a:pPr marL="0" indent="0" algn="ctr">
              <a:buNone/>
            </a:pPr>
            <a:r>
              <a:rPr lang="en-US" sz="3600" b="1" dirty="0" smtClean="0">
                <a:solidFill>
                  <a:schemeClr val="tx2"/>
                </a:solidFill>
              </a:rPr>
              <a:t>TRAINING ON THE RI DATABASE</a:t>
            </a:r>
          </a:p>
          <a:p>
            <a:pPr marL="0" indent="0" algn="ctr">
              <a:buNone/>
            </a:pPr>
            <a:endParaRPr lang="en-US" sz="3600" b="1" dirty="0" smtClean="0">
              <a:solidFill>
                <a:schemeClr val="tx2"/>
              </a:solidFill>
            </a:endParaRPr>
          </a:p>
          <a:p>
            <a:pPr marL="0" indent="0" algn="ctr">
              <a:buNone/>
            </a:pPr>
            <a:r>
              <a:rPr lang="en-US" sz="3600" b="1" dirty="0" smtClean="0">
                <a:solidFill>
                  <a:schemeClr val="tx2"/>
                </a:solidFill>
              </a:rPr>
              <a:t>FIRST QUARTER OF THE ROTARY YEAR</a:t>
            </a:r>
            <a:endParaRPr lang="en-US" sz="3600" b="1" dirty="0">
              <a:solidFill>
                <a:schemeClr val="tx2"/>
              </a:solidFill>
            </a:endParaRPr>
          </a:p>
        </p:txBody>
      </p:sp>
    </p:spTree>
    <p:extLst>
      <p:ext uri="{BB962C8B-B14F-4D97-AF65-F5344CB8AC3E}">
        <p14:creationId xmlns:p14="http://schemas.microsoft.com/office/powerpoint/2010/main" val="29248941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bwMode="auto">
          <a:xfrm>
            <a:off x="457200" y="457200"/>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dirty="0" smtClean="0">
                <a:latin typeface="Arial Narrow" pitchFamily="34" charset="0"/>
              </a:rPr>
              <a:t>RESOURCES</a:t>
            </a:r>
          </a:p>
        </p:txBody>
      </p:sp>
      <p:sp>
        <p:nvSpPr>
          <p:cNvPr id="4" name="Content Placeholder 2"/>
          <p:cNvSpPr txBox="1">
            <a:spLocks/>
          </p:cNvSpPr>
          <p:nvPr/>
        </p:nvSpPr>
        <p:spPr bwMode="auto">
          <a:xfrm>
            <a:off x="314739" y="1676400"/>
            <a:ext cx="5181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ヒラギノ角ゴ Pro W3" pitchFamily="-84" charset="-128"/>
              </a:defRPr>
            </a:lvl1pPr>
            <a:lvl2pPr marL="338138" indent="-2222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lvl="1">
              <a:spcBef>
                <a:spcPct val="20000"/>
              </a:spcBef>
              <a:buClr>
                <a:schemeClr val="accent1"/>
              </a:buClr>
              <a:buSzPct val="120000"/>
              <a:buFont typeface="Wingdings" pitchFamily="2" charset="2"/>
              <a:buChar char="§"/>
            </a:pPr>
            <a:r>
              <a:rPr lang="en-US" dirty="0" smtClean="0">
                <a:solidFill>
                  <a:srgbClr val="58585A"/>
                </a:solidFill>
                <a:latin typeface="Georgia" pitchFamily="18" charset="0"/>
              </a:rPr>
              <a:t>www.rotary.org/myrotary/grants</a:t>
            </a:r>
          </a:p>
          <a:p>
            <a:pPr lvl="1">
              <a:spcBef>
                <a:spcPct val="20000"/>
              </a:spcBef>
              <a:buClr>
                <a:schemeClr val="accent1"/>
              </a:buClr>
              <a:buSzPct val="120000"/>
              <a:buFont typeface="Wingdings" pitchFamily="2" charset="2"/>
              <a:buChar char="§"/>
            </a:pPr>
            <a:r>
              <a:rPr lang="en-US" dirty="0" smtClean="0">
                <a:solidFill>
                  <a:srgbClr val="58585A"/>
                </a:solidFill>
                <a:latin typeface="Georgia" pitchFamily="18" charset="0"/>
              </a:rPr>
              <a:t>Learning center</a:t>
            </a:r>
          </a:p>
          <a:p>
            <a:pPr lvl="1">
              <a:spcBef>
                <a:spcPct val="20000"/>
              </a:spcBef>
              <a:buClr>
                <a:schemeClr val="accent1"/>
              </a:buClr>
              <a:buSzPct val="120000"/>
              <a:buFont typeface="Wingdings" pitchFamily="2" charset="2"/>
              <a:buChar char="§"/>
            </a:pPr>
            <a:r>
              <a:rPr lang="en-US" dirty="0">
                <a:solidFill>
                  <a:srgbClr val="58585A"/>
                </a:solidFill>
                <a:latin typeface="Georgia" pitchFamily="18" charset="0"/>
              </a:rPr>
              <a:t>T</a:t>
            </a:r>
            <a:r>
              <a:rPr lang="en-US" dirty="0" smtClean="0">
                <a:solidFill>
                  <a:srgbClr val="58585A"/>
                </a:solidFill>
                <a:latin typeface="Georgia" pitchFamily="18" charset="0"/>
              </a:rPr>
              <a:t>raining materials</a:t>
            </a:r>
          </a:p>
          <a:p>
            <a:pPr lvl="1">
              <a:spcBef>
                <a:spcPct val="20000"/>
              </a:spcBef>
              <a:buClr>
                <a:schemeClr val="accent1"/>
              </a:buClr>
              <a:buSzPct val="120000"/>
              <a:buFont typeface="Wingdings" pitchFamily="2" charset="2"/>
              <a:buChar char="§"/>
            </a:pPr>
            <a:r>
              <a:rPr lang="en-US" dirty="0" smtClean="0">
                <a:solidFill>
                  <a:srgbClr val="58585A"/>
                </a:solidFill>
                <a:latin typeface="Georgia" pitchFamily="18" charset="0"/>
              </a:rPr>
              <a:t>District Database – Files – Foundation Grants MOU and Applications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2228" y="1447800"/>
            <a:ext cx="2944091" cy="3810000"/>
          </a:xfrm>
          <a:prstGeom prst="rect">
            <a:avLst/>
          </a:prstGeom>
          <a:solidFill>
            <a:schemeClr val="bg1">
              <a:alpha val="0"/>
            </a:schemeClr>
          </a:solidFill>
          <a:ln w="6350">
            <a:solidFill>
              <a:schemeClr val="tx1"/>
            </a:solidFill>
          </a:ln>
          <a:effectLst>
            <a:outerShdw blurRad="85725" dist="63500" dir="2700000" algn="tl" rotWithShape="0">
              <a:srgbClr val="000000">
                <a:alpha val="30000"/>
              </a:srgbClr>
            </a:outerShdw>
          </a:effectLst>
        </p:spPr>
      </p:pic>
    </p:spTree>
    <p:extLst>
      <p:ext uri="{BB962C8B-B14F-4D97-AF65-F5344CB8AC3E}">
        <p14:creationId xmlns:p14="http://schemas.microsoft.com/office/powerpoint/2010/main" val="1247355199"/>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latin typeface="Times New Roman" panose="02020603050405020304" pitchFamily="18" charset="0"/>
                <a:cs typeface="Times New Roman" panose="02020603050405020304" pitchFamily="18" charset="0"/>
              </a:rPr>
              <a:t>Club Banner Recognition</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600200"/>
            <a:ext cx="8686800" cy="4495800"/>
          </a:xfrm>
        </p:spPr>
        <p:txBody>
          <a:bodyPr/>
          <a:lstStyle/>
          <a:p>
            <a:endParaRPr lang="en-US" sz="2000" dirty="0">
              <a:solidFill>
                <a:srgbClr val="000000"/>
              </a:solidFill>
            </a:endParaRPr>
          </a:p>
          <a:p>
            <a:r>
              <a:rPr lang="en-US" sz="2000" dirty="0">
                <a:solidFill>
                  <a:srgbClr val="000000"/>
                </a:solidFill>
              </a:rPr>
              <a:t>100% Paul Harris Fellow 		</a:t>
            </a:r>
            <a:r>
              <a:rPr lang="en-US" sz="2000" dirty="0" smtClean="0">
                <a:solidFill>
                  <a:srgbClr val="000000"/>
                </a:solidFill>
              </a:rPr>
              <a:t>	Every </a:t>
            </a:r>
            <a:r>
              <a:rPr lang="en-US" sz="2000" dirty="0">
                <a:solidFill>
                  <a:srgbClr val="000000"/>
                </a:solidFill>
              </a:rPr>
              <a:t>active member must be a PHF 			 </a:t>
            </a:r>
            <a:r>
              <a:rPr lang="en-US" sz="2000" dirty="0" smtClean="0">
                <a:solidFill>
                  <a:srgbClr val="000000"/>
                </a:solidFill>
              </a:rPr>
              <a:t>						Club at </a:t>
            </a:r>
            <a:r>
              <a:rPr lang="en-US" sz="2000" dirty="0">
                <a:solidFill>
                  <a:srgbClr val="000000"/>
                </a:solidFill>
              </a:rPr>
              <a:t>given point in time	</a:t>
            </a:r>
          </a:p>
          <a:p>
            <a:endParaRPr lang="en-US" sz="2000" dirty="0">
              <a:solidFill>
                <a:srgbClr val="000000"/>
              </a:solidFill>
            </a:endParaRPr>
          </a:p>
          <a:p>
            <a:r>
              <a:rPr lang="en-US" sz="2000" dirty="0">
                <a:solidFill>
                  <a:srgbClr val="000000"/>
                </a:solidFill>
              </a:rPr>
              <a:t>100% EREY	</a:t>
            </a:r>
            <a:r>
              <a:rPr lang="en-US" sz="2000" dirty="0" smtClean="0">
                <a:solidFill>
                  <a:srgbClr val="000000"/>
                </a:solidFill>
              </a:rPr>
              <a:t>					 Club $100 </a:t>
            </a:r>
            <a:r>
              <a:rPr lang="en-US" sz="2000" dirty="0">
                <a:solidFill>
                  <a:srgbClr val="000000"/>
                </a:solidFill>
              </a:rPr>
              <a:t>per capita and minimum </a:t>
            </a:r>
            <a:r>
              <a:rPr lang="en-US" sz="2000" dirty="0" smtClean="0">
                <a:solidFill>
                  <a:srgbClr val="000000"/>
                </a:solidFill>
              </a:rPr>
              <a:t>									$</a:t>
            </a:r>
            <a:r>
              <a:rPr lang="en-US" sz="2000" dirty="0">
                <a:solidFill>
                  <a:srgbClr val="000000"/>
                </a:solidFill>
              </a:rPr>
              <a:t>25 per </a:t>
            </a:r>
            <a:r>
              <a:rPr lang="en-US" sz="2000" dirty="0" smtClean="0">
                <a:solidFill>
                  <a:srgbClr val="000000"/>
                </a:solidFill>
              </a:rPr>
              <a:t>member to </a:t>
            </a:r>
            <a:r>
              <a:rPr lang="en-US" sz="2000" dirty="0">
                <a:solidFill>
                  <a:srgbClr val="000000"/>
                </a:solidFill>
              </a:rPr>
              <a:t>Annual Fund</a:t>
            </a:r>
          </a:p>
          <a:p>
            <a:endParaRPr lang="en-US" sz="2000" dirty="0">
              <a:solidFill>
                <a:srgbClr val="000000"/>
              </a:solidFill>
            </a:endParaRPr>
          </a:p>
          <a:p>
            <a:r>
              <a:rPr lang="en-US" sz="2000" dirty="0">
                <a:solidFill>
                  <a:srgbClr val="000000"/>
                </a:solidFill>
              </a:rPr>
              <a:t>Top Three per Capita in AF	</a:t>
            </a:r>
            <a:r>
              <a:rPr lang="en-US" sz="2000" dirty="0" smtClean="0">
                <a:solidFill>
                  <a:srgbClr val="000000"/>
                </a:solidFill>
              </a:rPr>
              <a:t>	Top </a:t>
            </a:r>
            <a:r>
              <a:rPr lang="en-US" sz="2000" dirty="0">
                <a:solidFill>
                  <a:srgbClr val="000000"/>
                </a:solidFill>
              </a:rPr>
              <a:t>three clubs in District 7770</a:t>
            </a:r>
          </a:p>
          <a:p>
            <a:endParaRPr lang="en-US" sz="2000" dirty="0">
              <a:solidFill>
                <a:srgbClr val="000000"/>
              </a:solidFill>
            </a:endParaRPr>
          </a:p>
          <a:p>
            <a:r>
              <a:rPr lang="en-US" sz="2000" dirty="0">
                <a:solidFill>
                  <a:srgbClr val="000000"/>
                </a:solidFill>
              </a:rPr>
              <a:t>100% Paul Harris Society		</a:t>
            </a:r>
            <a:r>
              <a:rPr lang="en-US" sz="2000" dirty="0" smtClean="0">
                <a:solidFill>
                  <a:srgbClr val="000000"/>
                </a:solidFill>
              </a:rPr>
              <a:t>	Every </a:t>
            </a:r>
            <a:r>
              <a:rPr lang="en-US" sz="2000" dirty="0">
                <a:solidFill>
                  <a:srgbClr val="000000"/>
                </a:solidFill>
              </a:rPr>
              <a:t>member contributes  $1000</a:t>
            </a:r>
          </a:p>
          <a:p>
            <a:endParaRPr lang="en-US" dirty="0"/>
          </a:p>
        </p:txBody>
      </p:sp>
    </p:spTree>
    <p:extLst>
      <p:ext uri="{BB962C8B-B14F-4D97-AF65-F5344CB8AC3E}">
        <p14:creationId xmlns:p14="http://schemas.microsoft.com/office/powerpoint/2010/main" val="1128250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latin typeface="Times New Roman" panose="02020603050405020304" pitchFamily="18" charset="0"/>
                <a:cs typeface="Times New Roman" panose="02020603050405020304" pitchFamily="18" charset="0"/>
              </a:rPr>
              <a:t>Annual Giving</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dirty="0" smtClean="0"/>
          </a:p>
          <a:p>
            <a:endParaRPr lang="en-US" dirty="0"/>
          </a:p>
          <a:p>
            <a:pPr marL="0" indent="0" algn="ctr">
              <a:buNone/>
            </a:pPr>
            <a:r>
              <a:rPr lang="en-US" sz="4000" b="1" dirty="0" smtClean="0">
                <a:solidFill>
                  <a:schemeClr val="tx1"/>
                </a:solidFill>
              </a:rPr>
              <a:t>Alice Howard</a:t>
            </a:r>
            <a:endParaRPr lang="en-US" sz="4000" b="1" dirty="0">
              <a:solidFill>
                <a:schemeClr val="tx1"/>
              </a:solidFill>
            </a:endParaRPr>
          </a:p>
        </p:txBody>
      </p:sp>
    </p:spTree>
    <p:extLst>
      <p:ext uri="{BB962C8B-B14F-4D97-AF65-F5344CB8AC3E}">
        <p14:creationId xmlns:p14="http://schemas.microsoft.com/office/powerpoint/2010/main" val="4029185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bwMode="auto">
          <a:xfrm>
            <a:off x="457200" y="457200"/>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eaLnBrk="1" hangingPunct="1"/>
            <a:r>
              <a:rPr lang="en-US" sz="3600" dirty="0" smtClean="0">
                <a:latin typeface="Times New Roman" panose="02020603050405020304" pitchFamily="18" charset="0"/>
                <a:cs typeface="Times New Roman" panose="02020603050405020304" pitchFamily="18" charset="0"/>
              </a:rPr>
              <a:t>Rotary Grants</a:t>
            </a:r>
          </a:p>
        </p:txBody>
      </p:sp>
      <p:sp>
        <p:nvSpPr>
          <p:cNvPr id="21507" name="Content Placeholder 2"/>
          <p:cNvSpPr txBox="1">
            <a:spLocks/>
          </p:cNvSpPr>
          <p:nvPr/>
        </p:nvSpPr>
        <p:spPr bwMode="auto">
          <a:xfrm>
            <a:off x="318052" y="1295400"/>
            <a:ext cx="4038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ヒラギノ角ゴ Pro W3" pitchFamily="-84" charset="-128"/>
              </a:defRPr>
            </a:lvl1pPr>
            <a:lvl2pPr marL="338138" indent="-2222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lvl="1">
              <a:spcBef>
                <a:spcPct val="20000"/>
              </a:spcBef>
              <a:buClr>
                <a:schemeClr val="accent1"/>
              </a:buClr>
              <a:buSzPct val="120000"/>
              <a:buFont typeface="Wingdings" pitchFamily="2" charset="2"/>
              <a:buChar char="§"/>
            </a:pPr>
            <a:r>
              <a:rPr lang="en-US" dirty="0" smtClean="0">
                <a:solidFill>
                  <a:srgbClr val="58585A"/>
                </a:solidFill>
                <a:latin typeface="Georgia" pitchFamily="18" charset="0"/>
              </a:rPr>
              <a:t>District grants</a:t>
            </a:r>
          </a:p>
          <a:p>
            <a:pPr lvl="1">
              <a:spcBef>
                <a:spcPct val="20000"/>
              </a:spcBef>
              <a:buClr>
                <a:schemeClr val="accent1"/>
              </a:buClr>
              <a:buSzPct val="120000"/>
              <a:buFont typeface="Wingdings" pitchFamily="2" charset="2"/>
              <a:buChar char="§"/>
            </a:pPr>
            <a:r>
              <a:rPr lang="en-US" dirty="0" smtClean="0">
                <a:solidFill>
                  <a:srgbClr val="58585A"/>
                </a:solidFill>
                <a:latin typeface="Georgia" pitchFamily="18" charset="0"/>
              </a:rPr>
              <a:t>Global grants</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0" y="1524000"/>
            <a:ext cx="5867400" cy="4419600"/>
          </a:xfrm>
          <a:prstGeom prst="rect">
            <a:avLst/>
          </a:prstGeom>
        </p:spPr>
      </p:pic>
      <p:sp>
        <p:nvSpPr>
          <p:cNvPr id="3" name="TextBox 2"/>
          <p:cNvSpPr txBox="1"/>
          <p:nvPr/>
        </p:nvSpPr>
        <p:spPr>
          <a:xfrm>
            <a:off x="457200" y="3048000"/>
            <a:ext cx="2667000" cy="1477328"/>
          </a:xfrm>
          <a:prstGeom prst="rect">
            <a:avLst/>
          </a:prstGeom>
          <a:noFill/>
        </p:spPr>
        <p:txBody>
          <a:bodyPr wrap="square" rtlCol="0">
            <a:spAutoFit/>
          </a:bodyPr>
          <a:lstStyle/>
          <a:p>
            <a:r>
              <a:rPr lang="en-US" sz="1800" b="1" dirty="0" smtClean="0">
                <a:solidFill>
                  <a:srgbClr val="000000"/>
                </a:solidFill>
              </a:rPr>
              <a:t>District Grants Chair Bob Gross</a:t>
            </a:r>
          </a:p>
          <a:p>
            <a:endParaRPr lang="en-US" sz="1800" b="1" dirty="0">
              <a:solidFill>
                <a:srgbClr val="000000"/>
              </a:solidFill>
            </a:endParaRPr>
          </a:p>
          <a:p>
            <a:r>
              <a:rPr lang="en-US" sz="1800" b="1" dirty="0" smtClean="0">
                <a:solidFill>
                  <a:srgbClr val="000000"/>
                </a:solidFill>
              </a:rPr>
              <a:t>Global Grants Chair Rick Moore</a:t>
            </a:r>
            <a:endParaRPr lang="en-US" sz="1800" b="1" dirty="0">
              <a:solidFill>
                <a:srgbClr val="000000"/>
              </a:solidFill>
            </a:endParaRPr>
          </a:p>
        </p:txBody>
      </p:sp>
    </p:spTree>
  </p:cSld>
  <p:clrMapOvr>
    <a:masterClrMapping/>
  </p:clrMapOvr>
  <p:transition spd="med" advClick="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bwMode="auto">
          <a:xfrm>
            <a:off x="457200" y="457200"/>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eaLnBrk="1" hangingPunct="1"/>
            <a:r>
              <a:rPr lang="en-US" sz="3600" dirty="0" smtClean="0">
                <a:latin typeface="Times New Roman" panose="02020603050405020304" pitchFamily="18" charset="0"/>
                <a:cs typeface="Times New Roman" panose="02020603050405020304" pitchFamily="18" charset="0"/>
              </a:rPr>
              <a:t>District Grants</a:t>
            </a:r>
          </a:p>
        </p:txBody>
      </p:sp>
      <p:sp>
        <p:nvSpPr>
          <p:cNvPr id="21507" name="Content Placeholder 2"/>
          <p:cNvSpPr txBox="1">
            <a:spLocks/>
          </p:cNvSpPr>
          <p:nvPr/>
        </p:nvSpPr>
        <p:spPr bwMode="auto">
          <a:xfrm>
            <a:off x="304800" y="1295400"/>
            <a:ext cx="4038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ヒラギノ角ゴ Pro W3" pitchFamily="-84" charset="-128"/>
              </a:defRPr>
            </a:lvl1pPr>
            <a:lvl2pPr marL="338138" indent="-2222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lvl="1">
              <a:spcBef>
                <a:spcPct val="20000"/>
              </a:spcBef>
              <a:buClr>
                <a:schemeClr val="accent1"/>
              </a:buClr>
              <a:buSzPct val="120000"/>
              <a:buFont typeface="Wingdings" pitchFamily="2" charset="2"/>
              <a:buChar char="§"/>
            </a:pPr>
            <a:r>
              <a:rPr lang="en-US" dirty="0" smtClean="0">
                <a:solidFill>
                  <a:srgbClr val="58585A"/>
                </a:solidFill>
                <a:latin typeface="Georgia" pitchFamily="18" charset="0"/>
              </a:rPr>
              <a:t>Small-scale, short-term</a:t>
            </a:r>
          </a:p>
          <a:p>
            <a:pPr lvl="1">
              <a:spcBef>
                <a:spcPct val="20000"/>
              </a:spcBef>
              <a:buClr>
                <a:schemeClr val="accent1"/>
              </a:buClr>
              <a:buSzPct val="120000"/>
              <a:buFont typeface="Wingdings" pitchFamily="2" charset="2"/>
              <a:buChar char="§"/>
            </a:pPr>
            <a:r>
              <a:rPr lang="en-US" dirty="0">
                <a:solidFill>
                  <a:srgbClr val="58585A"/>
                </a:solidFill>
                <a:latin typeface="Georgia" pitchFamily="18" charset="0"/>
              </a:rPr>
              <a:t>Local or international activities</a:t>
            </a:r>
          </a:p>
          <a:p>
            <a:pPr lvl="1">
              <a:spcBef>
                <a:spcPct val="20000"/>
              </a:spcBef>
              <a:buClr>
                <a:schemeClr val="accent1"/>
              </a:buClr>
              <a:buSzPct val="120000"/>
              <a:buFont typeface="Wingdings" pitchFamily="2" charset="2"/>
              <a:buChar char="§"/>
            </a:pPr>
            <a:r>
              <a:rPr lang="en-US" dirty="0" smtClean="0">
                <a:solidFill>
                  <a:srgbClr val="58585A"/>
                </a:solidFill>
                <a:latin typeface="Georgia" pitchFamily="18" charset="0"/>
              </a:rPr>
              <a:t>Aligned with the Foundation’s mission</a:t>
            </a:r>
          </a:p>
          <a:p>
            <a:pPr lvl="1">
              <a:spcBef>
                <a:spcPct val="20000"/>
              </a:spcBef>
              <a:buClr>
                <a:schemeClr val="accent1"/>
              </a:buClr>
              <a:buSzPct val="120000"/>
              <a:buFont typeface="Wingdings" pitchFamily="2" charset="2"/>
              <a:buChar char="§"/>
            </a:pPr>
            <a:r>
              <a:rPr lang="en-US" dirty="0" smtClean="0">
                <a:solidFill>
                  <a:srgbClr val="58585A"/>
                </a:solidFill>
                <a:latin typeface="Georgia" pitchFamily="18" charset="0"/>
              </a:rPr>
              <a:t>Single grant awarded annually</a:t>
            </a:r>
          </a:p>
          <a:p>
            <a:pPr lvl="1">
              <a:spcBef>
                <a:spcPct val="20000"/>
              </a:spcBef>
              <a:buClr>
                <a:schemeClr val="accent1"/>
              </a:buClr>
              <a:buSzPct val="120000"/>
              <a:buFont typeface="Wingdings" pitchFamily="2" charset="2"/>
              <a:buChar char="§"/>
            </a:pPr>
            <a:r>
              <a:rPr lang="en-US" dirty="0" smtClean="0">
                <a:solidFill>
                  <a:srgbClr val="58585A"/>
                </a:solidFill>
                <a:latin typeface="Georgia" pitchFamily="18" charset="0"/>
              </a:rPr>
              <a:t>District match up to $2600</a:t>
            </a:r>
          </a:p>
        </p:txBody>
      </p:sp>
      <p:pic>
        <p:nvPicPr>
          <p:cNvPr id="5" name="Picture 5" descr="3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75691"/>
            <a:ext cx="3429000" cy="36294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1" descr="https://scontent-atl3-1.xx.fbcdn.net/v/t1.0-0/s480x480/12240078_760325754093900_6153427659466029285_n.jpg?oh=3f92af0b37398b33a0378c085d114ed0&amp;oe=5840DC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333" y="4572000"/>
            <a:ext cx="3288632" cy="1852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379549"/>
      </p:ext>
    </p:extLst>
  </p:cSld>
  <p:clrMapOvr>
    <a:masterClrMapping/>
  </p:clrMapOvr>
  <p:transition spd="med" advClick="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bwMode="auto">
          <a:xfrm>
            <a:off x="457200" y="457200"/>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eaLnBrk="1" hangingPunct="1"/>
            <a:r>
              <a:rPr lang="en-US" sz="3600" dirty="0" smtClean="0">
                <a:latin typeface="Times New Roman" panose="02020603050405020304" pitchFamily="18" charset="0"/>
                <a:cs typeface="Times New Roman" panose="02020603050405020304" pitchFamily="18" charset="0"/>
              </a:rPr>
              <a:t>District Grants</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63624"/>
            <a:ext cx="6399228" cy="4056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0939629"/>
      </p:ext>
    </p:extLst>
  </p:cSld>
  <p:clrMapOvr>
    <a:masterClrMapping/>
  </p:clrMapOvr>
  <p:transition spd="med" advClick="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bwMode="auto">
          <a:xfrm>
            <a:off x="457200" y="457200"/>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eaLnBrk="1" hangingPunct="1"/>
            <a:r>
              <a:rPr lang="en-US" sz="3600" dirty="0" smtClean="0">
                <a:latin typeface="Times New Roman" panose="02020603050405020304" pitchFamily="18" charset="0"/>
                <a:cs typeface="Times New Roman" panose="02020603050405020304" pitchFamily="18" charset="0"/>
              </a:rPr>
              <a:t>Areas of Focus</a:t>
            </a:r>
          </a:p>
        </p:txBody>
      </p:sp>
      <p:sp>
        <p:nvSpPr>
          <p:cNvPr id="4" name="Content Placeholder 2"/>
          <p:cNvSpPr txBox="1">
            <a:spLocks/>
          </p:cNvSpPr>
          <p:nvPr/>
        </p:nvSpPr>
        <p:spPr bwMode="auto">
          <a:xfrm>
            <a:off x="304800" y="1295400"/>
            <a:ext cx="777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ヒラギノ角ゴ Pro W3" pitchFamily="-84" charset="-128"/>
              </a:defRPr>
            </a:lvl1pPr>
            <a:lvl2pPr marL="338138" indent="-2222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lvl="1">
              <a:spcBef>
                <a:spcPct val="20000"/>
              </a:spcBef>
              <a:buClr>
                <a:schemeClr val="accent1"/>
              </a:buClr>
              <a:buSzPct val="120000"/>
              <a:buFont typeface="Wingdings" pitchFamily="2" charset="2"/>
              <a:buChar char="§"/>
            </a:pPr>
            <a:r>
              <a:rPr lang="en-US" dirty="0" smtClean="0">
                <a:solidFill>
                  <a:srgbClr val="58585A"/>
                </a:solidFill>
                <a:latin typeface="Georgia" pitchFamily="18" charset="0"/>
              </a:rPr>
              <a:t>Peace and conflict prevention/resolution</a:t>
            </a:r>
          </a:p>
          <a:p>
            <a:pPr lvl="1">
              <a:spcBef>
                <a:spcPct val="20000"/>
              </a:spcBef>
              <a:buClr>
                <a:schemeClr val="accent1"/>
              </a:buClr>
              <a:buSzPct val="120000"/>
              <a:buFont typeface="Wingdings" pitchFamily="2" charset="2"/>
              <a:buChar char="§"/>
            </a:pPr>
            <a:r>
              <a:rPr lang="en-US" dirty="0">
                <a:solidFill>
                  <a:srgbClr val="58585A"/>
                </a:solidFill>
                <a:latin typeface="Georgia" pitchFamily="18" charset="0"/>
              </a:rPr>
              <a:t>Disease prevention and treatment</a:t>
            </a:r>
          </a:p>
          <a:p>
            <a:pPr lvl="1">
              <a:spcBef>
                <a:spcPct val="20000"/>
              </a:spcBef>
              <a:buClr>
                <a:schemeClr val="accent1"/>
              </a:buClr>
              <a:buSzPct val="120000"/>
              <a:buFont typeface="Wingdings" pitchFamily="2" charset="2"/>
              <a:buChar char="§"/>
            </a:pPr>
            <a:r>
              <a:rPr lang="en-US" dirty="0">
                <a:solidFill>
                  <a:srgbClr val="58585A"/>
                </a:solidFill>
                <a:latin typeface="Georgia" pitchFamily="18" charset="0"/>
              </a:rPr>
              <a:t>Water and sanitation</a:t>
            </a:r>
          </a:p>
          <a:p>
            <a:pPr lvl="1">
              <a:spcBef>
                <a:spcPct val="20000"/>
              </a:spcBef>
              <a:buClr>
                <a:schemeClr val="accent1"/>
              </a:buClr>
              <a:buSzPct val="120000"/>
              <a:buFont typeface="Wingdings" pitchFamily="2" charset="2"/>
              <a:buChar char="§"/>
            </a:pPr>
            <a:r>
              <a:rPr lang="en-US" dirty="0" smtClean="0">
                <a:solidFill>
                  <a:srgbClr val="58585A"/>
                </a:solidFill>
                <a:latin typeface="Georgia" pitchFamily="18" charset="0"/>
              </a:rPr>
              <a:t>Maternal and child health</a:t>
            </a:r>
          </a:p>
          <a:p>
            <a:pPr lvl="1">
              <a:spcBef>
                <a:spcPct val="20000"/>
              </a:spcBef>
              <a:buClr>
                <a:schemeClr val="accent1"/>
              </a:buClr>
              <a:buSzPct val="120000"/>
              <a:buFont typeface="Wingdings" pitchFamily="2" charset="2"/>
              <a:buChar char="§"/>
            </a:pPr>
            <a:r>
              <a:rPr lang="en-US" dirty="0" smtClean="0">
                <a:solidFill>
                  <a:srgbClr val="58585A"/>
                </a:solidFill>
                <a:latin typeface="Georgia" pitchFamily="18" charset="0"/>
              </a:rPr>
              <a:t>Basic education and literacy</a:t>
            </a:r>
          </a:p>
          <a:p>
            <a:pPr lvl="1">
              <a:spcBef>
                <a:spcPct val="20000"/>
              </a:spcBef>
              <a:buClr>
                <a:schemeClr val="accent1"/>
              </a:buClr>
              <a:buSzPct val="120000"/>
              <a:buFont typeface="Wingdings" pitchFamily="2" charset="2"/>
              <a:buChar char="§"/>
            </a:pPr>
            <a:r>
              <a:rPr lang="en-US" dirty="0" smtClean="0">
                <a:solidFill>
                  <a:srgbClr val="58585A"/>
                </a:solidFill>
                <a:latin typeface="Georgia" pitchFamily="18" charset="0"/>
              </a:rPr>
              <a:t>Economic and community development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4516620"/>
            <a:ext cx="8001000" cy="1122180"/>
          </a:xfrm>
          <a:prstGeom prst="rect">
            <a:avLst/>
          </a:prstGeom>
        </p:spPr>
      </p:pic>
    </p:spTree>
    <p:extLst>
      <p:ext uri="{BB962C8B-B14F-4D97-AF65-F5344CB8AC3E}">
        <p14:creationId xmlns:p14="http://schemas.microsoft.com/office/powerpoint/2010/main" val="104304641"/>
      </p:ext>
    </p:extLst>
  </p:cSld>
  <p:clrMapOvr>
    <a:masterClrMapping/>
  </p:clrMapOvr>
  <p:transition spd="med" advClick="0">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TNPkYxk8xXLl4FGEGnN1lP"/>
</p:tagLst>
</file>

<file path=ppt/tags/tag10.xml><?xml version="1.0" encoding="utf-8"?>
<p:tagLst xmlns:a="http://schemas.openxmlformats.org/drawingml/2006/main" xmlns:r="http://schemas.openxmlformats.org/officeDocument/2006/relationships" xmlns:p="http://schemas.openxmlformats.org/presentationml/2006/main">
  <p:tag name="DVSHAPEID" val="UwDT3SLULewipTticfmDw8"/>
</p:tagLst>
</file>

<file path=ppt/tags/tag2.xml><?xml version="1.0" encoding="utf-8"?>
<p:tagLst xmlns:a="http://schemas.openxmlformats.org/drawingml/2006/main" xmlns:r="http://schemas.openxmlformats.org/officeDocument/2006/relationships" xmlns:p="http://schemas.openxmlformats.org/presentationml/2006/main">
  <p:tag name="DVSHAPEID" val="UwDT3SLULewipTticfmDw8"/>
</p:tagLst>
</file>

<file path=ppt/tags/tag3.xml><?xml version="1.0" encoding="utf-8"?>
<p:tagLst xmlns:a="http://schemas.openxmlformats.org/drawingml/2006/main" xmlns:r="http://schemas.openxmlformats.org/officeDocument/2006/relationships" xmlns:p="http://schemas.openxmlformats.org/presentationml/2006/main">
  <p:tag name="DVSHAPEID" val="LMHIXXQUQZ94SjG4urmCcw"/>
</p:tagLst>
</file>

<file path=ppt/tags/tag4.xml><?xml version="1.0" encoding="utf-8"?>
<p:tagLst xmlns:a="http://schemas.openxmlformats.org/drawingml/2006/main" xmlns:r="http://schemas.openxmlformats.org/officeDocument/2006/relationships" xmlns:p="http://schemas.openxmlformats.org/presentationml/2006/main">
  <p:tag name="DVSHAPEID" val="OLfNanaxFHiMKRclUO4Row"/>
</p:tagLst>
</file>

<file path=ppt/tags/tag5.xml><?xml version="1.0" encoding="utf-8"?>
<p:tagLst xmlns:a="http://schemas.openxmlformats.org/drawingml/2006/main" xmlns:r="http://schemas.openxmlformats.org/officeDocument/2006/relationships" xmlns:p="http://schemas.openxmlformats.org/presentationml/2006/main">
  <p:tag name="DVSHAPEID" val="TNPkYxk8xXLl4FGEGnN1lP"/>
</p:tagLst>
</file>

<file path=ppt/tags/tag6.xml><?xml version="1.0" encoding="utf-8"?>
<p:tagLst xmlns:a="http://schemas.openxmlformats.org/drawingml/2006/main" xmlns:r="http://schemas.openxmlformats.org/officeDocument/2006/relationships" xmlns:p="http://schemas.openxmlformats.org/presentationml/2006/main">
  <p:tag name="DVSHAPEID" val="UwDT3SLULewipTticfmDw8"/>
</p:tagLst>
</file>

<file path=ppt/tags/tag7.xml><?xml version="1.0" encoding="utf-8"?>
<p:tagLst xmlns:a="http://schemas.openxmlformats.org/drawingml/2006/main" xmlns:r="http://schemas.openxmlformats.org/officeDocument/2006/relationships" xmlns:p="http://schemas.openxmlformats.org/presentationml/2006/main">
  <p:tag name="DVSHAPEID" val="LMHIXXQUQZ94SjG4urmCcw"/>
</p:tagLst>
</file>

<file path=ppt/tags/tag8.xml><?xml version="1.0" encoding="utf-8"?>
<p:tagLst xmlns:a="http://schemas.openxmlformats.org/drawingml/2006/main" xmlns:r="http://schemas.openxmlformats.org/officeDocument/2006/relationships" xmlns:p="http://schemas.openxmlformats.org/presentationml/2006/main">
  <p:tag name="DVSHAPEID" val="OLfNanaxFHiMKRclUO4Row"/>
</p:tagLst>
</file>

<file path=ppt/tags/tag9.xml><?xml version="1.0" encoding="utf-8"?>
<p:tagLst xmlns:a="http://schemas.openxmlformats.org/drawingml/2006/main" xmlns:r="http://schemas.openxmlformats.org/officeDocument/2006/relationships" xmlns:p="http://schemas.openxmlformats.org/presentationml/2006/main">
  <p:tag name="DVSHAPEID" val="TNPkYxk8xXLl4FGEGnN1lP"/>
</p:tagLst>
</file>

<file path=ppt/theme/theme1.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C0041018965C148B8386E7CAFFFD3D7" ma:contentTypeVersion="3" ma:contentTypeDescription="Create a new document." ma:contentTypeScope="" ma:versionID="67be366ca09ab7cb46b83af3a4ec5623">
  <xsd:schema xmlns:xsd="http://www.w3.org/2001/XMLSchema" xmlns:xs="http://www.w3.org/2001/XMLSchema" xmlns:p="http://schemas.microsoft.com/office/2006/metadata/properties" xmlns:ns2="41d4868e-e7c5-4a0f-bea8-40f63a832f74" targetNamespace="http://schemas.microsoft.com/office/2006/metadata/properties" ma:root="true" ma:fieldsID="ae05160bef00914e045189f21423ba66" ns2:_="">
    <xsd:import namespace="41d4868e-e7c5-4a0f-bea8-40f63a832f74"/>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d4868e-e7c5-4a0f-bea8-40f63a832f7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0E6196-949C-4011-9B08-A42E730DD18B}">
  <ds:schemaRefs>
    <ds:schemaRef ds:uri="http://schemas.microsoft.com/sharepoint/v3/contenttype/forms"/>
  </ds:schemaRefs>
</ds:datastoreItem>
</file>

<file path=customXml/itemProps2.xml><?xml version="1.0" encoding="utf-8"?>
<ds:datastoreItem xmlns:ds="http://schemas.openxmlformats.org/officeDocument/2006/customXml" ds:itemID="{52057DFE-6685-483A-A263-5BEC55AB9D36}">
  <ds:schemaRefs>
    <ds:schemaRef ds:uri="41d4868e-e7c5-4a0f-bea8-40f63a832f74"/>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A1509624-3101-4003-84ED-8BA1937691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d4868e-e7c5-4a0f-bea8-40f63a832f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21732</TotalTime>
  <Words>1774</Words>
  <Application>Microsoft Office PowerPoint</Application>
  <PresentationFormat>On-screen Show (4:3)</PresentationFormat>
  <Paragraphs>321</Paragraphs>
  <Slides>34</Slides>
  <Notes>19</Notes>
  <HiddenSlides>0</HiddenSlides>
  <MMClips>0</MMClips>
  <ScaleCrop>false</ScaleCrop>
  <HeadingPairs>
    <vt:vector size="4" baseType="variant">
      <vt:variant>
        <vt:lpstr>Theme</vt:lpstr>
      </vt:variant>
      <vt:variant>
        <vt:i4>3</vt:i4>
      </vt:variant>
      <vt:variant>
        <vt:lpstr>Slide Titles</vt:lpstr>
      </vt:variant>
      <vt:variant>
        <vt:i4>34</vt:i4>
      </vt:variant>
    </vt:vector>
  </HeadingPairs>
  <TitlesOfParts>
    <vt:vector size="37" baseType="lpstr">
      <vt:lpstr>Communications_white</vt:lpstr>
      <vt:lpstr>Custom Design</vt:lpstr>
      <vt:lpstr>2_Custom Design</vt:lpstr>
      <vt:lpstr>PowerPoint Presentation</vt:lpstr>
      <vt:lpstr>District Foundation Goals 2017-18</vt:lpstr>
      <vt:lpstr>District Foundation Goals 2017-18</vt:lpstr>
      <vt:lpstr>Club Banner Recognition</vt:lpstr>
      <vt:lpstr>Annual Giving</vt:lpstr>
      <vt:lpstr>Rotary Grants</vt:lpstr>
      <vt:lpstr>District Grants</vt:lpstr>
      <vt:lpstr>District Grants</vt:lpstr>
      <vt:lpstr>Areas of Focus</vt:lpstr>
      <vt:lpstr>District Qualifications</vt:lpstr>
      <vt:lpstr>Club Qualifications</vt:lpstr>
      <vt:lpstr>District Grants</vt:lpstr>
      <vt:lpstr>District Global Grant</vt:lpstr>
      <vt:lpstr>Global Grants</vt:lpstr>
      <vt:lpstr>Global Grant Peru</vt:lpstr>
      <vt:lpstr>District Global Grant</vt:lpstr>
      <vt:lpstr>Global Ambassadorial Scholarships</vt:lpstr>
      <vt:lpstr>Global Ambassadorial Scholarships</vt:lpstr>
      <vt:lpstr>Global Ambassadorial Scholarships</vt:lpstr>
      <vt:lpstr>GLOBAL GRANT VOCATIONAL TRAINING TEAM</vt:lpstr>
      <vt:lpstr>Opportunities to Give</vt:lpstr>
      <vt:lpstr>Paul Harris Society</vt:lpstr>
      <vt:lpstr>Opportunities to Give</vt:lpstr>
      <vt:lpstr>A few more opportunities to give</vt:lpstr>
      <vt:lpstr>Major Donor Bequest Benefactor</vt:lpstr>
      <vt:lpstr>End Polio Now</vt:lpstr>
      <vt:lpstr>End Polio Now</vt:lpstr>
      <vt:lpstr>The Rotary Foundation Team   2017-18</vt:lpstr>
      <vt:lpstr>The Rotary Foundation Team   2017-18</vt:lpstr>
      <vt:lpstr>Rotary Club Central </vt:lpstr>
      <vt:lpstr>PowerPoint Presentation</vt:lpstr>
      <vt:lpstr>PowerPoint Presentation</vt:lpstr>
      <vt:lpstr>Area Foundation Meetings</vt:lpstr>
      <vt:lpstr>RESOURCES</vt:lpstr>
    </vt:vector>
  </TitlesOfParts>
  <Company>Rotary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Sandee Brooks</cp:lastModifiedBy>
  <cp:revision>685</cp:revision>
  <cp:lastPrinted>2013-04-11T19:55:04Z</cp:lastPrinted>
  <dcterms:created xsi:type="dcterms:W3CDTF">2010-04-16T20:11:30Z</dcterms:created>
  <dcterms:modified xsi:type="dcterms:W3CDTF">2017-04-22T21:12:01Z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Bob Kiolbassa</vt:lpwstr>
  </property>
  <property fmtid="{D5CDD505-2E9C-101B-9397-08002B2CF9AE}" pid="3" name="WhenToUse">
    <vt:lpwstr>Powerpoint template using the new brand guidelines. This presentation has a cloud gray background on the cover and white background on other slides.</vt:lpwstr>
  </property>
  <property fmtid="{D5CDD505-2E9C-101B-9397-08002B2CF9AE}" pid="4" name="Description0">
    <vt:lpwstr>Powerpoint template using the new brand guidelines. This presentation has a cloud gray background on the cover and white background on other slides.</vt:lpwstr>
  </property>
  <property fmtid="{D5CDD505-2E9C-101B-9397-08002B2CF9AE}" pid="5" name="Status">
    <vt:lpwstr>In Review</vt:lpwstr>
  </property>
  <property fmtid="{D5CDD505-2E9C-101B-9397-08002B2CF9AE}" pid="6" name="Display In">
    <vt:lpwstr>English</vt:lpwstr>
  </property>
  <property fmtid="{D5CDD505-2E9C-101B-9397-08002B2CF9AE}" pid="7" name="RI Time Flag">
    <vt:lpwstr>No</vt:lpwstr>
  </property>
  <property fmtid="{D5CDD505-2E9C-101B-9397-08002B2CF9AE}" pid="8" name="ContentTypeId">
    <vt:lpwstr>0x0101001C0041018965C148B8386E7CAFFFD3D7</vt:lpwstr>
  </property>
  <property fmtid="{D5CDD505-2E9C-101B-9397-08002B2CF9AE}" pid="9" name="RI Document Category">
    <vt:lpwstr>2581</vt:lpwstr>
  </property>
  <property fmtid="{D5CDD505-2E9C-101B-9397-08002B2CF9AE}" pid="10" name="RI Document Summary">
    <vt:lpwstr>Future Vision Plan presentation</vt:lpwstr>
  </property>
  <property fmtid="{D5CDD505-2E9C-101B-9397-08002B2CF9AE}" pid="11" name="RI Document Type">
    <vt:lpwstr>Document</vt:lpwstr>
  </property>
</Properties>
</file>