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309" r:id="rId4"/>
    <p:sldId id="278" r:id="rId5"/>
    <p:sldId id="281" r:id="rId6"/>
    <p:sldId id="307" r:id="rId7"/>
    <p:sldId id="270" r:id="rId8"/>
    <p:sldId id="271" r:id="rId9"/>
    <p:sldId id="295" r:id="rId10"/>
    <p:sldId id="269" r:id="rId11"/>
    <p:sldId id="274" r:id="rId12"/>
    <p:sldId id="293" r:id="rId13"/>
    <p:sldId id="294" r:id="rId14"/>
    <p:sldId id="296" r:id="rId15"/>
    <p:sldId id="297" r:id="rId16"/>
    <p:sldId id="299" r:id="rId17"/>
    <p:sldId id="302" r:id="rId18"/>
    <p:sldId id="304" r:id="rId19"/>
    <p:sldId id="305" r:id="rId20"/>
    <p:sldId id="310" r:id="rId21"/>
    <p:sldId id="280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77" r:id="rId30"/>
    <p:sldId id="257" r:id="rId31"/>
    <p:sldId id="258" r:id="rId32"/>
    <p:sldId id="267" r:id="rId33"/>
    <p:sldId id="259" r:id="rId34"/>
    <p:sldId id="266" r:id="rId35"/>
    <p:sldId id="260" r:id="rId36"/>
    <p:sldId id="262" r:id="rId37"/>
    <p:sldId id="268" r:id="rId38"/>
    <p:sldId id="263" r:id="rId39"/>
    <p:sldId id="261" r:id="rId40"/>
    <p:sldId id="291" r:id="rId41"/>
    <p:sldId id="264" r:id="rId42"/>
    <p:sldId id="308" r:id="rId43"/>
    <p:sldId id="275" r:id="rId44"/>
    <p:sldId id="290" r:id="rId45"/>
    <p:sldId id="276" r:id="rId46"/>
    <p:sldId id="26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7D77-2240-B501-2B41-1964EEFA3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556FD-8909-F30E-F0B6-766235D92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82BE3-58EC-6BE5-5E5C-36E7A086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5882-F7C2-4CF3-BAF9-E855AC8B9E5B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3D649-36E9-F085-9136-4B864AA7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BD7E3-745F-BDA1-C8C9-3F0575DF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2554-F985-4572-B56F-E2E82F67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1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A616-C49D-E113-6097-A083F2FD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1A100-D2CD-1075-6F7D-E97F5BDD9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29D4F-1565-6DAD-8F27-BBF9B7B5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5882-F7C2-4CF3-BAF9-E855AC8B9E5B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7CF5D-8089-DACD-345A-1F02641E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26BC5-3D06-CC94-405D-A210A221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2554-F985-4572-B56F-E2E82F67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1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7C19C-62CA-289C-C622-74EC6FD61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ED6F0-AABD-5B8B-1677-472300137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7DB08-8991-B892-EFD2-6DA23063B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5882-F7C2-4CF3-BAF9-E855AC8B9E5B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DC098-68C4-5D95-07B9-B7688B98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AB830-48B2-317F-4939-654275D0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2554-F985-4572-B56F-E2E82F67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9993-8726-99D6-DB5F-BB1CD0BA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5E507-975A-39B2-606E-C9D68840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FF99E-3853-4475-ADAD-9CC4ECFA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5882-F7C2-4CF3-BAF9-E855AC8B9E5B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89CC0-F0BE-EBAC-1ADB-CEEBFC412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A1B2E-84B6-53EF-1DF7-6F2AA66E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2554-F985-4572-B56F-E2E82F67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9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69FB-60B4-AE14-F8EA-212D10D2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FBFEF-1DF8-93C7-3B2A-485CA9E7A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DCC36-268B-A425-84ED-FCEAC0BCE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5882-F7C2-4CF3-BAF9-E855AC8B9E5B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F34BD-454A-4F9F-2B46-5D0668B5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AF26D-8E64-E7B4-7C57-842874CE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2554-F985-4572-B56F-E2E82F67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FBFC-FB16-AD20-F202-D713FB15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45A45-F51A-A01F-0454-E127BF0A3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2D6C0-B12D-FBF0-577C-DD92968F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4B835-15DB-829C-0347-F6E4FB32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5882-F7C2-4CF3-BAF9-E855AC8B9E5B}" type="datetimeFigureOut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35938-93A2-1D4E-B6E6-5258BF26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CF18C-3241-16C5-4646-1810A32B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2554-F985-4572-B56F-E2E82F67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0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7B7E-73E9-9652-66F3-8D0EAA8B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933FA-A09E-7D87-DEF7-6FA3D3424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D39D8-CFA5-FE79-7A27-C36D6AA1F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6376F-1DB5-5B58-D7F6-B118AB6F6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7B445-221E-2A8C-F191-AFB61CB1D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270A9-313B-8A25-008D-BBF27A110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5882-F7C2-4CF3-BAF9-E855AC8B9E5B}" type="datetimeFigureOut">
              <a:rPr lang="en-US" smtClean="0"/>
              <a:t>3/3/24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D2E78-784E-A89C-C20F-85E57E7D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A0156-E6D1-BD2F-5D92-659D54E0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2554-F985-4572-B56F-E2E82F67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6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BD1E-6873-E1D7-D929-692944100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48CD2-2FF9-4D48-6183-70099614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5882-F7C2-4CF3-BAF9-E855AC8B9E5B}" type="datetimeFigureOut">
              <a:rPr lang="en-US" smtClean="0"/>
              <a:t>3/3/24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87BDA-C94D-F276-DBCA-D16CEA4E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929E9-F592-E34B-DF1A-5DA21C15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2554-F985-4572-B56F-E2E82F67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2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F7C28-D6C5-D376-BF63-25671964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5882-F7C2-4CF3-BAF9-E855AC8B9E5B}" type="datetimeFigureOut">
              <a:rPr lang="en-US" smtClean="0"/>
              <a:t>3/3/24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8683F-00C1-83AE-069E-94F476CE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ABCE7-A4B6-8550-778B-54CA5E20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2554-F985-4572-B56F-E2E82F67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BFD3-BB9A-35CD-BA47-91FFC4E0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5A80A-A6B4-8E36-C37B-5DC0AF25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C15F6-336C-3010-2907-C97680F89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22BFE-4029-620E-3A88-985B7B7E2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5882-F7C2-4CF3-BAF9-E855AC8B9E5B}" type="datetimeFigureOut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00E6A-DCBD-37D4-D666-32706842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21E71-C44E-9160-7B06-D22775CA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2554-F985-4572-B56F-E2E82F67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4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F433-F0EC-FBCF-ACB2-4C264D6A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F893CD-85DF-B287-652E-DB17D653E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76EF5-B944-B31D-1933-FD94067F9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714BE-7BD5-F5C9-A159-026B1CB3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5882-F7C2-4CF3-BAF9-E855AC8B9E5B}" type="datetimeFigureOut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60033-C926-45DC-D0D7-FE81B0F4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B43DC-D2D2-C103-66CF-0AFD2068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2554-F985-4572-B56F-E2E82F67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9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1FED0-7ACD-6742-0775-CDC29749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373EF-F539-482A-EB75-029C86182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1BCCF-B26C-78EF-7DD4-A0CB221A0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5882-F7C2-4CF3-BAF9-E855AC8B9E5B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7AB50-CB0D-BB11-B2E9-28101B9A5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F138B-E930-EA9A-189F-08A346522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42554-F985-4572-B56F-E2E82F67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3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y.rotary.org/learn?deep-link=https%3A//learn.rotary.org/members/learn/lp/442/club-president-bas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y.rotary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sus.gov/library/stories/2023/01/volunteering-and-civic-life-in-america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sus.gov/library/stories/2023/01/volunteering-and-civic-life-in-america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sus.gov/library/stories/2023/01/volunteering-and-civic-life-in-america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mailto:doc.ed.alh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4987-7C11-FBB6-54AD-0605C1E47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08" y="542431"/>
            <a:ext cx="9144000" cy="1116116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You Don’t Know What You Don’t Know                             April - June</a:t>
            </a:r>
            <a:endParaRPr lang="en-US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21EF7-81B3-C414-8102-028A34714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121" y="2332383"/>
            <a:ext cx="7316002" cy="39328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2024 PETS TRAINING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600" dirty="0"/>
              <a:t>A. L. Hough-</a:t>
            </a:r>
            <a:r>
              <a:rPr lang="en-US" sz="2600" dirty="0" err="1"/>
              <a:t>Everage</a:t>
            </a:r>
            <a:r>
              <a:rPr lang="en-US" sz="2600" dirty="0"/>
              <a:t>, Assistant Governor, Area 15  </a:t>
            </a:r>
          </a:p>
          <a:p>
            <a:endParaRPr lang="en-US" dirty="0"/>
          </a:p>
        </p:txBody>
      </p:sp>
      <p:pic>
        <p:nvPicPr>
          <p:cNvPr id="3076" name="Picture 4" descr="Làm thế nào để thoát khỏi chấp trước cảm xúc xuất phát từ sự mong đợi ...">
            <a:extLst>
              <a:ext uri="{FF2B5EF4-FFF2-40B4-BE49-F238E27FC236}">
                <a16:creationId xmlns:a16="http://schemas.microsoft.com/office/drawing/2014/main" id="{6BF73975-F29A-CB93-548E-6A5CFD66C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77" y="1740192"/>
            <a:ext cx="7177434" cy="33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4B04A7-3C5B-12E7-C221-83B16FAAB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4174" y="363789"/>
            <a:ext cx="2078752" cy="78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2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FC5B-C40C-FFD4-7BE6-79730A80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The Four-Way Test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D077-D08D-E20D-FB2C-8EC1DC8ED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>
                <a:solidFill>
                  <a:srgbClr val="000000"/>
                </a:solidFill>
              </a:rPr>
              <a:t>N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onpartisan and nonsectarian ethical guide for Rotarians to use for their personal and professional relationships. Translated into more than 100 languages; Rotarians recite it at club meetings:  Of the things we think, say or do…</a:t>
            </a:r>
          </a:p>
          <a:p>
            <a:pPr marL="0" indent="0" algn="l" rtl="0">
              <a:buNone/>
            </a:pP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algn="l" rtl="0"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Is it the TRUTH?</a:t>
            </a:r>
          </a:p>
          <a:p>
            <a:pPr algn="l" rtl="0"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Is it FAIR to all concerned?</a:t>
            </a:r>
          </a:p>
          <a:p>
            <a:pPr algn="l" rtl="0"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Will it build GOODWILL and BETTER FRIENDSHIPS?</a:t>
            </a:r>
          </a:p>
          <a:p>
            <a:pPr algn="l" rtl="0"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Will it be BENEFICIAL to all concerned?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194520-D03B-8DE7-C66B-F13CDF228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6734" y="297587"/>
            <a:ext cx="2922809" cy="109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190A-6176-FEAA-59D6-1578AD9F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Now?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D601A3-83B0-41F5-26FE-7C3098A98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500" y="4035425"/>
            <a:ext cx="7362825" cy="245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FFDB71-208F-83F6-4F69-83BA4CCB5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578" y="1354524"/>
            <a:ext cx="2943172" cy="3093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646293-7106-000A-2A43-439EFE2B3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578" y="4111871"/>
            <a:ext cx="1753013" cy="23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3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FF70-13EE-16DC-46FB-E8284742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How to Prepare Before     </a:t>
            </a:r>
            <a:br>
              <a:rPr lang="en-US" sz="4200" dirty="0"/>
            </a:br>
            <a:r>
              <a:rPr lang="en-US" sz="4200" dirty="0"/>
              <a:t>You Take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5B659-047F-029E-0766-A65335B95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b="0" i="0" dirty="0">
                <a:solidFill>
                  <a:srgbClr val="000000"/>
                </a:solidFill>
                <a:effectLst/>
              </a:rPr>
              <a:t>lanning before you take office is crucial to achieving the objectives you set out for your club. As president-elect, you work with your AG and incoming leadership team to set annual goals that support your club’s strategic plan. </a:t>
            </a:r>
            <a:r>
              <a:rPr lang="en-US" dirty="0">
                <a:solidFill>
                  <a:srgbClr val="000000"/>
                </a:solidFill>
              </a:rPr>
              <a:t>Y</a:t>
            </a:r>
            <a:r>
              <a:rPr lang="en-US" b="0" i="0" dirty="0">
                <a:solidFill>
                  <a:srgbClr val="000000"/>
                </a:solidFill>
                <a:effectLst/>
              </a:rPr>
              <a:t>ou should:</a:t>
            </a:r>
          </a:p>
          <a:p>
            <a:pPr marL="0" indent="0" algn="l" rtl="0"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Take online courses for club president in the </a:t>
            </a:r>
            <a:r>
              <a:rPr lang="en-US" b="0" i="0" u="none" strike="noStrike" dirty="0">
                <a:solidFill>
                  <a:srgbClr val="005DAA"/>
                </a:solidFill>
                <a:effectLst/>
                <a:hlinkClick r:id="rId2"/>
              </a:rPr>
              <a:t>Learning Center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Assess your club’s strengths, weaknesses, opportunities, and risks in order to set goals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46800E6-81F3-E966-8A8B-E241052CC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8681" y="230188"/>
            <a:ext cx="2713054" cy="10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0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F58B8-D8AA-3391-903F-039125D3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				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446F4-E793-7454-C14A-A6304EE61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Develop an action plan for your annual goals, which support long-term achievements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Appoint committee chairs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Ensure continuity in leadership and service projects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Attend presidents-elect training seminar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Attend district training assembly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8C56651-39F2-0B5A-D11A-2287F9602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4560" y="233307"/>
            <a:ext cx="2586050" cy="9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1D97-294D-06BE-3D4C-D6EA97F0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Set Password for </a:t>
            </a:r>
            <a:r>
              <a:rPr lang="en-US" sz="4200" u="sng" dirty="0"/>
              <a:t>YOUR</a:t>
            </a:r>
            <a:r>
              <a:rPr lang="en-US" sz="4200" dirty="0"/>
              <a:t> </a:t>
            </a:r>
            <a:r>
              <a:rPr lang="en-US" sz="4200" dirty="0" err="1"/>
              <a:t>DACdb</a:t>
            </a:r>
            <a:r>
              <a:rPr lang="en-US" sz="4200" dirty="0"/>
              <a:t>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91790-BB3F-E98A-3781-252CE42BF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i="0" dirty="0" err="1">
                <a:solidFill>
                  <a:srgbClr val="111111"/>
                </a:solidFill>
                <a:effectLst/>
              </a:rPr>
              <a:t>DACdb</a:t>
            </a:r>
            <a:r>
              <a:rPr lang="en-US" b="1" i="0" dirty="0">
                <a:solidFill>
                  <a:srgbClr val="111111"/>
                </a:solidFill>
                <a:effectLst/>
              </a:rPr>
              <a:t> Usage:</a:t>
            </a:r>
            <a:endParaRPr lang="en-US" b="0" i="0" dirty="0">
              <a:solidFill>
                <a:srgbClr val="111111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</a:rPr>
              <a:t>You may only access </a:t>
            </a:r>
            <a:r>
              <a:rPr lang="en-US" b="0" i="0" dirty="0" err="1">
                <a:solidFill>
                  <a:srgbClr val="111111"/>
                </a:solidFill>
                <a:effectLst/>
              </a:rPr>
              <a:t>DACdb</a:t>
            </a:r>
            <a:r>
              <a:rPr lang="en-US" b="0" i="0" dirty="0">
                <a:solidFill>
                  <a:srgbClr val="111111"/>
                </a:solidFill>
                <a:effectLst/>
              </a:rPr>
              <a:t> and </a:t>
            </a:r>
            <a:r>
              <a:rPr lang="en-US" b="0" i="0" dirty="0" err="1">
                <a:solidFill>
                  <a:srgbClr val="111111"/>
                </a:solidFill>
                <a:effectLst/>
              </a:rPr>
              <a:t>DACdb</a:t>
            </a:r>
            <a:r>
              <a:rPr lang="en-US" b="0" i="0" dirty="0">
                <a:solidFill>
                  <a:srgbClr val="111111"/>
                </a:solidFill>
                <a:effectLst/>
              </a:rPr>
              <a:t> systems with your own user account and credentials. Sharing of accounts and credentials is not allowed.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</a:rPr>
              <a:t>District leadership may only use this database to mass contact Rotarians within the DISTRICT for Rotary-related purposes.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</a:rPr>
              <a:t>Club leadership may only use this database to mass contact Rotarians within their CLUB for Rotary-related purposes.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61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8FD3-B638-97D8-7788-1F8440CA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Create </a:t>
            </a:r>
            <a:r>
              <a:rPr lang="en-US" sz="4200" b="1" dirty="0"/>
              <a:t>YOUR</a:t>
            </a:r>
            <a:r>
              <a:rPr lang="en-US" sz="4200" dirty="0"/>
              <a:t> </a:t>
            </a:r>
            <a:r>
              <a:rPr lang="en-US" sz="4200" dirty="0" err="1"/>
              <a:t>MyRotary</a:t>
            </a:r>
            <a:r>
              <a:rPr lang="en-US" sz="4200" dirty="0"/>
              <a:t>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A82C-4FE3-ADA0-64FE-FAB8A95EB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Open Sans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Go to </a:t>
            </a:r>
            <a:r>
              <a:rPr lang="en-US" b="1" i="0" u="none" strike="noStrike" dirty="0">
                <a:solidFill>
                  <a:srgbClr val="018BB2"/>
                </a:solidFill>
                <a:effectLst/>
                <a:hlinkClick r:id="rId2"/>
              </a:rPr>
              <a:t>my.rotary.org</a:t>
            </a:r>
            <a:r>
              <a:rPr lang="en-US" b="0" i="0" dirty="0">
                <a:solidFill>
                  <a:srgbClr val="222222"/>
                </a:solidFill>
                <a:effectLst/>
              </a:rPr>
              <a:t> | Select Register | Create an Account | 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</a:rPr>
              <a:t>     Click Continue</a:t>
            </a:r>
          </a:p>
          <a:p>
            <a:pPr marL="0" indent="0" algn="l">
              <a:buNone/>
            </a:pPr>
            <a:endParaRPr lang="en-US" b="0" i="0" dirty="0">
              <a:solidFill>
                <a:srgbClr val="222222"/>
              </a:solidFill>
              <a:effectLst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</a:rPr>
              <a:t>2.  Activate Your Account | Add Password &amp; security question |  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222222"/>
                </a:solidFill>
              </a:rPr>
              <a:t>    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Click Continue | If email address matches existing record, no  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222222"/>
                </a:solidFill>
              </a:rPr>
              <a:t>    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further steps.</a:t>
            </a:r>
          </a:p>
          <a:p>
            <a:pPr marL="0" indent="0" algn="l">
              <a:buNone/>
            </a:pPr>
            <a:endParaRPr lang="en-US" b="0" i="0" dirty="0">
              <a:solidFill>
                <a:srgbClr val="222222"/>
              </a:solidFill>
              <a:effectLst/>
            </a:endParaRPr>
          </a:p>
          <a:p>
            <a:pPr marL="514350" indent="-514350" algn="l">
              <a:buAutoNum type="arabicPeriod" startAt="3"/>
            </a:pPr>
            <a:r>
              <a:rPr lang="en-US" b="0" i="0" dirty="0">
                <a:solidFill>
                  <a:srgbClr val="222222"/>
                </a:solidFill>
                <a:effectLst/>
              </a:rPr>
              <a:t>Verify Member Status (only required if you email address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222222"/>
                </a:solidFill>
              </a:rPr>
              <a:t>    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doesn't match one in our records)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32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D3C2-72D5-5E7D-0EA5-BAD86DB0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Set Long Term Goals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B87AC-5020-EE6A-23BE-7B428C342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Club Leadership Citation Form</a:t>
            </a:r>
          </a:p>
          <a:p>
            <a:pPr marL="0" indent="0">
              <a:buNone/>
            </a:pPr>
            <a:r>
              <a:rPr lang="en-US" sz="3200" dirty="0"/>
              <a:t>	Read it, use it to plan and set goals, and review it often!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	Avenues of Service</a:t>
            </a:r>
          </a:p>
          <a:p>
            <a:pPr marL="0" indent="0">
              <a:buNone/>
            </a:pPr>
            <a:r>
              <a:rPr lang="en-US" sz="3200" dirty="0"/>
              <a:t>  	Membership</a:t>
            </a:r>
          </a:p>
          <a:p>
            <a:pPr marL="0" indent="0">
              <a:buNone/>
            </a:pPr>
            <a:r>
              <a:rPr lang="en-US" sz="3200" dirty="0"/>
              <a:t>   	Rotary Foundation</a:t>
            </a:r>
          </a:p>
          <a:p>
            <a:pPr marL="0" indent="0">
              <a:buNone/>
            </a:pPr>
            <a:r>
              <a:rPr lang="en-US" sz="3200" dirty="0"/>
              <a:t>   	Leadership Development</a:t>
            </a:r>
          </a:p>
          <a:p>
            <a:pPr marL="0" indent="0">
              <a:buNone/>
            </a:pPr>
            <a:r>
              <a:rPr lang="en-US" sz="3200" dirty="0"/>
              <a:t>   	Public Image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491637B-1B61-6FFB-4E19-4268C71DE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8053" y="420147"/>
            <a:ext cx="2921296" cy="109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12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E9FD-2256-BC02-59B1-9975B1FE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Document Accomplishment of</a:t>
            </a:r>
            <a:br>
              <a:rPr lang="en-US" sz="3600" dirty="0"/>
            </a:br>
            <a:r>
              <a:rPr lang="en-US" sz="3600" dirty="0"/>
              <a:t>Long Term Goals – Rotary Club of Year  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C310201-9080-4311-2A82-C79FF98A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9636" y="496887"/>
            <a:ext cx="2824164" cy="106203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E6625DF-03B4-9EE9-718E-18F19F1573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300981"/>
              </p:ext>
            </p:extLst>
          </p:nvPr>
        </p:nvGraphicFramePr>
        <p:xfrm>
          <a:off x="1498761" y="1981348"/>
          <a:ext cx="3228222" cy="4876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43600" imgH="8140700" progId="Word.Document.12">
                  <p:embed/>
                </p:oleObj>
              </mc:Choice>
              <mc:Fallback>
                <p:oleObj name="Document" r:id="rId4" imgW="5943600" imgH="814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8761" y="1981348"/>
                        <a:ext cx="3228222" cy="4876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A3E4263-66E0-6B79-15A0-9E4AD70C6A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752661"/>
              </p:ext>
            </p:extLst>
          </p:nvPr>
        </p:nvGraphicFramePr>
        <p:xfrm>
          <a:off x="6096000" y="2012344"/>
          <a:ext cx="4371812" cy="448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943600" imgH="6096000" progId="Word.Document.12">
                  <p:embed/>
                </p:oleObj>
              </mc:Choice>
              <mc:Fallback>
                <p:oleObj name="Document" r:id="rId6" imgW="5943600" imgH="609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2012344"/>
                        <a:ext cx="4371812" cy="4483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93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ADEC-6A32-16C0-30A6-096B4161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Club Rotarians Can            </a:t>
            </a:r>
            <a:br>
              <a:rPr lang="en-US" sz="4000" dirty="0"/>
            </a:br>
            <a:r>
              <a:rPr lang="en-US" sz="4000" dirty="0"/>
              <a:t>Become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2FAD6-2EB7-3621-DB13-0F82D3917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97FBB26-CF4A-96A1-1570-2E5639418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6651" y="276906"/>
            <a:ext cx="3162456" cy="1189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535A09-8F2A-DF87-0C34-AB2E1B0E6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64" y="1554379"/>
            <a:ext cx="6838402" cy="51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6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58A2B-FE38-2342-B4F7-C04554DA2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Paul Allen Ten Star 			</a:t>
            </a:r>
            <a:br>
              <a:rPr lang="en-US" sz="4000" dirty="0"/>
            </a:br>
            <a:r>
              <a:rPr lang="en-US" sz="4000" dirty="0"/>
              <a:t>Rotarian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42B5C-AED7-C74B-B87D-1B510EB1C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3FEA5-A827-418E-0853-5F52E63C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23" y="1600580"/>
            <a:ext cx="7003656" cy="532502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014700D-09CE-4BF6-F65B-D62BAEE13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4739" y="156326"/>
            <a:ext cx="2897898" cy="10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5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311D9-C4B9-D4BD-2684-9449D92E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2024 – 2025 Rotary International Theme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2C4D4-1F12-334B-A71F-C0C630CAF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0560"/>
          </a:xfrm>
        </p:spPr>
        <p:txBody>
          <a:bodyPr/>
          <a:lstStyle/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Open Sans"/>
            </a:endParaRP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Open Sans"/>
            </a:endParaRP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Open Sans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President-elect Stephanie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/>
              </a:rPr>
              <a:t>Urchick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 says, “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embers create that magic with every project completed, every dollar donated, and every new member of Rotary.”</a:t>
            </a:r>
            <a:endParaRPr lang="en-US" dirty="0"/>
          </a:p>
        </p:txBody>
      </p:sp>
      <p:pic>
        <p:nvPicPr>
          <p:cNvPr id="3076" name="Picture 4" descr="2024-2025 Theme logo - EN">
            <a:extLst>
              <a:ext uri="{FF2B5EF4-FFF2-40B4-BE49-F238E27FC236}">
                <a16:creationId xmlns:a16="http://schemas.microsoft.com/office/drawing/2014/main" id="{50B56C57-0472-5E7E-9639-939193CF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98" y="2072159"/>
            <a:ext cx="4315143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17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29E7-8F75-C2D4-26AE-F873AE78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Stories in Rotary’s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2AA5C-F77F-8A8E-48A7-30CC33C1B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Polio project in </a:t>
            </a:r>
            <a:r>
              <a:rPr lang="en-US" dirty="0" err="1"/>
              <a:t>Phillipines</a:t>
            </a:r>
            <a:r>
              <a:rPr lang="en-US" dirty="0"/>
              <a:t> jump starts End Polio Now</a:t>
            </a:r>
          </a:p>
          <a:p>
            <a:pPr marL="0" indent="0">
              <a:buNone/>
            </a:pPr>
            <a:r>
              <a:rPr lang="en-US" dirty="0"/>
              <a:t>Gender-based qualification to join Rotary</a:t>
            </a:r>
          </a:p>
          <a:p>
            <a:pPr marL="0" indent="0">
              <a:buNone/>
            </a:pPr>
            <a:r>
              <a:rPr lang="en-US" dirty="0"/>
              <a:t>U. S. Supreme Court rules in Rotary case</a:t>
            </a:r>
          </a:p>
          <a:p>
            <a:pPr marL="0" indent="0">
              <a:buNone/>
            </a:pPr>
            <a:r>
              <a:rPr lang="en-US" dirty="0"/>
              <a:t>Women become charter members of a Rotary Club</a:t>
            </a:r>
          </a:p>
          <a:p>
            <a:pPr marL="0" indent="0">
              <a:buNone/>
            </a:pPr>
            <a:r>
              <a:rPr lang="en-US" dirty="0"/>
              <a:t>First female Rotary Club president elected</a:t>
            </a:r>
          </a:p>
          <a:p>
            <a:pPr marL="0" indent="0">
              <a:buNone/>
            </a:pPr>
            <a:r>
              <a:rPr lang="en-US" dirty="0"/>
              <a:t>Council on Legislation eliminates gender-based qualification</a:t>
            </a:r>
          </a:p>
          <a:p>
            <a:pPr marL="0" indent="0">
              <a:buNone/>
            </a:pPr>
            <a:r>
              <a:rPr lang="en-US" dirty="0"/>
              <a:t>First woman serves as Rotary International Vice-President</a:t>
            </a:r>
          </a:p>
          <a:p>
            <a:pPr marL="0" indent="0">
              <a:buNone/>
            </a:pPr>
            <a:r>
              <a:rPr lang="en-US" dirty="0"/>
              <a:t>First woman president of Rotary </a:t>
            </a:r>
            <a:r>
              <a:rPr lang="en-US" dirty="0" err="1"/>
              <a:t>lnternational</a:t>
            </a:r>
            <a:r>
              <a:rPr lang="en-US" dirty="0"/>
              <a:t> elected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32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09DB-6D85-4557-43B7-108C938B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Polio  Eradication – Rotary’s Top Priority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4017D-BD93-AB05-7858-2C382FEFB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39424A"/>
                </a:solidFill>
                <a:effectLst/>
              </a:rPr>
              <a:t>1979 - Rotary began </a:t>
            </a:r>
            <a:r>
              <a:rPr lang="en-US" dirty="0">
                <a:solidFill>
                  <a:srgbClr val="39424A"/>
                </a:solidFill>
              </a:rPr>
              <a:t>the</a:t>
            </a:r>
            <a:r>
              <a:rPr lang="en-US" b="0" i="0" dirty="0">
                <a:solidFill>
                  <a:srgbClr val="39424A"/>
                </a:solidFill>
                <a:effectLst/>
              </a:rPr>
              <a:t> fight against polio with a project to immunize 6 million children in the Philippines.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9424A"/>
                </a:solidFill>
                <a:effectLst/>
              </a:rPr>
              <a:t>The effort’s success led to Rotary making polio eradication its top priority.</a:t>
            </a:r>
            <a:endParaRPr lang="en-US" dirty="0">
              <a:solidFill>
                <a:srgbClr val="39424A"/>
              </a:solidFill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39424A"/>
                </a:solidFill>
                <a:effectLst/>
                <a:latin typeface="Open Sans"/>
              </a:rPr>
              <a:t>*Today, polio remains endemic in only two countries — down from 125 in 1988.  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24879-A78A-9527-BCE4-DB52847E2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879" y="3429000"/>
            <a:ext cx="2394341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46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3AF4C-33DF-6B37-CCF3-7082316D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Gender-Based Qualification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4826-3A81-583E-FD2F-825942A16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1983 – 1986  </a:t>
            </a:r>
            <a:r>
              <a:rPr lang="en-US" b="0" i="0" dirty="0">
                <a:solidFill>
                  <a:srgbClr val="39424A"/>
                </a:solidFill>
                <a:effectLst/>
              </a:rPr>
              <a:t>In a lawsuit filed by the Duarte club, the California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9424A"/>
                </a:solidFill>
                <a:effectLst/>
              </a:rPr>
              <a:t> 			Superior Court in 1983 ruled in favor of Rotary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9424A"/>
                </a:solidFill>
                <a:effectLst/>
              </a:rPr>
              <a:t> 			International, upholding gender-based</a:t>
            </a:r>
          </a:p>
          <a:p>
            <a:pPr marL="0" indent="0">
              <a:buNone/>
            </a:pPr>
            <a:r>
              <a:rPr lang="en-US" dirty="0">
                <a:solidFill>
                  <a:srgbClr val="39424A"/>
                </a:solidFill>
              </a:rPr>
              <a:t>			</a:t>
            </a:r>
            <a:r>
              <a:rPr lang="en-US" b="0" i="0" dirty="0">
                <a:solidFill>
                  <a:srgbClr val="39424A"/>
                </a:solidFill>
                <a:effectLst/>
              </a:rPr>
              <a:t>qualification for membership in California</a:t>
            </a:r>
          </a:p>
          <a:p>
            <a:pPr marL="0" indent="0">
              <a:buNone/>
            </a:pPr>
            <a:r>
              <a:rPr lang="en-US" dirty="0">
                <a:solidFill>
                  <a:srgbClr val="39424A"/>
                </a:solidFill>
              </a:rPr>
              <a:t>			</a:t>
            </a:r>
            <a:r>
              <a:rPr lang="en-US" b="0" i="0" dirty="0">
                <a:solidFill>
                  <a:srgbClr val="39424A"/>
                </a:solidFill>
                <a:effectLst/>
              </a:rPr>
              <a:t>Rotary clubs. 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0AD243-F6BC-78CD-EF04-644C7C31B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0180" y="365125"/>
            <a:ext cx="2782556" cy="104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93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4217-6A17-617D-A6FB-8CC9A9AD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Gender-Based Qualification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EEB11-293F-3DB3-0F89-49D34CCC2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39424A"/>
                </a:solidFill>
                <a:effectLst/>
              </a:rPr>
              <a:t>1986:	Reversed the lower court's decision, preventing the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9424A"/>
                </a:solidFill>
                <a:effectLst/>
              </a:rPr>
              <a:t> 	enforcement of the provision in California. </a:t>
            </a:r>
          </a:p>
          <a:p>
            <a:pPr marL="0" indent="0">
              <a:buNone/>
            </a:pPr>
            <a:endParaRPr lang="en-US" b="0" i="0" dirty="0">
              <a:solidFill>
                <a:srgbClr val="39424A"/>
              </a:solidFill>
              <a:effectLst/>
            </a:endParaRPr>
          </a:p>
          <a:p>
            <a:pPr marL="0" indent="0">
              <a:buNone/>
            </a:pPr>
            <a:r>
              <a:rPr lang="en-US" dirty="0">
                <a:solidFill>
                  <a:srgbClr val="39424A"/>
                </a:solidFill>
              </a:rPr>
              <a:t>	</a:t>
            </a:r>
            <a:r>
              <a:rPr lang="en-US" b="0" i="0" dirty="0">
                <a:solidFill>
                  <a:srgbClr val="39424A"/>
                </a:solidFill>
                <a:effectLst/>
              </a:rPr>
              <a:t>The California Supreme Court refused to hear the case, and 	it 	was appealed to the U.S. Supreme Court.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AED70CA-873F-53CC-B73E-17C96B0D9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2839" y="426193"/>
            <a:ext cx="2331217" cy="8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70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A6553-C999-5C7C-ECFA-92704C27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U. S. Supreme Court ruling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20CBC-C657-429B-8090-FCCC5185E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38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1987:  </a:t>
            </a:r>
            <a:r>
              <a:rPr lang="en-US" b="0" i="0" dirty="0">
                <a:solidFill>
                  <a:srgbClr val="39424A"/>
                </a:solidFill>
                <a:effectLst/>
              </a:rPr>
              <a:t>On 4 May, the U.S. Supreme Court ruled that Rotary clubs may not exclude women from membership on the basis of gender. Rotary issued a policy statement that any Rotary club in the United States could admit qualified women into membership. </a:t>
            </a:r>
          </a:p>
          <a:p>
            <a:pPr marL="0" indent="0">
              <a:buNone/>
            </a:pPr>
            <a:endParaRPr lang="en-US" dirty="0">
              <a:solidFill>
                <a:srgbClr val="39424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9424A"/>
                </a:solidFill>
              </a:rPr>
              <a:t>1987:  On 28 May, t</a:t>
            </a:r>
            <a:r>
              <a:rPr lang="en-US" b="0" i="0" dirty="0">
                <a:solidFill>
                  <a:srgbClr val="39424A"/>
                </a:solidFill>
                <a:effectLst/>
              </a:rPr>
              <a:t>he Rotary Club of Marin Sunrise, California (formerly Larkspur Landing), was chartered. It became the first club after the U.S. Supreme Court ruling to have women as charter members.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746DC5-1762-CBE7-FA8F-D63B8C62B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3078" y="292223"/>
            <a:ext cx="2669867" cy="100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53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B7389-FE04-5D51-6193-ECBBF953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First Female Rotary Club President – </a:t>
            </a:r>
            <a:br>
              <a:rPr lang="en-US" sz="4200" dirty="0"/>
            </a:br>
            <a:r>
              <a:rPr lang="en-US" sz="4200" dirty="0"/>
              <a:t>Rotary Club of Duarte, California - 1987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3DDE1-1F6A-473A-ACBE-62DD80735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39424A"/>
                </a:solidFill>
                <a:effectLst/>
              </a:rPr>
              <a:t>Dr. Sylvia Whitlock (D5300)</a:t>
            </a:r>
            <a:endParaRPr lang="en-US" dirty="0">
              <a:solidFill>
                <a:srgbClr val="39424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9424A"/>
                </a:solidFill>
              </a:rPr>
              <a:t>became a district governor </a:t>
            </a:r>
          </a:p>
          <a:p>
            <a:pPr marL="0" indent="0">
              <a:buNone/>
            </a:pPr>
            <a:r>
              <a:rPr lang="en-US" dirty="0">
                <a:solidFill>
                  <a:srgbClr val="39424A"/>
                </a:solidFill>
              </a:rPr>
              <a:t>in 2012-2013.</a:t>
            </a:r>
          </a:p>
          <a:p>
            <a:pPr marL="0" indent="0">
              <a:buNone/>
            </a:pPr>
            <a:endParaRPr lang="en-US" b="0" i="0" dirty="0">
              <a:solidFill>
                <a:srgbClr val="39424A"/>
              </a:solidFill>
              <a:effectLst/>
              <a:latin typeface="Open San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7D460-F1AD-070C-165D-4CAC566B2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59" y="2116851"/>
            <a:ext cx="3008412" cy="4741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73B04A-3D34-E066-5B3E-F3B9B04ED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85" y="34544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01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77FEF-EDDF-EE84-6D13-C404F7397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Elimination of Requirement to </a:t>
            </a:r>
            <a:br>
              <a:rPr lang="en-US" sz="4000" dirty="0"/>
            </a:br>
            <a:r>
              <a:rPr lang="en-US" sz="4000" dirty="0"/>
              <a:t>Limit Membership to Men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B553D-2DA3-9685-5D27-E290551D3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1989:	</a:t>
            </a:r>
            <a:r>
              <a:rPr lang="en-US" b="0" i="0" dirty="0">
                <a:solidFill>
                  <a:srgbClr val="39424A"/>
                </a:solidFill>
                <a:effectLst/>
              </a:rPr>
              <a:t>At its first meeting after the 1987 U.S. Supreme Court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0" i="0" dirty="0">
                <a:solidFill>
                  <a:srgbClr val="39424A"/>
                </a:solidFill>
                <a:effectLst/>
              </a:rPr>
              <a:t> 	decision, the Council on Legislation votes to eliminate the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39424A"/>
                </a:solidFill>
              </a:rPr>
              <a:t>	</a:t>
            </a:r>
            <a:r>
              <a:rPr lang="en-US" b="0" i="0" dirty="0">
                <a:solidFill>
                  <a:srgbClr val="39424A"/>
                </a:solidFill>
                <a:effectLst/>
              </a:rPr>
              <a:t>requirement in the RI Constitution that membership in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39424A"/>
                </a:solidFill>
              </a:rPr>
              <a:t>	</a:t>
            </a:r>
            <a:r>
              <a:rPr lang="en-US" b="0" i="0" dirty="0">
                <a:solidFill>
                  <a:srgbClr val="39424A"/>
                </a:solidFill>
                <a:effectLst/>
              </a:rPr>
              <a:t>Rotary clubs be limited to men. Women are welcomed into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0" i="0" dirty="0">
                <a:solidFill>
                  <a:srgbClr val="39424A"/>
                </a:solidFill>
                <a:effectLst/>
              </a:rPr>
              <a:t>	Rotary clubs around the world.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572C91-D0D8-B3D1-4E06-A76F402E7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9246" y="322681"/>
            <a:ext cx="3024554" cy="113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73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8544-84E8-2411-3A28-29997688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First Woman to Serve as        </a:t>
            </a:r>
            <a:br>
              <a:rPr lang="en-US" sz="4200" dirty="0"/>
            </a:br>
            <a:r>
              <a:rPr lang="en-US" sz="4200" dirty="0"/>
              <a:t>RI Vice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6E885-65B1-5879-DDEC-40A7FE362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2013:	Dr. </a:t>
            </a:r>
            <a:r>
              <a:rPr lang="en-US" b="0" i="0" dirty="0">
                <a:solidFill>
                  <a:srgbClr val="39424A"/>
                </a:solidFill>
                <a:effectLst/>
                <a:latin typeface="Open Sans"/>
              </a:rPr>
              <a:t>Anne L. Matthews (D7770) began her term</a:t>
            </a:r>
          </a:p>
          <a:p>
            <a:pPr marL="0" indent="0">
              <a:buNone/>
            </a:pPr>
            <a:endParaRPr lang="en-US" dirty="0">
              <a:solidFill>
                <a:srgbClr val="39424A"/>
              </a:solidFill>
              <a:latin typeface="Open San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DB6E4-D857-AB01-D886-E0B6C5C93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80" y="2265329"/>
            <a:ext cx="3330229" cy="404657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93E21F0-261E-813D-6B5D-E5BFED19F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1737" y="365125"/>
            <a:ext cx="2772063" cy="10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09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E3C1C-4C20-B519-E5E4-CFD248F4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0" i="0" dirty="0">
                <a:solidFill>
                  <a:srgbClr val="39424A"/>
                </a:solidFill>
                <a:effectLst/>
              </a:rPr>
              <a:t>First Female President of RI – Rotary </a:t>
            </a:r>
            <a:br>
              <a:rPr lang="en-US" sz="3400" b="0" i="0" dirty="0">
                <a:solidFill>
                  <a:srgbClr val="39424A"/>
                </a:solidFill>
                <a:effectLst/>
              </a:rPr>
            </a:br>
            <a:r>
              <a:rPr lang="en-US" sz="3400" b="0" i="0" dirty="0">
                <a:solidFill>
                  <a:srgbClr val="39424A"/>
                </a:solidFill>
                <a:effectLst/>
              </a:rPr>
              <a:t>Club of Windsor-Roseland, Ontario, Canada   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4621A-28A4-17DE-1DA4-CBC90464F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2022:  Jennifer Jones, Doctor of Laws (LL.D.), (D7475)</a:t>
            </a:r>
            <a:endParaRPr lang="en-US" b="0" i="0" dirty="0">
              <a:solidFill>
                <a:srgbClr val="39424A"/>
              </a:solidFill>
              <a:effectLst/>
              <a:latin typeface="Open San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6C38E-2833-24E6-0398-3530B5B11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56" y="2731966"/>
            <a:ext cx="2986488" cy="354579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E4611FF-6286-B5BC-23A4-B6AE9803E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2453" y="410084"/>
            <a:ext cx="2531347" cy="9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36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5AA4-418B-DAE3-B7A9-6C14DA4B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People of Action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5DDF3-8FFA-0BC9-EBC4-2A1692C4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1.4 million:		Neighbors, friends, and leaders volunteer</a:t>
            </a:r>
          </a:p>
          <a:p>
            <a:pPr marL="0" indent="0">
              <a:buNone/>
            </a:pPr>
            <a:r>
              <a:rPr lang="en-US" dirty="0"/>
              <a:t>			skills and resources to solve issues and address 				community needs.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47 million:		Approximately 47 million volunteer hours each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$333 million:	Awarded for global service initiatives in 2020-21</a:t>
            </a:r>
          </a:p>
          <a:p>
            <a:pPr marL="0" indent="0">
              <a:buNone/>
            </a:pPr>
            <a:r>
              <a:rPr lang="en-US" dirty="0"/>
              <a:t>			Sustainable projects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5088E60-EB7D-2C68-2B09-3A34B88A1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0132" y="365125"/>
            <a:ext cx="2441749" cy="9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4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9E7B-490D-06E6-EDB3-C60C6062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K-W-L Chart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053274-A995-EF20-6A1B-50AEC24F6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13" y="337046"/>
            <a:ext cx="5885259" cy="454431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B4A14-B96E-F9A7-77BC-298EE225A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Designed to activate prior knowledge, promote higher-order questioning, and engage learners in metacognition.</a:t>
            </a:r>
          </a:p>
        </p:txBody>
      </p:sp>
    </p:spTree>
    <p:extLst>
      <p:ext uri="{BB962C8B-B14F-4D97-AF65-F5344CB8AC3E}">
        <p14:creationId xmlns:p14="http://schemas.microsoft.com/office/powerpoint/2010/main" val="2498097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4B70-A0B9-C012-950C-2DF9FCB4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April 2024: Maternal and        </a:t>
            </a:r>
            <a:br>
              <a:rPr lang="en-US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Child Health Month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188C6-8210-50BD-A2C7-A5FEF2CC6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2025-2026 Rotary Peace Fellowship applications due between February and 15 May; selectees will be notified in November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2C38D-74E3-7DF7-19C8-B5A973727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17" y="3001330"/>
            <a:ext cx="6004966" cy="406885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C583883-20F6-B401-343B-E2DE59F65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8681" y="350635"/>
            <a:ext cx="3094055" cy="116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2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A2A6-51C4-A364-E90D-036F9865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Global Grant Project for 2024 –  </a:t>
            </a:r>
            <a:br>
              <a:rPr lang="en-US" sz="4000" dirty="0"/>
            </a:br>
            <a:r>
              <a:rPr lang="en-US" sz="4000" dirty="0"/>
              <a:t>due NLT May 15,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50A5A-D8D5-8C49-1EAC-798A28E06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Global grants can fund:</a:t>
            </a:r>
          </a:p>
          <a:p>
            <a:pPr lvl="1"/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2"/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Humanitarian projects</a:t>
            </a:r>
          </a:p>
          <a:p>
            <a:pPr lvl="2"/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2"/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Scholarships for graduate-level academic studies</a:t>
            </a:r>
          </a:p>
          <a:p>
            <a:pPr marL="914400" lvl="2" indent="0">
              <a:buNone/>
            </a:pPr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2"/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Vocational training teams</a:t>
            </a: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</a:rPr>
              <a:t> -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groups of professionals who travel abroad either to teach local professionals about their field or to learn more about it themselves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632E63A-E18D-7ABB-4383-BF250028E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470" y="365125"/>
            <a:ext cx="3152408" cy="118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06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2D80-F0A9-E6F7-2ED3-86F8406D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District Grant Project for 2024 – due NLT May 15, 2024 – available for local service projects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2445B4-D906-2355-844F-04F28CDC4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085" y="2213113"/>
            <a:ext cx="10270324" cy="3472070"/>
          </a:xfrm>
        </p:spPr>
      </p:pic>
    </p:spTree>
    <p:extLst>
      <p:ext uri="{BB962C8B-B14F-4D97-AF65-F5344CB8AC3E}">
        <p14:creationId xmlns:p14="http://schemas.microsoft.com/office/powerpoint/2010/main" val="250776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DCF41-1DDF-759A-4B26-9CE7F997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 </a:t>
            </a:r>
            <a:br>
              <a:rPr lang="en-US" dirty="0"/>
            </a:br>
            <a:r>
              <a:rPr lang="en-US" sz="2700" dirty="0"/>
              <a:t>Our Causes:  </a:t>
            </a:r>
            <a:r>
              <a:rPr lang="en-US" sz="2700" b="0" i="0" dirty="0">
                <a:solidFill>
                  <a:srgbClr val="39424A"/>
                </a:solidFill>
                <a:effectLst/>
              </a:rPr>
              <a:t>Rotary is dedicated to causes that build international relationships, improve lives, and create a better world to support our peace efforts and end polio forever.   Seven Areas of Focus</a:t>
            </a:r>
            <a:br>
              <a:rPr lang="en-US" sz="2700" b="0" i="0" dirty="0">
                <a:solidFill>
                  <a:srgbClr val="39424A"/>
                </a:solidFill>
                <a:effectLst/>
                <a:latin typeface="+mn-lt"/>
              </a:rPr>
            </a:br>
            <a:endParaRPr lang="en-US" sz="2700" dirty="0">
              <a:latin typeface="+mn-lt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75310D-92DE-72AD-DEE0-C96790BE1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5123"/>
            <a:ext cx="2729459" cy="237073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B0EB9A-D948-991D-EC34-D1E8904E4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81" y="1895055"/>
            <a:ext cx="2729459" cy="24157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D3A9DA-778D-B19B-71A8-36248D5DE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784" y="4245853"/>
            <a:ext cx="2729459" cy="26121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95F3CC-EAF9-9115-AB15-30D89C5C5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82" y="4515150"/>
            <a:ext cx="2729459" cy="23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54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AA92-B173-DFAF-16F6-61D179DF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Rotary International Areas of Focus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48190F-E206-BA84-16C8-9B5C6B574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791872"/>
            <a:ext cx="3314700" cy="2895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578ABA-38FE-E6D2-C5B5-9FF372E23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1872"/>
            <a:ext cx="3324225" cy="2905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093D5-AE3C-ACF2-E9EB-42B393B7E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54" y="1763297"/>
            <a:ext cx="33432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02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1A7F-64AB-AB0B-3C17-3A306648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Requirement:  Verify that Club is in Good 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6AD96-529E-601A-E9B3-1C996B45D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829800" cy="45302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Reach EREY and 100% sustaining member status: Every Rotarian contributes at least $25 to Annual Fund yearly with $100 per capita during Rotary year = 100% Club banner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Club will reach membership goals</a:t>
            </a:r>
          </a:p>
          <a:p>
            <a:pPr marL="0" indent="0">
              <a:buNone/>
            </a:pPr>
            <a:r>
              <a:rPr lang="en-US" dirty="0"/>
              <a:t>Rotary District 7770 semi-annual dues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Picture">
            <a:extLst>
              <a:ext uri="{FF2B5EF4-FFF2-40B4-BE49-F238E27FC236}">
                <a16:creationId xmlns:a16="http://schemas.microsoft.com/office/drawing/2014/main" id="{8BEF3962-03AC-3643-E499-1820F1A9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45993"/>
            <a:ext cx="3317823" cy="22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30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19B9E-4B1B-4242-BB23-1CCBE738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Foundation Annual Programs Fund:         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ncludes SHARE, the World Fund, and 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our areas of focus funds.</a:t>
            </a:r>
            <a:endParaRPr lang="en-US" sz="2800" dirty="0">
              <a:latin typeface="+mn-lt"/>
            </a:endParaRPr>
          </a:p>
        </p:txBody>
      </p:sp>
      <p:pic>
        <p:nvPicPr>
          <p:cNvPr id="1026" name="Picture 2" descr="Annual Fund SHARE infographic">
            <a:extLst>
              <a:ext uri="{FF2B5EF4-FFF2-40B4-BE49-F238E27FC236}">
                <a16:creationId xmlns:a16="http://schemas.microsoft.com/office/drawing/2014/main" id="{1B96B54E-A1F3-37B2-B9D3-65BC075DD3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22" y="1526685"/>
            <a:ext cx="3474727" cy="52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6A46D38-BE0F-247A-B8E3-E6DA23386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8667" y="119225"/>
            <a:ext cx="352493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81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A3B7-73CB-59FC-A0AB-F810798E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May 2024:  Youth Service Month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9D92-44A1-D5CA-9C45-D3A7FD0E4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Plan end-of-year social and installation event</a:t>
            </a:r>
          </a:p>
          <a:p>
            <a:r>
              <a:rPr lang="en-US" sz="2400" dirty="0"/>
              <a:t>Order club awards or pins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9ACE8-100F-189B-0CBE-7E0BD2D30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801" y="2999324"/>
            <a:ext cx="8346484" cy="38586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AE091A0-93D1-53E2-A82E-817BCC57B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0035" y="365125"/>
            <a:ext cx="2961490" cy="11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56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2518A-5122-2485-B91D-C8982FB0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9ED5-390A-A166-4BEF-E61D01234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77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May 15 Due 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Reach EREY status to be eligible for 2024-25 District and Global Grants.</a:t>
            </a:r>
          </a:p>
          <a:p>
            <a:pPr marL="0" indent="0">
              <a:buNone/>
            </a:pPr>
            <a:r>
              <a:rPr lang="en-US" dirty="0"/>
              <a:t>District Grant project applications for 2024-25 due to the District Grants Committee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current on RI and District dues to be eligible for 2024-25 District and Global Grants.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98008F0-45FF-FBC8-BE42-3728064F7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1344" y="433279"/>
            <a:ext cx="3162456" cy="11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5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A3B7-73CB-59FC-A0AB-F810798E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May 2024:  Youth Service Month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9D92-44A1-D5CA-9C45-D3A7FD0E4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Presidents-Elect Attend PETS and District Assembly to hold office of Club President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Submit Leadership Citation to AG </a:t>
            </a:r>
            <a:r>
              <a:rPr lang="en-US" sz="2400"/>
              <a:t>by 5/15/25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Submit Public Image Citation to District PI Chair by 5/15/25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Submit final  Foundation Annual Programs Fund to Foundation by 5/15/24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Attend the Rotary International Convention in Singapore on May 24-29, 2024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E33784-F86B-17D4-A2DF-DEAEE08B9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0712" y="365126"/>
            <a:ext cx="2893088" cy="108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6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A08F0-9968-3A72-8950-8F30BF5A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History of Rotary</a:t>
            </a:r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06D5-B6DF-A206-F7E0-9895A83A8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39424A"/>
                </a:solidFill>
                <a:effectLst/>
                <a:latin typeface="Open Sans"/>
              </a:rPr>
              <a:t>1905 February 23 Rotary started with the vision of one man —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9424A"/>
                </a:solidFill>
                <a:effectLst/>
                <a:latin typeface="Open Sans"/>
              </a:rPr>
              <a:t> 	Paul Harris. The Chicago attorney formed the Rotary Club of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9424A"/>
                </a:solidFill>
                <a:effectLst/>
                <a:latin typeface="Open Sans"/>
              </a:rPr>
              <a:t>	Chicago so professionals with diverse backgrounds could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9424A"/>
                </a:solidFill>
                <a:effectLst/>
                <a:latin typeface="Open Sans"/>
              </a:rPr>
              <a:t> 	exchange ideas and form meaningful, lifelong friendships.</a:t>
            </a:r>
          </a:p>
          <a:p>
            <a:pPr marL="0" indent="0">
              <a:buNone/>
            </a:pPr>
            <a:endParaRPr lang="en-US" dirty="0">
              <a:solidFill>
                <a:srgbClr val="39424A"/>
              </a:solidFill>
              <a:latin typeface="Open Sans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39424A"/>
                </a:solidFill>
                <a:effectLst/>
                <a:latin typeface="Open Sans"/>
              </a:rPr>
              <a:t>	“Whatever Rotary may mean to us, to the world it will be 	known by the results it achieves.”  </a:t>
            </a:r>
            <a:r>
              <a:rPr lang="en-US" sz="2000" b="0" i="0" dirty="0">
                <a:solidFill>
                  <a:srgbClr val="39424A"/>
                </a:solidFill>
                <a:effectLst/>
                <a:latin typeface="Open Sans"/>
              </a:rPr>
              <a:t>Paul Harris, Founder  </a:t>
            </a:r>
            <a:endParaRPr lang="en-US" sz="20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815FD95-82E3-63CA-727A-096FB419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1726" y="518930"/>
            <a:ext cx="2240783" cy="8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82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5EAA-4D1B-8732-A926-CFEBEF18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sz="4200" dirty="0"/>
              <a:t>June 1 Due Date	</a:t>
            </a:r>
            <a:r>
              <a:rPr lang="en-US" dirty="0"/>
              <a:t>	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1268-3C05-AE81-34C3-CE5262034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Applications for Global Ambassadorial Scholarships are due to the district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District submits final 2023-24 District Grant reports to the Rotary Foundation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District submits District Block Grant 2024-25 application to the Rotary Foundation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CD049C6-0299-BE50-05B5-AE9330905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1292" y="365124"/>
            <a:ext cx="2772507" cy="10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71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2D4A-4117-BF67-7B42-E1B90CF1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June 2024: Rotary Fellowship Month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7B1DC-CA80-894C-ADAF-D0C52A1FF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Hold joint meeting with current &amp; new officers &amp; board to assure a smooth transition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Presidential Citation for 2023-24 due 6/30/24, in Rotary Club Central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Assist the President-Elect plan Club Assembly prior to PE taking office on July 1, 2024.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E52D3BB-EE50-388B-F689-F8803A3B2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4821" y="365125"/>
            <a:ext cx="2479169" cy="9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15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D7ED9-E289-D738-E106-92618B9B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June 2024: Rotary           </a:t>
            </a:r>
            <a:br>
              <a:rPr lang="en-US" sz="4200" dirty="0"/>
            </a:br>
            <a:r>
              <a:rPr lang="en-US" sz="4200" dirty="0"/>
              <a:t>Fellowship Month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C57E2-985E-FEEB-2464-1BF178B5C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District Governor Installation 6/29/24, in Columbia.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Child Protection Policy due to AG by June 30, 2024.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2024-25 club goals due Rotary Club Central no later than 7/1/24.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Semi-Annual Rotary International Dues NLT 7/1/24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E958F07-678E-D79C-C8F2-60D3A84AD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0664" y="129865"/>
            <a:ext cx="2903136" cy="10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89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20D2-F852-D5FF-61BC-3876AB530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Volunteer Rate 2021 by Age, 2/23/24</a:t>
            </a:r>
            <a:br>
              <a:rPr lang="en-US" dirty="0"/>
            </a:br>
            <a:r>
              <a:rPr lang="en-US" sz="2200" dirty="0">
                <a:hlinkClick r:id="rId2"/>
              </a:rPr>
              <a:t>Volunteering in America: New U.S. Census Bureau, AmeriCorps Research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12F15-0215-9603-9CDB-80BFDF4BF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en-US" b="0" i="0" dirty="0">
                <a:solidFill>
                  <a:srgbClr val="131313"/>
                </a:solidFill>
                <a:effectLst/>
                <a:latin typeface="Roboto"/>
              </a:rPr>
              <a:t>National Demographics</a:t>
            </a:r>
          </a:p>
          <a:p>
            <a:pPr algn="l" fontAlgn="base"/>
            <a:r>
              <a:rPr lang="en-US" b="0" i="0" dirty="0">
                <a:solidFill>
                  <a:srgbClr val="333333"/>
                </a:solidFill>
                <a:effectLst/>
                <a:latin typeface="Roboto"/>
              </a:rPr>
              <a:t>While formal volunteering rates dropped from 2019 to 2021 in every demographic group, informal helping rates largely remained steady.</a:t>
            </a:r>
          </a:p>
          <a:p>
            <a:pPr algn="l" fontAlgn="base"/>
            <a:endParaRPr lang="en-US" b="0" i="0" dirty="0">
              <a:solidFill>
                <a:srgbClr val="333333"/>
              </a:solidFill>
              <a:effectLst/>
              <a:latin typeface="Roboto"/>
            </a:endParaRPr>
          </a:p>
          <a:p>
            <a:pPr marL="0" indent="0" algn="l" fontAlgn="base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/>
              </a:rPr>
              <a:t>Trends in formal volunteering 2019-2021: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The rate drop was substantially larger for women (8 percentage points) than men (5 percentage points) but women continued to volunteer at a higher 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46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07E3-8FE1-D7D6-1391-3BCDFD70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US Volunteer Rate 2021 by Age, 2/23/24</a:t>
            </a:r>
            <a:br>
              <a:rPr lang="en-US" dirty="0"/>
            </a:br>
            <a:r>
              <a:rPr lang="en-US" sz="2400" dirty="0">
                <a:hlinkClick r:id="rId2"/>
              </a:rPr>
              <a:t>Volunteering in America: New U.S. Census Bureau, AmeriCorps Research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72DCD-F906-DC76-0D92-D7F0BE814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Generation X (ages 41 to 56 in 2021) had the highest rate of all generations.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People ages 16-17 had the highest rate of all age groups at 28%, followed by people ages 45 to 54 at 27%.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Parents with children under 18 formally volunteered at a higher rate (30%) than those without children in their household (21%).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5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275B-EE49-5465-4121-46141950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US Volunteer Rate 2021 by Age, 2/23/24</a:t>
            </a:r>
            <a:br>
              <a:rPr lang="en-US" dirty="0"/>
            </a:br>
            <a:r>
              <a:rPr lang="en-US" sz="2400" dirty="0">
                <a:hlinkClick r:id="rId2"/>
              </a:rPr>
              <a:t>Volunteering in America: New U.S. Census Bureau, AmeriCorps Research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3F05D-2BFF-09A1-D17D-594A23304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r>
              <a:rPr lang="en-US" dirty="0">
                <a:solidFill>
                  <a:srgbClr val="333333"/>
                </a:solidFill>
                <a:latin typeface="Roboto"/>
              </a:rPr>
              <a:t>M</a:t>
            </a:r>
            <a:r>
              <a:rPr lang="en-US" b="0" i="0" dirty="0">
                <a:solidFill>
                  <a:srgbClr val="333333"/>
                </a:solidFill>
                <a:effectLst/>
                <a:latin typeface="Roboto"/>
              </a:rPr>
              <a:t>any helped informally:</a:t>
            </a:r>
          </a:p>
          <a:p>
            <a:pPr marL="0" indent="0" algn="l" fontAlgn="base">
              <a:buNone/>
            </a:pPr>
            <a:endParaRPr lang="en-US" b="0" i="0" dirty="0">
              <a:solidFill>
                <a:srgbClr val="333333"/>
              </a:solidFill>
              <a:effectLst/>
              <a:latin typeface="Roboto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Baby boomers, born 1946 – 1964, had the highest rate (59%) of all generations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Veterans helped their neighbors at a rate of 59%, 8 percentage points higher than nonveterans.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People with children under age 18 helped at a higher rate (58%) than those without children in their household (49%).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311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1FE2-A3FA-543C-576C-E5F2D1AF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198E3D-9F11-2F07-5BC8-4EBB9D082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Dr. Hough-</a:t>
            </a:r>
            <a:r>
              <a:rPr lang="en-US" dirty="0" err="1"/>
              <a:t>Everage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aka Hough (Huff)</a:t>
            </a:r>
          </a:p>
          <a:p>
            <a:pPr marL="0" indent="0">
              <a:buNone/>
            </a:pPr>
            <a:r>
              <a:rPr lang="en-US" dirty="0"/>
              <a:t>Rotary Club of Cheraw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doc.ed.alh@gmail.com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D66EA-527E-8D1A-5DAC-A396F6AA3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26" y="1825625"/>
            <a:ext cx="3209252" cy="353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EAC5-73AF-58ED-2F9F-51AE5A86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First Four Rotarians:   (L-R) </a:t>
            </a:r>
            <a:r>
              <a:rPr lang="en-US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lang="en-US" sz="3200" b="1" i="0" dirty="0">
                <a:solidFill>
                  <a:srgbClr val="39424A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ustavus Loehr</a:t>
            </a:r>
            <a:r>
              <a:rPr lang="en-US" sz="3200" b="0" i="0" dirty="0">
                <a:solidFill>
                  <a:srgbClr val="39424A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     </a:t>
            </a:r>
            <a:br>
              <a:rPr lang="en-US" sz="3200" b="0" i="0" dirty="0">
                <a:solidFill>
                  <a:srgbClr val="39424A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b="0" i="0" dirty="0">
                <a:solidFill>
                  <a:srgbClr val="39424A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Silvester Schiele, Hiram E. </a:t>
            </a:r>
            <a:r>
              <a:rPr lang="en-US" sz="3200" b="0" i="0" dirty="0" err="1">
                <a:solidFill>
                  <a:srgbClr val="39424A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Shorey</a:t>
            </a:r>
            <a:r>
              <a:rPr lang="en-US" sz="3200" b="0" i="0" dirty="0">
                <a:solidFill>
                  <a:srgbClr val="39424A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Paul P. Harris.</a:t>
            </a:r>
            <a:endParaRPr lang="en-US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BE78B3-337A-4AE1-2984-EAE7FF3AC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09" y="2136201"/>
            <a:ext cx="10515600" cy="4192411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C023A2E-3DCB-3633-8315-F6DC8F23C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2548" y="365125"/>
            <a:ext cx="2511251" cy="9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3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70AC-0BAF-B176-FBF5-D552D13A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1907 Chicago – first</a:t>
            </a:r>
            <a:br>
              <a:rPr lang="en-US" dirty="0"/>
            </a:br>
            <a:r>
              <a:rPr lang="en-US" dirty="0"/>
              <a:t>Rotary public service project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81095F6-753A-594B-A4CC-3DC23F5BE2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r="8894"/>
          <a:stretch>
            <a:fillRect/>
          </a:stretch>
        </p:blipFill>
        <p:spPr>
          <a:xfrm>
            <a:off x="4737905" y="643095"/>
            <a:ext cx="6614307" cy="522271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D080E-90E3-C04B-6F7E-E1B7EB28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b="0" i="0" dirty="0">
              <a:solidFill>
                <a:srgbClr val="39424A"/>
              </a:solidFill>
              <a:effectLst/>
              <a:latin typeface="Open Sans"/>
            </a:endParaRPr>
          </a:p>
          <a:p>
            <a:r>
              <a:rPr lang="en-US" sz="2800" b="0" i="0" dirty="0">
                <a:solidFill>
                  <a:srgbClr val="39424A"/>
                </a:solidFill>
                <a:effectLst/>
              </a:rPr>
              <a:t>The Rotary Club of Chicago met with civic organizations to discuss the need for comfort stations (public toilets) to improve sanitation in the city.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3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FDB6-FC64-81EA-DFF6-2C9DD96B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Principles: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687EE-7015-382C-697A-8B84DB2B3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developed over the years to provide Rotarians with a strong, common purpose and direction</a:t>
            </a: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serve as foundation for relationships with each other and action we take in the world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97D5D34-4DFA-917F-F866-00441D8AA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8536" y="427089"/>
            <a:ext cx="3195376" cy="120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7460-540D-240A-0DF4-29DD1C92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6776" cy="155411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Object of Rotary:  Encourage and  </a:t>
            </a:r>
            <a:br>
              <a:rPr lang="en-US" sz="3600" dirty="0"/>
            </a:br>
            <a:r>
              <a:rPr lang="en-US" sz="3600" dirty="0"/>
              <a:t>foster ideal of service as basis of </a:t>
            </a:r>
            <a:br>
              <a:rPr lang="en-US" sz="3600" dirty="0"/>
            </a:br>
            <a:r>
              <a:rPr lang="en-US" sz="3600" dirty="0"/>
              <a:t>worthy enterprise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ECC4-D599-4C91-0600-E114B7A8A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0927"/>
            <a:ext cx="10515600" cy="390603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FIRST: The development of acquaintance as an opportunity for service;</a:t>
            </a:r>
          </a:p>
          <a:p>
            <a:pPr marL="0" indent="0" algn="l" rtl="0"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SECOND: High ethical standards in business and professions; the recognition of the worthiness of all useful occupations; and the dignifying of each Rotarian’s occupation as an opportunity to serve society;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F943D05-00C7-406F-9809-27A057B32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4626" y="176423"/>
            <a:ext cx="3378610" cy="12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2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86E6-3971-5CB5-DAA6-C7CDBA2B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4255"/>
          </a:xfrm>
        </p:spPr>
        <p:txBody>
          <a:bodyPr>
            <a:normAutofit/>
          </a:bodyPr>
          <a:lstStyle/>
          <a:p>
            <a:r>
              <a:rPr lang="en-US" sz="3200" dirty="0"/>
              <a:t>Object of Rotary:  Encourage and     </a:t>
            </a:r>
            <a:br>
              <a:rPr lang="en-US" sz="3200" dirty="0"/>
            </a:br>
            <a:r>
              <a:rPr lang="en-US" sz="3200" dirty="0"/>
              <a:t>foster ideal of service as basis of </a:t>
            </a:r>
            <a:br>
              <a:rPr lang="en-US" sz="3200" dirty="0"/>
            </a:br>
            <a:r>
              <a:rPr lang="en-US" sz="3200" dirty="0"/>
              <a:t>worthy enterprise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E6A20-2147-E0E9-5D39-27B1FFB40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THIRD: The application of the ideal of service in each Rotarian’s personal, business, and community life;</a:t>
            </a:r>
          </a:p>
          <a:p>
            <a:pPr marL="0" indent="0" algn="l" rtl="0">
              <a:buNone/>
            </a:pP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FOURTH: The advancement of international understanding, goodwill, and peace through a world fellowship of business and professional persons united in the ideal of service.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5D5495B-9B1F-BC01-7AB9-41BE530BA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8147" y="166373"/>
            <a:ext cx="3512217" cy="13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77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2081</Words>
  <Application>Microsoft Macintosh PowerPoint</Application>
  <PresentationFormat>Widescreen</PresentationFormat>
  <Paragraphs>227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Open Sans</vt:lpstr>
      <vt:lpstr>Roboto</vt:lpstr>
      <vt:lpstr>Office Theme</vt:lpstr>
      <vt:lpstr>Microsoft Word Document</vt:lpstr>
      <vt:lpstr>You Don’t Know What You Don’t Know                             April - June</vt:lpstr>
      <vt:lpstr>2024 – 2025 Rotary International Theme</vt:lpstr>
      <vt:lpstr>K-W-L Chart  </vt:lpstr>
      <vt:lpstr>History of Rotary   </vt:lpstr>
      <vt:lpstr>First Four Rotarians:   (L-R) Gustavus Loehr,       Silvester Schiele, Hiram E. Shorey, Paul P. Harris.</vt:lpstr>
      <vt:lpstr>    1907 Chicago – first Rotary public service project</vt:lpstr>
      <vt:lpstr>Guiding Principles:         </vt:lpstr>
      <vt:lpstr>Object of Rotary:  Encourage and   foster ideal of service as basis of  worthy enterprise</vt:lpstr>
      <vt:lpstr>Object of Rotary:  Encourage and      foster ideal of service as basis of  worthy enterprise</vt:lpstr>
      <vt:lpstr>The Four-Way Test           </vt:lpstr>
      <vt:lpstr>What Can You Do Now?</vt:lpstr>
      <vt:lpstr>How to Prepare Before      You Take Office</vt:lpstr>
      <vt:lpstr>How to Prepare                         </vt:lpstr>
      <vt:lpstr>Set Password for YOUR DACdb account</vt:lpstr>
      <vt:lpstr>Create YOUR MyRotary Account</vt:lpstr>
      <vt:lpstr>Set Long Term Goals  </vt:lpstr>
      <vt:lpstr>Document Accomplishment of Long Term Goals – Rotary Club of Year   </vt:lpstr>
      <vt:lpstr>Club Rotarians Can             Become Stars</vt:lpstr>
      <vt:lpstr>Paul Allen Ten Star     Rotarian Application</vt:lpstr>
      <vt:lpstr>Stories in Rotary’s History</vt:lpstr>
      <vt:lpstr>Polio  Eradication – Rotary’s Top Priority</vt:lpstr>
      <vt:lpstr>Gender-Based Qualification   </vt:lpstr>
      <vt:lpstr>Gender-Based Qualification </vt:lpstr>
      <vt:lpstr>U. S. Supreme Court ruling     </vt:lpstr>
      <vt:lpstr>First Female Rotary Club President –  Rotary Club of Duarte, California - 1987</vt:lpstr>
      <vt:lpstr>Elimination of Requirement to  Limit Membership to Men            </vt:lpstr>
      <vt:lpstr>First Woman to Serve as         RI Vice President</vt:lpstr>
      <vt:lpstr>First Female President of RI – Rotary  Club of Windsor-Roseland, Ontario, Canada   </vt:lpstr>
      <vt:lpstr>We are People of Action      </vt:lpstr>
      <vt:lpstr> April 2024: Maternal and         Child Health Month  </vt:lpstr>
      <vt:lpstr>Global Grant Project for 2024 –   due NLT May 15, 2024</vt:lpstr>
      <vt:lpstr>District Grant Project for 2024 – due NLT May 15, 2024 – available for local service projects</vt:lpstr>
      <vt:lpstr>  Our Causes:  Rotary is dedicated to causes that build international relationships, improve lives, and create a better world to support our peace efforts and end polio forever.   Seven Areas of Focus </vt:lpstr>
      <vt:lpstr>Rotary International Areas of Focus</vt:lpstr>
      <vt:lpstr>Requirement:  Verify that Club is in Good Standing</vt:lpstr>
      <vt:lpstr>Foundation Annual Programs Fund:           Includes SHARE, the World Fund, and  our areas of focus funds.</vt:lpstr>
      <vt:lpstr>May 2024:  Youth Service Month  </vt:lpstr>
      <vt:lpstr>      </vt:lpstr>
      <vt:lpstr>May 2024:  Youth Service Month  </vt:lpstr>
      <vt:lpstr> June 1 Due Date      </vt:lpstr>
      <vt:lpstr>June 2024: Rotary Fellowship Month  </vt:lpstr>
      <vt:lpstr>June 2024: Rotary            Fellowship Month </vt:lpstr>
      <vt:lpstr>US Volunteer Rate 2021 by Age, 2/23/24 Volunteering in America: New U.S. Census Bureau, AmeriCorps Research</vt:lpstr>
      <vt:lpstr>US Volunteer Rate 2021 by Age, 2/23/24 Volunteering in America: New U.S. Census Bureau, AmeriCorps Research</vt:lpstr>
      <vt:lpstr>US Volunteer Rate 2021 by Age, 2/23/24 Volunteering in America: New U.S. Census Bureau, AmeriCorps Research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Mary Gasque</cp:lastModifiedBy>
  <cp:revision>58</cp:revision>
  <dcterms:created xsi:type="dcterms:W3CDTF">2024-01-28T20:02:48Z</dcterms:created>
  <dcterms:modified xsi:type="dcterms:W3CDTF">2024-03-03T18:42:41Z</dcterms:modified>
</cp:coreProperties>
</file>