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. Cleave Ham, MD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F. Cleave Ham, MD</a:t>
            </a:r>
          </a:p>
          <a:p>
            <a:pPr algn="ctr"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President</a:t>
            </a:r>
          </a:p>
        </p:txBody>
      </p:sp>
      <p:pic>
        <p:nvPicPr>
          <p:cNvPr id="152" name="z4TeiCGGwXneTsfGSolEhP-ztUnevoPKv0_UGUwpteEFt8G5nr_UvQbw01e9f2dznCr4c3ebfxzJgCTgIYlbRsCjZnqfvGRy2WKAmup98XRuB_mIjd2l-BeMEPSCkin4ZuhHZ7zbOPMSk7ksaSUWPro_zw=s2048.png" descr="z4TeiCGGwXneTsfGSolEhP-ztUnevoPKv0_UGUwpteEFt8G5nr_UvQbw01e9f2dznCr4c3ebfxzJgCTgIYlbRsCjZnqfvGRy2WKAmup98XRuB_mIjd2l-BeMEPSCkin4ZuhHZ7zbOPMSk7ksaSUWPro_zw=s2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2800" y="1362141"/>
            <a:ext cx="26009600" cy="707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Nov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November</a:t>
            </a:r>
          </a:p>
        </p:txBody>
      </p:sp>
      <p:sp>
        <p:nvSpPr>
          <p:cNvPr id="184" name="Membership…"/>
          <p:cNvSpPr txBox="1"/>
          <p:nvPr>
            <p:ph type="body" idx="1"/>
          </p:nvPr>
        </p:nvSpPr>
        <p:spPr>
          <a:xfrm>
            <a:off x="1206500" y="3128067"/>
            <a:ext cx="21971000" cy="9376449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Membership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Review past-due membership dues list; assign Club Leadership or other designated persons to make contact with those who are not up to date on dues payments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Confirm membership status and ask for any status changes/resignations of members for the Jan-June period be submitted before Dec. Board Mtg.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Continue recruitment, new member, and member retention efforts (throughout year)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Nov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November</a:t>
            </a:r>
          </a:p>
        </p:txBody>
      </p:sp>
      <p:sp>
        <p:nvSpPr>
          <p:cNvPr id="187" name="Rotary Foundation…"/>
          <p:cNvSpPr txBox="1"/>
          <p:nvPr>
            <p:ph type="body" idx="1"/>
          </p:nvPr>
        </p:nvSpPr>
        <p:spPr>
          <a:xfrm>
            <a:off x="1206500" y="3246030"/>
            <a:ext cx="21971000" cy="9258486"/>
          </a:xfrm>
          <a:prstGeom prst="rect">
            <a:avLst/>
          </a:prstGeom>
        </p:spPr>
        <p:txBody>
          <a:bodyPr/>
          <a:lstStyle/>
          <a:p>
            <a:pPr marL="0" indent="0" defTabSz="406908">
              <a:lnSpc>
                <a:spcPct val="100000"/>
              </a:lnSpc>
              <a:spcBef>
                <a:spcPts val="0"/>
              </a:spcBef>
              <a:buSzTx/>
              <a:buNone/>
              <a:defRPr b="1" sz="4272">
                <a:latin typeface="Calibri"/>
                <a:ea typeface="Calibri"/>
                <a:cs typeface="Calibri"/>
                <a:sym typeface="Calibri"/>
              </a:defRPr>
            </a:pPr>
            <a:r>
              <a:t>Rotary Foundation</a:t>
            </a: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  <a:r>
              <a:t>Educate members about the Foundation at meetings and encourage member donations</a:t>
            </a: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  <a:r>
              <a:t>Consider having a meeting program about the Foundation; perhaps have someone from RI or our District speak to the club</a:t>
            </a: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  <a:r>
              <a:t>Identify and encourage members near 1</a:t>
            </a:r>
            <a:r>
              <a:rPr baseline="31999"/>
              <a:t>st</a:t>
            </a:r>
            <a:r>
              <a:t> PHF level or next PHF level to attain that goal; consider use of matching points from the Club or District (if offered in Nov-Dec, as in 2023) to assist these members</a:t>
            </a: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542544" indent="-542544" defTabSz="406908">
              <a:lnSpc>
                <a:spcPct val="100000"/>
              </a:lnSpc>
              <a:spcBef>
                <a:spcPts val="0"/>
              </a:spcBef>
              <a:defRPr sz="4272">
                <a:latin typeface="Calibri"/>
                <a:ea typeface="Calibri"/>
                <a:cs typeface="Calibri"/>
                <a:sym typeface="Calibri"/>
              </a:defRPr>
            </a:pPr>
            <a:r>
              <a:t>In addition, identify members whose leadership or efforts for the Club warrant use of Club’s or members’ donated recognition points to get them to PHF level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ov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November</a:t>
            </a:r>
          </a:p>
        </p:txBody>
      </p:sp>
      <p:sp>
        <p:nvSpPr>
          <p:cNvPr id="190" name="Public 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Public Image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Fundraising</a:t>
            </a:r>
            <a:r>
              <a:t> (local Club Foundation and Rotary Foundation) – as above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Leadership Development</a:t>
            </a:r>
            <a:r>
              <a:t> – encourage members to attend Rotary Leadership Institute sessions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At Board meeting</a:t>
            </a:r>
            <a:r>
              <a:t>, review District Club Leadership Citation and Club’s progress toward its goals for this RY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ov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November</a:t>
            </a:r>
          </a:p>
        </p:txBody>
      </p:sp>
      <p:sp>
        <p:nvSpPr>
          <p:cNvPr id="193" name="Rotary Club of Charles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Club of Charleston</a:t>
            </a:r>
          </a:p>
        </p:txBody>
      </p:sp>
      <p:sp>
        <p:nvSpPr>
          <p:cNvPr id="194" name="Election of new Board members for next RY (in accordance with Club Bylaws) in Nov. or early Dec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456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Election of new Board members for next RY </a:t>
            </a:r>
            <a:r>
              <a:t>(in accordance with Club Bylaws) in Nov. or early Dec. </a:t>
            </a:r>
          </a:p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456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456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Confirm Holiday Luncheon/Social date </a:t>
            </a:r>
            <a:r>
              <a:t>(yearly tradition for our Club) and discuss details with venue</a:t>
            </a:r>
          </a:p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456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456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Special meeting program in honor of Veterans Day</a:t>
            </a:r>
            <a:r>
              <a:t> (Nov. 11); include recognition of veterans in the Club; also, Veterans Committee recognizes U.S. Marine Corps “birthday” (Nov. 10)   </a:t>
            </a:r>
          </a:p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456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b="1" sz="4560">
                <a:latin typeface="Calibri"/>
                <a:ea typeface="Calibri"/>
                <a:cs typeface="Calibri"/>
                <a:sym typeface="Calibri"/>
              </a:defRPr>
            </a:pPr>
            <a:r>
              <a:t>Recognize Educator/Student of the Month</a:t>
            </a:r>
          </a:p>
          <a:p>
            <a:pPr marL="0" indent="0" defTabSz="434340">
              <a:lnSpc>
                <a:spcPct val="100000"/>
              </a:lnSpc>
              <a:spcBef>
                <a:spcPts val="0"/>
              </a:spcBef>
              <a:buSzTx/>
              <a:buNone/>
              <a:defRPr sz="152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Nov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November</a:t>
            </a:r>
          </a:p>
        </p:txBody>
      </p:sp>
      <p:sp>
        <p:nvSpPr>
          <p:cNvPr id="197" name="Rotary Club of Charles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Club of Charleston</a:t>
            </a:r>
          </a:p>
        </p:txBody>
      </p:sp>
      <p:sp>
        <p:nvSpPr>
          <p:cNvPr id="198" name="Service Projec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61188">
              <a:lnSpc>
                <a:spcPct val="100000"/>
              </a:lnSpc>
              <a:spcBef>
                <a:spcPts val="0"/>
              </a:spcBef>
              <a:buSzTx/>
              <a:buNone/>
              <a:defRPr b="1" sz="3792">
                <a:latin typeface="Calibri"/>
                <a:ea typeface="Calibri"/>
                <a:cs typeface="Calibri"/>
                <a:sym typeface="Calibri"/>
              </a:defRPr>
            </a:pPr>
            <a:r>
              <a:t>Service Projects</a:t>
            </a:r>
          </a:p>
          <a:p>
            <a:pPr marL="0" indent="0" defTabSz="361188">
              <a:lnSpc>
                <a:spcPct val="100000"/>
              </a:lnSpc>
              <a:spcBef>
                <a:spcPts val="0"/>
              </a:spcBef>
              <a:buSzTx/>
              <a:buNone/>
              <a:defRPr sz="379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  <a:r>
              <a:t>Schedule and conduct Operation Warm – coat distribution </a:t>
            </a: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  <a:r>
              <a:t>Volunteers to staff polling place on Election Day (Charleston County has an “Adopt a Polling Place” program); volunteer fees go to Club’s Foundation</a:t>
            </a: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  <a:r>
              <a:t>Complete the Dictionary Project distribution, if not completed in Oct.</a:t>
            </a: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  <a:r>
              <a:t>Operation Gratitude -- Club volunteers combine with other local community volunteers to assemble care packages for Veterans and First Responders.</a:t>
            </a: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81584" indent="-481584" defTabSz="361188">
              <a:lnSpc>
                <a:spcPct val="100000"/>
              </a:lnSpc>
              <a:spcBef>
                <a:spcPts val="0"/>
              </a:spcBef>
              <a:defRPr sz="3792">
                <a:latin typeface="Calibri"/>
                <a:ea typeface="Calibri"/>
                <a:cs typeface="Calibri"/>
                <a:sym typeface="Calibri"/>
              </a:defRPr>
            </a:pPr>
            <a:r>
              <a:t>Start recruiting volunteers for Dec. service projects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ec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December</a:t>
            </a:r>
          </a:p>
        </p:txBody>
      </p:sp>
      <p:sp>
        <p:nvSpPr>
          <p:cNvPr id="201" name="Rotary Theme: Disease Prevention and Treatment Month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Theme: Disease Prevention and Treatment Month</a:t>
            </a:r>
          </a:p>
        </p:txBody>
      </p:sp>
      <p:sp>
        <p:nvSpPr>
          <p:cNvPr id="202" name="12/15 -- Submit quarterly Foundation contributions to The Rotary Foundation by this dat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75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12/15 -- Submit quarterly Foundation contributions to The Rotary Foundation by this date.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12/31 – Make any changes/deletions to the club membership roster by this date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Pay Youth Exchange monthly stipend + an extra $100 for holidays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Prepare quarterly &amp; end of year SC Withholding filing 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Distribute Jan-June dues statements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ec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December</a:t>
            </a:r>
          </a:p>
        </p:txBody>
      </p:sp>
      <p:sp>
        <p:nvSpPr>
          <p:cNvPr id="205" name="Elect President-Elect for the next RY (“President Elect Nominee”) in Dec. or early Jan. (in accordance with Club Bylaws) and report to RI &amp; Distric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Elect President-Elect</a:t>
            </a:r>
            <a:r>
              <a:t> for the next RY (“President Elect Nominee”) in Dec. or early Jan. (in accordance with Club Bylaws) and report to RI &amp; District.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From 2023-24 District Club Leadership Citation: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Club submits 50% of its Annual Programs Fund goal by December 31</a:t>
            </a:r>
            <a:r>
              <a:t>.   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Club makes CART buckets or cartfund.org available at all meetings and makes donation to CART by December 31.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ec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December</a:t>
            </a:r>
          </a:p>
        </p:txBody>
      </p:sp>
      <p:sp>
        <p:nvSpPr>
          <p:cNvPr id="208" name="Membership…"/>
          <p:cNvSpPr txBox="1"/>
          <p:nvPr>
            <p:ph type="body" idx="1"/>
          </p:nvPr>
        </p:nvSpPr>
        <p:spPr>
          <a:xfrm>
            <a:off x="1206500" y="3122010"/>
            <a:ext cx="21971000" cy="9382506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Membership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Address past-due membership dues list; results of efforts in Nov. and early Dec. by Club Leadership or other designated persons to contact those who are not up to date on dues payments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Confirm membership status and ask for any status changes/resignations of members for the Jan-June period be submitted before Dec. Board Meeting; as indicated above, make any changes/deletions to the club membership roster by Dec. 31.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Continue recruitment, new member, and member retention efforts (throughout year)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ec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December</a:t>
            </a:r>
          </a:p>
        </p:txBody>
      </p:sp>
      <p:sp>
        <p:nvSpPr>
          <p:cNvPr id="211" name="Rotary Foundation…"/>
          <p:cNvSpPr txBox="1"/>
          <p:nvPr>
            <p:ph type="body" idx="1"/>
          </p:nvPr>
        </p:nvSpPr>
        <p:spPr>
          <a:xfrm>
            <a:off x="1206500" y="3046243"/>
            <a:ext cx="21971000" cy="9458273"/>
          </a:xfrm>
          <a:prstGeom prst="rect">
            <a:avLst/>
          </a:prstGeom>
        </p:spPr>
        <p:txBody>
          <a:bodyPr/>
          <a:lstStyle/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b="1" sz="4464">
                <a:latin typeface="Calibri"/>
                <a:ea typeface="Calibri"/>
                <a:cs typeface="Calibri"/>
                <a:sym typeface="Calibri"/>
              </a:defRPr>
            </a:pPr>
            <a:r>
              <a:t>Rotary Foundation</a:t>
            </a:r>
          </a:p>
          <a:p>
            <a:pPr marL="566927" indent="-566927" defTabSz="425195">
              <a:lnSpc>
                <a:spcPct val="100000"/>
              </a:lnSpc>
              <a:spcBef>
                <a:spcPts val="0"/>
              </a:spcBef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Continue efforts for the Foundation from prior month, as outlined in Nov. section above (“end of year giving”)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Public Image</a:t>
            </a:r>
            <a:r>
              <a:t> (as above)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Leadership Development</a:t>
            </a:r>
            <a:r>
              <a:t> – encourage members to attend Rotary Leadership Institute sessions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At Board meeting</a:t>
            </a:r>
            <a:r>
              <a:t>, review District Club Leadership Citation and Club’s progress toward its goals for this RY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Plan a Mid-Year Club Assembly </a:t>
            </a:r>
            <a:r>
              <a:t>for a Club meeting in January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ec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December</a:t>
            </a:r>
          </a:p>
        </p:txBody>
      </p:sp>
      <p:sp>
        <p:nvSpPr>
          <p:cNvPr id="214" name="Rotary Club of Charles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Club of Charleston</a:t>
            </a:r>
          </a:p>
        </p:txBody>
      </p:sp>
      <p:sp>
        <p:nvSpPr>
          <p:cNvPr id="215" name="Service Projec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Service Projects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Salvation Army bell-ringing; annual Club project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Holiday Senior Giving at Ansonborough House, a senior living apartment complex; annual Club project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Gift-wrapping with the Charleston Police Dept. for the “Annual Santa's Escort Ride” to deliver gifts to families at the Ronald McDonald House &amp; Fisher House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cto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October</a:t>
            </a:r>
          </a:p>
        </p:txBody>
      </p:sp>
      <p:sp>
        <p:nvSpPr>
          <p:cNvPr id="155" name="Rotary Theme: Economic and Community Development Month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Theme: Economic and Community Development Month</a:t>
            </a:r>
          </a:p>
        </p:txBody>
      </p:sp>
      <p:sp>
        <p:nvSpPr>
          <p:cNvPr id="156" name="10/1 – Semi-Annual District Dues due to District Treasur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10/1 – Semi-Annual District Dues due to District Treasurer</a:t>
            </a:r>
          </a:p>
          <a:p>
            <a:pPr marL="0" indent="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10/15 – Club Financial Review due to District Treasurer</a:t>
            </a:r>
          </a:p>
          <a:p>
            <a:pPr marL="0" indent="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10/24 – World Polio Day</a:t>
            </a:r>
          </a:p>
          <a:p>
            <a:pPr lvl="1" marL="0" indent="45720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• Hold the World Polio Day Event you have been planning in Sept-Oct</a:t>
            </a:r>
          </a:p>
          <a:p>
            <a:pPr lvl="3" marL="0" indent="137160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o Include the community and local media</a:t>
            </a:r>
          </a:p>
          <a:p>
            <a:pPr lvl="1" marL="0" indent="45720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• Culmination of fundraising efforts for Polio Plus thus far this RY </a:t>
            </a:r>
          </a:p>
          <a:p>
            <a:pPr lvl="3" marL="0" indent="137160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o Recognize Polio Plus Society members</a:t>
            </a:r>
          </a:p>
          <a:p>
            <a:pPr lvl="1" marL="1244600" indent="-635000" defTabSz="457200">
              <a:lnSpc>
                <a:spcPts val="7800"/>
              </a:lnSpc>
              <a:spcBef>
                <a:spcPts val="0"/>
              </a:spcBef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Have a program on Polio &amp; Rotary’s Polio Plus program in Oct.</a:t>
            </a:r>
          </a:p>
          <a:p>
            <a:pPr marL="0" indent="0" defTabSz="457200">
              <a:lnSpc>
                <a:spcPts val="7800"/>
              </a:lnSpc>
              <a:spcBef>
                <a:spcPts val="0"/>
              </a:spcBef>
              <a:buSzTx/>
              <a:buNone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t>10/31 – Prepare quarterly SC Withholding filing (if needed for a raffle, etc.)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ec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December</a:t>
            </a:r>
          </a:p>
        </p:txBody>
      </p:sp>
      <p:sp>
        <p:nvSpPr>
          <p:cNvPr id="218" name="Rotary Club of Charles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Club of Charleston</a:t>
            </a:r>
          </a:p>
        </p:txBody>
      </p:sp>
      <p:sp>
        <p:nvSpPr>
          <p:cNvPr id="219" name="Holiday Club Luncheon event (special luncheon at Hall’s restaurant in Charleston held annually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Holiday Club Luncheon event (special luncheon at Hall’s restaurant in Charleston held annually)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Veterans Committee recognizes “birthdays” of the National Guard (Dec. 13) and U.S. Space Force (Dec. 20)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Recognize Educator/Student of the Month (sometimes delayed until January because of holidays)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“MISSION POSSIBLE”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498" sz="24900"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pPr>
            <a:r>
              <a:t>“MISSION </a:t>
            </a:r>
            <a:r>
              <a:rPr>
                <a:solidFill>
                  <a:srgbClr val="000000"/>
                </a:solidFill>
              </a:rPr>
              <a:t>POSSIBLE</a:t>
            </a:r>
            <a:r>
              <a:t>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mi-motorcycle-1702321527466.gif" descr="mi-motorcycle-1702321527466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7" y="-1897"/>
            <a:ext cx="24370686" cy="13719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3550" y="0"/>
            <a:ext cx="207769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-here-ethan-hunt.gif" descr="im-here-ethan-hun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cto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October</a:t>
            </a:r>
          </a:p>
        </p:txBody>
      </p:sp>
      <p:sp>
        <p:nvSpPr>
          <p:cNvPr id="159" name="Youth Exchange…"/>
          <p:cNvSpPr txBox="1"/>
          <p:nvPr>
            <p:ph type="body" idx="1"/>
          </p:nvPr>
        </p:nvSpPr>
        <p:spPr>
          <a:xfrm>
            <a:off x="1206500" y="2660589"/>
            <a:ext cx="21971000" cy="984392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Youth Exchange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Pay monthly stipend for Oct.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Finalize plans for Youth Exchange for next RY (see Nov. 1 deadline)</a:t>
            </a:r>
          </a:p>
          <a:p>
            <a:pPr lvl="1" marL="0" indent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Begin Board Nomination Process</a:t>
            </a:r>
            <a:r>
              <a:t> to elect Board members for the next RY</a:t>
            </a:r>
          </a:p>
          <a:p>
            <a:pPr marL="0" indent="0"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Membership</a:t>
            </a:r>
            <a:r>
              <a:t> (efforts throughout year)</a:t>
            </a:r>
          </a:p>
          <a:p>
            <a:pPr marL="914400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Recruitment – utilize “Intentional Growth Strategies”, etc.</a:t>
            </a:r>
          </a:p>
          <a:p>
            <a:pPr marL="914400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New member engagement, onboarding, retention, mentors</a:t>
            </a:r>
          </a:p>
          <a:p>
            <a:pPr marL="914400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Member retention</a:t>
            </a:r>
          </a:p>
          <a:p>
            <a:pPr marL="914400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Plan regular Club Socials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7781" y="0"/>
            <a:ext cx="1100843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quare"/>
          <p:cNvSpPr/>
          <p:nvPr/>
        </p:nvSpPr>
        <p:spPr>
          <a:xfrm>
            <a:off x="6540682" y="5985103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Octo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October</a:t>
            </a:r>
          </a:p>
        </p:txBody>
      </p:sp>
      <p:sp>
        <p:nvSpPr>
          <p:cNvPr id="165" name="Service Projects…"/>
          <p:cNvSpPr txBox="1"/>
          <p:nvPr>
            <p:ph type="body" idx="1"/>
          </p:nvPr>
        </p:nvSpPr>
        <p:spPr>
          <a:xfrm>
            <a:off x="1206500" y="2969343"/>
            <a:ext cx="21971000" cy="9535173"/>
          </a:xfrm>
          <a:prstGeom prst="rect">
            <a:avLst/>
          </a:prstGeom>
        </p:spPr>
        <p:txBody>
          <a:bodyPr/>
          <a:lstStyle/>
          <a:p>
            <a:pPr marL="768095" indent="-512063" defTabSz="384047">
              <a:lnSpc>
                <a:spcPct val="100000"/>
              </a:lnSpc>
              <a:spcBef>
                <a:spcPts val="0"/>
              </a:spcBef>
              <a:defRPr sz="403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2048204">
              <a:spcBef>
                <a:spcPts val="0"/>
              </a:spcBef>
              <a:buSzTx/>
              <a:buNone/>
              <a:defRPr b="1" sz="4032">
                <a:latin typeface="Calibri"/>
                <a:ea typeface="Calibri"/>
                <a:cs typeface="Calibri"/>
                <a:sym typeface="Calibri"/>
              </a:defRPr>
            </a:pPr>
            <a:r>
              <a:t>Service Projects </a:t>
            </a:r>
          </a:p>
          <a:p>
            <a:pPr marL="0" indent="0" defTabSz="2048204">
              <a:spcBef>
                <a:spcPts val="0"/>
              </a:spcBef>
              <a:buSzTx/>
              <a:buNone/>
              <a:defRPr b="1" sz="403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2048204">
              <a:spcBef>
                <a:spcPts val="0"/>
              </a:spcBef>
              <a:buSzTx/>
              <a:buNone/>
              <a:defRPr b="1" sz="4032">
                <a:latin typeface="Calibri"/>
                <a:ea typeface="Calibri"/>
                <a:cs typeface="Calibri"/>
                <a:sym typeface="Calibri"/>
              </a:defRPr>
            </a:pPr>
            <a:r>
              <a:t>Rotary Foundation</a:t>
            </a:r>
          </a:p>
          <a:p>
            <a:pPr marL="512063" indent="-512063" defTabSz="2048204">
              <a:spcBef>
                <a:spcPts val="0"/>
              </a:spcBef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t>Plan for Foundation month in Nov.</a:t>
            </a:r>
          </a:p>
          <a:p>
            <a:pPr marL="0" indent="0" defTabSz="2048204">
              <a:spcBef>
                <a:spcPts val="0"/>
              </a:spcBef>
              <a:buSzTx/>
              <a:buNone/>
              <a:defRPr sz="403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2048204">
              <a:spcBef>
                <a:spcPts val="0"/>
              </a:spcBef>
              <a:buSzTx/>
              <a:buNone/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Public Image</a:t>
            </a:r>
            <a:r>
              <a:t> (see goals for PI in Club Leadership Citation from District)</a:t>
            </a:r>
          </a:p>
          <a:p>
            <a:pPr marL="0" indent="0" defTabSz="384047">
              <a:lnSpc>
                <a:spcPct val="100000"/>
              </a:lnSpc>
              <a:spcBef>
                <a:spcPts val="0"/>
              </a:spcBef>
              <a:buSzTx/>
              <a:buNone/>
              <a:defRPr b="1" sz="403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384047">
              <a:lnSpc>
                <a:spcPct val="100000"/>
              </a:lnSpc>
              <a:spcBef>
                <a:spcPts val="0"/>
              </a:spcBef>
              <a:buSzTx/>
              <a:buNone/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Fundraising</a:t>
            </a:r>
            <a:r>
              <a:t> (local Club Foundation and Rotary Foundation)</a:t>
            </a:r>
          </a:p>
          <a:p>
            <a:pPr lvl="2" marL="1536191" indent="-512063" defTabSz="384047">
              <a:lnSpc>
                <a:spcPct val="100000"/>
              </a:lnSpc>
              <a:spcBef>
                <a:spcPts val="0"/>
              </a:spcBef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t>Execute a previously planned fundraiser during this quarter of the RY</a:t>
            </a:r>
          </a:p>
          <a:p>
            <a:pPr lvl="2" marL="1536191" indent="-512063" defTabSz="384047">
              <a:lnSpc>
                <a:spcPct val="100000"/>
              </a:lnSpc>
              <a:spcBef>
                <a:spcPts val="0"/>
              </a:spcBef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t>Plan fundraiser(s) for the 2nd half of the RY</a:t>
            </a:r>
          </a:p>
          <a:p>
            <a:pPr marL="0" indent="0" defTabSz="384047">
              <a:lnSpc>
                <a:spcPct val="100000"/>
              </a:lnSpc>
              <a:spcBef>
                <a:spcPts val="0"/>
              </a:spcBef>
              <a:buSzTx/>
              <a:buNone/>
              <a:defRPr sz="4032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384047">
              <a:lnSpc>
                <a:spcPct val="100000"/>
              </a:lnSpc>
              <a:spcBef>
                <a:spcPts val="0"/>
              </a:spcBef>
              <a:buSzTx/>
              <a:buNone/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Leadership Development</a:t>
            </a:r>
            <a:r>
              <a:t> – encourage members to attend Rotary Leadership Institute sessions</a:t>
            </a:r>
          </a:p>
          <a:p>
            <a:pPr marL="0" indent="0" defTabSz="384047">
              <a:lnSpc>
                <a:spcPct val="100000"/>
              </a:lnSpc>
              <a:spcBef>
                <a:spcPts val="0"/>
              </a:spcBef>
              <a:buSzTx/>
              <a:buNone/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marL="0" indent="0" defTabSz="384047">
              <a:lnSpc>
                <a:spcPct val="100000"/>
              </a:lnSpc>
              <a:spcBef>
                <a:spcPts val="0"/>
              </a:spcBef>
              <a:buSzTx/>
              <a:buNone/>
              <a:defRPr sz="4032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At Board meeting</a:t>
            </a:r>
            <a:r>
              <a:t>, review District Club Leadership Citation and Club’s progress toward its goals for this RY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cto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October</a:t>
            </a:r>
          </a:p>
        </p:txBody>
      </p:sp>
      <p:sp>
        <p:nvSpPr>
          <p:cNvPr id="168" name="Rotary Club of Charles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Club of Charleston </a:t>
            </a:r>
          </a:p>
        </p:txBody>
      </p:sp>
      <p:sp>
        <p:nvSpPr>
          <p:cNvPr id="169" name="Quarterly New Member Orientation Session (Oct-Dec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Quarterly New Member Orientation Session (Oct-Dec)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Rotary Club of Charleston Fund Grants 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Begin Board Nomination Process to elect Board members for the next RY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Election Year -- Club held a Mayoral Forum with the candidates for the Nov. election 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Club’s Veterans Committee recognizes U.S. Navy “birthday” at a Club meeting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cto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October</a:t>
            </a:r>
          </a:p>
        </p:txBody>
      </p:sp>
      <p:sp>
        <p:nvSpPr>
          <p:cNvPr id="172" name="Rotary Club of Charles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Club of Charleston</a:t>
            </a:r>
          </a:p>
        </p:txBody>
      </p:sp>
      <p:sp>
        <p:nvSpPr>
          <p:cNvPr id="173" name="Service Projec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Service Projects</a:t>
            </a:r>
            <a:r>
              <a:t> 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Make certain that coats for Operation Warm are ordered (coat distribution for students at a local Title 1 Elementary School in Nov-Dec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Education and Literacy – Dictionary Project (distributed to 3</a:t>
            </a:r>
            <a:r>
              <a:rPr baseline="31999"/>
              <a:t>rd</a:t>
            </a:r>
            <a:r>
              <a:t> grade students at 3 local Title 1 Elementary schools during this Quarter)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“Halloween Howl” candy giveaway to children with Charleston Police Dept.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Community Service Day with Charleston Police Dept. at Ronald McDonald House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Octo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October</a:t>
            </a:r>
          </a:p>
        </p:txBody>
      </p:sp>
      <p:sp>
        <p:nvSpPr>
          <p:cNvPr id="176" name="Rotary Club of Charles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Club of Charleston</a:t>
            </a:r>
          </a:p>
        </p:txBody>
      </p:sp>
      <p:sp>
        <p:nvSpPr>
          <p:cNvPr id="177" name="Awar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Awards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Chief Luther Reynolds Community Impact Recognition Award to CPD officer (one of 3 such Awards, with two others presented later in the RY to a member of the Charleston Fire Dept. and a community member)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Featured speaker at Oct. 24 meeting — Polio Survivor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Recognize Educator/Student of the Month from a specific local Elementary School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ove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November</a:t>
            </a:r>
          </a:p>
        </p:txBody>
      </p:sp>
      <p:sp>
        <p:nvSpPr>
          <p:cNvPr id="180" name="Rotary Theme: Rotary Foundation Month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Rotary Theme: Rotary Foundation Month</a:t>
            </a:r>
          </a:p>
        </p:txBody>
      </p:sp>
      <p:sp>
        <p:nvSpPr>
          <p:cNvPr id="181" name="11/1 – Youth Exchange Long-Term applications for next RY due to District Youth Exchange Chai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25195">
              <a:lnSpc>
                <a:spcPts val="7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11/1 – Youth Exchange Long-Term applications for next RY due to District Youth Exchange Chair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11/15 – Club taxes Due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t>11/15 – SC Secretary of State Annual Charitable Organization Renewal &amp; Annual Raffle Registration due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Pay Youth Exchange </a:t>
            </a:r>
            <a:r>
              <a:t>monthly stipend for Nov.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Review Club budget </a:t>
            </a:r>
            <a:r>
              <a:t>and ensure dues are on target (no changes needed) for the Jan-June period </a:t>
            </a: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25195">
              <a:lnSpc>
                <a:spcPct val="100000"/>
              </a:lnSpc>
              <a:spcBef>
                <a:spcPts val="0"/>
              </a:spcBef>
              <a:buSzTx/>
              <a:buNone/>
              <a:defRPr sz="4464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Election of new Board members for next RY</a:t>
            </a:r>
            <a:r>
              <a:t> (in accordance with Club Bylaws) in Nov. or early Dec.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