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868" r:id="rId3"/>
    <p:sldMasterId id="2147483951" r:id="rId4"/>
  </p:sldMasterIdLst>
  <p:notesMasterIdLst>
    <p:notesMasterId r:id="rId24"/>
  </p:notesMasterIdLst>
  <p:sldIdLst>
    <p:sldId id="278" r:id="rId5"/>
    <p:sldId id="259" r:id="rId6"/>
    <p:sldId id="306" r:id="rId7"/>
    <p:sldId id="275" r:id="rId8"/>
    <p:sldId id="281" r:id="rId9"/>
    <p:sldId id="310" r:id="rId10"/>
    <p:sldId id="312" r:id="rId11"/>
    <p:sldId id="285" r:id="rId12"/>
    <p:sldId id="283" r:id="rId13"/>
    <p:sldId id="287" r:id="rId14"/>
    <p:sldId id="282" r:id="rId15"/>
    <p:sldId id="297" r:id="rId16"/>
    <p:sldId id="295" r:id="rId17"/>
    <p:sldId id="296" r:id="rId18"/>
    <p:sldId id="313" r:id="rId19"/>
    <p:sldId id="309" r:id="rId20"/>
    <p:sldId id="308" r:id="rId21"/>
    <p:sldId id="266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4E7"/>
    <a:srgbClr val="D91B5C"/>
    <a:srgbClr val="48595D"/>
    <a:srgbClr val="872175"/>
    <a:srgbClr val="333F50"/>
    <a:srgbClr val="17458F"/>
    <a:srgbClr val="F7A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3896" autoAdjust="0"/>
  </p:normalViewPr>
  <p:slideViewPr>
    <p:cSldViewPr snapToGrid="0">
      <p:cViewPr varScale="1">
        <p:scale>
          <a:sx n="72" d="100"/>
          <a:sy n="72" d="100"/>
        </p:scale>
        <p:origin x="16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ia Pijal-Avila" userId="16f065e9-6a8e-4901-b18c-4391ab9b0492" providerId="ADAL" clId="{451C8BD1-9136-4FF3-9185-4C004662A712}"/>
    <pc:docChg chg="modSld">
      <pc:chgData name="Alicia Pijal-Avila" userId="16f065e9-6a8e-4901-b18c-4391ab9b0492" providerId="ADAL" clId="{451C8BD1-9136-4FF3-9185-4C004662A712}" dt="2024-03-05T15:48:40.549" v="9" actId="6549"/>
      <pc:docMkLst>
        <pc:docMk/>
      </pc:docMkLst>
      <pc:sldChg chg="modNotesTx">
        <pc:chgData name="Alicia Pijal-Avila" userId="16f065e9-6a8e-4901-b18c-4391ab9b0492" providerId="ADAL" clId="{451C8BD1-9136-4FF3-9185-4C004662A712}" dt="2024-03-05T15:47:04.296" v="1" actId="6549"/>
        <pc:sldMkLst>
          <pc:docMk/>
          <pc:sldMk cId="768795990" sldId="259"/>
        </pc:sldMkLst>
      </pc:sldChg>
      <pc:sldChg chg="modNotesTx">
        <pc:chgData name="Alicia Pijal-Avila" userId="16f065e9-6a8e-4901-b18c-4391ab9b0492" providerId="ADAL" clId="{451C8BD1-9136-4FF3-9185-4C004662A712}" dt="2024-03-05T15:47:01.716" v="0" actId="6549"/>
        <pc:sldMkLst>
          <pc:docMk/>
          <pc:sldMk cId="1542740009" sldId="278"/>
        </pc:sldMkLst>
      </pc:sldChg>
      <pc:sldChg chg="modNotesTx">
        <pc:chgData name="Alicia Pijal-Avila" userId="16f065e9-6a8e-4901-b18c-4391ab9b0492" providerId="ADAL" clId="{451C8BD1-9136-4FF3-9185-4C004662A712}" dt="2024-03-05T15:47:15.818" v="3" actId="6549"/>
        <pc:sldMkLst>
          <pc:docMk/>
          <pc:sldMk cId="2485196452" sldId="281"/>
        </pc:sldMkLst>
      </pc:sldChg>
      <pc:sldChg chg="modNotesTx">
        <pc:chgData name="Alicia Pijal-Avila" userId="16f065e9-6a8e-4901-b18c-4391ab9b0492" providerId="ADAL" clId="{451C8BD1-9136-4FF3-9185-4C004662A712}" dt="2024-03-05T15:47:29.180" v="6" actId="6549"/>
        <pc:sldMkLst>
          <pc:docMk/>
          <pc:sldMk cId="721973840" sldId="282"/>
        </pc:sldMkLst>
      </pc:sldChg>
      <pc:sldChg chg="modNotesTx">
        <pc:chgData name="Alicia Pijal-Avila" userId="16f065e9-6a8e-4901-b18c-4391ab9b0492" providerId="ADAL" clId="{451C8BD1-9136-4FF3-9185-4C004662A712}" dt="2024-03-05T15:47:25.539" v="5" actId="6549"/>
        <pc:sldMkLst>
          <pc:docMk/>
          <pc:sldMk cId="3563631526" sldId="283"/>
        </pc:sldMkLst>
      </pc:sldChg>
      <pc:sldChg chg="modNotesTx">
        <pc:chgData name="Alicia Pijal-Avila" userId="16f065e9-6a8e-4901-b18c-4391ab9b0492" providerId="ADAL" clId="{451C8BD1-9136-4FF3-9185-4C004662A712}" dt="2024-03-05T15:47:11.774" v="2" actId="6549"/>
        <pc:sldMkLst>
          <pc:docMk/>
          <pc:sldMk cId="1016203345" sldId="306"/>
        </pc:sldMkLst>
      </pc:sldChg>
      <pc:sldChg chg="modSp mod">
        <pc:chgData name="Alicia Pijal-Avila" userId="16f065e9-6a8e-4901-b18c-4391ab9b0492" providerId="ADAL" clId="{451C8BD1-9136-4FF3-9185-4C004662A712}" dt="2024-03-05T15:48:40.549" v="9" actId="6549"/>
        <pc:sldMkLst>
          <pc:docMk/>
          <pc:sldMk cId="3276221484" sldId="308"/>
        </pc:sldMkLst>
        <pc:graphicFrameChg chg="modGraphic">
          <ac:chgData name="Alicia Pijal-Avila" userId="16f065e9-6a8e-4901-b18c-4391ab9b0492" providerId="ADAL" clId="{451C8BD1-9136-4FF3-9185-4C004662A712}" dt="2024-03-05T15:48:40.549" v="9" actId="6549"/>
          <ac:graphicFrameMkLst>
            <pc:docMk/>
            <pc:sldMk cId="3276221484" sldId="308"/>
            <ac:graphicFrameMk id="10" creationId="{AA82F3DE-5779-EAD8-6068-0EA206992911}"/>
          </ac:graphicFrameMkLst>
        </pc:graphicFrameChg>
      </pc:sldChg>
      <pc:sldChg chg="modNotesTx">
        <pc:chgData name="Alicia Pijal-Avila" userId="16f065e9-6a8e-4901-b18c-4391ab9b0492" providerId="ADAL" clId="{451C8BD1-9136-4FF3-9185-4C004662A712}" dt="2024-03-05T15:47:39.014" v="7" actId="6549"/>
        <pc:sldMkLst>
          <pc:docMk/>
          <pc:sldMk cId="2208556290" sldId="309"/>
        </pc:sldMkLst>
      </pc:sldChg>
      <pc:sldChg chg="modNotesTx">
        <pc:chgData name="Alicia Pijal-Avila" userId="16f065e9-6a8e-4901-b18c-4391ab9b0492" providerId="ADAL" clId="{451C8BD1-9136-4FF3-9185-4C004662A712}" dt="2024-03-05T15:47:19.105" v="4" actId="6549"/>
        <pc:sldMkLst>
          <pc:docMk/>
          <pc:sldMk cId="1901701733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201E2-DDE6-4607-9C94-451EEEDDCC34}" type="datetimeFigureOut">
              <a:rPr lang="en-US" smtClean="0"/>
              <a:t>05-Mar-2024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E045-85FE-41A9-BBFD-54A00F28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6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1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42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7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9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8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aseline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57066" indent="-291179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64717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30604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96491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r" defTabSz="9495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B0642-0DA2-4C36-9D26-84A0D6F9F4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pitchFamily="-84" charset="-128"/>
                <a:cs typeface="+mn-cs"/>
              </a:rPr>
              <a:pPr marL="0" marR="0" lvl="0" indent="0" algn="r" defTabSz="94956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0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0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3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8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6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79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5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2E045-85FE-41A9-BBFD-54A00F281E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6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70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43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810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3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00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0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0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51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26451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44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548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187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7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516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10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1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65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68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766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644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959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15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024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60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77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03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952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856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274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42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79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39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00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14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95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644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43863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32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081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139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710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033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673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0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35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85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164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30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03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79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61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00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737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97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7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677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09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61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927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227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56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26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44791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4918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17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90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5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49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61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3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43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993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481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3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28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30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46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03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19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212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30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8536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029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972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3083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577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571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989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120364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163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42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167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6235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09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484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1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2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we discussed, I’m hoping to get this buttoned up as quickly as possible. What are you thinking for turn-around?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revise any of the “how-to” text on the first pages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the template is properly set up for both Macs and PCs – Should there be 2 versions of the PPT, one for Mac, one for PC?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create text placeholders within each slide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how to create certain visual effects such as the transparent photo overlays (the process is different from Mac to PC)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creating new generic infographics (such as bar charts and tables) so that we make it easy for users to create their own in a proper style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need your advice on fonts – I’m thinking we should only use the “free option” fonts? (see attached)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Royal Blue</a:t>
                </a:r>
                <a:b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R23,G69,B143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Azure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Sky Blue 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Violet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Orange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Gold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Cranberry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Turquoise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977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we discussed, I’m hoping to get this buttoned up as quickly as possible. What are you thinking for turn-around?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revise any of the “how-to” text on the first pages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the template is properly set up for both Macs and PCs – Should there be 2 versions of the PPT, one for Mac, one for PC?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create text placeholders within each slide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how to create certain visual effects such as the transparent photo overlays (the process is different from Mac to PC)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creating new generic infographics (such as bar charts and tables) so that we make it easy for users to create their own in a proper style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need your advice on fonts – I’m thinking we should only use the “free option” fonts? (see attached)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Royal Blue</a:t>
                </a:r>
                <a:b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R23,G69,B143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Azure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Sky Blue 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Violet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Orange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Gold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Cranberry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Turquoise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66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we discussed, I’m hoping to get this buttoned up as quickly as possible. What are you thinking for turn-around?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revise any of the “how-to” text on the first pages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the template is properly set up for both Macs and PCs – Should there be 2 versions of the PPT, one for Mac, one for PC?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create text placeholders within each slide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how to create certain visual effects such as the transparent photo overlays (the process is different from Mac to PC)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creating new generic infographics (such as bar charts and tables) so that we make it easy for users to create their own in a proper style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need your advice on fonts – I’m thinking we should only use the “free option” fonts? (see attached)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Royal Blue</a:t>
                </a:r>
                <a:b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R23,G69,B143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Azure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Sky Blue 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Violet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Orange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Gold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Cranberry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Turquoise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54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we discussed, I’m hoping to get this buttoned up as quickly as possible. What are you thinking for turn-around?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revise any of the “how-to” text on the first pages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the template is properly set up for both Macs and PCs – Should there be 2 versions of the PPT, one for Mac, one for PC?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create text placeholders within each slide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how to create certain visual effects such as the transparent photo overlays (the process is different from Mac to PC)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 creating new generic infographics (such as bar charts and tables) so that we make it easy for users to create their own in a proper style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need your advice on fonts – I’m thinking we should only use the “free option” fonts? (see attached)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Royal Blue</a:t>
                </a:r>
                <a:b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R23,G69,B143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Azure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Sky Blue 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Violet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Orange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Gold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Cranberry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Turquoise</a:t>
                </a:r>
                <a:b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0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B2C63F-7FEF-455A-BD2C-6BA934A0A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4294" y="0"/>
            <a:ext cx="12192000" cy="6858000"/>
          </a:xfrm>
          <a:solidFill>
            <a:srgbClr val="48595D">
              <a:alpha val="70000"/>
            </a:srgbClr>
          </a:solidFill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Pets – DISTRICT 7000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1" y="182229"/>
            <a:ext cx="1734030" cy="1740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5" name="Subtitle 3">
            <a:extLst>
              <a:ext uri="{FF2B5EF4-FFF2-40B4-BE49-F238E27FC236}">
                <a16:creationId xmlns:a16="http://schemas.microsoft.com/office/drawing/2014/main" id="{6DB34FB4-A9E0-519A-A310-4066E860D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245" y="4334254"/>
            <a:ext cx="6400800" cy="950913"/>
          </a:xfrm>
        </p:spPr>
        <p:txBody>
          <a:bodyPr>
            <a:normAutofit fontScale="70000" lnSpcReduction="20000"/>
          </a:bodyPr>
          <a:lstStyle/>
          <a:p>
            <a:pPr algn="l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Alicia Pijal-Avila</a:t>
            </a:r>
          </a:p>
          <a:p>
            <a:pPr algn="l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Senior Officer</a:t>
            </a:r>
          </a:p>
          <a:p>
            <a:pPr algn="l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Club &amp; District Support-Americas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D8A439-D81B-A430-B12B-9D489513B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789" y="2110625"/>
            <a:ext cx="12518265" cy="13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889185"/>
            <a:ext cx="11506199" cy="4034896"/>
          </a:xfrm>
        </p:spPr>
        <p:txBody>
          <a:bodyPr>
            <a:normAutofit/>
          </a:bodyPr>
          <a:lstStyle/>
          <a:p>
            <a:r>
              <a:rPr lang="en-US" sz="4000" dirty="0"/>
              <a:t>Chartering new Rotary clubs</a:t>
            </a:r>
          </a:p>
          <a:p>
            <a:r>
              <a:rPr lang="en-US" sz="4000" dirty="0"/>
              <a:t>New satellite club admissions</a:t>
            </a:r>
          </a:p>
          <a:p>
            <a:r>
              <a:rPr lang="en-US" sz="4000" dirty="0"/>
              <a:t>Chartering new Rotaract clubs</a:t>
            </a:r>
          </a:p>
          <a:p>
            <a:r>
              <a:rPr lang="en-US" sz="4000" dirty="0"/>
              <a:t>Club name changes</a:t>
            </a:r>
          </a:p>
          <a:p>
            <a:r>
              <a:rPr lang="en-US" sz="4000" dirty="0"/>
              <a:t>Club mergers</a:t>
            </a:r>
          </a:p>
          <a:p>
            <a:r>
              <a:rPr lang="en-US" sz="4000" dirty="0"/>
              <a:t>Club terminations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What’s Common?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 b="8858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Resources</a:t>
            </a:r>
            <a:endParaRPr lang="en-US" dirty="0"/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59CD2280-086D-4C84-8270-E76DE0695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Connecting you to what you need to succeed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93A690-CDA9-EAD8-028D-F413C7627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3" y="128270"/>
            <a:ext cx="9803850" cy="5591175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9FC7AA-77A0-42FF-BF94-CFBD4F63E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69000" y="5432"/>
            <a:ext cx="6222999" cy="6858000"/>
          </a:xfrm>
        </p:spPr>
        <p:txBody>
          <a:bodyPr/>
          <a:lstStyle/>
          <a:p>
            <a:r>
              <a:rPr lang="en-US" dirty="0"/>
              <a:t>subhead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C509E8-9E06-4605-B923-467D6758A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Rotary Club Central</a:t>
            </a:r>
          </a:p>
        </p:txBody>
      </p:sp>
      <p:sp>
        <p:nvSpPr>
          <p:cNvPr id="53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Set goals, track progress, explore data and trends, manage project activities, and more</a:t>
            </a:r>
            <a:endParaRPr lang="e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9FC7AA-77A0-42FF-BF94-CFBD4F63E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US" dirty="0"/>
              <a:t>subhead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C509E8-9E06-4605-B923-467D6758A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Learning Center</a:t>
            </a:r>
          </a:p>
        </p:txBody>
      </p:sp>
      <p:sp>
        <p:nvSpPr>
          <p:cNvPr id="53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Take advantage of a wealth of training materials designed to help you learn new skills and enhance your leadership experience</a:t>
            </a:r>
            <a:endParaRPr lang="e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43893"/>
          <a:stretch/>
        </p:blipFill>
        <p:spPr/>
      </p:pic>
    </p:spTree>
    <p:extLst>
      <p:ext uri="{BB962C8B-B14F-4D97-AF65-F5344CB8AC3E}">
        <p14:creationId xmlns:p14="http://schemas.microsoft.com/office/powerpoint/2010/main" val="39800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9FC7AA-77A0-42FF-BF94-CFBD4F63E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US" dirty="0"/>
              <a:t>subhead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C509E8-9E06-4605-B923-467D6758A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BRAND Center</a:t>
            </a:r>
          </a:p>
        </p:txBody>
      </p:sp>
      <p:sp>
        <p:nvSpPr>
          <p:cNvPr id="53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base"/>
            <a:r>
              <a:rPr lang="en-US" dirty="0"/>
              <a:t>Tell the story of Rotary and how we are people of action in your community and around the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39260"/>
          <a:stretch/>
        </p:blipFill>
        <p:spPr/>
      </p:pic>
    </p:spTree>
    <p:extLst>
      <p:ext uri="{BB962C8B-B14F-4D97-AF65-F5344CB8AC3E}">
        <p14:creationId xmlns:p14="http://schemas.microsoft.com/office/powerpoint/2010/main" val="19310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A48BF-6EDB-0CCF-4699-B1930C1E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44000" cy="6858000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9FC7AA-77A0-42FF-BF94-CFBD4F63E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US" dirty="0"/>
              <a:t>subhead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C509E8-9E06-4605-B923-467D6758A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9771" y="2095500"/>
            <a:ext cx="5193696" cy="1181100"/>
          </a:xfrm>
        </p:spPr>
        <p:txBody>
          <a:bodyPr/>
          <a:lstStyle/>
          <a:p>
            <a:pPr lvl="0"/>
            <a:r>
              <a:rPr lang="en-US" dirty="0"/>
              <a:t>Club administration</a:t>
            </a:r>
          </a:p>
        </p:txBody>
      </p:sp>
      <p:sp>
        <p:nvSpPr>
          <p:cNvPr id="53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Access your club invoice and update your members and club data</a:t>
            </a:r>
            <a:endParaRPr lang="e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C98664-4309-C91C-F62D-3D3E64D1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Online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B1B1D-6421-5B2B-C98C-5378E2C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7FE76E-71B4-386A-2AE2-E58F4943E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3" y="1540043"/>
            <a:ext cx="11852754" cy="520238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8E9CDDC-B55C-FB0F-A86D-36CA1D5428C5}"/>
              </a:ext>
            </a:extLst>
          </p:cNvPr>
          <p:cNvSpPr/>
          <p:nvPr/>
        </p:nvSpPr>
        <p:spPr>
          <a:xfrm>
            <a:off x="5156200" y="2679700"/>
            <a:ext cx="2108200" cy="45720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5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C996C-2B7E-43F4-E6AA-61D75DEB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3260"/>
            <a:ext cx="11506200" cy="154004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     Other resources for district 7770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4B867-5503-476F-773D-DEF28849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A82F3DE-5779-EAD8-6068-0EA2069929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093109"/>
              </p:ext>
            </p:extLst>
          </p:nvPr>
        </p:nvGraphicFramePr>
        <p:xfrm>
          <a:off x="853460" y="885591"/>
          <a:ext cx="10485080" cy="5980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779">
                  <a:extLst>
                    <a:ext uri="{9D8B030D-6E8A-4147-A177-3AD203B41FA5}">
                      <a16:colId xmlns:a16="http://schemas.microsoft.com/office/drawing/2014/main" val="1333444992"/>
                    </a:ext>
                  </a:extLst>
                </a:gridCol>
                <a:gridCol w="2593074">
                  <a:extLst>
                    <a:ext uri="{9D8B030D-6E8A-4147-A177-3AD203B41FA5}">
                      <a16:colId xmlns:a16="http://schemas.microsoft.com/office/drawing/2014/main" val="4190415226"/>
                    </a:ext>
                  </a:extLst>
                </a:gridCol>
                <a:gridCol w="4408227">
                  <a:extLst>
                    <a:ext uri="{9D8B030D-6E8A-4147-A177-3AD203B41FA5}">
                      <a16:colId xmlns:a16="http://schemas.microsoft.com/office/drawing/2014/main" val="1957148081"/>
                    </a:ext>
                  </a:extLst>
                </a:gridCol>
              </a:tblGrid>
              <a:tr h="4932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kern="1200" dirty="0">
                          <a:solidFill>
                            <a:schemeClr val="tx1"/>
                          </a:solidFill>
                          <a:effectLst/>
                        </a:rPr>
                        <a:t>Staff member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kern="1200" dirty="0">
                          <a:solidFill>
                            <a:schemeClr val="tx1"/>
                          </a:solidFill>
                          <a:effectLst/>
                        </a:rPr>
                        <a:t>Department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</a:rPr>
                        <a:t>Functions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26296"/>
                  </a:ext>
                </a:extLst>
              </a:tr>
              <a:tr h="927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kern="1200" dirty="0">
                          <a:effectLst/>
                          <a:latin typeface="+mn-lt"/>
                        </a:rPr>
                        <a:t>Jose Gonzalez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  <a:latin typeface="+mn-lt"/>
                        </a:rPr>
                        <a:t>jose.gonzalez@rotary.org</a:t>
                      </a:r>
                      <a:endParaRPr lang="en-US" sz="1600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  <a:latin typeface="+mn-lt"/>
                        </a:rPr>
                        <a:t>+1-847-425-5615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  <a:latin typeface="+mn-lt"/>
                        </a:rPr>
                        <a:t>Membership</a:t>
                      </a:r>
                      <a:endParaRPr lang="en-US" sz="1600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  <a:latin typeface="+mn-lt"/>
                        </a:rPr>
                        <a:t> 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Provides support on membership strategies and reports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187683"/>
                  </a:ext>
                </a:extLst>
              </a:tr>
              <a:tr h="973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  <a:latin typeface="+mn-lt"/>
                        </a:rPr>
                        <a:t>Laura Ovalle </a:t>
                      </a:r>
                      <a:endParaRPr lang="en-US" sz="1600" b="1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laura.ovalle@rotary.org</a:t>
                      </a:r>
                      <a:endParaRPr lang="en-US" sz="1600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+1-847-866-4497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 / Club invoice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Manages matters related to club invoice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256302"/>
                  </a:ext>
                </a:extLst>
              </a:tr>
              <a:tr h="9231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  <a:latin typeface="+mn-lt"/>
                        </a:rPr>
                        <a:t>Renee Reiling</a:t>
                      </a:r>
                      <a:endParaRPr lang="en-US" sz="1600" b="1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renee.reiling@rotary.org</a:t>
                      </a:r>
                      <a:endParaRPr lang="en-US" sz="1600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+1-847-424-5206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Grants</a:t>
                      </a:r>
                      <a:endParaRPr lang="en-US" sz="1600" kern="1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  <a:latin typeface="+mn-lt"/>
                        </a:rPr>
                        <a:t> 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+mn-lt"/>
                        </a:rPr>
                        <a:t>Handles topics and questions related to grants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593540"/>
                  </a:ext>
                </a:extLst>
              </a:tr>
              <a:tr h="6998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kern="1200" dirty="0">
                          <a:effectLst/>
                          <a:latin typeface="+mn-lt"/>
                        </a:rPr>
                        <a:t>Data@rotary.org</a:t>
                      </a:r>
                      <a:endParaRPr lang="en-US" sz="16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Data Department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Helps update members and club information, and access to My Rotary account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050357"/>
                  </a:ext>
                </a:extLst>
              </a:tr>
              <a:tr h="10039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  <a:latin typeface="+mn-lt"/>
                        </a:rPr>
                        <a:t>RotarySupportCenter@rotary.org </a:t>
                      </a:r>
                      <a:br>
                        <a:rPr lang="es-ES" sz="1600" kern="1200" dirty="0">
                          <a:effectLst/>
                          <a:latin typeface="+mn-lt"/>
                        </a:rPr>
                      </a:br>
                      <a:r>
                        <a:rPr lang="es-ES" sz="1600" kern="1200" dirty="0">
                          <a:effectLst/>
                          <a:latin typeface="+mn-lt"/>
                        </a:rPr>
                        <a:t>+1-866-976-8279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  <a:latin typeface="+mn-lt"/>
                        </a:rPr>
                        <a:t>Rotary Support Center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+mn-lt"/>
                        </a:rPr>
                        <a:t>Manages general questions about Rotary International, contributions to The Rotary Foundation, and information </a:t>
                      </a:r>
                      <a:r>
                        <a:rPr lang="en-US" sz="1600" kern="1200">
                          <a:effectLst/>
                          <a:latin typeface="+mn-lt"/>
                        </a:rPr>
                        <a:t>available in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+mn-lt"/>
                        </a:rPr>
                        <a:t>My </a:t>
                      </a:r>
                      <a:r>
                        <a:rPr lang="en-US" sz="1600" kern="1200" dirty="0">
                          <a:effectLst/>
                          <a:latin typeface="+mn-lt"/>
                        </a:rPr>
                        <a:t>Rotary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19702"/>
                  </a:ext>
                </a:extLst>
              </a:tr>
              <a:tr h="862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  <a:latin typeface="+mn-lt"/>
                        </a:rPr>
                        <a:t>riawards@rotary.org</a:t>
                      </a:r>
                      <a:endParaRPr lang="en-US" sz="16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  <a:latin typeface="+mn-lt"/>
                        </a:rPr>
                        <a:t>RI Awards / Recognitions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  <a:latin typeface="+mn-lt"/>
                        </a:rPr>
                        <a:t>Provides information regarding recognitions, and the Club Excellence Award (</a:t>
                      </a:r>
                      <a:r>
                        <a:rPr lang="es-ES" sz="1600" i="1" kern="1200" dirty="0">
                          <a:effectLst/>
                          <a:latin typeface="+mn-lt"/>
                        </a:rPr>
                        <a:t>known before as the Rotary Citation</a:t>
                      </a:r>
                      <a:r>
                        <a:rPr lang="es-ES" sz="1600" kern="1200" dirty="0">
                          <a:effectLst/>
                          <a:latin typeface="+mn-lt"/>
                        </a:rPr>
                        <a:t>)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907" marR="75907" marT="37954" marB="379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75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22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4829" y="894924"/>
            <a:ext cx="6022343" cy="5068153"/>
            <a:chOff x="3188332" y="1396992"/>
            <a:chExt cx="6022343" cy="50681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7C25BA-D8F0-4178-B816-B2FDF5B1B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8332" y="1396992"/>
              <a:ext cx="6022343" cy="50681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42DF1-87D7-4892-9774-04059B83693F}"/>
                </a:ext>
              </a:extLst>
            </p:cNvPr>
            <p:cNvSpPr txBox="1"/>
            <p:nvPr/>
          </p:nvSpPr>
          <p:spPr>
            <a:xfrm>
              <a:off x="3188332" y="1396994"/>
              <a:ext cx="6022343" cy="372259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QUESTIONS?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3309C-0FC6-480A-ACAC-BDB57E64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689" y="3406817"/>
            <a:ext cx="3468939" cy="248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542" y="3693170"/>
            <a:ext cx="3111716" cy="23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2600" y="722144"/>
            <a:ext cx="3759152" cy="268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7350" y="996926"/>
            <a:ext cx="4288155" cy="272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641" y="2949994"/>
            <a:ext cx="187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9525" y="0"/>
            <a:ext cx="12191999" cy="6874933"/>
          </a:xfrm>
          <a:prstGeom prst="rect">
            <a:avLst/>
          </a:prstGeom>
          <a:solidFill>
            <a:srgbClr val="48595D">
              <a:alpha val="7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2289" y="1691299"/>
            <a:ext cx="6946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0" b="1" dirty="0">
                <a:solidFill>
                  <a:prstClr val="white"/>
                </a:solidFill>
                <a:latin typeface="Arial Narrow" panose="020B0606020202030204" pitchFamily="34" charset="0"/>
                <a:ea typeface="ヒラギノ角ゴ Pro W3" pitchFamily="-84" charset="-128"/>
              </a:rPr>
              <a:t>THANK </a:t>
            </a:r>
            <a:r>
              <a:rPr lang="en-US" sz="10000" b="1" dirty="0">
                <a:solidFill>
                  <a:srgbClr val="FFC000"/>
                </a:solidFill>
                <a:latin typeface="Arial Narrow" panose="020B0606020202030204" pitchFamily="34" charset="0"/>
                <a:ea typeface="ヒラギノ角ゴ Pro W3" pitchFamily="-84" charset="-128"/>
              </a:rPr>
              <a:t>YOU</a:t>
            </a:r>
            <a:r>
              <a:rPr lang="en-US" sz="10000" b="1" dirty="0">
                <a:solidFill>
                  <a:prstClr val="white"/>
                </a:solidFill>
                <a:latin typeface="Arial Narrow" panose="020B0606020202030204" pitchFamily="34" charset="0"/>
                <a:ea typeface="ヒラギノ角ゴ Pro W3" pitchFamily="-84" charset="-128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42790" y="3560624"/>
            <a:ext cx="5917371" cy="938719"/>
            <a:chOff x="1804988" y="2671483"/>
            <a:chExt cx="5917371" cy="938719"/>
          </a:xfrm>
        </p:grpSpPr>
        <p:sp>
          <p:nvSpPr>
            <p:cNvPr id="10" name="TextBox 9"/>
            <p:cNvSpPr txBox="1"/>
            <p:nvPr/>
          </p:nvSpPr>
          <p:spPr>
            <a:xfrm>
              <a:off x="2582509" y="2671483"/>
              <a:ext cx="513985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500" dirty="0">
                  <a:solidFill>
                    <a:prstClr val="white"/>
                  </a:solidFill>
                  <a:latin typeface="Arial Narrow" panose="020B0606020202030204" pitchFamily="34" charset="0"/>
                  <a:ea typeface="ヒラギノ角ゴ Pro W3" pitchFamily="-84" charset="-128"/>
                </a:rPr>
                <a:t>www.rotary.org/</a:t>
              </a:r>
              <a:r>
                <a:rPr lang="en-US" sz="5500" b="1" dirty="0">
                  <a:solidFill>
                    <a:srgbClr val="FFC000"/>
                  </a:solidFill>
                  <a:latin typeface="Arial Narrow" panose="020B0606020202030204" pitchFamily="34" charset="0"/>
                  <a:ea typeface="ヒラギノ角ゴ Pro W3" pitchFamily="-84" charset="-128"/>
                </a:rPr>
                <a:t>cds</a:t>
              </a:r>
              <a:endParaRPr lang="en-US" sz="5500" b="1" dirty="0">
                <a:solidFill>
                  <a:prstClr val="white"/>
                </a:solidFill>
                <a:latin typeface="Arial Narrow" panose="020B0606020202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11" name="Picture 5" descr="C:\Users\hannesj\Downloads\RotaryMBS-Simple_REV-Gold-RGB (1)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28" r="1"/>
            <a:stretch/>
          </p:blipFill>
          <p:spPr bwMode="auto">
            <a:xfrm>
              <a:off x="1804988" y="2787700"/>
              <a:ext cx="722929" cy="72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319557" y="4359694"/>
            <a:ext cx="5552886" cy="938719"/>
            <a:chOff x="1863132" y="3770672"/>
            <a:chExt cx="5552886" cy="938719"/>
          </a:xfrm>
          <a:noFill/>
        </p:grpSpPr>
        <p:sp>
          <p:nvSpPr>
            <p:cNvPr id="13" name="TextBox 12"/>
            <p:cNvSpPr txBox="1"/>
            <p:nvPr/>
          </p:nvSpPr>
          <p:spPr>
            <a:xfrm>
              <a:off x="2582509" y="3770672"/>
              <a:ext cx="4833509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500" b="1" dirty="0" err="1">
                  <a:solidFill>
                    <a:srgbClr val="FFC000"/>
                  </a:solidFill>
                  <a:latin typeface="Arial Narrow" panose="020B0606020202030204" pitchFamily="34" charset="0"/>
                  <a:ea typeface="ヒラギノ角ゴ Pro W3" pitchFamily="-84" charset="-128"/>
                </a:rPr>
                <a:t>CDS</a:t>
              </a:r>
              <a:r>
                <a:rPr lang="en-US" sz="5500" dirty="0" err="1">
                  <a:solidFill>
                    <a:prstClr val="white"/>
                  </a:solidFill>
                  <a:latin typeface="Arial Narrow" panose="020B0606020202030204" pitchFamily="34" charset="0"/>
                  <a:ea typeface="ヒラギノ角ゴ Pro W3" pitchFamily="-84" charset="-128"/>
                </a:rPr>
                <a:t>TheAmericas</a:t>
              </a:r>
              <a:endParaRPr lang="en-US" sz="5500" dirty="0">
                <a:solidFill>
                  <a:prstClr val="white"/>
                </a:solidFill>
                <a:latin typeface="Arial Narrow" panose="020B0606020202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132" y="3943848"/>
              <a:ext cx="571823" cy="5718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560320" y="1155192"/>
            <a:ext cx="7071360" cy="454761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BAA5D0-0EC3-48B3-8B71-C05A7A2971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Club &amp; district Support (CDS)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5BF5BF4-0702-4C28-8FC1-612DFF051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Your Key Contact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02CC5-9061-4C17-BEB5-A44BFFA5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 b="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87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4A445-70C4-097A-DDC1-6860C89B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10" y="-330937"/>
            <a:ext cx="11506200" cy="1540042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YOUR CLUB AND DISTRIC SUPPORT TEAM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7E8C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Districts: 6890-7030, 7670-7770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786A-ED3D-E71D-D65F-50151244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077D9-9CCC-3AE9-A241-C8C5C1D02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17467" r="-10225" b="11445"/>
          <a:stretch/>
        </p:blipFill>
        <p:spPr>
          <a:xfrm>
            <a:off x="6214034" y="1683398"/>
            <a:ext cx="3416839" cy="4203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96BEE-53A7-488F-6FBE-54432C65A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560" y="1683398"/>
            <a:ext cx="3118449" cy="4203398"/>
          </a:xfrm>
          <a:prstGeom prst="rect">
            <a:avLst/>
          </a:prstGeom>
        </p:spPr>
      </p:pic>
      <p:sp>
        <p:nvSpPr>
          <p:cNvPr id="7" name="Subtitle 52">
            <a:extLst>
              <a:ext uri="{FF2B5EF4-FFF2-40B4-BE49-F238E27FC236}">
                <a16:creationId xmlns:a16="http://schemas.microsoft.com/office/drawing/2014/main" id="{EC7833E5-EC97-3FE8-370E-267C7039C4FB}"/>
              </a:ext>
            </a:extLst>
          </p:cNvPr>
          <p:cNvSpPr txBox="1">
            <a:spLocks/>
          </p:cNvSpPr>
          <p:nvPr/>
        </p:nvSpPr>
        <p:spPr>
          <a:xfrm>
            <a:off x="3656095" y="6028463"/>
            <a:ext cx="3301396" cy="49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Senior Officer</a:t>
            </a:r>
            <a:endParaRPr lang="e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ABA9BBD-9CEE-8CDF-053C-DDE68896B2C8}"/>
              </a:ext>
            </a:extLst>
          </p:cNvPr>
          <p:cNvSpPr txBox="1">
            <a:spLocks/>
          </p:cNvSpPr>
          <p:nvPr/>
        </p:nvSpPr>
        <p:spPr>
          <a:xfrm>
            <a:off x="412128" y="3792671"/>
            <a:ext cx="2421228" cy="959634"/>
          </a:xfrm>
          <a:prstGeom prst="rect">
            <a:avLst/>
          </a:prstGeo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Alicia Pijal-Avila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6F625CB-FD0E-FAD7-6CBB-D9EE59AF930C}"/>
              </a:ext>
            </a:extLst>
          </p:cNvPr>
          <p:cNvSpPr txBox="1">
            <a:spLocks/>
          </p:cNvSpPr>
          <p:nvPr/>
        </p:nvSpPr>
        <p:spPr>
          <a:xfrm>
            <a:off x="9667813" y="3811989"/>
            <a:ext cx="1733569" cy="940316"/>
          </a:xfrm>
          <a:prstGeom prst="rect">
            <a:avLst/>
          </a:prstGeo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Sonia romo</a:t>
            </a:r>
          </a:p>
        </p:txBody>
      </p:sp>
      <p:sp>
        <p:nvSpPr>
          <p:cNvPr id="10" name="Subtitle 52">
            <a:extLst>
              <a:ext uri="{FF2B5EF4-FFF2-40B4-BE49-F238E27FC236}">
                <a16:creationId xmlns:a16="http://schemas.microsoft.com/office/drawing/2014/main" id="{90376E8B-8A4D-7327-5F66-658BF1112AE1}"/>
              </a:ext>
            </a:extLst>
          </p:cNvPr>
          <p:cNvSpPr txBox="1">
            <a:spLocks/>
          </p:cNvSpPr>
          <p:nvPr/>
        </p:nvSpPr>
        <p:spPr>
          <a:xfrm>
            <a:off x="6647210" y="6027102"/>
            <a:ext cx="3301396" cy="64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Associate Officer</a:t>
            </a:r>
            <a:endParaRPr lang="e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4CDB2-257F-4DB8-8C12-0F4BEFCC2EE3}"/>
              </a:ext>
            </a:extLst>
          </p:cNvPr>
          <p:cNvSpPr txBox="1"/>
          <p:nvPr/>
        </p:nvSpPr>
        <p:spPr>
          <a:xfrm>
            <a:off x="-1592147" y="4839884"/>
            <a:ext cx="64297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600" b="0" i="0" dirty="0">
                <a:solidFill>
                  <a:schemeClr val="bg1"/>
                </a:solidFill>
                <a:effectLst/>
              </a:rPr>
              <a:t>Alicia.Pijal-Avila@rotary.org</a:t>
            </a:r>
            <a:endParaRPr lang="en-US" sz="1600" dirty="0">
              <a:solidFill>
                <a:schemeClr val="bg1"/>
              </a:solidFill>
              <a:effectLst/>
            </a:endParaRPr>
          </a:p>
          <a:p>
            <a:pPr algn="ctr" rtl="0"/>
            <a:r>
              <a:rPr lang="en-US" sz="1600" b="0" i="0" dirty="0">
                <a:solidFill>
                  <a:schemeClr val="bg1"/>
                </a:solidFill>
                <a:effectLst/>
              </a:rPr>
              <a:t>1(847) 866-3487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B729CE-7F94-9F10-17AC-8D3C119F8A7F}"/>
              </a:ext>
            </a:extLst>
          </p:cNvPr>
          <p:cNvSpPr txBox="1"/>
          <p:nvPr/>
        </p:nvSpPr>
        <p:spPr>
          <a:xfrm>
            <a:off x="6957491" y="4851436"/>
            <a:ext cx="7154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600" b="0" i="0" dirty="0">
                <a:solidFill>
                  <a:schemeClr val="bg1"/>
                </a:solidFill>
                <a:effectLst/>
              </a:rPr>
              <a:t>Sonia.Romo@rotary.org</a:t>
            </a:r>
            <a:endParaRPr lang="en-US" sz="1600" dirty="0">
              <a:solidFill>
                <a:schemeClr val="bg1"/>
              </a:solidFill>
              <a:effectLst/>
            </a:endParaRPr>
          </a:p>
          <a:p>
            <a:pPr algn="ctr" rtl="0"/>
            <a:r>
              <a:rPr lang="en-US" sz="1600" b="0" i="0" dirty="0">
                <a:solidFill>
                  <a:schemeClr val="bg1"/>
                </a:solidFill>
                <a:effectLst/>
              </a:rPr>
              <a:t>1(847) 866-3486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620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How We Work Together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339632" y="2039617"/>
            <a:ext cx="7790064" cy="3030266"/>
            <a:chOff x="1806038" y="-706152"/>
            <a:chExt cx="6304769" cy="2452500"/>
          </a:xfrm>
        </p:grpSpPr>
        <p:sp>
          <p:nvSpPr>
            <p:cNvPr id="3" name="Oval 2"/>
            <p:cNvSpPr/>
            <p:nvPr/>
          </p:nvSpPr>
          <p:spPr>
            <a:xfrm>
              <a:off x="1806038" y="-652989"/>
              <a:ext cx="2399337" cy="2399337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485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687257" y="-706152"/>
              <a:ext cx="2399337" cy="2399337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485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067043" y="-17928"/>
              <a:ext cx="1516288" cy="1022890"/>
              <a:chOff x="-216041" y="0"/>
              <a:chExt cx="160345" cy="108341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-216041" y="0"/>
                <a:ext cx="160345" cy="108341"/>
                <a:chOff x="-216041" y="0"/>
                <a:chExt cx="160345" cy="108341"/>
              </a:xfrm>
            </p:grpSpPr>
            <p:sp>
              <p:nvSpPr>
                <p:cNvPr id="35" name="Rectangle 34"/>
                <p:cNvSpPr/>
                <p:nvPr/>
              </p:nvSpPr>
              <p:spPr>
                <a:xfrm rot="5400000">
                  <a:off x="-190039" y="-26002"/>
                  <a:ext cx="108341" cy="160345"/>
                </a:xfrm>
                <a:prstGeom prst="rect">
                  <a:avLst/>
                </a:prstGeom>
                <a:noFill/>
                <a:ln w="57150">
                  <a:solidFill>
                    <a:srgbClr val="F7A8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5400000">
                  <a:off x="-136246" y="-17430"/>
                  <a:ext cx="0" cy="93345"/>
                </a:xfrm>
                <a:prstGeom prst="line">
                  <a:avLst/>
                </a:prstGeom>
                <a:ln w="57150">
                  <a:solidFill>
                    <a:srgbClr val="F7A81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>
                  <a:off x="-136246" y="3525"/>
                  <a:ext cx="0" cy="93345"/>
                </a:xfrm>
                <a:prstGeom prst="line">
                  <a:avLst/>
                </a:prstGeom>
                <a:ln w="57150">
                  <a:solidFill>
                    <a:srgbClr val="F7A81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/>
              <p:cNvSpPr/>
              <p:nvPr/>
            </p:nvSpPr>
            <p:spPr>
              <a:xfrm>
                <a:off x="-186062" y="66675"/>
                <a:ext cx="23461" cy="25807"/>
              </a:xfrm>
              <a:prstGeom prst="ellipse">
                <a:avLst/>
              </a:prstGeom>
              <a:solidFill>
                <a:srgbClr val="F7A81B"/>
              </a:solidFill>
              <a:ln w="57150">
                <a:solidFill>
                  <a:srgbClr val="F7A8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-123197" y="72390"/>
                <a:ext cx="45719" cy="23461"/>
              </a:xfrm>
              <a:custGeom>
                <a:avLst/>
                <a:gdLst>
                  <a:gd name="connsiteX0" fmla="*/ 0 w 161925"/>
                  <a:gd name="connsiteY0" fmla="*/ 3810 h 19309"/>
                  <a:gd name="connsiteX1" fmla="*/ 9525 w 161925"/>
                  <a:gd name="connsiteY1" fmla="*/ 13335 h 19309"/>
                  <a:gd name="connsiteX2" fmla="*/ 11430 w 161925"/>
                  <a:gd name="connsiteY2" fmla="*/ 19050 h 19309"/>
                  <a:gd name="connsiteX3" fmla="*/ 20955 w 161925"/>
                  <a:gd name="connsiteY3" fmla="*/ 17145 h 19309"/>
                  <a:gd name="connsiteX4" fmla="*/ 30480 w 161925"/>
                  <a:gd name="connsiteY4" fmla="*/ 15240 h 19309"/>
                  <a:gd name="connsiteX5" fmla="*/ 38100 w 161925"/>
                  <a:gd name="connsiteY5" fmla="*/ 13335 h 19309"/>
                  <a:gd name="connsiteX6" fmla="*/ 45720 w 161925"/>
                  <a:gd name="connsiteY6" fmla="*/ 7620 h 19309"/>
                  <a:gd name="connsiteX7" fmla="*/ 57150 w 161925"/>
                  <a:gd name="connsiteY7" fmla="*/ 0 h 19309"/>
                  <a:gd name="connsiteX8" fmla="*/ 62865 w 161925"/>
                  <a:gd name="connsiteY8" fmla="*/ 1905 h 19309"/>
                  <a:gd name="connsiteX9" fmla="*/ 68580 w 161925"/>
                  <a:gd name="connsiteY9" fmla="*/ 13335 h 19309"/>
                  <a:gd name="connsiteX10" fmla="*/ 83820 w 161925"/>
                  <a:gd name="connsiteY10" fmla="*/ 0 h 19309"/>
                  <a:gd name="connsiteX11" fmla="*/ 91440 w 161925"/>
                  <a:gd name="connsiteY11" fmla="*/ 1905 h 19309"/>
                  <a:gd name="connsiteX12" fmla="*/ 93345 w 161925"/>
                  <a:gd name="connsiteY12" fmla="*/ 7620 h 19309"/>
                  <a:gd name="connsiteX13" fmla="*/ 102870 w 161925"/>
                  <a:gd name="connsiteY13" fmla="*/ 15240 h 19309"/>
                  <a:gd name="connsiteX14" fmla="*/ 116205 w 161925"/>
                  <a:gd name="connsiteY14" fmla="*/ 0 h 19309"/>
                  <a:gd name="connsiteX15" fmla="*/ 127635 w 161925"/>
                  <a:gd name="connsiteY15" fmla="*/ 1905 h 19309"/>
                  <a:gd name="connsiteX16" fmla="*/ 131445 w 161925"/>
                  <a:gd name="connsiteY16" fmla="*/ 7620 h 19309"/>
                  <a:gd name="connsiteX17" fmla="*/ 137160 w 161925"/>
                  <a:gd name="connsiteY17" fmla="*/ 11430 h 19309"/>
                  <a:gd name="connsiteX18" fmla="*/ 146685 w 161925"/>
                  <a:gd name="connsiteY18" fmla="*/ 9525 h 19309"/>
                  <a:gd name="connsiteX19" fmla="*/ 158115 w 161925"/>
                  <a:gd name="connsiteY19" fmla="*/ 13335 h 19309"/>
                  <a:gd name="connsiteX20" fmla="*/ 161925 w 161925"/>
                  <a:gd name="connsiteY20" fmla="*/ 13335 h 1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9309">
                    <a:moveTo>
                      <a:pt x="0" y="3810"/>
                    </a:moveTo>
                    <a:cubicBezTo>
                      <a:pt x="3175" y="6985"/>
                      <a:pt x="6831" y="9743"/>
                      <a:pt x="9525" y="13335"/>
                    </a:cubicBezTo>
                    <a:cubicBezTo>
                      <a:pt x="10730" y="14941"/>
                      <a:pt x="9525" y="18415"/>
                      <a:pt x="11430" y="19050"/>
                    </a:cubicBezTo>
                    <a:cubicBezTo>
                      <a:pt x="14502" y="20074"/>
                      <a:pt x="17780" y="17780"/>
                      <a:pt x="20955" y="17145"/>
                    </a:cubicBezTo>
                    <a:cubicBezTo>
                      <a:pt x="28465" y="5881"/>
                      <a:pt x="20430" y="13804"/>
                      <a:pt x="30480" y="15240"/>
                    </a:cubicBezTo>
                    <a:cubicBezTo>
                      <a:pt x="33072" y="15610"/>
                      <a:pt x="35560" y="13970"/>
                      <a:pt x="38100" y="13335"/>
                    </a:cubicBezTo>
                    <a:cubicBezTo>
                      <a:pt x="40640" y="11430"/>
                      <a:pt x="43119" y="9441"/>
                      <a:pt x="45720" y="7620"/>
                    </a:cubicBezTo>
                    <a:cubicBezTo>
                      <a:pt x="49471" y="4994"/>
                      <a:pt x="57150" y="0"/>
                      <a:pt x="57150" y="0"/>
                    </a:cubicBezTo>
                    <a:cubicBezTo>
                      <a:pt x="59055" y="635"/>
                      <a:pt x="61297" y="651"/>
                      <a:pt x="62865" y="1905"/>
                    </a:cubicBezTo>
                    <a:cubicBezTo>
                      <a:pt x="66222" y="4591"/>
                      <a:pt x="67325" y="9570"/>
                      <a:pt x="68580" y="13335"/>
                    </a:cubicBezTo>
                    <a:cubicBezTo>
                      <a:pt x="81915" y="4445"/>
                      <a:pt x="77470" y="9525"/>
                      <a:pt x="83820" y="0"/>
                    </a:cubicBezTo>
                    <a:cubicBezTo>
                      <a:pt x="86360" y="635"/>
                      <a:pt x="89396" y="269"/>
                      <a:pt x="91440" y="1905"/>
                    </a:cubicBezTo>
                    <a:cubicBezTo>
                      <a:pt x="93008" y="3159"/>
                      <a:pt x="92447" y="5824"/>
                      <a:pt x="93345" y="7620"/>
                    </a:cubicBezTo>
                    <a:cubicBezTo>
                      <a:pt x="96792" y="14513"/>
                      <a:pt x="96279" y="13043"/>
                      <a:pt x="102870" y="15240"/>
                    </a:cubicBezTo>
                    <a:cubicBezTo>
                      <a:pt x="111760" y="1905"/>
                      <a:pt x="106680" y="6350"/>
                      <a:pt x="116205" y="0"/>
                    </a:cubicBezTo>
                    <a:cubicBezTo>
                      <a:pt x="120015" y="635"/>
                      <a:pt x="124180" y="178"/>
                      <a:pt x="127635" y="1905"/>
                    </a:cubicBezTo>
                    <a:cubicBezTo>
                      <a:pt x="129683" y="2929"/>
                      <a:pt x="129826" y="6001"/>
                      <a:pt x="131445" y="7620"/>
                    </a:cubicBezTo>
                    <a:cubicBezTo>
                      <a:pt x="133064" y="9239"/>
                      <a:pt x="135255" y="10160"/>
                      <a:pt x="137160" y="11430"/>
                    </a:cubicBezTo>
                    <a:cubicBezTo>
                      <a:pt x="140335" y="10795"/>
                      <a:pt x="143460" y="9232"/>
                      <a:pt x="146685" y="9525"/>
                    </a:cubicBezTo>
                    <a:cubicBezTo>
                      <a:pt x="150685" y="9889"/>
                      <a:pt x="154099" y="13335"/>
                      <a:pt x="158115" y="13335"/>
                    </a:cubicBezTo>
                    <a:lnTo>
                      <a:pt x="161925" y="13335"/>
                    </a:lnTo>
                  </a:path>
                </a:pathLst>
              </a:custGeom>
              <a:noFill/>
              <a:ln w="57150">
                <a:solidFill>
                  <a:srgbClr val="F7A8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5711470" y="-665562"/>
              <a:ext cx="2399337" cy="2399337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rgbClr val="485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390968" y="-124956"/>
              <a:ext cx="1116549" cy="1343270"/>
              <a:chOff x="0" y="0"/>
              <a:chExt cx="144536" cy="17368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6195" y="13335"/>
                <a:ext cx="108341" cy="160345"/>
                <a:chOff x="0" y="0"/>
                <a:chExt cx="108341" cy="160345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0" y="0"/>
                  <a:ext cx="108341" cy="160345"/>
                </a:xfrm>
                <a:prstGeom prst="rect">
                  <a:avLst/>
                </a:prstGeom>
                <a:noFill/>
                <a:ln w="57150">
                  <a:solidFill>
                    <a:srgbClr val="005D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7145" y="34290"/>
                  <a:ext cx="72390" cy="0"/>
                </a:xfrm>
                <a:prstGeom prst="line">
                  <a:avLst/>
                </a:prstGeom>
                <a:ln w="5715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7145" y="60960"/>
                  <a:ext cx="72390" cy="0"/>
                </a:xfrm>
                <a:prstGeom prst="line">
                  <a:avLst/>
                </a:prstGeom>
                <a:ln w="5715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7145" y="87630"/>
                  <a:ext cx="72390" cy="0"/>
                </a:xfrm>
                <a:prstGeom prst="line">
                  <a:avLst/>
                </a:prstGeom>
                <a:ln w="5715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0" y="0"/>
                <a:ext cx="107950" cy="160020"/>
                <a:chOff x="0" y="0"/>
                <a:chExt cx="108341" cy="16034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0" y="0"/>
                  <a:ext cx="108341" cy="160345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rgbClr val="01B4E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7145" y="34290"/>
                  <a:ext cx="72390" cy="0"/>
                </a:xfrm>
                <a:prstGeom prst="line">
                  <a:avLst/>
                </a:prstGeom>
                <a:ln w="57150">
                  <a:solidFill>
                    <a:srgbClr val="01B4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7145" y="60960"/>
                  <a:ext cx="72390" cy="0"/>
                </a:xfrm>
                <a:prstGeom prst="line">
                  <a:avLst/>
                </a:prstGeom>
                <a:ln w="57150">
                  <a:solidFill>
                    <a:srgbClr val="01B4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7145" y="87630"/>
                  <a:ext cx="72390" cy="0"/>
                </a:xfrm>
                <a:prstGeom prst="line">
                  <a:avLst/>
                </a:prstGeom>
                <a:ln w="57150">
                  <a:solidFill>
                    <a:srgbClr val="01B4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6424884" y="-158554"/>
              <a:ext cx="1003622" cy="1269584"/>
              <a:chOff x="249217" y="-5054"/>
              <a:chExt cx="127000" cy="16065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271759" y="7902"/>
                <a:ext cx="70132" cy="71120"/>
              </a:xfrm>
              <a:prstGeom prst="line">
                <a:avLst/>
              </a:prstGeom>
              <a:ln w="57150">
                <a:solidFill>
                  <a:srgbClr val="D91B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249217" y="-5054"/>
                <a:ext cx="127000" cy="160655"/>
                <a:chOff x="249217" y="-5054"/>
                <a:chExt cx="127000" cy="160655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49217" y="105436"/>
                  <a:ext cx="50800" cy="50165"/>
                </a:xfrm>
                <a:prstGeom prst="ellipse">
                  <a:avLst/>
                </a:prstGeom>
                <a:solidFill>
                  <a:srgbClr val="D91B5C"/>
                </a:solidFill>
                <a:ln w="57150">
                  <a:solidFill>
                    <a:srgbClr val="D91B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251122" y="-5054"/>
                  <a:ext cx="51356" cy="50291"/>
                </a:xfrm>
                <a:prstGeom prst="ellipse">
                  <a:avLst/>
                </a:prstGeom>
                <a:solidFill>
                  <a:srgbClr val="D91B5C"/>
                </a:solidFill>
                <a:ln w="57150">
                  <a:solidFill>
                    <a:srgbClr val="D91B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285412" y="73051"/>
                  <a:ext cx="71406" cy="55539"/>
                </a:xfrm>
                <a:prstGeom prst="line">
                  <a:avLst/>
                </a:prstGeom>
                <a:ln w="57150">
                  <a:solidFill>
                    <a:srgbClr val="D91B5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Oval 13"/>
                <p:cNvSpPr/>
                <p:nvPr/>
              </p:nvSpPr>
              <p:spPr>
                <a:xfrm>
                  <a:off x="325417" y="55906"/>
                  <a:ext cx="50800" cy="50165"/>
                </a:xfrm>
                <a:prstGeom prst="ellipse">
                  <a:avLst/>
                </a:prstGeom>
                <a:solidFill>
                  <a:srgbClr val="D91B5C"/>
                </a:solidFill>
                <a:ln w="57150">
                  <a:solidFill>
                    <a:srgbClr val="D91B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4" name="Group 53"/>
          <p:cNvGrpSpPr/>
          <p:nvPr/>
        </p:nvGrpSpPr>
        <p:grpSpPr>
          <a:xfrm>
            <a:off x="2615656" y="5152764"/>
            <a:ext cx="7104063" cy="451479"/>
            <a:chOff x="3234527" y="4806953"/>
            <a:chExt cx="7104063" cy="45147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49B4DEB-E00D-4C07-9811-279E491484A0}"/>
                </a:ext>
              </a:extLst>
            </p:cNvPr>
            <p:cNvSpPr/>
            <p:nvPr/>
          </p:nvSpPr>
          <p:spPr>
            <a:xfrm>
              <a:off x="3234527" y="4806953"/>
              <a:ext cx="2040979" cy="446828"/>
            </a:xfrm>
            <a:prstGeom prst="rect">
              <a:avLst/>
            </a:prstGeom>
            <a:solidFill>
              <a:srgbClr val="01B4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POLICY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9B4DEB-E00D-4C07-9811-279E491484A0}"/>
                </a:ext>
              </a:extLst>
            </p:cNvPr>
            <p:cNvSpPr/>
            <p:nvPr/>
          </p:nvSpPr>
          <p:spPr>
            <a:xfrm>
              <a:off x="8297611" y="4811604"/>
              <a:ext cx="2040979" cy="446828"/>
            </a:xfrm>
            <a:prstGeom prst="rect">
              <a:avLst/>
            </a:prstGeom>
            <a:solidFill>
              <a:srgbClr val="D91B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RESOURCES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49B4DEB-E00D-4C07-9811-279E491484A0}"/>
                </a:ext>
              </a:extLst>
            </p:cNvPr>
            <p:cNvSpPr/>
            <p:nvPr/>
          </p:nvSpPr>
          <p:spPr>
            <a:xfrm>
              <a:off x="5746863" y="4810263"/>
              <a:ext cx="2040979" cy="446828"/>
            </a:xfrm>
            <a:prstGeom prst="rect">
              <a:avLst/>
            </a:prstGeom>
            <a:solidFill>
              <a:srgbClr val="F7A8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ADMIN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8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POLICY &amp; PROCEDURE</a:t>
            </a: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59CD2280-086D-4C84-8270-E76DE0695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Advising on Rotary’s governance documents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4B2B-4ABB-EB17-5C75-89318ACD3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94445" y="0"/>
            <a:ext cx="122864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BCA085-31AC-62EF-B4C1-4F1F4AE5F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87" y="115570"/>
            <a:ext cx="10532534" cy="801612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Rotary’s Governance Documents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674D4-1D74-91F6-2ED7-D3CDD230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3FA8AA-567C-C3FB-AD3C-B4C2EC40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4" y="987620"/>
            <a:ext cx="3011794" cy="3854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9469FB-7295-9C2E-18D3-407F786A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896" y="2139032"/>
            <a:ext cx="3173844" cy="4079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9AB0C8-CE21-CA69-21EE-366DD8D5B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1" t="-1310" r="4703" b="25205"/>
          <a:stretch/>
        </p:blipFill>
        <p:spPr>
          <a:xfrm>
            <a:off x="5216530" y="855431"/>
            <a:ext cx="4066126" cy="4665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5D577D-95DD-EFF8-3B2F-0D72A49ECC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0" r="4335" b="13911"/>
          <a:stretch/>
        </p:blipFill>
        <p:spPr>
          <a:xfrm>
            <a:off x="7978508" y="1557070"/>
            <a:ext cx="3671625" cy="44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4B2B-4ABB-EB17-5C75-89318ACD3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98023" y="0"/>
            <a:ext cx="122864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BCA085-31AC-62EF-B4C1-4F1F4AE5F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87" y="115570"/>
            <a:ext cx="10532534" cy="739861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Rotary’s Governance Documents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674D4-1D74-91F6-2ED7-D3CDD230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522D28-5613-47E0-AB67-0075520EC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3" y="827806"/>
            <a:ext cx="11852754" cy="5202387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11A950D-AA1A-4987-A9B9-D2C38AB98FD1}"/>
              </a:ext>
            </a:extLst>
          </p:cNvPr>
          <p:cNvSpPr/>
          <p:nvPr/>
        </p:nvSpPr>
        <p:spPr>
          <a:xfrm rot="13045692">
            <a:off x="6539783" y="24311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C467863-ECE3-C47D-3A7B-275FA0B86969}"/>
              </a:ext>
            </a:extLst>
          </p:cNvPr>
          <p:cNvSpPr/>
          <p:nvPr/>
        </p:nvSpPr>
        <p:spPr>
          <a:xfrm rot="13045692">
            <a:off x="4394736" y="43336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WHY DOES IT MATTER?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0125" y="2705100"/>
            <a:ext cx="2314575" cy="581025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0126" y="4905434"/>
            <a:ext cx="3495674" cy="581025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0125" y="3807648"/>
            <a:ext cx="2314575" cy="581025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667000"/>
            <a:ext cx="11915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PROTECT: clubs, individuals, brand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PREPARE: for conflict, complaints, disputes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PAVE THE WAY: for opportunity, growth, new ideas</a:t>
            </a:r>
          </a:p>
        </p:txBody>
      </p:sp>
    </p:spTree>
    <p:extLst>
      <p:ext uri="{BB962C8B-B14F-4D97-AF65-F5344CB8AC3E}">
        <p14:creationId xmlns:p14="http://schemas.microsoft.com/office/powerpoint/2010/main" val="25080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Administration</a:t>
            </a: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59CD2280-086D-4C84-8270-E76DE0695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Facilitating effective club and district operations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7b4e043-0afd-4afb-8b94-bf96370c8e7f}" enabled="0" method="" siteId="{67b4e043-0afd-4afb-8b94-bf96370c8e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428</Words>
  <Application>Microsoft Office PowerPoint</Application>
  <PresentationFormat>Widescreen</PresentationFormat>
  <Paragraphs>119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1_Office Theme</vt:lpstr>
      <vt:lpstr>Office Theme</vt:lpstr>
      <vt:lpstr>7_Office Theme</vt:lpstr>
      <vt:lpstr>8_Office Theme</vt:lpstr>
      <vt:lpstr>PowerPoint Presentation</vt:lpstr>
      <vt:lpstr>PowerPoint Presentation</vt:lpstr>
      <vt:lpstr>YOUR CLUB AND DISTRIC SUPPORT TEAM Districts: 6890-7030, 7670-7770</vt:lpstr>
      <vt:lpstr>How We Work Together</vt:lpstr>
      <vt:lpstr>PowerPoint Presentation</vt:lpstr>
      <vt:lpstr>PowerPoint Presentation</vt:lpstr>
      <vt:lpstr>PowerPoint Presentation</vt:lpstr>
      <vt:lpstr>WHY DOES IT MATTER?</vt:lpstr>
      <vt:lpstr>PowerPoint Presentation</vt:lpstr>
      <vt:lpstr>What’s Common?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resources</vt:lpstr>
      <vt:lpstr>      Other resources for district 7770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Hannes</dc:creator>
  <cp:lastModifiedBy>Alicia Pijal-Avila</cp:lastModifiedBy>
  <cp:revision>137</cp:revision>
  <dcterms:created xsi:type="dcterms:W3CDTF">2020-02-24T22:23:20Z</dcterms:created>
  <dcterms:modified xsi:type="dcterms:W3CDTF">2024-03-05T19:24:50Z</dcterms:modified>
</cp:coreProperties>
</file>