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nva Sans" panose="020B0604020202020204" charset="0"/>
      <p:regular r:id="rId17"/>
    </p:embeddedFont>
    <p:embeddedFont>
      <p:font typeface="Feeling Passionate" panose="020B0604020202020204" charset="0"/>
      <p:regular r:id="rId18"/>
    </p:embeddedFont>
    <p:embeddedFont>
      <p:font typeface="Gotham Bold" panose="020B0604020202020204" charset="0"/>
      <p:regular r:id="rId19"/>
    </p:embeddedFont>
    <p:embeddedFont>
      <p:font typeface="Open Sans" panose="020B0606030504020204" pitchFamily="34" charset="0"/>
      <p:regular r:id="rId20"/>
    </p:embeddedFont>
    <p:embeddedFont>
      <p:font typeface="Open Sans Bold Bold" panose="020B0604020202020204" charset="0"/>
      <p:regular r:id="rId21"/>
    </p:embeddedFont>
    <p:embeddedFont>
      <p:font typeface="Open Sans Bold Italics" panose="020B0604020202020204" charset="0"/>
      <p:regular r:id="rId22"/>
    </p:embeddedFont>
    <p:embeddedFont>
      <p:font typeface="Open Sans Condensed 1" panose="020B0604020202020204" charset="0"/>
      <p:regular r:id="rId23"/>
    </p:embeddedFont>
    <p:embeddedFont>
      <p:font typeface="Open Sans Condensed 1 Bold" panose="020B0604020202020204" charset="0"/>
      <p:regular r:id="rId24"/>
    </p:embeddedFont>
    <p:embeddedFont>
      <p:font typeface="Open Sans Condensed 2 Bold" panose="020B0604020202020204" charset="0"/>
      <p:regular r:id="rId25"/>
    </p:embeddedFont>
    <p:embeddedFont>
      <p:font typeface="Open Sans Light" panose="020B0306030504020204" pitchFamily="34" charset="0"/>
      <p:regular r:id="rId26"/>
    </p:embeddedFont>
    <p:embeddedFont>
      <p:font typeface="Open Sans Light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6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Building connections is at the heart of Rotary clubs' mission.</a:t>
            </a:r>
          </a:p>
          <a:p>
            <a:endParaRPr lang="en-US"/>
          </a:p>
          <a:p>
            <a:r>
              <a:rPr lang="en-US"/>
              <a:t>By actively engaging members, embracing technology, collaborating with others, and engaging the local and global community, Rotary clubs can foster lasting connections and make a positive impact.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download app, raise your had if you're having difficulty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hackathon can be defined as an event where people come together and engage in rapid and collaborative engineering, problem solving and develop new ideas over a short period of time</a:t>
            </a:r>
          </a:p>
          <a:p>
            <a:endParaRPr lang="en-US"/>
          </a:p>
          <a:p>
            <a:r>
              <a:rPr lang="en-US"/>
              <a:t>The goal of today's hackathon is to develop a PI plan and practice generating content to promote a club or district event</a:t>
            </a:r>
          </a:p>
          <a:p>
            <a:endParaRPr lang="en-US"/>
          </a:p>
          <a:p>
            <a:r>
              <a:rPr lang="en-US"/>
              <a:t>Reflect on what you've learned in these sessions, and bring any previous knowledge and skills, and incoroporate that in your discussions</a:t>
            </a:r>
          </a:p>
          <a:p>
            <a:r>
              <a:rPr lang="en-US"/>
              <a:t> </a:t>
            </a:r>
          </a:p>
          <a:p>
            <a:r>
              <a:rPr lang="en-US"/>
              <a:t>In addition to the PI plan try to:</a:t>
            </a:r>
          </a:p>
          <a:p>
            <a:r>
              <a:rPr lang="en-US"/>
              <a:t>1-create a post in Canva</a:t>
            </a:r>
          </a:p>
          <a:p>
            <a:r>
              <a:rPr lang="en-US"/>
              <a:t>2-generate something in chatgpt</a:t>
            </a:r>
          </a:p>
          <a:p>
            <a:endParaRPr lang="en-US"/>
          </a:p>
          <a:p>
            <a:r>
              <a:rPr lang="en-US"/>
              <a:t>20 minutes for the exercise then we'll ask each group to take a couple of minutes to share</a:t>
            </a:r>
          </a:p>
          <a:p>
            <a:endParaRPr lang="en-US"/>
          </a:p>
          <a:p>
            <a:r>
              <a:rPr lang="en-US"/>
              <a:t>Be creative!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Remember, a public image plan should be adaptable and tailored to the specific event and target audience. Customize the strategies and tactics based on your resources, timeline, and the event's goals.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1-Be clear, concise and specific - the more details the better (length, style-shakespere, references, and any other specific parameters)</a:t>
            </a:r>
          </a:p>
          <a:p>
            <a:endParaRPr lang="en-US"/>
          </a:p>
          <a:p>
            <a:r>
              <a:rPr lang="en-US"/>
              <a:t>2-Refine results with follow up prompts</a:t>
            </a:r>
          </a:p>
          <a:p>
            <a:endParaRPr lang="en-US"/>
          </a:p>
          <a:p>
            <a:r>
              <a:rPr lang="en-US"/>
              <a:t>3-Add your touch</a:t>
            </a:r>
          </a:p>
          <a:p>
            <a:endParaRPr lang="en-US"/>
          </a:p>
          <a:p>
            <a:r>
              <a:rPr lang="en-US"/>
              <a:t>What can you use it for?</a:t>
            </a:r>
          </a:p>
          <a:p>
            <a:r>
              <a:rPr lang="en-US"/>
              <a:t>press release</a:t>
            </a:r>
          </a:p>
          <a:p>
            <a:r>
              <a:rPr lang="en-US"/>
              <a:t>DG message/cover letter</a:t>
            </a:r>
          </a:p>
          <a:p>
            <a:r>
              <a:rPr lang="en-US"/>
              <a:t>speech</a:t>
            </a:r>
          </a:p>
          <a:p>
            <a:r>
              <a:rPr lang="en-US"/>
              <a:t>event plans</a:t>
            </a:r>
          </a:p>
          <a:p>
            <a:r>
              <a:rPr lang="en-US"/>
              <a:t>PI plans</a:t>
            </a:r>
          </a:p>
          <a:p>
            <a:r>
              <a:rPr lang="en-US"/>
              <a:t>presentations</a:t>
            </a:r>
          </a:p>
          <a:p>
            <a:r>
              <a:rPr lang="en-US"/>
              <a:t>SM posts/captions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61799" y="-4249955"/>
            <a:ext cx="18799291" cy="1879921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53000"/>
              </a:blip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2635072" y="-1353096"/>
            <a:ext cx="13005550" cy="1300549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0397" y="9258300"/>
            <a:ext cx="15067206" cy="1028700"/>
            <a:chOff x="0" y="0"/>
            <a:chExt cx="3968318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68318" cy="270933"/>
            </a:xfrm>
            <a:custGeom>
              <a:avLst/>
              <a:gdLst/>
              <a:ahLst/>
              <a:cxnLst/>
              <a:rect l="l" t="t" r="r" b="b"/>
              <a:pathLst>
                <a:path w="3968318" h="270933">
                  <a:moveTo>
                    <a:pt x="0" y="0"/>
                  </a:moveTo>
                  <a:lnTo>
                    <a:pt x="3968318" y="0"/>
                  </a:lnTo>
                  <a:lnTo>
                    <a:pt x="396831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68318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2797" y="0"/>
            <a:ext cx="15067206" cy="591319"/>
            <a:chOff x="0" y="0"/>
            <a:chExt cx="3968318" cy="1557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68318" cy="155738"/>
            </a:xfrm>
            <a:custGeom>
              <a:avLst/>
              <a:gdLst/>
              <a:ahLst/>
              <a:cxnLst/>
              <a:rect l="l" t="t" r="r" b="b"/>
              <a:pathLst>
                <a:path w="3968318" h="155738">
                  <a:moveTo>
                    <a:pt x="0" y="0"/>
                  </a:moveTo>
                  <a:lnTo>
                    <a:pt x="3968318" y="0"/>
                  </a:lnTo>
                  <a:lnTo>
                    <a:pt x="3968318" y="155738"/>
                  </a:lnTo>
                  <a:lnTo>
                    <a:pt x="0" y="155738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68318" cy="193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-450808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8"/>
                </a:lnTo>
                <a:lnTo>
                  <a:pt x="0" y="559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62932" y="8188127"/>
            <a:ext cx="4260088" cy="2521972"/>
          </a:xfrm>
          <a:custGeom>
            <a:avLst/>
            <a:gdLst/>
            <a:ahLst/>
            <a:cxnLst/>
            <a:rect l="l" t="t" r="r" b="b"/>
            <a:pathLst>
              <a:path w="4260088" h="2521972">
                <a:moveTo>
                  <a:pt x="0" y="0"/>
                </a:moveTo>
                <a:lnTo>
                  <a:pt x="4260088" y="0"/>
                </a:lnTo>
                <a:lnTo>
                  <a:pt x="4260088" y="2521972"/>
                </a:lnTo>
                <a:lnTo>
                  <a:pt x="0" y="2521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13201" y="3730109"/>
            <a:ext cx="12061599" cy="14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1"/>
              </a:lnSpc>
              <a:spcBef>
                <a:spcPct val="0"/>
              </a:spcBef>
            </a:pPr>
            <a:r>
              <a:rPr lang="en-US" sz="9992" spc="1239">
                <a:solidFill>
                  <a:srgbClr val="FFFFFF"/>
                </a:solidFill>
                <a:latin typeface="Gotham Bold"/>
              </a:rPr>
              <a:t>PUBLIC IMAGE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2257" y="5617204"/>
            <a:ext cx="9339668" cy="519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  <a:spcBef>
                <a:spcPct val="0"/>
              </a:spcBef>
            </a:pPr>
            <a:r>
              <a:rPr lang="en-US" sz="3536" spc="1418">
                <a:solidFill>
                  <a:srgbClr val="FFFFFF"/>
                </a:solidFill>
                <a:latin typeface="Gotham Bold"/>
              </a:rPr>
              <a:t>LET’S LEARN ABOUT AI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2406" y="2453621"/>
            <a:ext cx="16296894" cy="717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Determine the core message or theme that you want to communicate to the public. It could be related to the event's purpose, impact, or the Rotary values it represents.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Identify the specific target audience(s) for the event.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Develop a plan to engage with media outlets to generate coverage and promote the event.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Create a strong online presence for the event.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Create a consistent visual identity for the event that aligns with Rotary's branding guidelines.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Develop strategies to engage the local community and build relationships.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Identify influential individuals within the community or industry who can support and promote the event.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Develop compelling stories and content related to the event's impact, success stories, or personal experiences.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Recognize and appreciate the volunteers and participants involved in the event. </a:t>
            </a:r>
          </a:p>
          <a:p>
            <a:pPr marL="628269" lvl="1" indent="-314134">
              <a:lnSpc>
                <a:spcPts val="4073"/>
              </a:lnSpc>
              <a:buAutoNum type="arabicPeriod"/>
            </a:pPr>
            <a:r>
              <a:rPr lang="en-US" sz="2910">
                <a:solidFill>
                  <a:srgbClr val="0C3C7C"/>
                </a:solidFill>
                <a:latin typeface="Open Sans"/>
              </a:rPr>
              <a:t>Continuously monitor the event's public image and engagement. </a:t>
            </a:r>
          </a:p>
        </p:txBody>
      </p:sp>
      <p:sp>
        <p:nvSpPr>
          <p:cNvPr id="3" name="Freeform 3"/>
          <p:cNvSpPr/>
          <p:nvPr/>
        </p:nvSpPr>
        <p:spPr>
          <a:xfrm>
            <a:off x="9291440" y="6929663"/>
            <a:ext cx="9115476" cy="4958819"/>
          </a:xfrm>
          <a:custGeom>
            <a:avLst/>
            <a:gdLst/>
            <a:ahLst/>
            <a:cxnLst/>
            <a:rect l="l" t="t" r="r" b="b"/>
            <a:pathLst>
              <a:path w="9115476" h="4958819">
                <a:moveTo>
                  <a:pt x="0" y="0"/>
                </a:moveTo>
                <a:lnTo>
                  <a:pt x="9115475" y="0"/>
                </a:lnTo>
                <a:lnTo>
                  <a:pt x="9115475" y="4958818"/>
                </a:lnTo>
                <a:lnTo>
                  <a:pt x="0" y="4958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62406" y="491550"/>
            <a:ext cx="8181594" cy="115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99"/>
              </a:lnSpc>
              <a:spcBef>
                <a:spcPct val="0"/>
              </a:spcBef>
            </a:pPr>
            <a:r>
              <a:rPr lang="en-US" sz="8090">
                <a:solidFill>
                  <a:srgbClr val="0C3C7C"/>
                </a:solidFill>
                <a:latin typeface="Open Sans Condensed 1 Bold"/>
              </a:rPr>
              <a:t>Ask ChatGPT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2406" y="1565850"/>
            <a:ext cx="14988341" cy="71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>
                <a:solidFill>
                  <a:srgbClr val="0C3C7C"/>
                </a:solidFill>
                <a:latin typeface="Open Sans Bold Italics"/>
              </a:rPr>
              <a:t>write a public image plan for a Rotary District/Club event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54777" y="6144974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8"/>
                </a:lnTo>
                <a:lnTo>
                  <a:pt x="0" y="5594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121" y="727240"/>
            <a:ext cx="9400617" cy="8531060"/>
          </a:xfrm>
          <a:custGeom>
            <a:avLst/>
            <a:gdLst/>
            <a:ahLst/>
            <a:cxnLst/>
            <a:rect l="l" t="t" r="r" b="b"/>
            <a:pathLst>
              <a:path w="9400617" h="8531060">
                <a:moveTo>
                  <a:pt x="0" y="0"/>
                </a:moveTo>
                <a:lnTo>
                  <a:pt x="9400617" y="0"/>
                </a:lnTo>
                <a:lnTo>
                  <a:pt x="9400617" y="8531060"/>
                </a:lnTo>
                <a:lnTo>
                  <a:pt x="0" y="8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10792" y="1772347"/>
            <a:ext cx="6851088" cy="6707547"/>
          </a:xfrm>
          <a:custGeom>
            <a:avLst/>
            <a:gdLst/>
            <a:ahLst/>
            <a:cxnLst/>
            <a:rect l="l" t="t" r="r" b="b"/>
            <a:pathLst>
              <a:path w="6851088" h="6707547">
                <a:moveTo>
                  <a:pt x="0" y="0"/>
                </a:moveTo>
                <a:lnTo>
                  <a:pt x="6851087" y="0"/>
                </a:lnTo>
                <a:lnTo>
                  <a:pt x="6851087" y="6707546"/>
                </a:lnTo>
                <a:lnTo>
                  <a:pt x="0" y="6707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9" b="-1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51228" y="6792353"/>
            <a:ext cx="7360567" cy="83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7"/>
              </a:lnSpc>
              <a:spcBef>
                <a:spcPct val="0"/>
              </a:spcBef>
            </a:pPr>
            <a:r>
              <a:rPr lang="en-US" sz="4631">
                <a:solidFill>
                  <a:srgbClr val="FFFFFF"/>
                </a:solidFill>
                <a:latin typeface="Open Sans Light Bold"/>
              </a:rPr>
              <a:t>elevaterotary.org/toolkit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10792" y="8460843"/>
            <a:ext cx="6851088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 Light"/>
              </a:rPr>
              <a:t>Scan 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146" y="1362236"/>
            <a:ext cx="13444493" cy="7562527"/>
          </a:xfrm>
          <a:custGeom>
            <a:avLst/>
            <a:gdLst/>
            <a:ahLst/>
            <a:cxnLst/>
            <a:rect l="l" t="t" r="r" b="b"/>
            <a:pathLst>
              <a:path w="13444493" h="7562527">
                <a:moveTo>
                  <a:pt x="0" y="0"/>
                </a:moveTo>
                <a:lnTo>
                  <a:pt x="13444493" y="0"/>
                </a:lnTo>
                <a:lnTo>
                  <a:pt x="13444493" y="7562528"/>
                </a:lnTo>
                <a:lnTo>
                  <a:pt x="0" y="7562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75540" y="7326958"/>
            <a:ext cx="5940699" cy="2376280"/>
          </a:xfrm>
          <a:custGeom>
            <a:avLst/>
            <a:gdLst/>
            <a:ahLst/>
            <a:cxnLst/>
            <a:rect l="l" t="t" r="r" b="b"/>
            <a:pathLst>
              <a:path w="5940699" h="2376280">
                <a:moveTo>
                  <a:pt x="0" y="0"/>
                </a:moveTo>
                <a:lnTo>
                  <a:pt x="5940699" y="0"/>
                </a:lnTo>
                <a:lnTo>
                  <a:pt x="5940699" y="2376279"/>
                </a:lnTo>
                <a:lnTo>
                  <a:pt x="0" y="2376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AF349-697F-7D72-55D9-D9C99E51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54" y="-33618"/>
            <a:ext cx="15950046" cy="103206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7075" y="0"/>
            <a:ext cx="11770925" cy="6621145"/>
          </a:xfrm>
          <a:custGeom>
            <a:avLst/>
            <a:gdLst/>
            <a:ahLst/>
            <a:cxnLst/>
            <a:rect l="l" t="t" r="r" b="b"/>
            <a:pathLst>
              <a:path w="11770925" h="6621145">
                <a:moveTo>
                  <a:pt x="0" y="0"/>
                </a:moveTo>
                <a:lnTo>
                  <a:pt x="11770925" y="0"/>
                </a:lnTo>
                <a:lnTo>
                  <a:pt x="11770925" y="6621145"/>
                </a:lnTo>
                <a:lnTo>
                  <a:pt x="0" y="6621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4345" y="5892589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9"/>
                </a:lnTo>
                <a:lnTo>
                  <a:pt x="0" y="5594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71841" y="1668762"/>
            <a:ext cx="8383299" cy="2285378"/>
            <a:chOff x="0" y="0"/>
            <a:chExt cx="11177731" cy="3047171"/>
          </a:xfrm>
        </p:grpSpPr>
        <p:sp>
          <p:nvSpPr>
            <p:cNvPr id="5" name="TextBox 5"/>
            <p:cNvSpPr txBox="1"/>
            <p:nvPr/>
          </p:nvSpPr>
          <p:spPr>
            <a:xfrm>
              <a:off x="0" y="-152400"/>
              <a:ext cx="11177731" cy="1676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0503"/>
                </a:lnSpc>
                <a:spcBef>
                  <a:spcPct val="0"/>
                </a:spcBef>
              </a:pPr>
              <a:r>
                <a:rPr lang="en-US" sz="7502">
                  <a:solidFill>
                    <a:srgbClr val="0C3C7C"/>
                  </a:solidFill>
                  <a:latin typeface="Open Sans Condensed 1 Bold"/>
                </a:rPr>
                <a:t>In Session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70850"/>
              <a:ext cx="11177731" cy="1676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03"/>
                </a:lnSpc>
              </a:pPr>
              <a:r>
                <a:rPr lang="en-US" sz="7502">
                  <a:solidFill>
                    <a:srgbClr val="0C3C7C"/>
                  </a:solidFill>
                  <a:latin typeface="Open Sans Condensed 1 Bold"/>
                </a:rPr>
                <a:t>We Covered...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4471927"/>
            <a:ext cx="5370524" cy="7014971"/>
            <a:chOff x="0" y="0"/>
            <a:chExt cx="7160699" cy="9353294"/>
          </a:xfrm>
        </p:grpSpPr>
        <p:sp>
          <p:nvSpPr>
            <p:cNvPr id="8" name="TextBox 8"/>
            <p:cNvSpPr txBox="1"/>
            <p:nvPr/>
          </p:nvSpPr>
          <p:spPr>
            <a:xfrm>
              <a:off x="0" y="-76200"/>
              <a:ext cx="7160699" cy="686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80" lvl="1" indent="-453390">
                <a:lnSpc>
                  <a:spcPts val="5880"/>
                </a:lnSpc>
                <a:buFont typeface="Arial"/>
                <a:buChar char="•"/>
              </a:pPr>
              <a:r>
                <a:rPr lang="en-US" sz="4200">
                  <a:solidFill>
                    <a:srgbClr val="0050A2"/>
                  </a:solidFill>
                  <a:latin typeface="Open Sans"/>
                </a:rPr>
                <a:t>Defining Public Image Roles</a:t>
              </a:r>
            </a:p>
            <a:p>
              <a:pPr marL="1813560" lvl="2" indent="-604520">
                <a:lnSpc>
                  <a:spcPts val="5880"/>
                </a:lnSpc>
                <a:buAutoNum type="alphaLcPeriod"/>
              </a:pPr>
              <a:r>
                <a:rPr lang="en-US" sz="4200">
                  <a:solidFill>
                    <a:srgbClr val="0050A2"/>
                  </a:solidFill>
                  <a:latin typeface="Open Sans"/>
                </a:rPr>
                <a:t>Why we need to promote Rotary</a:t>
              </a:r>
            </a:p>
            <a:p>
              <a:pPr marL="1813560" lvl="2" indent="-604520">
                <a:lnSpc>
                  <a:spcPts val="5880"/>
                </a:lnSpc>
                <a:buAutoNum type="alphaLcPeriod"/>
              </a:pPr>
              <a:r>
                <a:rPr lang="en-US" sz="4200">
                  <a:solidFill>
                    <a:srgbClr val="0050A2"/>
                  </a:solidFill>
                  <a:latin typeface="Open Sans"/>
                </a:rPr>
                <a:t>Who you need to help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147439"/>
              <a:ext cx="7160699" cy="978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2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375005"/>
              <a:ext cx="7160699" cy="978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704" y="-443750"/>
            <a:ext cx="13561769" cy="10730750"/>
          </a:xfrm>
          <a:custGeom>
            <a:avLst/>
            <a:gdLst/>
            <a:ahLst/>
            <a:cxnLst/>
            <a:rect l="l" t="t" r="r" b="b"/>
            <a:pathLst>
              <a:path w="13561769" h="10730750">
                <a:moveTo>
                  <a:pt x="0" y="0"/>
                </a:moveTo>
                <a:lnTo>
                  <a:pt x="13561769" y="0"/>
                </a:lnTo>
                <a:lnTo>
                  <a:pt x="13561769" y="10730750"/>
                </a:lnTo>
                <a:lnTo>
                  <a:pt x="0" y="10730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141828" y="6047334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6" y="0"/>
                </a:lnTo>
                <a:lnTo>
                  <a:pt x="10283656" y="5594309"/>
                </a:lnTo>
                <a:lnTo>
                  <a:pt x="0" y="5594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4008349"/>
            <a:ext cx="8533474" cy="4077970"/>
            <a:chOff x="0" y="0"/>
            <a:chExt cx="11377965" cy="5437293"/>
          </a:xfrm>
        </p:grpSpPr>
        <p:sp>
          <p:nvSpPr>
            <p:cNvPr id="5" name="TextBox 5"/>
            <p:cNvSpPr txBox="1"/>
            <p:nvPr/>
          </p:nvSpPr>
          <p:spPr>
            <a:xfrm>
              <a:off x="0" y="-76200"/>
              <a:ext cx="11377965" cy="3896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80" lvl="1" indent="-453390">
                <a:lnSpc>
                  <a:spcPts val="5880"/>
                </a:lnSpc>
                <a:buFont typeface="Arial"/>
                <a:buChar char="•"/>
              </a:pPr>
              <a:r>
                <a:rPr lang="en-US" sz="4200">
                  <a:solidFill>
                    <a:srgbClr val="0C3C7C"/>
                  </a:solidFill>
                  <a:latin typeface="Open Sans"/>
                </a:rPr>
                <a:t>Communications with AI</a:t>
              </a:r>
            </a:p>
            <a:p>
              <a:pPr marL="1813560" lvl="2" indent="-604520">
                <a:lnSpc>
                  <a:spcPts val="5880"/>
                </a:lnSpc>
                <a:buFont typeface="Arial"/>
                <a:buChar char="⚬"/>
              </a:pPr>
              <a:r>
                <a:rPr lang="en-US" sz="4200">
                  <a:solidFill>
                    <a:srgbClr val="0C3C7C"/>
                  </a:solidFill>
                  <a:latin typeface="Open Sans"/>
                </a:rPr>
                <a:t>AI as your personal assistant</a:t>
              </a:r>
            </a:p>
            <a:p>
              <a:pPr marL="1813560" lvl="2" indent="-604520">
                <a:lnSpc>
                  <a:spcPts val="5880"/>
                </a:lnSpc>
                <a:buFont typeface="Arial"/>
                <a:buChar char="⚬"/>
              </a:pPr>
              <a:r>
                <a:rPr lang="en-US" sz="4200">
                  <a:solidFill>
                    <a:srgbClr val="0C3C7C"/>
                  </a:solidFill>
                  <a:latin typeface="Open Sans"/>
                </a:rPr>
                <a:t>AI as a creative tool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58935"/>
              <a:ext cx="11377965" cy="978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9362" y="1028700"/>
            <a:ext cx="8383299" cy="2285378"/>
            <a:chOff x="0" y="0"/>
            <a:chExt cx="11177731" cy="3047171"/>
          </a:xfrm>
        </p:grpSpPr>
        <p:sp>
          <p:nvSpPr>
            <p:cNvPr id="8" name="TextBox 8"/>
            <p:cNvSpPr txBox="1"/>
            <p:nvPr/>
          </p:nvSpPr>
          <p:spPr>
            <a:xfrm>
              <a:off x="0" y="-333375"/>
              <a:ext cx="11177731" cy="1857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0503"/>
                </a:lnSpc>
                <a:spcBef>
                  <a:spcPct val="0"/>
                </a:spcBef>
              </a:pPr>
              <a:r>
                <a:rPr lang="en-US" sz="7502">
                  <a:solidFill>
                    <a:srgbClr val="0C3C7C"/>
                  </a:solidFill>
                  <a:latin typeface="Open Sans Condensed 2 Bold"/>
                </a:rPr>
                <a:t>In Session 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89875"/>
              <a:ext cx="11177731" cy="1857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03"/>
                </a:lnSpc>
              </a:pPr>
              <a:r>
                <a:rPr lang="en-US" sz="7502">
                  <a:solidFill>
                    <a:srgbClr val="0C3C7C"/>
                  </a:solidFill>
                  <a:latin typeface="Open Sans Condensed 2 Bold"/>
                </a:rPr>
                <a:t>We Will Explore...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16084" y="4848474"/>
            <a:ext cx="6854291" cy="6779517"/>
          </a:xfrm>
          <a:custGeom>
            <a:avLst/>
            <a:gdLst/>
            <a:ahLst/>
            <a:cxnLst/>
            <a:rect l="l" t="t" r="r" b="b"/>
            <a:pathLst>
              <a:path w="6854291" h="6779517">
                <a:moveTo>
                  <a:pt x="0" y="0"/>
                </a:moveTo>
                <a:lnTo>
                  <a:pt x="6854291" y="0"/>
                </a:lnTo>
                <a:lnTo>
                  <a:pt x="6854291" y="6779517"/>
                </a:lnTo>
                <a:lnTo>
                  <a:pt x="0" y="677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51043" y="3799692"/>
            <a:ext cx="12247007" cy="198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7314" lvl="1" indent="-613657">
              <a:lnSpc>
                <a:spcPts val="7958"/>
              </a:lnSpc>
              <a:buFont typeface="Arial"/>
              <a:buChar char="•"/>
            </a:pPr>
            <a:r>
              <a:rPr lang="en-US" sz="5684">
                <a:solidFill>
                  <a:srgbClr val="0C3C7C"/>
                </a:solidFill>
                <a:latin typeface="Open Sans"/>
              </a:rPr>
              <a:t>Public Image Brainstorming</a:t>
            </a:r>
          </a:p>
          <a:p>
            <a:pPr marL="1227314" lvl="1" indent="-613657">
              <a:lnSpc>
                <a:spcPts val="7958"/>
              </a:lnSpc>
              <a:buFont typeface="Arial"/>
              <a:buChar char="•"/>
            </a:pPr>
            <a:r>
              <a:rPr lang="en-US" sz="5684">
                <a:solidFill>
                  <a:srgbClr val="0C3C7C"/>
                </a:solidFill>
                <a:latin typeface="Open Sans"/>
              </a:rPr>
              <a:t>Use AI tools to help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9467767" y="2993173"/>
            <a:ext cx="8847893" cy="7907805"/>
          </a:xfrm>
          <a:custGeom>
            <a:avLst/>
            <a:gdLst/>
            <a:ahLst/>
            <a:cxnLst/>
            <a:rect l="l" t="t" r="r" b="b"/>
            <a:pathLst>
              <a:path w="8847893" h="7907805">
                <a:moveTo>
                  <a:pt x="0" y="0"/>
                </a:moveTo>
                <a:lnTo>
                  <a:pt x="8847894" y="0"/>
                </a:lnTo>
                <a:lnTo>
                  <a:pt x="8847894" y="7907805"/>
                </a:lnTo>
                <a:lnTo>
                  <a:pt x="0" y="7907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04345" y="6033683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8"/>
                </a:lnTo>
                <a:lnTo>
                  <a:pt x="0" y="55943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1697773"/>
            <a:ext cx="1627174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C3C7C"/>
                </a:solidFill>
                <a:latin typeface="Open Sans Condensed 1 Bold"/>
              </a:rPr>
              <a:t>What you will accomplish in our Session</a:t>
            </a:r>
          </a:p>
        </p:txBody>
      </p:sp>
      <p:sp>
        <p:nvSpPr>
          <p:cNvPr id="7" name="TextBox 7"/>
          <p:cNvSpPr txBox="1"/>
          <p:nvPr/>
        </p:nvSpPr>
        <p:spPr>
          <a:xfrm rot="-813186">
            <a:off x="11013490" y="4611800"/>
            <a:ext cx="5771446" cy="311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4"/>
              </a:lnSpc>
            </a:pPr>
            <a:r>
              <a:rPr lang="en-US" sz="7367">
                <a:solidFill>
                  <a:srgbClr val="FFFFFF">
                    <a:alpha val="57647"/>
                  </a:srgbClr>
                </a:solidFill>
                <a:latin typeface="Feeling Passionate"/>
              </a:rPr>
              <a:t>psst...</a:t>
            </a:r>
          </a:p>
          <a:p>
            <a:pPr algn="ctr">
              <a:lnSpc>
                <a:spcPts val="8104"/>
              </a:lnSpc>
            </a:pPr>
            <a:r>
              <a:rPr lang="en-US" sz="7367">
                <a:solidFill>
                  <a:srgbClr val="FFFFFF">
                    <a:alpha val="57647"/>
                  </a:srgbClr>
                </a:solidFill>
                <a:latin typeface="Feeling Passionate"/>
              </a:rPr>
              <a:t>you won't break it!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17891" y="2725918"/>
            <a:ext cx="5341409" cy="5341409"/>
          </a:xfrm>
          <a:custGeom>
            <a:avLst/>
            <a:gdLst/>
            <a:ahLst/>
            <a:cxnLst/>
            <a:rect l="l" t="t" r="r" b="b"/>
            <a:pathLst>
              <a:path w="5341409" h="5341409">
                <a:moveTo>
                  <a:pt x="0" y="0"/>
                </a:moveTo>
                <a:lnTo>
                  <a:pt x="5341409" y="0"/>
                </a:lnTo>
                <a:lnTo>
                  <a:pt x="5341409" y="5341409"/>
                </a:lnTo>
                <a:lnTo>
                  <a:pt x="0" y="5341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725918"/>
            <a:ext cx="5341409" cy="5341409"/>
            <a:chOff x="0" y="0"/>
            <a:chExt cx="7121878" cy="7121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1878" cy="7121878"/>
            </a:xfrm>
            <a:custGeom>
              <a:avLst/>
              <a:gdLst/>
              <a:ahLst/>
              <a:cxnLst/>
              <a:rect l="l" t="t" r="r" b="b"/>
              <a:pathLst>
                <a:path w="7121878" h="7121878">
                  <a:moveTo>
                    <a:pt x="0" y="0"/>
                  </a:moveTo>
                  <a:lnTo>
                    <a:pt x="7121878" y="0"/>
                  </a:lnTo>
                  <a:lnTo>
                    <a:pt x="7121878" y="7121878"/>
                  </a:lnTo>
                  <a:lnTo>
                    <a:pt x="0" y="7121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2683128" y="1161440"/>
            <a:ext cx="3810935" cy="1233678"/>
          </a:xfrm>
          <a:custGeom>
            <a:avLst/>
            <a:gdLst/>
            <a:ahLst/>
            <a:cxnLst/>
            <a:rect l="l" t="t" r="r" b="b"/>
            <a:pathLst>
              <a:path w="3810935" h="1233678">
                <a:moveTo>
                  <a:pt x="0" y="0"/>
                </a:moveTo>
                <a:lnTo>
                  <a:pt x="3810935" y="0"/>
                </a:lnTo>
                <a:lnTo>
                  <a:pt x="3810935" y="1233678"/>
                </a:lnTo>
                <a:lnTo>
                  <a:pt x="0" y="1233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00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29818" y="-926086"/>
            <a:ext cx="9658445" cy="5408729"/>
          </a:xfrm>
          <a:custGeom>
            <a:avLst/>
            <a:gdLst/>
            <a:ahLst/>
            <a:cxnLst/>
            <a:rect l="l" t="t" r="r" b="b"/>
            <a:pathLst>
              <a:path w="9658445" h="5408729">
                <a:moveTo>
                  <a:pt x="0" y="0"/>
                </a:moveTo>
                <a:lnTo>
                  <a:pt x="9658445" y="0"/>
                </a:lnTo>
                <a:lnTo>
                  <a:pt x="9658445" y="5408729"/>
                </a:lnTo>
                <a:lnTo>
                  <a:pt x="0" y="5408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378160" y="8180842"/>
            <a:ext cx="225162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canva.com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180842"/>
            <a:ext cx="534140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openai.com/chatgpt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8532" y="3453840"/>
            <a:ext cx="3810935" cy="402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019FCB"/>
                </a:solidFill>
                <a:latin typeface="Open Sans Condensed 2 Bold"/>
              </a:rPr>
              <a:t>Download now for free!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10397" y="9790931"/>
            <a:ext cx="15067206" cy="591319"/>
            <a:chOff x="0" y="0"/>
            <a:chExt cx="3968318" cy="155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68318" cy="155738"/>
            </a:xfrm>
            <a:custGeom>
              <a:avLst/>
              <a:gdLst/>
              <a:ahLst/>
              <a:cxnLst/>
              <a:rect l="l" t="t" r="r" b="b"/>
              <a:pathLst>
                <a:path w="3968318" h="155738">
                  <a:moveTo>
                    <a:pt x="0" y="0"/>
                  </a:moveTo>
                  <a:lnTo>
                    <a:pt x="3968318" y="0"/>
                  </a:lnTo>
                  <a:lnTo>
                    <a:pt x="3968318" y="155738"/>
                  </a:lnTo>
                  <a:lnTo>
                    <a:pt x="0" y="155738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68318" cy="193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2797" y="-95250"/>
            <a:ext cx="15067206" cy="591319"/>
            <a:chOff x="0" y="0"/>
            <a:chExt cx="3968318" cy="1557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68318" cy="155738"/>
            </a:xfrm>
            <a:custGeom>
              <a:avLst/>
              <a:gdLst/>
              <a:ahLst/>
              <a:cxnLst/>
              <a:rect l="l" t="t" r="r" b="b"/>
              <a:pathLst>
                <a:path w="3968318" h="155738">
                  <a:moveTo>
                    <a:pt x="0" y="0"/>
                  </a:moveTo>
                  <a:lnTo>
                    <a:pt x="3968318" y="0"/>
                  </a:lnTo>
                  <a:lnTo>
                    <a:pt x="3968318" y="155738"/>
                  </a:lnTo>
                  <a:lnTo>
                    <a:pt x="0" y="155738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968318" cy="193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66898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9F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09594" y="4476986"/>
            <a:ext cx="5879971" cy="6015315"/>
          </a:xfrm>
          <a:custGeom>
            <a:avLst/>
            <a:gdLst/>
            <a:ahLst/>
            <a:cxnLst/>
            <a:rect l="l" t="t" r="r" b="b"/>
            <a:pathLst>
              <a:path w="5879971" h="6015315">
                <a:moveTo>
                  <a:pt x="0" y="0"/>
                </a:moveTo>
                <a:lnTo>
                  <a:pt x="5879971" y="0"/>
                </a:lnTo>
                <a:lnTo>
                  <a:pt x="5879971" y="6015315"/>
                </a:lnTo>
                <a:lnTo>
                  <a:pt x="0" y="601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-127567" y="-136491"/>
            <a:ext cx="5879971" cy="6015315"/>
          </a:xfrm>
          <a:custGeom>
            <a:avLst/>
            <a:gdLst/>
            <a:ahLst/>
            <a:cxnLst/>
            <a:rect l="l" t="t" r="r" b="b"/>
            <a:pathLst>
              <a:path w="5879971" h="6015315">
                <a:moveTo>
                  <a:pt x="0" y="0"/>
                </a:moveTo>
                <a:lnTo>
                  <a:pt x="5879971" y="0"/>
                </a:lnTo>
                <a:lnTo>
                  <a:pt x="5879971" y="6015315"/>
                </a:lnTo>
                <a:lnTo>
                  <a:pt x="0" y="601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85878">
            <a:off x="9613270" y="1028700"/>
            <a:ext cx="7622667" cy="8229600"/>
          </a:xfrm>
          <a:custGeom>
            <a:avLst/>
            <a:gdLst/>
            <a:ahLst/>
            <a:cxnLst/>
            <a:rect l="l" t="t" r="r" b="b"/>
            <a:pathLst>
              <a:path w="7622667" h="8229600">
                <a:moveTo>
                  <a:pt x="0" y="0"/>
                </a:moveTo>
                <a:lnTo>
                  <a:pt x="7622667" y="0"/>
                </a:lnTo>
                <a:lnTo>
                  <a:pt x="76226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84393" y="781778"/>
            <a:ext cx="8586118" cy="8723443"/>
            <a:chOff x="0" y="0"/>
            <a:chExt cx="11448157" cy="11631258"/>
          </a:xfrm>
        </p:grpSpPr>
        <p:sp>
          <p:nvSpPr>
            <p:cNvPr id="9" name="Freeform 9"/>
            <p:cNvSpPr/>
            <p:nvPr/>
          </p:nvSpPr>
          <p:spPr>
            <a:xfrm rot="-411193">
              <a:off x="588610" y="575356"/>
              <a:ext cx="10270936" cy="10480547"/>
            </a:xfrm>
            <a:custGeom>
              <a:avLst/>
              <a:gdLst/>
              <a:ahLst/>
              <a:cxnLst/>
              <a:rect l="l" t="t" r="r" b="b"/>
              <a:pathLst>
                <a:path w="10270936" h="10480547">
                  <a:moveTo>
                    <a:pt x="0" y="0"/>
                  </a:moveTo>
                  <a:lnTo>
                    <a:pt x="10270936" y="0"/>
                  </a:lnTo>
                  <a:lnTo>
                    <a:pt x="10270936" y="10480546"/>
                  </a:lnTo>
                  <a:lnTo>
                    <a:pt x="0" y="1048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-457657">
              <a:off x="616238" y="2980113"/>
              <a:ext cx="9091365" cy="3651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4"/>
                </a:lnSpc>
                <a:spcBef>
                  <a:spcPct val="0"/>
                </a:spcBef>
              </a:pPr>
              <a:r>
                <a:rPr lang="en-US" sz="8003">
                  <a:solidFill>
                    <a:srgbClr val="000000"/>
                  </a:solidFill>
                  <a:latin typeface="Feeling Passionate"/>
                </a:rPr>
                <a:t> Never Used AI?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8105910" y="6075402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8"/>
                </a:lnTo>
                <a:lnTo>
                  <a:pt x="0" y="5594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661254">
            <a:off x="11226602" y="4554151"/>
            <a:ext cx="4756300" cy="129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9"/>
              </a:lnSpc>
              <a:spcBef>
                <a:spcPct val="0"/>
              </a:spcBef>
            </a:pPr>
            <a:r>
              <a:rPr lang="en-US" sz="7614">
                <a:solidFill>
                  <a:srgbClr val="000000"/>
                </a:solidFill>
                <a:latin typeface="Open Sans Condensed 1 Bold"/>
              </a:rPr>
              <a:t>No Problem!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1100" y="7976457"/>
            <a:ext cx="1536700" cy="1689100"/>
            <a:chOff x="0" y="0"/>
            <a:chExt cx="404728" cy="444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728" cy="444866"/>
            </a:xfrm>
            <a:custGeom>
              <a:avLst/>
              <a:gdLst/>
              <a:ahLst/>
              <a:cxnLst/>
              <a:rect l="l" t="t" r="r" b="b"/>
              <a:pathLst>
                <a:path w="404728" h="444866">
                  <a:moveTo>
                    <a:pt x="0" y="0"/>
                  </a:moveTo>
                  <a:lnTo>
                    <a:pt x="404728" y="0"/>
                  </a:lnTo>
                  <a:lnTo>
                    <a:pt x="404728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4728" cy="50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74151" y="-1074269"/>
            <a:ext cx="11740089" cy="11859095"/>
          </a:xfrm>
          <a:custGeom>
            <a:avLst/>
            <a:gdLst/>
            <a:ahLst/>
            <a:cxnLst/>
            <a:rect l="l" t="t" r="r" b="b"/>
            <a:pathLst>
              <a:path w="11740089" h="11859095">
                <a:moveTo>
                  <a:pt x="0" y="0"/>
                </a:moveTo>
                <a:lnTo>
                  <a:pt x="11740089" y="0"/>
                </a:lnTo>
                <a:lnTo>
                  <a:pt x="11740089" y="11859094"/>
                </a:lnTo>
                <a:lnTo>
                  <a:pt x="0" y="11859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74" r="-225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8223250" y="257175"/>
            <a:ext cx="1689100" cy="18370550"/>
            <a:chOff x="0" y="0"/>
            <a:chExt cx="444866" cy="48383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866" cy="4838334"/>
            </a:xfrm>
            <a:custGeom>
              <a:avLst/>
              <a:gdLst/>
              <a:ahLst/>
              <a:cxnLst/>
              <a:rect l="l" t="t" r="r" b="b"/>
              <a:pathLst>
                <a:path w="444866" h="4838334">
                  <a:moveTo>
                    <a:pt x="0" y="0"/>
                  </a:moveTo>
                  <a:lnTo>
                    <a:pt x="444866" y="0"/>
                  </a:lnTo>
                  <a:lnTo>
                    <a:pt x="444866" y="4838334"/>
                  </a:lnTo>
                  <a:lnTo>
                    <a:pt x="0" y="4838334"/>
                  </a:lnTo>
                  <a:close/>
                </a:path>
              </a:pathLst>
            </a:custGeom>
            <a:solidFill>
              <a:srgbClr val="019F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44866" cy="4895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24300" y="8597900"/>
            <a:ext cx="1701800" cy="1689100"/>
            <a:chOff x="0" y="0"/>
            <a:chExt cx="448211" cy="444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11" cy="444866"/>
            </a:xfrm>
            <a:custGeom>
              <a:avLst/>
              <a:gdLst/>
              <a:ahLst/>
              <a:cxnLst/>
              <a:rect l="l" t="t" r="r" b="b"/>
              <a:pathLst>
                <a:path w="448211" h="444866">
                  <a:moveTo>
                    <a:pt x="0" y="0"/>
                  </a:moveTo>
                  <a:lnTo>
                    <a:pt x="448211" y="0"/>
                  </a:lnTo>
                  <a:lnTo>
                    <a:pt x="448211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0C3C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48211" cy="50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426948" y="6353094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8"/>
                </a:lnTo>
                <a:lnTo>
                  <a:pt x="0" y="5594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454044" y="6788698"/>
            <a:ext cx="6799031" cy="132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62"/>
              </a:lnSpc>
            </a:pPr>
            <a:r>
              <a:rPr lang="en-US" sz="7091">
                <a:solidFill>
                  <a:srgbClr val="F7A81B"/>
                </a:solidFill>
                <a:latin typeface="Open Sans Bold Bold"/>
              </a:rPr>
              <a:t>Ready Set GO!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65938" y="548543"/>
            <a:ext cx="6859065" cy="623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FFFFFF"/>
                </a:solidFill>
                <a:latin typeface="Open Sans Condensed 2 Bold"/>
              </a:rPr>
              <a:t>Create a PI plan for a district/club event</a:t>
            </a:r>
          </a:p>
          <a:p>
            <a:pPr marL="906780" lvl="1" indent="-453390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FFFFFF"/>
                </a:solidFill>
                <a:latin typeface="Open Sans Condensed 2 Bold"/>
              </a:rPr>
              <a:t>Generate a graphic using Canva (come back for Session 4)</a:t>
            </a:r>
          </a:p>
          <a:p>
            <a:pPr marL="906780" lvl="1" indent="-453390">
              <a:lnSpc>
                <a:spcPts val="6552"/>
              </a:lnSpc>
              <a:buAutoNum type="arabicPeriod"/>
            </a:pPr>
            <a:r>
              <a:rPr lang="en-US" sz="4200">
                <a:solidFill>
                  <a:srgbClr val="FFFFFF"/>
                </a:solidFill>
                <a:latin typeface="Open Sans Condensed 2 Bold"/>
              </a:rPr>
              <a:t>Ask ChatGPT a command of your choice (i.e. write a press release or speech)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340725" y="257175"/>
            <a:ext cx="1689100" cy="18370550"/>
            <a:chOff x="0" y="0"/>
            <a:chExt cx="444866" cy="4838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866" cy="4838334"/>
            </a:xfrm>
            <a:custGeom>
              <a:avLst/>
              <a:gdLst/>
              <a:ahLst/>
              <a:cxnLst/>
              <a:rect l="l" t="t" r="r" b="b"/>
              <a:pathLst>
                <a:path w="444866" h="4838334">
                  <a:moveTo>
                    <a:pt x="0" y="0"/>
                  </a:moveTo>
                  <a:lnTo>
                    <a:pt x="444866" y="0"/>
                  </a:lnTo>
                  <a:lnTo>
                    <a:pt x="444866" y="4838334"/>
                  </a:lnTo>
                  <a:lnTo>
                    <a:pt x="0" y="4838334"/>
                  </a:lnTo>
                  <a:close/>
                </a:path>
              </a:pathLst>
            </a:custGeom>
            <a:solidFill>
              <a:srgbClr val="019F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4866" cy="4895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86200" y="8597900"/>
            <a:ext cx="1701800" cy="1689100"/>
            <a:chOff x="0" y="0"/>
            <a:chExt cx="448211" cy="444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11" cy="444866"/>
            </a:xfrm>
            <a:custGeom>
              <a:avLst/>
              <a:gdLst/>
              <a:ahLst/>
              <a:cxnLst/>
              <a:rect l="l" t="t" r="r" b="b"/>
              <a:pathLst>
                <a:path w="448211" h="444866">
                  <a:moveTo>
                    <a:pt x="0" y="0"/>
                  </a:moveTo>
                  <a:lnTo>
                    <a:pt x="448211" y="0"/>
                  </a:lnTo>
                  <a:lnTo>
                    <a:pt x="448211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0050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48211" cy="50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999507" y="-827386"/>
            <a:ext cx="13114174" cy="9425286"/>
          </a:xfrm>
          <a:custGeom>
            <a:avLst/>
            <a:gdLst/>
            <a:ahLst/>
            <a:cxnLst/>
            <a:rect l="l" t="t" r="r" b="b"/>
            <a:pathLst>
              <a:path w="13114174" h="9425286">
                <a:moveTo>
                  <a:pt x="0" y="0"/>
                </a:moveTo>
                <a:lnTo>
                  <a:pt x="13114174" y="0"/>
                </a:lnTo>
                <a:lnTo>
                  <a:pt x="13114174" y="9425286"/>
                </a:lnTo>
                <a:lnTo>
                  <a:pt x="0" y="942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8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71291" y="6322002"/>
            <a:ext cx="10283655" cy="5594308"/>
          </a:xfrm>
          <a:custGeom>
            <a:avLst/>
            <a:gdLst/>
            <a:ahLst/>
            <a:cxnLst/>
            <a:rect l="l" t="t" r="r" b="b"/>
            <a:pathLst>
              <a:path w="10283655" h="5594308">
                <a:moveTo>
                  <a:pt x="0" y="0"/>
                </a:moveTo>
                <a:lnTo>
                  <a:pt x="10283655" y="0"/>
                </a:lnTo>
                <a:lnTo>
                  <a:pt x="10283655" y="5594308"/>
                </a:lnTo>
                <a:lnTo>
                  <a:pt x="0" y="5594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800202" y="1228725"/>
            <a:ext cx="8636898" cy="2250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2"/>
              </a:lnSpc>
              <a:spcBef>
                <a:spcPct val="0"/>
              </a:spcBef>
            </a:pPr>
            <a:r>
              <a:rPr lang="en-US" sz="8899" u="none" spc="-302">
                <a:solidFill>
                  <a:srgbClr val="F7A81B"/>
                </a:solidFill>
                <a:latin typeface="Open Sans Condensed 1 Bold"/>
              </a:rPr>
              <a:t>Promotion ideas and strategies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00202" y="3818582"/>
            <a:ext cx="9129979" cy="431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2" lvl="1" indent="-453391" algn="l">
              <a:lnSpc>
                <a:spcPts val="5754"/>
              </a:lnSpc>
              <a:buFont typeface="Arial"/>
              <a:buChar char="•"/>
            </a:pPr>
            <a:r>
              <a:rPr lang="en-US" sz="4200" u="none" spc="-88">
                <a:solidFill>
                  <a:srgbClr val="FFFFFF"/>
                </a:solidFill>
                <a:latin typeface="Open Sans"/>
              </a:rPr>
              <a:t>Utilize social media platforms to promote the event</a:t>
            </a:r>
          </a:p>
          <a:p>
            <a:pPr marL="906782" lvl="1" indent="-453391" algn="l">
              <a:lnSpc>
                <a:spcPts val="5754"/>
              </a:lnSpc>
              <a:buFont typeface="Arial"/>
              <a:buChar char="•"/>
            </a:pPr>
            <a:r>
              <a:rPr lang="en-US" sz="4200" u="none" spc="-88">
                <a:solidFill>
                  <a:srgbClr val="FFFFFF"/>
                </a:solidFill>
                <a:latin typeface="Open Sans"/>
              </a:rPr>
              <a:t>Partner with local businesses to cross-promote</a:t>
            </a:r>
          </a:p>
          <a:p>
            <a:pPr marL="906782" lvl="1" indent="-453391" algn="l">
              <a:lnSpc>
                <a:spcPts val="5754"/>
              </a:lnSpc>
              <a:buFont typeface="Arial"/>
              <a:buChar char="•"/>
            </a:pPr>
            <a:r>
              <a:rPr lang="en-US" sz="4200" u="none" spc="-88">
                <a:solidFill>
                  <a:srgbClr val="FFFFFF"/>
                </a:solidFill>
                <a:latin typeface="Open Sans"/>
              </a:rPr>
              <a:t>Create an eye-catching social media post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74715" y="-185537"/>
            <a:ext cx="9144000" cy="9159378"/>
          </a:xfrm>
          <a:custGeom>
            <a:avLst/>
            <a:gdLst/>
            <a:ahLst/>
            <a:cxnLst/>
            <a:rect l="l" t="t" r="r" b="b"/>
            <a:pathLst>
              <a:path w="9144000" h="9159378">
                <a:moveTo>
                  <a:pt x="0" y="0"/>
                </a:moveTo>
                <a:lnTo>
                  <a:pt x="9144000" y="0"/>
                </a:lnTo>
                <a:lnTo>
                  <a:pt x="9144000" y="9159378"/>
                </a:lnTo>
                <a:lnTo>
                  <a:pt x="0" y="9159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875" r="-47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340725" y="257175"/>
            <a:ext cx="1689100" cy="18370550"/>
            <a:chOff x="0" y="0"/>
            <a:chExt cx="444866" cy="48383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866" cy="4838334"/>
            </a:xfrm>
            <a:custGeom>
              <a:avLst/>
              <a:gdLst/>
              <a:ahLst/>
              <a:cxnLst/>
              <a:rect l="l" t="t" r="r" b="b"/>
              <a:pathLst>
                <a:path w="444866" h="4838334">
                  <a:moveTo>
                    <a:pt x="0" y="0"/>
                  </a:moveTo>
                  <a:lnTo>
                    <a:pt x="444866" y="0"/>
                  </a:lnTo>
                  <a:lnTo>
                    <a:pt x="444866" y="4838334"/>
                  </a:lnTo>
                  <a:lnTo>
                    <a:pt x="0" y="4838334"/>
                  </a:lnTo>
                  <a:close/>
                </a:path>
              </a:pathLst>
            </a:custGeom>
            <a:solidFill>
              <a:srgbClr val="F8B4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4866" cy="4895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668750" y="8597900"/>
            <a:ext cx="1701800" cy="1689100"/>
            <a:chOff x="0" y="0"/>
            <a:chExt cx="448211" cy="4448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8211" cy="444866"/>
            </a:xfrm>
            <a:custGeom>
              <a:avLst/>
              <a:gdLst/>
              <a:ahLst/>
              <a:cxnLst/>
              <a:rect l="l" t="t" r="r" b="b"/>
              <a:pathLst>
                <a:path w="448211" h="444866">
                  <a:moveTo>
                    <a:pt x="0" y="0"/>
                  </a:moveTo>
                  <a:lnTo>
                    <a:pt x="448211" y="0"/>
                  </a:lnTo>
                  <a:lnTo>
                    <a:pt x="448211" y="444866"/>
                  </a:lnTo>
                  <a:lnTo>
                    <a:pt x="0" y="444866"/>
                  </a:lnTo>
                  <a:close/>
                </a:path>
              </a:pathLst>
            </a:custGeom>
            <a:solidFill>
              <a:srgbClr val="0C3C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48211" cy="50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233255" y="6821060"/>
            <a:ext cx="9318533" cy="5069282"/>
          </a:xfrm>
          <a:custGeom>
            <a:avLst/>
            <a:gdLst/>
            <a:ahLst/>
            <a:cxnLst/>
            <a:rect l="l" t="t" r="r" b="b"/>
            <a:pathLst>
              <a:path w="9318533" h="5069282">
                <a:moveTo>
                  <a:pt x="0" y="0"/>
                </a:moveTo>
                <a:lnTo>
                  <a:pt x="9318533" y="0"/>
                </a:lnTo>
                <a:lnTo>
                  <a:pt x="9318533" y="5069282"/>
                </a:lnTo>
                <a:lnTo>
                  <a:pt x="0" y="5069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17527" y="1104900"/>
            <a:ext cx="8181594" cy="227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99"/>
              </a:lnSpc>
              <a:spcBef>
                <a:spcPct val="0"/>
              </a:spcBef>
            </a:pPr>
            <a:r>
              <a:rPr lang="en-US" sz="8090">
                <a:solidFill>
                  <a:srgbClr val="0C3C7C"/>
                </a:solidFill>
                <a:latin typeface="Open Sans Condensed 1 Bold"/>
              </a:rPr>
              <a:t>Time to apply what we learned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3393" y="3856291"/>
            <a:ext cx="7849862" cy="377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24"/>
              </a:lnSpc>
              <a:spcBef>
                <a:spcPct val="0"/>
              </a:spcBef>
            </a:pPr>
            <a:r>
              <a:rPr lang="en-US" sz="5374" spc="-69">
                <a:solidFill>
                  <a:srgbClr val="F4F9F6"/>
                </a:solidFill>
                <a:latin typeface="Open Sans Condensed 1"/>
              </a:rPr>
              <a:t>Collaborate with your group and brainstorm creative marketing ideas for the next event. Consider your partnerships and public image plan.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637</Words>
  <Application>Microsoft Office PowerPoint</Application>
  <PresentationFormat>Custom</PresentationFormat>
  <Paragraphs>90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Calibri</vt:lpstr>
      <vt:lpstr>Gotham Bold</vt:lpstr>
      <vt:lpstr>Open Sans Condensed 1 Bold</vt:lpstr>
      <vt:lpstr>Open Sans Bold Bold</vt:lpstr>
      <vt:lpstr>Canva Sans</vt:lpstr>
      <vt:lpstr>Open Sans Condensed 1</vt:lpstr>
      <vt:lpstr>Open Sans Light</vt:lpstr>
      <vt:lpstr>Arial</vt:lpstr>
      <vt:lpstr>Open Sans</vt:lpstr>
      <vt:lpstr>Feeling Passionate</vt:lpstr>
      <vt:lpstr>Open Sans Condensed 2 Bold</vt:lpstr>
      <vt:lpstr>Open Sans Light Bold</vt:lpstr>
      <vt:lpstr>Open Sans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Session Friday 4.12</dc:title>
  <cp:lastModifiedBy>Dawn Rochelle</cp:lastModifiedBy>
  <cp:revision>2</cp:revision>
  <dcterms:created xsi:type="dcterms:W3CDTF">2006-08-16T00:00:00Z</dcterms:created>
  <dcterms:modified xsi:type="dcterms:W3CDTF">2024-04-12T13:35:31Z</dcterms:modified>
  <dc:identifier>DAGBLOtQsqM</dc:identifier>
</cp:coreProperties>
</file>