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6" r:id="rId6"/>
    <p:sldId id="260" r:id="rId7"/>
    <p:sldId id="269" r:id="rId8"/>
    <p:sldId id="261" r:id="rId9"/>
    <p:sldId id="271" r:id="rId10"/>
    <p:sldId id="270" r:id="rId11"/>
    <p:sldId id="262" r:id="rId12"/>
    <p:sldId id="273" r:id="rId13"/>
    <p:sldId id="263" r:id="rId14"/>
    <p:sldId id="277" r:id="rId15"/>
    <p:sldId id="264" r:id="rId16"/>
    <p:sldId id="268" r:id="rId17"/>
    <p:sldId id="265" r:id="rId18"/>
    <p:sldId id="266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1985-AFF6-4395-A02D-B3EFCBC88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BAEDA-5675-4F27-8584-704D18734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9AE01-112D-4944-9B7D-3E2D26BC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45FC-4C43-4E33-8F26-A9637B73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CFBB4-0B56-4290-B168-B1AB1ADF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4724-3351-4100-A880-6A98B6A0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ECEBD-B476-4E54-9C5D-88F8F1D3F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B4A9-AF71-4379-8865-FEF23EE3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936E-95AB-4BF4-8A6A-65F9C68E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F435-0D9C-4FBB-A066-6A706FB1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71BBA-0754-40B0-B773-8D9FCE012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440FC-E33F-46F5-A471-221B69041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3C8C-35A0-47E0-9E39-DC4C1666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2FBDE-07DD-4347-BB5C-31C5879A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5D52D-2F66-49F6-9660-DFB42F17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EF40-5C63-4694-A096-A935E3D4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28D8-D893-41EF-A7FD-B58644D26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0C88-3A41-4D6D-BEF9-2283D164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7021F-5EE3-49C3-B281-CF841AF3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67124-9EBB-4669-8A59-3FC6F7DD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21A6-4409-4342-A886-02956054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38B25-4B95-45A9-A886-BA5EAD2C5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D331-E6C1-4470-9070-474F835D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E39BE-E5C5-4340-A66C-DCCB8A8D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B25B1-EED1-4C95-8CE2-93155E41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E8C7-376D-4027-9A22-940E21C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495-0804-4723-A9F9-5D33E7BD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4B194-4495-4761-AF7D-9E09E6C63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457B8-3A08-414A-AB91-CD0D638B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8A213-6FFD-46FE-903D-5B046332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45551-3D13-49A5-96BB-5D1B81E9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B9D5-D426-4DB9-A88A-23F148AC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64224-D7C0-4FF0-A3DB-A4BD9C38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1F86D-531C-45A9-BA25-03B7FC4C6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AFED9-A585-4A10-848A-D1FEEF578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C511-C28E-46D1-A91B-27A63C053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AD7A5-FECA-4242-A0F7-64406BC5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C966F-E521-41B9-BF34-D95523F8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EEEF9-7168-43F0-9D5F-66A74FA2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B6C7-8676-43E8-B645-55AADDDD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5778C-C0EC-4C8C-8856-CC88C883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E50F0-1475-4006-9B1C-7AD7F4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28FE-E42B-413D-B4D6-D2577532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78D26-618F-4072-8FF5-95D589F5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C3C17-F578-4E39-BDB8-4C075B6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038C-E2C9-4C7E-961D-065CCCA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7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7BE7-93AA-490B-AA94-C2E4E3E1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B7CE-2E6A-4191-92A8-B977F300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BED86-F36B-4FFA-AAA3-33BEE1900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67D0-F2FF-4881-9B5F-4CB5A3E1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E81D5-08EA-48E5-87B8-2D4D0E07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07D59-B475-4879-9B9F-8D1EF4BD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1395-FC4B-49B3-B030-4582AE16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5D4E4-FCF4-4265-95CE-8CF80A3CD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D6651-93E3-43BC-9F54-65417B983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BB4EB-26B6-48F0-BC4D-69F96029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47F48-18FD-4C8D-87BA-73E8A3D7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92740-89FC-47AD-B0EE-5C3590FC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C2C5C-7ECD-46DF-BF4D-6115F925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11B1-DD70-4811-A61A-2B19C13E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8F4C-F7B3-4F5F-9D43-0E0D26A14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CD2E-05FE-4AD1-8AE1-500045068D2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D8A83-D02B-4D16-A770-5CAFD6220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5EDF0-CB0C-40A4-8B73-88EC573AF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walworthcpa@comcas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ta@rotary.org" TargetMode="External"/><Relationship Id="rId2" Type="http://schemas.openxmlformats.org/officeDocument/2006/relationships/hyperlink" Target="mailto:ri.clubfinance@rotary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tary.org/myrotary/en/secure/958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F217-BCAB-45D7-B72F-8497AE414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0615"/>
            <a:ext cx="9144000" cy="209452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District 7770 Treasurer Training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C79CE-FD4E-4CB8-9460-4BF1D1259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586"/>
            <a:ext cx="9144000" cy="4212492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Dues, Dues and More Dues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Walworth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District 7770 Treasurer</a:t>
            </a:r>
          </a:p>
          <a:p>
            <a:r>
              <a:rPr lang="en-US" sz="4400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dwalworthcpa@comcast.net</a:t>
            </a:r>
            <a:endParaRPr lang="en-US" sz="4400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843.701.0450</a:t>
            </a:r>
          </a:p>
        </p:txBody>
      </p:sp>
    </p:spTree>
    <p:extLst>
      <p:ext uri="{BB962C8B-B14F-4D97-AF65-F5344CB8AC3E}">
        <p14:creationId xmlns:p14="http://schemas.microsoft.com/office/powerpoint/2010/main" val="373705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FF25B6-3DDC-4AE5-92FE-8B953635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A81C-78A7-428E-8114-78287CFF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/>
              </a:rPr>
              <a:t>Payments made by: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06E3-CD7C-4C5A-9C38-848BC9469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5400" b="1" u="sng" dirty="0">
                <a:solidFill>
                  <a:srgbClr val="FF0000"/>
                </a:solidFill>
                <a:effectLst/>
              </a:rPr>
              <a:t>ACH – preferred method</a:t>
            </a:r>
            <a:endParaRPr lang="en-US" sz="5400" u="sng" dirty="0">
              <a:solidFill>
                <a:srgbClr val="FF0000"/>
              </a:solidFill>
              <a:effectLst/>
            </a:endParaRPr>
          </a:p>
          <a:p>
            <a:pPr lvl="2"/>
            <a:r>
              <a:rPr lang="en-US" sz="2400" b="1" dirty="0">
                <a:effectLst/>
              </a:rPr>
              <a:t>Use QuickBooks link</a:t>
            </a:r>
            <a:endParaRPr lang="en-US" sz="2400" dirty="0">
              <a:effectLst/>
            </a:endParaRPr>
          </a:p>
          <a:p>
            <a:pPr lvl="3"/>
            <a:r>
              <a:rPr lang="en-US" sz="2400" b="1" dirty="0">
                <a:effectLst/>
              </a:rPr>
              <a:t>Routing and Account Number</a:t>
            </a:r>
            <a:endParaRPr lang="en-US" sz="2400" dirty="0">
              <a:effectLst/>
            </a:endParaRPr>
          </a:p>
          <a:p>
            <a:pPr lvl="2"/>
            <a:r>
              <a:rPr lang="en-US" b="1" dirty="0">
                <a:effectLst/>
              </a:rPr>
              <a:t>Check </a:t>
            </a:r>
            <a:endParaRPr lang="en-US" dirty="0">
              <a:effectLst/>
            </a:endParaRPr>
          </a:p>
          <a:p>
            <a:pPr lvl="2"/>
            <a:r>
              <a:rPr lang="en-US" sz="2400" dirty="0">
                <a:effectLst/>
              </a:rPr>
              <a:t>mailed to District </a:t>
            </a:r>
            <a:r>
              <a:rPr lang="en-US" sz="2400">
                <a:effectLst/>
              </a:rPr>
              <a:t>7770 Treasurer </a:t>
            </a:r>
            <a:r>
              <a:rPr lang="en-US" sz="2400" dirty="0">
                <a:effectLst/>
              </a:rPr>
              <a:t>– Deb Walworth</a:t>
            </a:r>
          </a:p>
          <a:p>
            <a:pPr lvl="2"/>
            <a:r>
              <a:rPr lang="en-US" sz="2400" dirty="0">
                <a:effectLst/>
              </a:rPr>
              <a:t>1000 William Hilton Parkway, F-4 Hilton Head Island, SC 29928</a:t>
            </a:r>
          </a:p>
          <a:p>
            <a:pPr lvl="1"/>
            <a:r>
              <a:rPr lang="en-US" sz="2000" dirty="0"/>
              <a:t>If Invoice not paid after 14 days you get a reminder from QuickBooks.</a:t>
            </a:r>
          </a:p>
          <a:p>
            <a:pPr lvl="1"/>
            <a:r>
              <a:rPr lang="en-US" dirty="0"/>
              <a:t>30 days after the due date a reminder will be emailed to President, Treasurer and Assistant Governor</a:t>
            </a:r>
          </a:p>
          <a:p>
            <a:pPr lvl="1"/>
            <a:r>
              <a:rPr lang="en-US" dirty="0"/>
              <a:t>60 Days after the due date a reminder will be emailed to President, Treasurer, Assistant Governor and District Governor </a:t>
            </a:r>
          </a:p>
        </p:txBody>
      </p:sp>
    </p:spTree>
    <p:extLst>
      <p:ext uri="{BB962C8B-B14F-4D97-AF65-F5344CB8AC3E}">
        <p14:creationId xmlns:p14="http://schemas.microsoft.com/office/powerpoint/2010/main" val="204602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F39ED4-4E6C-401D-929E-4A06A77710A8}"/>
              </a:ext>
            </a:extLst>
          </p:cNvPr>
          <p:cNvSpPr txBox="1"/>
          <p:nvPr/>
        </p:nvSpPr>
        <p:spPr>
          <a:xfrm>
            <a:off x="424542" y="704686"/>
            <a:ext cx="1022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Summary of Dues and fees 2023/2024: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ED6A7-4342-412B-B684-2B94415EF451}"/>
              </a:ext>
            </a:extLst>
          </p:cNvPr>
          <p:cNvSpPr txBox="1"/>
          <p:nvPr/>
        </p:nvSpPr>
        <p:spPr>
          <a:xfrm>
            <a:off x="631371" y="1511340"/>
            <a:ext cx="11560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 Dues annually			$92.82/member</a:t>
            </a:r>
          </a:p>
          <a:p>
            <a:endParaRPr lang="en-US" sz="2800" dirty="0"/>
          </a:p>
          <a:p>
            <a:r>
              <a:rPr lang="en-US" sz="2800" b="1" dirty="0"/>
              <a:t>District 7770 Dues annually	$42.00/member</a:t>
            </a:r>
          </a:p>
          <a:p>
            <a:endParaRPr lang="en-US" sz="2800" dirty="0"/>
          </a:p>
          <a:p>
            <a:r>
              <a:rPr lang="en-US" sz="2800" dirty="0"/>
              <a:t>Membership Summit		$45.00/ attendee</a:t>
            </a:r>
          </a:p>
          <a:p>
            <a:endParaRPr lang="en-US" sz="2800" dirty="0"/>
          </a:p>
          <a:p>
            <a:r>
              <a:rPr lang="en-US" sz="2800" dirty="0"/>
              <a:t>Foundation Seminar		$40/attendee in the past</a:t>
            </a:r>
          </a:p>
          <a:p>
            <a:endParaRPr lang="en-US" sz="2800" dirty="0"/>
          </a:p>
          <a:p>
            <a:r>
              <a:rPr lang="en-US" sz="2800" dirty="0"/>
              <a:t>Spring Assembly			$45/attendee in the past</a:t>
            </a:r>
          </a:p>
          <a:p>
            <a:r>
              <a:rPr lang="en-US" sz="2800" dirty="0"/>
              <a:t>							</a:t>
            </a:r>
          </a:p>
          <a:p>
            <a:r>
              <a:rPr lang="en-US" sz="2800" dirty="0"/>
              <a:t>Training for PETS			$250 in 2023 do not know cost for Feb 2024</a:t>
            </a:r>
          </a:p>
        </p:txBody>
      </p:sp>
    </p:spTree>
    <p:extLst>
      <p:ext uri="{BB962C8B-B14F-4D97-AF65-F5344CB8AC3E}">
        <p14:creationId xmlns:p14="http://schemas.microsoft.com/office/powerpoint/2010/main" val="257612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6DC5-1C31-4772-AA6B-2D8CB921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IRS Form Filing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1E56-A837-474F-A044-F8D35787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4000" dirty="0"/>
          </a:p>
          <a:p>
            <a:pPr lvl="0"/>
            <a:r>
              <a:rPr lang="en-US" sz="4000" dirty="0"/>
              <a:t>Each Club is to </a:t>
            </a:r>
            <a:r>
              <a:rPr lang="en-US" sz="4000" u="sng" dirty="0"/>
              <a:t>file</a:t>
            </a:r>
            <a:r>
              <a:rPr lang="en-US" sz="4000" dirty="0"/>
              <a:t> a 990, 990-N or 990-EZ 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Prior to </a:t>
            </a:r>
            <a:r>
              <a:rPr lang="en-US" sz="4000" u="sng" dirty="0"/>
              <a:t>November 15</a:t>
            </a:r>
            <a:r>
              <a:rPr lang="en-US" sz="4000" u="sng" baseline="30000" dirty="0"/>
              <a:t>th</a:t>
            </a:r>
            <a:endParaRPr lang="en-US" sz="40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2582-A675-6216-BE9F-A1319554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State of SC filing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5730B-8459-A1E2-79F8-A0D2A8EE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Some Rotary Clubs file the 990-N, 990-EZ or 990 with the IRS, but fail to file with the State of SC.</a:t>
            </a:r>
          </a:p>
          <a:p>
            <a:pPr marL="0" indent="0">
              <a:buNone/>
            </a:pPr>
            <a:r>
              <a:rPr lang="en-US" sz="3600" b="1"/>
              <a:t>By </a:t>
            </a:r>
            <a:r>
              <a:rPr lang="en-US" sz="3600" b="1" dirty="0"/>
              <a:t>November 15 each year you are required to renew your status with the SC Secretary of State as a Public Charity.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renew, you must either submit an Annual Financial Report if  you file the 990-N with the IRS (which is found on the Secretary of State Web Site), or submit a copy of the 990-EZ or 990 along with the renewal.</a:t>
            </a:r>
          </a:p>
        </p:txBody>
      </p:sp>
    </p:spTree>
    <p:extLst>
      <p:ext uri="{BB962C8B-B14F-4D97-AF65-F5344CB8AC3E}">
        <p14:creationId xmlns:p14="http://schemas.microsoft.com/office/powerpoint/2010/main" val="424379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76C6-DC9D-448F-B2DF-4DFD8012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Financial Assessment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2AC0-AA56-42AE-8796-D1203DDA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One Page Form to be completed </a:t>
            </a:r>
            <a:r>
              <a:rPr lang="en-US" sz="4000" u="sng" dirty="0"/>
              <a:t>annually</a:t>
            </a:r>
          </a:p>
          <a:p>
            <a:pPr lvl="0"/>
            <a:endParaRPr lang="en-US" sz="4000" u="sng" dirty="0"/>
          </a:p>
          <a:p>
            <a:pPr lvl="0"/>
            <a:r>
              <a:rPr lang="en-US" sz="4000" u="sng" dirty="0"/>
              <a:t>Assessment</a:t>
            </a:r>
            <a:r>
              <a:rPr lang="en-US" sz="4000" dirty="0"/>
              <a:t> for club year ending </a:t>
            </a:r>
            <a:r>
              <a:rPr lang="en-US" sz="4000" u="sng" dirty="0"/>
              <a:t>June 30th</a:t>
            </a:r>
          </a:p>
          <a:p>
            <a:pPr lvl="0"/>
            <a:endParaRPr lang="en-US" sz="4000" u="sng" dirty="0"/>
          </a:p>
          <a:p>
            <a:pPr lvl="0"/>
            <a:r>
              <a:rPr lang="en-US" sz="4000" u="sng" dirty="0"/>
              <a:t>Due</a:t>
            </a:r>
            <a:r>
              <a:rPr lang="en-US" sz="4000" dirty="0"/>
              <a:t> to District Treasurer by </a:t>
            </a:r>
            <a:r>
              <a:rPr lang="en-US" sz="4000" u="sng" dirty="0"/>
              <a:t>October 15</a:t>
            </a:r>
            <a:r>
              <a:rPr lang="en-US" sz="4000" u="sng" baseline="30000" dirty="0"/>
              <a:t>th</a:t>
            </a:r>
            <a:endParaRPr lang="en-US" sz="4000" u="sng" dirty="0"/>
          </a:p>
          <a:p>
            <a:pPr lvl="1"/>
            <a:r>
              <a:rPr lang="en-US" sz="3600" u="sng" dirty="0"/>
              <a:t>Mail or Scan </a:t>
            </a:r>
            <a:r>
              <a:rPr lang="en-US" sz="3600" dirty="0"/>
              <a:t>with requested attachments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392A3-3B14-4C99-B251-19B0F698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66B95-F76A-3376-D221-C1A627F99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CAC3-92A4-4F83-A610-F60B11CA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Database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E7DB-9BCB-41FA-BE83-EEE6EDE1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Request all club presidents </a:t>
            </a:r>
            <a:r>
              <a:rPr lang="en-US" sz="4000" u="sng" dirty="0"/>
              <a:t>update</a:t>
            </a:r>
            <a:r>
              <a:rPr lang="en-US" sz="4000" dirty="0"/>
              <a:t> information in both the RI </a:t>
            </a:r>
            <a:r>
              <a:rPr lang="en-US" sz="4000" u="sng" dirty="0"/>
              <a:t>Database </a:t>
            </a:r>
            <a:r>
              <a:rPr lang="en-US" sz="4000" dirty="0"/>
              <a:t>and </a:t>
            </a:r>
            <a:r>
              <a:rPr lang="en-US" sz="4000" dirty="0" err="1"/>
              <a:t>DACdb</a:t>
            </a:r>
            <a:endParaRPr lang="en-US" sz="4000" u="sng" dirty="0"/>
          </a:p>
          <a:p>
            <a:pPr lvl="1"/>
            <a:r>
              <a:rPr lang="en-US" sz="4000" dirty="0"/>
              <a:t>Mailing address</a:t>
            </a:r>
          </a:p>
          <a:p>
            <a:pPr lvl="1"/>
            <a:r>
              <a:rPr lang="en-US" sz="4000" dirty="0"/>
              <a:t>Email address</a:t>
            </a:r>
          </a:p>
          <a:p>
            <a:pPr lvl="0"/>
            <a:r>
              <a:rPr lang="en-US" sz="4000" dirty="0"/>
              <a:t>Provide District Treasurer the email address of club president &amp; treasurer and/or check signers - </a:t>
            </a:r>
            <a:r>
              <a:rPr lang="en-US" sz="4000" u="sng" dirty="0"/>
              <a:t>confirm contact information is up to date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8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8E0D-7397-4A0F-BF2E-FF8E5FE4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IRS Tax Designation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E682-58FA-4276-BF6B-7D992ED4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501(c)4 vs 501(c)3</a:t>
            </a:r>
          </a:p>
          <a:p>
            <a:pPr lvl="0"/>
            <a:r>
              <a:rPr lang="en-US" sz="3600" dirty="0"/>
              <a:t>District 7770 </a:t>
            </a:r>
            <a:r>
              <a:rPr lang="en-US" sz="3600" b="1" u="sng" dirty="0"/>
              <a:t>is</a:t>
            </a:r>
            <a:r>
              <a:rPr lang="en-US" sz="3600" b="1" dirty="0"/>
              <a:t> </a:t>
            </a:r>
            <a:r>
              <a:rPr lang="en-US" sz="3600" dirty="0"/>
              <a:t>a 501(c)4</a:t>
            </a:r>
          </a:p>
          <a:p>
            <a:pPr lvl="0"/>
            <a:r>
              <a:rPr lang="en-US" sz="3600" dirty="0"/>
              <a:t>Your club </a:t>
            </a:r>
            <a:r>
              <a:rPr lang="en-US" sz="3600" b="1" u="sng" dirty="0"/>
              <a:t>is</a:t>
            </a:r>
            <a:r>
              <a:rPr lang="en-US" sz="3600" dirty="0"/>
              <a:t> a 501(c)4</a:t>
            </a:r>
          </a:p>
          <a:p>
            <a:pPr lvl="1"/>
            <a:r>
              <a:rPr lang="en-US" sz="3600" dirty="0"/>
              <a:t>Your club may have a separate charitable foundation if it has applied for and received the 501(c)3 designation.  The actual Rotary Club is still a        501(c)4. You will have 2 form 990s to file.</a:t>
            </a:r>
          </a:p>
        </p:txBody>
      </p:sp>
    </p:spTree>
    <p:extLst>
      <p:ext uri="{BB962C8B-B14F-4D97-AF65-F5344CB8AC3E}">
        <p14:creationId xmlns:p14="http://schemas.microsoft.com/office/powerpoint/2010/main" val="206707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5B25-26FC-08C0-91BE-083FDDC3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Operating vs. Project/Fundraising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3DE1-0073-B78A-6497-FC5B4995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clubs have separate bank accounts for operating funds and project funds.  The treasurer helps the incoming president create the budget for the next fiscal year.</a:t>
            </a:r>
          </a:p>
          <a:p>
            <a:pPr marL="0" indent="0">
              <a:buNone/>
            </a:pPr>
            <a:r>
              <a:rPr lang="en-US" sz="4000" dirty="0"/>
              <a:t>You may want to create your budget in 2 parts: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Operating budget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Projects budget</a:t>
            </a:r>
          </a:p>
        </p:txBody>
      </p:sp>
    </p:spTree>
    <p:extLst>
      <p:ext uri="{BB962C8B-B14F-4D97-AF65-F5344CB8AC3E}">
        <p14:creationId xmlns:p14="http://schemas.microsoft.com/office/powerpoint/2010/main" val="10326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5685-4B9F-4E3B-A4B4-92B1D486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/>
              <a:t>Club Invoice (RI)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B7FA-7F02-49BD-B943-E0F381BE8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SAR (Semi-Annual Report)</a:t>
            </a:r>
            <a:endParaRPr lang="en-US" dirty="0"/>
          </a:p>
          <a:p>
            <a:pPr lvl="0"/>
            <a:r>
              <a:rPr lang="en-US" dirty="0">
                <a:effectLst/>
              </a:rPr>
              <a:t>Rotary International </a:t>
            </a:r>
            <a:r>
              <a:rPr lang="en-US" b="1" dirty="0">
                <a:effectLst/>
              </a:rPr>
              <a:t>emails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or mails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a copy</a:t>
            </a:r>
            <a:r>
              <a:rPr lang="en-US" dirty="0">
                <a:effectLst/>
              </a:rPr>
              <a:t> of the Club Invoice to </a:t>
            </a:r>
            <a:r>
              <a:rPr lang="en-US" b="1" dirty="0">
                <a:effectLst/>
              </a:rPr>
              <a:t>every club officer</a:t>
            </a:r>
            <a:r>
              <a:rPr lang="en-US" dirty="0">
                <a:effectLst/>
              </a:rPr>
              <a:t> in July and January.</a:t>
            </a:r>
          </a:p>
          <a:p>
            <a:pPr lvl="0"/>
            <a:r>
              <a:rPr lang="en-US" dirty="0">
                <a:effectLst/>
              </a:rPr>
              <a:t>To ensure that emails from Rotary are </a:t>
            </a:r>
            <a:r>
              <a:rPr lang="en-US" b="1" dirty="0">
                <a:effectLst/>
              </a:rPr>
              <a:t>not rejected or filtered as spam</a:t>
            </a:r>
            <a:r>
              <a:rPr lang="en-US" dirty="0">
                <a:effectLst/>
              </a:rPr>
              <a:t>, add </a:t>
            </a:r>
            <a:r>
              <a:rPr lang="en-US" u="sng" dirty="0">
                <a:hlinkClick r:id="rId2"/>
              </a:rPr>
              <a:t>ri.clubfinance@rotary.org</a:t>
            </a:r>
            <a:r>
              <a:rPr lang="en-US" dirty="0">
                <a:effectLst/>
              </a:rPr>
              <a:t> to your approved email contacts.</a:t>
            </a:r>
          </a:p>
          <a:p>
            <a:pPr lvl="0"/>
            <a:r>
              <a:rPr lang="en-US" dirty="0">
                <a:effectLst/>
              </a:rPr>
              <a:t>If your club has </a:t>
            </a:r>
            <a:r>
              <a:rPr lang="en-US" b="1" dirty="0">
                <a:effectLst/>
              </a:rPr>
              <a:t>not received</a:t>
            </a:r>
            <a:r>
              <a:rPr lang="en-US" dirty="0">
                <a:effectLst/>
              </a:rPr>
              <a:t> an invoice by the </a:t>
            </a:r>
            <a:r>
              <a:rPr lang="en-US" b="1" dirty="0">
                <a:effectLst/>
              </a:rPr>
              <a:t>beginning of February or August</a:t>
            </a:r>
            <a:r>
              <a:rPr lang="en-US" dirty="0">
                <a:effectLst/>
              </a:rPr>
              <a:t>, email </a:t>
            </a:r>
            <a:r>
              <a:rPr lang="en-US" u="sng" dirty="0">
                <a:hlinkClick r:id="rId3"/>
              </a:rPr>
              <a:t>data@rotary.org</a:t>
            </a:r>
            <a:r>
              <a:rPr lang="en-US" dirty="0">
                <a:effectLst/>
              </a:rPr>
              <a:t> to request a replacement. Include your club name and number and delivery address or fax number. Club dues still must be paid even if you have not received the invoice.</a:t>
            </a:r>
          </a:p>
          <a:p>
            <a:pPr lvl="0"/>
            <a:r>
              <a:rPr lang="en-US" dirty="0">
                <a:effectLst/>
              </a:rPr>
              <a:t>Or </a:t>
            </a:r>
            <a:r>
              <a:rPr lang="en-US" b="1" dirty="0">
                <a:effectLst/>
              </a:rPr>
              <a:t>officers</a:t>
            </a:r>
            <a:r>
              <a:rPr lang="en-US" dirty="0">
                <a:effectLst/>
              </a:rPr>
              <a:t> can </a:t>
            </a:r>
            <a:r>
              <a:rPr lang="en-US" b="1" dirty="0">
                <a:effectLst/>
              </a:rPr>
              <a:t>sign-on</a:t>
            </a:r>
            <a:r>
              <a:rPr lang="en-US" dirty="0">
                <a:effectLst/>
              </a:rPr>
              <a:t> to </a:t>
            </a:r>
            <a:r>
              <a:rPr lang="en-US" b="1" dirty="0">
                <a:effectLst/>
              </a:rPr>
              <a:t>My Rotary</a:t>
            </a:r>
            <a:r>
              <a:rPr lang="en-US" dirty="0">
                <a:effectLst/>
              </a:rPr>
              <a:t> to view </a:t>
            </a:r>
            <a:r>
              <a:rPr lang="en-US" b="1" dirty="0">
                <a:effectLst/>
              </a:rPr>
              <a:t>Club Invoice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The </a:t>
            </a:r>
            <a:r>
              <a:rPr lang="en-US" b="1" dirty="0">
                <a:effectLst/>
              </a:rPr>
              <a:t>Basis</a:t>
            </a:r>
            <a:r>
              <a:rPr lang="en-US" dirty="0">
                <a:effectLst/>
              </a:rPr>
              <a:t> for RI dues is membership on </a:t>
            </a:r>
            <a:r>
              <a:rPr lang="en-US" b="1" dirty="0">
                <a:effectLst/>
              </a:rPr>
              <a:t>Database</a:t>
            </a:r>
            <a:r>
              <a:rPr lang="en-US" dirty="0">
                <a:effectLst/>
              </a:rPr>
              <a:t> as of 12/31 &amp; 6/30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EBBF-2947-55D5-B075-11651891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Operating Budget </a:t>
            </a:r>
            <a:r>
              <a:rPr lang="en-US" dirty="0"/>
              <a:t>includes income from dues and expenses such as dues to RI and District Dues and training, a PO Box and website if you have them, meals for speakers, pins and membership supplies and any other expenses to operate your club.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Project Budget </a:t>
            </a:r>
            <a:r>
              <a:rPr lang="en-US" dirty="0"/>
              <a:t>includes income from fundraisers and income from the District Grant.</a:t>
            </a:r>
          </a:p>
          <a:p>
            <a:pPr marL="0" indent="0">
              <a:buNone/>
            </a:pPr>
            <a:r>
              <a:rPr lang="en-US" dirty="0"/>
              <a:t>The expenses for the Project budget are the costs of putting on the fundraiser and the money you spend to do your projects.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4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7F7A-51FD-1398-C7C3-D50AF4F1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file in </a:t>
            </a:r>
            <a:r>
              <a:rPr lang="en-US" dirty="0" err="1"/>
              <a:t>DACdb</a:t>
            </a:r>
            <a:r>
              <a:rPr lang="en-US" dirty="0"/>
              <a:t> </a:t>
            </a:r>
            <a:r>
              <a:rPr lang="en-US" u="sng" dirty="0"/>
              <a:t>Budgeting your Dues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38F718-1990-D77F-C705-A6A587B4ECB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202481"/>
              </p:ext>
            </p:extLst>
          </p:nvPr>
        </p:nvGraphicFramePr>
        <p:xfrm>
          <a:off x="1377950" y="1893888"/>
          <a:ext cx="943292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1850" imgH="5267280" progId="Excel.Sheet.12">
                  <p:embed/>
                </p:oleObj>
              </mc:Choice>
              <mc:Fallback>
                <p:oleObj name="Worksheet" r:id="rId2" imgW="11791850" imgH="5267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7950" y="1893888"/>
                        <a:ext cx="943292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2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9490-FCF9-4C52-A685-03F43B1E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Invoices (RI &amp; District)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CD65-8930-4FEB-AAD6-9AB55F6D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Club Invoice (RI)</a:t>
            </a:r>
          </a:p>
          <a:p>
            <a:pPr lvl="1"/>
            <a:r>
              <a:rPr lang="en-US" b="1" dirty="0"/>
              <a:t>Due:</a:t>
            </a:r>
          </a:p>
          <a:p>
            <a:pPr lvl="2"/>
            <a:r>
              <a:rPr lang="en-US" b="1" dirty="0"/>
              <a:t>July 1</a:t>
            </a:r>
            <a:r>
              <a:rPr lang="en-US" b="1" baseline="30000" dirty="0"/>
              <a:t>st</a:t>
            </a:r>
            <a:endParaRPr lang="en-US" dirty="0"/>
          </a:p>
          <a:p>
            <a:pPr lvl="2"/>
            <a:r>
              <a:rPr lang="en-US" b="1" dirty="0"/>
              <a:t>January 1st</a:t>
            </a:r>
            <a:endParaRPr lang="en-US" dirty="0"/>
          </a:p>
          <a:p>
            <a:pPr lvl="2"/>
            <a:r>
              <a:rPr lang="en-US" dirty="0"/>
              <a:t>The amount due is </a:t>
            </a:r>
            <a:r>
              <a:rPr lang="en-US" b="1" u="sng" dirty="0"/>
              <a:t>not adjustable!!!</a:t>
            </a:r>
          </a:p>
          <a:p>
            <a:pPr lvl="2"/>
            <a:endParaRPr lang="en-US" b="1" u="sng" dirty="0"/>
          </a:p>
          <a:p>
            <a:r>
              <a:rPr lang="en-US" b="1" dirty="0"/>
              <a:t>District Invoice</a:t>
            </a:r>
          </a:p>
          <a:p>
            <a:pPr lvl="1"/>
            <a:r>
              <a:rPr lang="en-US" b="1" dirty="0"/>
              <a:t>Due:</a:t>
            </a:r>
          </a:p>
          <a:p>
            <a:pPr lvl="2"/>
            <a:r>
              <a:rPr lang="en-US" b="1" dirty="0"/>
              <a:t>October 1</a:t>
            </a:r>
            <a:r>
              <a:rPr lang="en-US" b="1" baseline="30000" dirty="0"/>
              <a:t>st</a:t>
            </a:r>
            <a:endParaRPr lang="en-US" b="1" dirty="0"/>
          </a:p>
          <a:p>
            <a:pPr lvl="2"/>
            <a:r>
              <a:rPr lang="en-US" b="1" dirty="0"/>
              <a:t>April 1</a:t>
            </a:r>
            <a:r>
              <a:rPr lang="en-US" b="1" baseline="30000" dirty="0"/>
              <a:t>st</a:t>
            </a:r>
          </a:p>
          <a:p>
            <a:pPr lvl="2"/>
            <a:r>
              <a:rPr lang="en-US" sz="2800" b="1" baseline="30000" dirty="0"/>
              <a:t>The amount is based on the RI invoice 3 months earlier and is </a:t>
            </a:r>
            <a:r>
              <a:rPr lang="en-US" sz="2800" b="1" u="sng" baseline="30000" dirty="0"/>
              <a:t>not adjustable</a:t>
            </a:r>
            <a:r>
              <a:rPr lang="en-US" sz="2800" b="1" baseline="30000" dirty="0"/>
              <a:t>!</a:t>
            </a:r>
            <a:endParaRPr lang="en-US" sz="2800" b="1" dirty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9490-FCF9-4C52-A685-03F43B1E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/>
              </a:rPr>
              <a:t>RI Dues Invoice 2023/2024: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CD65-8930-4FEB-AAD6-9AB55F6D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08"/>
            <a:ext cx="11181862" cy="522067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Report </a:t>
            </a:r>
            <a:r>
              <a:rPr lang="en-US" b="1" dirty="0">
                <a:effectLst/>
              </a:rPr>
              <a:t>should agree</a:t>
            </a:r>
            <a:r>
              <a:rPr lang="en-US" dirty="0">
                <a:effectLst/>
              </a:rPr>
              <a:t> with Club’s membership as reported on the </a:t>
            </a:r>
            <a:r>
              <a:rPr lang="en-US" b="1" dirty="0">
                <a:effectLst/>
              </a:rPr>
              <a:t>District Database.</a:t>
            </a:r>
          </a:p>
          <a:p>
            <a:pPr lvl="0"/>
            <a:endParaRPr lang="en-US" dirty="0">
              <a:effectLst/>
            </a:endParaRPr>
          </a:p>
          <a:p>
            <a:pPr lvl="1"/>
            <a:r>
              <a:rPr lang="en-US" dirty="0"/>
              <a:t>Rotary International Dues: 		</a:t>
            </a:r>
            <a:r>
              <a:rPr lang="en-US" b="1" dirty="0"/>
              <a:t>$37.50 per member*</a:t>
            </a:r>
            <a:r>
              <a:rPr lang="en-US" dirty="0"/>
              <a:t> 	(July &amp; January) $71</a:t>
            </a:r>
            <a:endParaRPr lang="en-US" dirty="0">
              <a:effectLst/>
            </a:endParaRPr>
          </a:p>
          <a:p>
            <a:pPr lvl="1"/>
            <a:r>
              <a:rPr lang="en-US" dirty="0"/>
              <a:t>Rotarian Magazine: 			</a:t>
            </a:r>
            <a:r>
              <a:rPr lang="en-US" b="1" dirty="0"/>
              <a:t>$6.00 per member</a:t>
            </a:r>
            <a:r>
              <a:rPr lang="en-US" dirty="0"/>
              <a:t> 	(July &amp; January) $12</a:t>
            </a:r>
            <a:endParaRPr lang="en-US" dirty="0">
              <a:effectLst/>
            </a:endParaRPr>
          </a:p>
          <a:p>
            <a:pPr lvl="1"/>
            <a:r>
              <a:rPr lang="en-US" dirty="0"/>
              <a:t>RI Directors &amp; Officers Insurance:	</a:t>
            </a:r>
            <a:r>
              <a:rPr lang="en-US" b="1" dirty="0"/>
              <a:t>$1.09 per member</a:t>
            </a:r>
            <a:r>
              <a:rPr lang="en-US" dirty="0"/>
              <a:t> *	(July)</a:t>
            </a:r>
            <a:endParaRPr lang="en-US" dirty="0">
              <a:effectLst/>
            </a:endParaRPr>
          </a:p>
          <a:p>
            <a:pPr lvl="1"/>
            <a:r>
              <a:rPr lang="en-US" dirty="0"/>
              <a:t>RI General Liability Insurance:		</a:t>
            </a:r>
            <a:r>
              <a:rPr lang="en-US" b="1" dirty="0"/>
              <a:t>$3.73 per member</a:t>
            </a:r>
            <a:r>
              <a:rPr lang="en-US" dirty="0"/>
              <a:t> *	(July)</a:t>
            </a:r>
            <a:endParaRPr lang="en-US" dirty="0">
              <a:effectLst/>
            </a:endParaRPr>
          </a:p>
          <a:p>
            <a:pPr lvl="1"/>
            <a:r>
              <a:rPr lang="en-US" dirty="0"/>
              <a:t>Council on Legislation: 			</a:t>
            </a:r>
            <a:r>
              <a:rPr lang="en-US" b="1" dirty="0"/>
              <a:t>$1.00 per member</a:t>
            </a:r>
            <a:r>
              <a:rPr lang="en-US" dirty="0"/>
              <a:t>	(July)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sz="2600" dirty="0">
                <a:effectLst/>
              </a:rPr>
              <a:t> 	* Dues increase next year and insurance amounts change slightly, each 		   year</a:t>
            </a:r>
          </a:p>
          <a:p>
            <a:pPr lvl="1"/>
            <a:r>
              <a:rPr lang="en-US" sz="3600" dirty="0"/>
              <a:t>RI Dues per year: 			$92.82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99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8FF-4790-ABD4-15C3-76FF6329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District 7770 Dues 2023/2024: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5D58-C444-DF54-D19A-02878EE3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District 7770 Dues: 	</a:t>
            </a:r>
            <a:r>
              <a:rPr lang="en-US" sz="3600" b="1" dirty="0"/>
              <a:t>$21.00 per member</a:t>
            </a:r>
            <a:r>
              <a:rPr lang="en-US" sz="3600" dirty="0"/>
              <a:t> Oct &amp; Apr</a:t>
            </a:r>
          </a:p>
          <a:p>
            <a:r>
              <a:rPr lang="en-US" sz="3600" b="1" dirty="0"/>
              <a:t> $42 for the year</a:t>
            </a:r>
            <a:endParaRPr lang="en-US" sz="3600" b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9095-C439-47C5-A97C-19D3BAB0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Payment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C1D7-FCDD-4995-A905-65305ACA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Credit card </a:t>
            </a:r>
            <a:r>
              <a:rPr lang="en-US" u="sng" dirty="0">
                <a:hlinkClick r:id="rId2"/>
              </a:rPr>
              <a:t>online</a:t>
            </a:r>
            <a:r>
              <a:rPr lang="en-US" u="sng" dirty="0"/>
              <a:t>  </a:t>
            </a:r>
            <a:r>
              <a:rPr lang="en-US" dirty="0"/>
              <a:t>for RI Dues</a:t>
            </a:r>
          </a:p>
          <a:p>
            <a:pPr lvl="1"/>
            <a:r>
              <a:rPr lang="en-US" dirty="0"/>
              <a:t>Check or draft accompanied by the detached bottom portion of the invoice</a:t>
            </a:r>
          </a:p>
          <a:p>
            <a:pPr lvl="2"/>
            <a:r>
              <a:rPr lang="en-US" dirty="0">
                <a:effectLst/>
              </a:rPr>
              <a:t>Mailed to RI 14255 Collections Center Dr. Chicago, IL 60693</a:t>
            </a:r>
          </a:p>
          <a:p>
            <a:pPr lvl="1"/>
            <a:r>
              <a:rPr lang="en-US" dirty="0"/>
              <a:t>Wire transfer</a:t>
            </a:r>
          </a:p>
          <a:p>
            <a:pPr lvl="0"/>
            <a:r>
              <a:rPr lang="en-US" dirty="0">
                <a:effectLst/>
              </a:rPr>
              <a:t>Failure to RI pay dues on a timely basis will cause</a:t>
            </a:r>
          </a:p>
          <a:p>
            <a:pPr lvl="1"/>
            <a:r>
              <a:rPr lang="en-US" dirty="0"/>
              <a:t>Loss of a Club’s Charter</a:t>
            </a:r>
          </a:p>
          <a:p>
            <a:pPr lvl="1"/>
            <a:r>
              <a:rPr lang="en-US" dirty="0"/>
              <a:t>Incur expenses related to be reinstated</a:t>
            </a:r>
          </a:p>
          <a:p>
            <a:pPr lvl="1"/>
            <a:r>
              <a:rPr lang="en-US" dirty="0"/>
              <a:t>As of 1 January 2015, clubs that have </a:t>
            </a:r>
            <a:r>
              <a:rPr lang="en-US" b="1" u="sng" dirty="0"/>
              <a:t>not paid</a:t>
            </a:r>
            <a:r>
              <a:rPr lang="en-US" dirty="0"/>
              <a:t> their Rotary dues within </a:t>
            </a:r>
            <a:r>
              <a:rPr lang="en-US" b="1" u="sng" dirty="0"/>
              <a:t>four months</a:t>
            </a:r>
            <a:r>
              <a:rPr lang="en-US" dirty="0"/>
              <a:t> of the date on the invoice will be </a:t>
            </a:r>
            <a:r>
              <a:rPr lang="en-US" b="1" u="sng" dirty="0"/>
              <a:t>terminated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effectLst/>
              </a:rPr>
              <a:t>Clubs will then have </a:t>
            </a:r>
            <a:r>
              <a:rPr lang="en-US" b="1" u="sng" dirty="0">
                <a:effectLst/>
              </a:rPr>
              <a:t>five months</a:t>
            </a:r>
            <a:r>
              <a:rPr lang="en-US" dirty="0">
                <a:effectLst/>
              </a:rPr>
              <a:t> to fulfill the </a:t>
            </a:r>
            <a:r>
              <a:rPr lang="en-US" b="1" u="sng" dirty="0">
                <a:effectLst/>
              </a:rPr>
              <a:t>reinstatement requirements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BC9C3-C068-4C02-989B-ABAF51FF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57BC-4E60-40D6-A194-E02BCF5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Club Invoice (District 7770)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A09C-C6F7-468E-911C-8E74A20F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795"/>
            <a:ext cx="10515600" cy="4886080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effectLst/>
              </a:rPr>
              <a:t>Emailed</a:t>
            </a:r>
            <a:r>
              <a:rPr lang="en-US" sz="2400" dirty="0">
                <a:effectLst/>
              </a:rPr>
              <a:t> to Club President and Treasurer or Designated Person</a:t>
            </a:r>
          </a:p>
          <a:p>
            <a:pPr lvl="1"/>
            <a:r>
              <a:rPr lang="en-US" b="1" dirty="0">
                <a:effectLst/>
              </a:rPr>
              <a:t>October 1</a:t>
            </a:r>
            <a:r>
              <a:rPr lang="en-US" b="1" baseline="30000" dirty="0">
                <a:effectLst/>
              </a:rPr>
              <a:t>st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April 1</a:t>
            </a:r>
            <a:r>
              <a:rPr lang="en-US" b="1" baseline="30000" dirty="0">
                <a:effectLst/>
              </a:rPr>
              <a:t>st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Important to have the correct email addresses in the District Data Base</a:t>
            </a:r>
          </a:p>
          <a:p>
            <a:pPr lvl="1"/>
            <a:r>
              <a:rPr lang="en-US" dirty="0">
                <a:effectLst/>
              </a:rPr>
              <a:t>If email addresses are not on file, update them in </a:t>
            </a:r>
            <a:r>
              <a:rPr lang="en-US" dirty="0" err="1">
                <a:effectLst/>
              </a:rPr>
              <a:t>DACdb</a:t>
            </a:r>
            <a:endParaRPr lang="en-US" dirty="0">
              <a:effectLst/>
            </a:endParaRPr>
          </a:p>
          <a:p>
            <a:pPr lvl="1"/>
            <a:r>
              <a:rPr lang="en-US" b="1" u="sng" dirty="0">
                <a:effectLst/>
              </a:rPr>
              <a:t>Accurate Database!!!!</a:t>
            </a:r>
            <a:endParaRPr lang="en-US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$21</a:t>
            </a:r>
            <a:r>
              <a:rPr lang="en-US" sz="2400" dirty="0">
                <a:effectLst/>
              </a:rPr>
              <a:t> per member or </a:t>
            </a:r>
            <a:r>
              <a:rPr lang="en-US" sz="2400" b="1" dirty="0">
                <a:effectLst/>
              </a:rPr>
              <a:t>$42 annually</a:t>
            </a:r>
            <a:endParaRPr lang="en-US" sz="2400" dirty="0">
              <a:effectLst/>
            </a:endParaRPr>
          </a:p>
          <a:p>
            <a:pPr lvl="0"/>
            <a:r>
              <a:rPr lang="en-US" sz="2400" dirty="0">
                <a:effectLst/>
              </a:rPr>
              <a:t>Amount cannot be changed.  It is matching what comes from RI Database.</a:t>
            </a:r>
          </a:p>
          <a:p>
            <a:pPr lvl="1"/>
            <a:r>
              <a:rPr lang="en-US" dirty="0">
                <a:effectLst/>
              </a:rPr>
              <a:t>Keep </a:t>
            </a:r>
            <a:r>
              <a:rPr lang="en-US" b="1" dirty="0">
                <a:effectLst/>
              </a:rPr>
              <a:t>database accurate</a:t>
            </a:r>
            <a:r>
              <a:rPr lang="en-US" dirty="0">
                <a:effectLst/>
              </a:rPr>
              <a:t> for District &amp; RI Dues membership count</a:t>
            </a:r>
          </a:p>
          <a:p>
            <a:pPr lvl="0"/>
            <a:r>
              <a:rPr lang="en-US" sz="2400" dirty="0">
                <a:effectLst/>
              </a:rPr>
              <a:t>Dues are </a:t>
            </a:r>
            <a:r>
              <a:rPr lang="en-US" sz="2400" b="1" dirty="0">
                <a:effectLst/>
              </a:rPr>
              <a:t>payable </a:t>
            </a:r>
            <a:r>
              <a:rPr lang="en-US" sz="2400" dirty="0">
                <a:effectLst/>
              </a:rPr>
              <a:t>on:</a:t>
            </a:r>
          </a:p>
          <a:p>
            <a:pPr lvl="1"/>
            <a:r>
              <a:rPr lang="en-US" b="1" dirty="0">
                <a:effectLst/>
              </a:rPr>
              <a:t>October 1</a:t>
            </a:r>
            <a:r>
              <a:rPr lang="en-US" b="1" baseline="30000" dirty="0">
                <a:effectLst/>
              </a:rPr>
              <a:t>st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April 1</a:t>
            </a:r>
            <a:r>
              <a:rPr lang="en-US" b="1" baseline="30000" dirty="0">
                <a:effectLst/>
              </a:rPr>
              <a:t>st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99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319AD-AB00-46FB-99AB-C38F88B0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8" y="0"/>
            <a:ext cx="5298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1140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Worksheet</vt:lpstr>
      <vt:lpstr>                    District 7770 Treasurer Training </vt:lpstr>
      <vt:lpstr>Club Invoice (RI)</vt:lpstr>
      <vt:lpstr>Invoices (RI &amp; District)</vt:lpstr>
      <vt:lpstr>RI Dues Invoice 2023/2024:</vt:lpstr>
      <vt:lpstr>District 7770 Dues 2023/2024:</vt:lpstr>
      <vt:lpstr>Payment Methods</vt:lpstr>
      <vt:lpstr>PowerPoint Presentation</vt:lpstr>
      <vt:lpstr>Club Invoice (District 7770)</vt:lpstr>
      <vt:lpstr>PowerPoint Presentation</vt:lpstr>
      <vt:lpstr>PowerPoint Presentation</vt:lpstr>
      <vt:lpstr>Payments made by:</vt:lpstr>
      <vt:lpstr>PowerPoint Presentation</vt:lpstr>
      <vt:lpstr>IRS Form Filing</vt:lpstr>
      <vt:lpstr>State of SC filing </vt:lpstr>
      <vt:lpstr>Financial Assessment</vt:lpstr>
      <vt:lpstr>PowerPoint Presentation</vt:lpstr>
      <vt:lpstr>Database</vt:lpstr>
      <vt:lpstr>IRS Tax Designation</vt:lpstr>
      <vt:lpstr>Operating vs. Project/Fundraising accounts</vt:lpstr>
      <vt:lpstr>PowerPoint Presentation</vt:lpstr>
      <vt:lpstr>Excel file in DACdb Budgeting your Dues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7770  President Elect Training Seminar</dc:title>
  <dc:creator>D-7770</dc:creator>
  <cp:lastModifiedBy>Dorothy Jeger</cp:lastModifiedBy>
  <cp:revision>35</cp:revision>
  <dcterms:created xsi:type="dcterms:W3CDTF">2018-02-22T00:29:21Z</dcterms:created>
  <dcterms:modified xsi:type="dcterms:W3CDTF">2023-03-31T14:37:44Z</dcterms:modified>
</cp:coreProperties>
</file>