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59" r:id="rId6"/>
    <p:sldId id="270" r:id="rId7"/>
    <p:sldId id="260" r:id="rId8"/>
    <p:sldId id="261" r:id="rId9"/>
    <p:sldId id="266" r:id="rId10"/>
    <p:sldId id="262" r:id="rId11"/>
    <p:sldId id="263" r:id="rId12"/>
    <p:sldId id="273" r:id="rId13"/>
    <p:sldId id="267" r:id="rId14"/>
    <p:sldId id="268" r:id="rId15"/>
    <p:sldId id="264" r:id="rId16"/>
    <p:sldId id="265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 autoAdjust="0"/>
    <p:restoredTop sz="94637"/>
  </p:normalViewPr>
  <p:slideViewPr>
    <p:cSldViewPr>
      <p:cViewPr varScale="1">
        <p:scale>
          <a:sx n="108" d="100"/>
          <a:sy n="108" d="100"/>
        </p:scale>
        <p:origin x="656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91E-4F8D-4868-BB0A-8DAB2663C13A}" type="datetimeFigureOut">
              <a:rPr lang="en-US" smtClean="0"/>
              <a:t>3/31/23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6B1A7-4D0B-4A22-96C5-2B4CB3DF7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48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91E-4F8D-4868-BB0A-8DAB2663C13A}" type="datetimeFigureOut">
              <a:rPr lang="en-US" smtClean="0"/>
              <a:t>3/31/23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6B1A7-4D0B-4A22-96C5-2B4CB3DF7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206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91E-4F8D-4868-BB0A-8DAB2663C13A}" type="datetimeFigureOut">
              <a:rPr lang="en-US" smtClean="0"/>
              <a:t>3/31/23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6B1A7-4D0B-4A22-96C5-2B4CB3DF7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277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91E-4F8D-4868-BB0A-8DAB2663C13A}" type="datetimeFigureOut">
              <a:rPr lang="en-US" smtClean="0"/>
              <a:t>3/31/23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6B1A7-4D0B-4A22-96C5-2B4CB3DF7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528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91E-4F8D-4868-BB0A-8DAB2663C13A}" type="datetimeFigureOut">
              <a:rPr lang="en-US" smtClean="0"/>
              <a:t>3/31/23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6B1A7-4D0B-4A22-96C5-2B4CB3DF7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301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91E-4F8D-4868-BB0A-8DAB2663C13A}" type="datetimeFigureOut">
              <a:rPr lang="en-US" smtClean="0"/>
              <a:t>3/31/23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6B1A7-4D0B-4A22-96C5-2B4CB3DF7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3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91E-4F8D-4868-BB0A-8DAB2663C13A}" type="datetimeFigureOut">
              <a:rPr lang="en-US" smtClean="0"/>
              <a:t>3/31/23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6B1A7-4D0B-4A22-96C5-2B4CB3DF7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405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91E-4F8D-4868-BB0A-8DAB2663C13A}" type="datetimeFigureOut">
              <a:rPr lang="en-US" smtClean="0"/>
              <a:t>3/31/23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6B1A7-4D0B-4A22-96C5-2B4CB3DF7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051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91E-4F8D-4868-BB0A-8DAB2663C13A}" type="datetimeFigureOut">
              <a:rPr lang="en-US" smtClean="0"/>
              <a:t>3/31/23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6B1A7-4D0B-4A22-96C5-2B4CB3DF7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33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91E-4F8D-4868-BB0A-8DAB2663C13A}" type="datetimeFigureOut">
              <a:rPr lang="en-US" smtClean="0"/>
              <a:t>3/31/23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6B1A7-4D0B-4A22-96C5-2B4CB3DF7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36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91E-4F8D-4868-BB0A-8DAB2663C13A}" type="datetimeFigureOut">
              <a:rPr lang="en-US" smtClean="0"/>
              <a:t>3/31/23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6B1A7-4D0B-4A22-96C5-2B4CB3DF7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024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9C91E-4F8D-4868-BB0A-8DAB2663C13A}" type="datetimeFigureOut">
              <a:rPr lang="en-US" smtClean="0"/>
              <a:t>3/31/23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6B1A7-4D0B-4A22-96C5-2B4CB3DF7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13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wigwi.com/menuju-trailer-baru-gal-gadot-rilis-teaser-film-wonder-woman-28856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rotarysupportcenter@rotary.or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paulwalter.d7770@gmail.com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carl.davis@rotary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/>
              <a:t>The Rotary Foundation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Spring Assembly, April 2023</a:t>
            </a:r>
          </a:p>
          <a:p>
            <a:r>
              <a:rPr lang="en-US">
                <a:solidFill>
                  <a:schemeClr val="tx1"/>
                </a:solidFill>
              </a:rPr>
              <a:t>District 7770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10200"/>
            <a:ext cx="944273" cy="1233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032" y="5714999"/>
            <a:ext cx="2384467" cy="92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318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10200"/>
            <a:ext cx="944273" cy="1233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032" y="5714999"/>
            <a:ext cx="2384467" cy="9286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72746" y="533400"/>
            <a:ext cx="6705600" cy="5018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Bequest Society 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1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0" dirty="0">
              <a:effectLst/>
              <a:latin typeface="Sentinel-Book"/>
              <a:ea typeface="Calibri" panose="020F0502020204030204" pitchFamily="34" charset="0"/>
              <a:cs typeface="Sentinel-Book"/>
            </a:endParaRPr>
          </a:p>
          <a:p>
            <a:pPr marR="0" lvl="1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level of giving includes the benefits of the preceding levels: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$10,000 A Bequest Society pin and an exclusive art piece suitable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for framing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$25,000 A Rotary’s Promise crystal and a named endowed fund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$50,000 Separate named endowed funds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$100,000 A customized Rotary’s Promise crystal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$250,000 Posthumous induction into the Arch </a:t>
            </a:r>
            <a:r>
              <a:rPr lang="en-US" dirty="0" err="1">
                <a:effectLst/>
                <a:latin typeface="Sentinel-Book"/>
                <a:ea typeface="Calibri" panose="020F0502020204030204" pitchFamily="34" charset="0"/>
                <a:cs typeface="Sentinel-Book"/>
              </a:rPr>
              <a:t>Klumph</a:t>
            </a:r>
            <a:r>
              <a:rPr lang="en-US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 Society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$500,000 Special seating and registration benefits at the Rotary International Convention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802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10200"/>
            <a:ext cx="944273" cy="1233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032" y="5714999"/>
            <a:ext cx="2384467" cy="9286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307757" y="533400"/>
            <a:ext cx="6705600" cy="4104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0" dirty="0">
              <a:effectLst/>
              <a:latin typeface="Sentinel-Book"/>
              <a:ea typeface="Calibri" panose="020F0502020204030204" pitchFamily="34" charset="0"/>
              <a:cs typeface="Sentinel-Book"/>
            </a:endParaRP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Legacy Society</a:t>
            </a: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0" dirty="0">
              <a:latin typeface="Sentinel-Book"/>
              <a:ea typeface="Calibri" panose="020F0502020204030204" pitchFamily="34" charset="0"/>
              <a:cs typeface="Sentinel-Book"/>
            </a:endParaRP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Individuals or couples who substantiate future gifts to the Endowment of $1 million or more are invited to join the Legacy Society.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27126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C2997EE-0889-44C3-AC0D-18F26AC9AA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34" r="-1" b="30985"/>
          <a:stretch/>
        </p:blipFill>
        <p:spPr>
          <a:xfrm>
            <a:off x="4216674" y="10"/>
            <a:ext cx="4927327" cy="3750724"/>
          </a:xfrm>
          <a:custGeom>
            <a:avLst/>
            <a:gdLst/>
            <a:ahLst/>
            <a:cxnLst/>
            <a:rect l="l" t="t" r="r" b="b"/>
            <a:pathLst>
              <a:path w="6569769" h="3750734">
                <a:moveTo>
                  <a:pt x="1738471" y="0"/>
                </a:moveTo>
                <a:lnTo>
                  <a:pt x="6569769" y="0"/>
                </a:lnTo>
                <a:lnTo>
                  <a:pt x="6569769" y="3750734"/>
                </a:lnTo>
                <a:lnTo>
                  <a:pt x="0" y="3750734"/>
                </a:lnTo>
                <a:close/>
              </a:path>
            </a:pathLst>
          </a:cu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" r="21089" b="-1"/>
          <a:stretch/>
        </p:blipFill>
        <p:spPr>
          <a:xfrm>
            <a:off x="3136508" y="3887894"/>
            <a:ext cx="6007493" cy="2970106"/>
          </a:xfrm>
          <a:custGeom>
            <a:avLst/>
            <a:gdLst/>
            <a:ahLst/>
            <a:cxnLst/>
            <a:rect l="l" t="t" r="r" b="b"/>
            <a:pathLst>
              <a:path w="8009991" h="2970106">
                <a:moveTo>
                  <a:pt x="1376648" y="0"/>
                </a:moveTo>
                <a:lnTo>
                  <a:pt x="8009991" y="0"/>
                </a:lnTo>
                <a:lnTo>
                  <a:pt x="8009991" y="2970106"/>
                </a:lnTo>
                <a:lnTo>
                  <a:pt x="0" y="2970106"/>
                </a:lnTo>
                <a:close/>
              </a:path>
            </a:pathLst>
          </a:custGeom>
        </p:spPr>
      </p:pic>
      <p:pic>
        <p:nvPicPr>
          <p:cNvPr id="3" name="Picture 2" descr="A person wearing a coat&#10;&#10;Description automatically generated with low confidence">
            <a:extLst>
              <a:ext uri="{FF2B5EF4-FFF2-40B4-BE49-F238E27FC236}">
                <a16:creationId xmlns:a16="http://schemas.microsoft.com/office/drawing/2014/main" id="{982D1516-C92D-349B-CA3D-C84F8F14010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31448"/>
          <a:stretch/>
        </p:blipFill>
        <p:spPr>
          <a:xfrm>
            <a:off x="20" y="10"/>
            <a:ext cx="5627313" cy="6857990"/>
          </a:xfrm>
          <a:custGeom>
            <a:avLst/>
            <a:gdLst/>
            <a:ahLst/>
            <a:cxnLst/>
            <a:rect l="l" t="t" r="r" b="b"/>
            <a:pathLst>
              <a:path w="7503111" h="6858000">
                <a:moveTo>
                  <a:pt x="0" y="0"/>
                </a:moveTo>
                <a:lnTo>
                  <a:pt x="677334" y="0"/>
                </a:lnTo>
                <a:lnTo>
                  <a:pt x="1168036" y="0"/>
                </a:lnTo>
                <a:lnTo>
                  <a:pt x="1205499" y="0"/>
                </a:lnTo>
                <a:lnTo>
                  <a:pt x="1647632" y="0"/>
                </a:lnTo>
                <a:lnTo>
                  <a:pt x="7215401" y="0"/>
                </a:lnTo>
                <a:lnTo>
                  <a:pt x="4041567" y="6852993"/>
                </a:lnTo>
                <a:lnTo>
                  <a:pt x="7503111" y="6852993"/>
                </a:lnTo>
                <a:lnTo>
                  <a:pt x="7503111" y="6852994"/>
                </a:lnTo>
                <a:lnTo>
                  <a:pt x="1647632" y="6852994"/>
                </a:lnTo>
                <a:lnTo>
                  <a:pt x="1647632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965295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2" descr="A person in a garment&#10;&#10;Description automatically generated with medium confidence">
            <a:extLst>
              <a:ext uri="{FF2B5EF4-FFF2-40B4-BE49-F238E27FC236}">
                <a16:creationId xmlns:a16="http://schemas.microsoft.com/office/drawing/2014/main" id="{85BB1A43-7F11-ECB5-9778-C9AB5CD4E5F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9955" r="35955" b="-1"/>
          <a:stretch/>
        </p:blipFill>
        <p:spPr>
          <a:xfrm>
            <a:off x="628649" y="557188"/>
            <a:ext cx="3136438" cy="575029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1" r="28148"/>
          <a:stretch/>
        </p:blipFill>
        <p:spPr>
          <a:xfrm>
            <a:off x="3890081" y="557188"/>
            <a:ext cx="4625269" cy="278594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50" r="2" b="37004"/>
          <a:stretch/>
        </p:blipFill>
        <p:spPr>
          <a:xfrm>
            <a:off x="3890080" y="3514851"/>
            <a:ext cx="4625269" cy="2792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216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10200"/>
            <a:ext cx="944273" cy="1233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032" y="5714999"/>
            <a:ext cx="2384467" cy="9286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38200" y="533400"/>
            <a:ext cx="717515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000" dirty="0"/>
          </a:p>
          <a:p>
            <a:pPr algn="ctr"/>
            <a:r>
              <a:rPr lang="en-US" sz="3000" dirty="0"/>
              <a:t>The Rotary Foundation </a:t>
            </a:r>
          </a:p>
          <a:p>
            <a:pPr algn="ctr"/>
            <a:r>
              <a:rPr lang="en-US" sz="3000" dirty="0"/>
              <a:t>Reports</a:t>
            </a:r>
          </a:p>
          <a:p>
            <a:pPr algn="ctr"/>
            <a:endParaRPr lang="en-US" sz="3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dirty="0"/>
              <a:t>Donor History Report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dirty="0"/>
              <a:t>Club Fundraising Analysis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dirty="0"/>
              <a:t>Club Recognition Summary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dirty="0"/>
              <a:t>District Fundraising Profile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dirty="0"/>
              <a:t>Major Donor and Bequest Society Report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dirty="0"/>
              <a:t>Paul Harris Fellow and Benefactor Report </a:t>
            </a:r>
          </a:p>
        </p:txBody>
      </p:sp>
    </p:spTree>
    <p:extLst>
      <p:ext uri="{BB962C8B-B14F-4D97-AF65-F5344CB8AC3E}">
        <p14:creationId xmlns:p14="http://schemas.microsoft.com/office/powerpoint/2010/main" val="925057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10200"/>
            <a:ext cx="944273" cy="1233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032" y="5714999"/>
            <a:ext cx="2384467" cy="9286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95400" y="533400"/>
            <a:ext cx="6705600" cy="5212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WHERE TO DIRECT QUESTIONS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Call +1-866-976-8279 or email </a:t>
            </a:r>
            <a:r>
              <a:rPr lang="en-US" sz="2400" dirty="0">
                <a:effectLst/>
                <a:latin typeface="Sentinel-Book"/>
                <a:ea typeface="Calibri" panose="020F0502020204030204" pitchFamily="34" charset="0"/>
                <a:cs typeface="Sentinel-Book"/>
                <a:hlinkClick r:id="rId4"/>
              </a:rPr>
              <a:t>rotarysupportcenter@rotary.org</a:t>
            </a:r>
            <a:r>
              <a:rPr lang="en-US" sz="2400" dirty="0">
                <a:latin typeface="Sentinel-Book"/>
                <a:ea typeface="Calibri" panose="020F0502020204030204" pitchFamily="34" charset="0"/>
                <a:cs typeface="Sentinel-Book"/>
              </a:rPr>
              <a:t> </a:t>
            </a:r>
            <a:r>
              <a:rPr lang="en-US" sz="24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to check on contributions and recognition points, find information about grants, and ask questions.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The Rotary Foundation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14280 Collections Center Drive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Chicago, IL 60693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Sentinel-Book"/>
              <a:ea typeface="Calibri" panose="020F0502020204030204" pitchFamily="34" charset="0"/>
              <a:cs typeface="Sentinel-Book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+1-866-976-8279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rotarysupportcenter@rotary.org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1952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10200"/>
            <a:ext cx="944273" cy="1233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032" y="5714999"/>
            <a:ext cx="2384467" cy="9286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95400" y="533400"/>
            <a:ext cx="67056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District 7770 Foundation Chair</a:t>
            </a:r>
          </a:p>
          <a:p>
            <a:pPr algn="ctr"/>
            <a:endParaRPr lang="en-US" sz="3000" dirty="0"/>
          </a:p>
          <a:p>
            <a:pPr algn="ctr"/>
            <a:r>
              <a:rPr lang="en-US" sz="3000" dirty="0"/>
              <a:t>Contact me for help navigating your way with Bequest Society, Benefactors &amp; Major Gifts</a:t>
            </a:r>
          </a:p>
          <a:p>
            <a:pPr algn="ctr"/>
            <a:endParaRPr lang="en-US" sz="3000" dirty="0"/>
          </a:p>
          <a:p>
            <a:pPr algn="ctr"/>
            <a:r>
              <a:rPr lang="en-US" sz="3000" dirty="0"/>
              <a:t>Paul Walter</a:t>
            </a:r>
          </a:p>
          <a:p>
            <a:pPr algn="ctr"/>
            <a:r>
              <a:rPr lang="en-US" sz="3000" dirty="0">
                <a:hlinkClick r:id="rId4"/>
              </a:rPr>
              <a:t>paulwalter.d7770@gmail.com</a:t>
            </a:r>
            <a:endParaRPr lang="en-US" sz="3000" dirty="0"/>
          </a:p>
          <a:p>
            <a:pPr algn="ctr"/>
            <a:r>
              <a:rPr lang="en-US" sz="3000" dirty="0"/>
              <a:t>m:  843.301.8878</a:t>
            </a:r>
          </a:p>
        </p:txBody>
      </p:sp>
    </p:spTree>
    <p:extLst>
      <p:ext uri="{BB962C8B-B14F-4D97-AF65-F5344CB8AC3E}">
        <p14:creationId xmlns:p14="http://schemas.microsoft.com/office/powerpoint/2010/main" val="41077474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10200"/>
            <a:ext cx="944273" cy="1233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032" y="5714999"/>
            <a:ext cx="2384467" cy="9286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95400" y="533400"/>
            <a:ext cx="6705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000" dirty="0"/>
          </a:p>
          <a:p>
            <a:pPr algn="ctr"/>
            <a:r>
              <a:rPr lang="en-US" sz="3000" dirty="0"/>
              <a:t>The Rotary Foundation </a:t>
            </a:r>
          </a:p>
          <a:p>
            <a:pPr algn="ctr"/>
            <a:endParaRPr lang="en-US" sz="3000" dirty="0"/>
          </a:p>
          <a:p>
            <a:pPr algn="ctr"/>
            <a:r>
              <a:rPr lang="en-US" sz="3000" dirty="0"/>
              <a:t>Contact Senior Major Gifts Officer,</a:t>
            </a:r>
          </a:p>
          <a:p>
            <a:pPr algn="ctr"/>
            <a:r>
              <a:rPr lang="en-US" sz="3000" dirty="0"/>
              <a:t> </a:t>
            </a:r>
            <a:r>
              <a:rPr lang="en-US" sz="3000" b="1" u="sng" dirty="0"/>
              <a:t>Carl Davis </a:t>
            </a:r>
            <a:r>
              <a:rPr lang="en-US" sz="3000" dirty="0"/>
              <a:t>for help navigating your way with Bequest Society, Benefactors &amp; Major Gifts</a:t>
            </a:r>
          </a:p>
          <a:p>
            <a:pPr algn="ctr"/>
            <a:endParaRPr lang="en-US" sz="3000" dirty="0"/>
          </a:p>
          <a:p>
            <a:pPr algn="ctr"/>
            <a:r>
              <a:rPr lang="en-US" sz="3000" dirty="0"/>
              <a:t>Carl W Davis</a:t>
            </a:r>
          </a:p>
          <a:p>
            <a:pPr algn="ctr"/>
            <a:r>
              <a:rPr lang="en-US" sz="3000" dirty="0">
                <a:hlinkClick r:id="rId4"/>
              </a:rPr>
              <a:t>carl.davis@rotary.org</a:t>
            </a:r>
            <a:endParaRPr lang="en-US" sz="3000" dirty="0"/>
          </a:p>
          <a:p>
            <a:pPr algn="ctr"/>
            <a:r>
              <a:rPr lang="en-US" sz="3000" dirty="0"/>
              <a:t>m:  773.949.5243</a:t>
            </a:r>
          </a:p>
          <a:p>
            <a:pPr algn="ctr"/>
            <a:r>
              <a:rPr lang="en-US" sz="3000" dirty="0"/>
              <a:t>o: 847.424.5343</a:t>
            </a:r>
          </a:p>
        </p:txBody>
      </p:sp>
    </p:spTree>
    <p:extLst>
      <p:ext uri="{BB962C8B-B14F-4D97-AF65-F5344CB8AC3E}">
        <p14:creationId xmlns:p14="http://schemas.microsoft.com/office/powerpoint/2010/main" val="2422562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2228851"/>
          </a:xfrm>
        </p:spPr>
        <p:txBody>
          <a:bodyPr>
            <a:normAutofit fontScale="90000"/>
          </a:bodyPr>
          <a:lstStyle/>
          <a:p>
            <a:br>
              <a:rPr lang="en-US" sz="5300" dirty="0"/>
            </a:br>
            <a:br>
              <a:rPr lang="en-US" sz="5300" dirty="0"/>
            </a:br>
            <a:r>
              <a:rPr lang="en-US" sz="5300" dirty="0"/>
              <a:t>Paul Walter</a:t>
            </a:r>
            <a:br>
              <a:rPr lang="en-US" sz="5300" dirty="0"/>
            </a:br>
            <a:r>
              <a:rPr lang="en-US" sz="5300" dirty="0"/>
              <a:t>Rotary Club </a:t>
            </a:r>
            <a:br>
              <a:rPr lang="en-US" sz="5300" dirty="0"/>
            </a:br>
            <a:r>
              <a:rPr lang="en-US" sz="5300" dirty="0"/>
              <a:t>of </a:t>
            </a:r>
            <a:br>
              <a:rPr lang="en-US" sz="5300" dirty="0"/>
            </a:br>
            <a:r>
              <a:rPr lang="en-US" sz="5300" dirty="0"/>
              <a:t>Hilton Head Island</a:t>
            </a:r>
            <a:br>
              <a:rPr lang="en-US" sz="4800" dirty="0"/>
            </a:br>
            <a:br>
              <a:rPr lang="en-US" sz="4800" dirty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Email:  </a:t>
            </a:r>
            <a:r>
              <a:rPr lang="en-US" dirty="0">
                <a:solidFill>
                  <a:srgbClr val="000000"/>
                </a:solidFill>
              </a:rPr>
              <a:t>paulwalter.d7770@gmail.com</a:t>
            </a:r>
          </a:p>
          <a:p>
            <a:r>
              <a:rPr lang="en-US" dirty="0">
                <a:solidFill>
                  <a:schemeClr val="tx1"/>
                </a:solidFill>
              </a:rPr>
              <a:t>m: 843.301.8878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10200"/>
            <a:ext cx="944273" cy="1233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032" y="5714999"/>
            <a:ext cx="2384467" cy="92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142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10200"/>
            <a:ext cx="944273" cy="1233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032" y="5714999"/>
            <a:ext cx="2384467" cy="92868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71600" y="533400"/>
            <a:ext cx="66294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/>
              <a:t>The Rotary Foundation</a:t>
            </a:r>
          </a:p>
          <a:p>
            <a:pPr algn="ctr"/>
            <a:r>
              <a:rPr lang="en-US" sz="3000" dirty="0"/>
              <a:t>(TRF)</a:t>
            </a:r>
          </a:p>
          <a:p>
            <a:pPr algn="ctr"/>
            <a:endParaRPr lang="en-US" sz="3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dirty="0"/>
              <a:t>Major Gifts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dirty="0"/>
              <a:t>Bequest Society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dirty="0"/>
              <a:t>Benefactors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2696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10200"/>
            <a:ext cx="944273" cy="1233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032" y="5714999"/>
            <a:ext cx="2384467" cy="9286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43000" y="533400"/>
            <a:ext cx="6858000" cy="6260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Major Donor</a:t>
            </a: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0">
              <a:latin typeface="Sentinel-Book"/>
              <a:ea typeface="Calibri" panose="020F0502020204030204" pitchFamily="34" charset="0"/>
              <a:cs typeface="Sentinel-Book"/>
            </a:endParaRP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recognizes individuals or couples whose combined giving has reached $10,000, regardless of the gift designation. This recognition level can be achieved only through personal contributions and </a:t>
            </a:r>
            <a:r>
              <a:rPr lang="en-US" sz="3000" b="1" u="sng">
                <a:effectLst/>
                <a:latin typeface="Sentinel-Book"/>
                <a:ea typeface="Calibri" panose="020F0502020204030204" pitchFamily="34" charset="0"/>
                <a:cs typeface="Sentinel-Book"/>
              </a:rPr>
              <a:t>not</a:t>
            </a:r>
            <a:r>
              <a:rPr lang="en-US" sz="300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 through recognition points.</a:t>
            </a:r>
            <a:endParaRPr lang="en-US" sz="3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/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en-US" sz="3600"/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70382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10200"/>
            <a:ext cx="944273" cy="1233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032" y="5714999"/>
            <a:ext cx="2384467" cy="9286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43000" y="533400"/>
            <a:ext cx="6858000" cy="5816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Major Donor </a:t>
            </a: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Level Range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0200" lvl="3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endParaRPr lang="en-US" sz="3000" dirty="0">
              <a:latin typeface="Sentinel-Book"/>
              <a:ea typeface="Calibri" panose="020F0502020204030204" pitchFamily="34" charset="0"/>
              <a:cs typeface="Sentinel-Book"/>
            </a:endParaRPr>
          </a:p>
          <a:p>
            <a:pPr marL="1600200" lvl="3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en-US" sz="28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Level 1</a:t>
            </a:r>
          </a:p>
          <a:p>
            <a:pPr marL="2057400" lvl="4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en-US" sz="28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 $10,000 to $24,999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0200" lvl="3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en-US" sz="28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Level 2</a:t>
            </a:r>
          </a:p>
          <a:p>
            <a:pPr marL="2057400" lvl="4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en-US" sz="28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2 $25,000 to $49,999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0200" lvl="3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en-US" sz="28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Level 3 </a:t>
            </a:r>
          </a:p>
          <a:p>
            <a:pPr marL="2057400" lvl="4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en-US" sz="28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$50,000 to $99,999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0200" lvl="3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en-US" sz="28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Level 4</a:t>
            </a:r>
          </a:p>
          <a:p>
            <a:pPr marL="2057400" lvl="4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en-US" sz="28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 $100,000 to $249,999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00671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10200"/>
            <a:ext cx="944273" cy="1233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032" y="5714999"/>
            <a:ext cx="2384467" cy="9286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295400" y="533400"/>
            <a:ext cx="6705600" cy="4516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Arch </a:t>
            </a:r>
            <a:r>
              <a:rPr lang="en-US" sz="3000" dirty="0" err="1">
                <a:effectLst/>
                <a:latin typeface="Sentinel-Book"/>
                <a:ea typeface="Calibri" panose="020F0502020204030204" pitchFamily="34" charset="0"/>
                <a:cs typeface="Sentinel-Book"/>
              </a:rPr>
              <a:t>Klumph</a:t>
            </a:r>
            <a:r>
              <a:rPr lang="en-US" sz="30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 Society</a:t>
            </a: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0" dirty="0">
              <a:effectLst/>
              <a:latin typeface="Sentinel-Book"/>
              <a:ea typeface="Calibri" panose="020F0502020204030204" pitchFamily="34" charset="0"/>
              <a:cs typeface="Sentinel-Book"/>
            </a:endParaRP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Donors who contribute $250,000 or more become members of the Arch </a:t>
            </a:r>
            <a:r>
              <a:rPr lang="en-US" sz="3000" dirty="0" err="1">
                <a:effectLst/>
                <a:latin typeface="Sentinel-Book"/>
                <a:ea typeface="Calibri" panose="020F0502020204030204" pitchFamily="34" charset="0"/>
                <a:cs typeface="Sentinel-Book"/>
              </a:rPr>
              <a:t>Klumph</a:t>
            </a:r>
            <a:r>
              <a:rPr lang="en-US" sz="30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 Society.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Arch </a:t>
            </a:r>
            <a:r>
              <a:rPr lang="en-US" sz="3000" dirty="0" err="1">
                <a:effectLst/>
                <a:latin typeface="Sentinel-Book"/>
                <a:ea typeface="Calibri" panose="020F0502020204030204" pitchFamily="34" charset="0"/>
                <a:cs typeface="Sentinel-Book"/>
              </a:rPr>
              <a:t>Klumph</a:t>
            </a:r>
            <a:r>
              <a:rPr lang="en-US" sz="30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 Society members are listed in the Major Donor, Arch </a:t>
            </a:r>
            <a:r>
              <a:rPr lang="en-US" sz="3000" dirty="0" err="1">
                <a:effectLst/>
                <a:latin typeface="Sentinel-Book"/>
                <a:ea typeface="Calibri" panose="020F0502020204030204" pitchFamily="34" charset="0"/>
                <a:cs typeface="Sentinel-Book"/>
              </a:rPr>
              <a:t>Klumph</a:t>
            </a:r>
            <a:r>
              <a:rPr lang="en-US" sz="30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 Society, and Bequest Society Report.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758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10200"/>
            <a:ext cx="944273" cy="1233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032" y="5714999"/>
            <a:ext cx="2384467" cy="9286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295400" y="533400"/>
            <a:ext cx="6705600" cy="6360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Arch </a:t>
            </a:r>
            <a:r>
              <a:rPr lang="en-US" sz="3000" dirty="0" err="1">
                <a:effectLst/>
                <a:latin typeface="Sentinel-Book"/>
                <a:ea typeface="Calibri" panose="020F0502020204030204" pitchFamily="34" charset="0"/>
                <a:cs typeface="Sentinel-Book"/>
              </a:rPr>
              <a:t>Klumph</a:t>
            </a:r>
            <a:r>
              <a:rPr lang="en-US" sz="30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 Society </a:t>
            </a: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Donors Levels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Trustees Circle</a:t>
            </a:r>
          </a:p>
          <a:p>
            <a:pPr marL="1714500" lvl="3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$250,000 to $499,999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Chair’s Circle</a:t>
            </a:r>
          </a:p>
          <a:p>
            <a:pPr marL="1714500" lvl="3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$500,000 to $999,999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Foundation Circle </a:t>
            </a:r>
          </a:p>
          <a:p>
            <a:pPr marL="1714500" lvl="3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$1 million to $2,499,999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Platinum Trustees Circle</a:t>
            </a:r>
          </a:p>
          <a:p>
            <a:pPr marL="1714500" lvl="3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$2.5 million to $4,999,999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Platinum Chair’s Circle </a:t>
            </a:r>
          </a:p>
          <a:p>
            <a:pPr marL="1714500" lvl="3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$5 million to $9,999,999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Platinum Foundation Circle</a:t>
            </a:r>
          </a:p>
          <a:p>
            <a:pPr marL="1714500" lvl="3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$10 million and above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415709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10200"/>
            <a:ext cx="944273" cy="1233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032" y="5714999"/>
            <a:ext cx="2384467" cy="9286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95400" y="533400"/>
            <a:ext cx="6705600" cy="4516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0" dirty="0">
              <a:effectLst/>
              <a:latin typeface="Sentinel-Book"/>
              <a:ea typeface="Calibri" panose="020F0502020204030204" pitchFamily="34" charset="0"/>
              <a:cs typeface="Sentinel-Book"/>
            </a:endParaRP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0" dirty="0">
              <a:latin typeface="Sentinel-Book"/>
              <a:ea typeface="Calibri" panose="020F0502020204030204" pitchFamily="34" charset="0"/>
              <a:cs typeface="Sentinel-Book"/>
            </a:endParaRP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Benefactor</a:t>
            </a: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0" dirty="0">
              <a:latin typeface="Sentinel-Book"/>
              <a:ea typeface="Calibri" panose="020F0502020204030204" pitchFamily="34" charset="0"/>
              <a:cs typeface="Sentinel-Book"/>
            </a:endParaRP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an individual who notifies The Rotary Foundation of a commitment for future gifts to the Endowment of $1,000 or who makes an outright gift of $1,000 or more to the Endowment.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308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10200"/>
            <a:ext cx="944273" cy="1233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032" y="5714999"/>
            <a:ext cx="2384467" cy="9286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95400" y="533400"/>
            <a:ext cx="6705600" cy="4022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0" dirty="0">
              <a:effectLst/>
              <a:latin typeface="Sentinel-Book"/>
              <a:ea typeface="Calibri" panose="020F0502020204030204" pitchFamily="34" charset="0"/>
              <a:cs typeface="Sentinel-Book"/>
            </a:endParaRP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Bequest Society </a:t>
            </a: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0" dirty="0">
              <a:latin typeface="Sentinel-Book"/>
              <a:ea typeface="Calibri" panose="020F0502020204030204" pitchFamily="34" charset="0"/>
              <a:cs typeface="Sentinel-Book"/>
            </a:endParaRP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Individuals or couples who notify The Rotary Foundation of their commitment to include future gifts to the Foundation of $10,000 or more in their estate plans are invited to join the</a:t>
            </a: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effectLst/>
                <a:latin typeface="Sentinel-Book"/>
                <a:ea typeface="Calibri" panose="020F0502020204030204" pitchFamily="34" charset="0"/>
                <a:cs typeface="Sentinel-Book"/>
              </a:rPr>
              <a:t>Bequest Society. 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401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531</Words>
  <Application>Microsoft Macintosh PowerPoint</Application>
  <PresentationFormat>On-screen Show (4:3)</PresentationFormat>
  <Paragraphs>109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Sentinel-Book</vt:lpstr>
      <vt:lpstr>Wingdings</vt:lpstr>
      <vt:lpstr>Office Theme</vt:lpstr>
      <vt:lpstr>The Rotary Foundation</vt:lpstr>
      <vt:lpstr>  Paul Walter Rotary Club  of  Hilton Head Island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Rotary Foundation</dc:title>
  <dc:creator>Kerry Bunton</dc:creator>
  <cp:lastModifiedBy>Walter, Jennifer</cp:lastModifiedBy>
  <cp:revision>17</cp:revision>
  <dcterms:created xsi:type="dcterms:W3CDTF">2023-03-28T15:44:15Z</dcterms:created>
  <dcterms:modified xsi:type="dcterms:W3CDTF">2023-03-31T19:57:46Z</dcterms:modified>
</cp:coreProperties>
</file>