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43" r:id="rId2"/>
    <p:sldId id="521" r:id="rId3"/>
    <p:sldId id="501" r:id="rId4"/>
    <p:sldId id="525" r:id="rId5"/>
    <p:sldId id="523" r:id="rId6"/>
    <p:sldId id="522" r:id="rId7"/>
    <p:sldId id="505" r:id="rId8"/>
    <p:sldId id="513" r:id="rId9"/>
    <p:sldId id="506" r:id="rId10"/>
    <p:sldId id="507" r:id="rId11"/>
    <p:sldId id="524" r:id="rId12"/>
    <p:sldId id="527" r:id="rId13"/>
    <p:sldId id="446" r:id="rId14"/>
    <p:sldId id="414" r:id="rId15"/>
    <p:sldId id="437" r:id="rId16"/>
    <p:sldId id="438" r:id="rId17"/>
    <p:sldId id="515" r:id="rId18"/>
    <p:sldId id="518" r:id="rId19"/>
    <p:sldId id="519" r:id="rId20"/>
    <p:sldId id="520" r:id="rId21"/>
    <p:sldId id="528" r:id="rId22"/>
    <p:sldId id="526" r:id="rId23"/>
    <p:sldId id="448" r:id="rId24"/>
    <p:sldId id="41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nie Riedel" initials="BR" lastIdx="1" clrIdx="0">
    <p:extLst>
      <p:ext uri="{19B8F6BF-5375-455C-9EA6-DF929625EA0E}">
        <p15:presenceInfo xmlns:p15="http://schemas.microsoft.com/office/powerpoint/2012/main" userId="2f94385eeecdbee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09F5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92841" autoAdjust="0"/>
  </p:normalViewPr>
  <p:slideViewPr>
    <p:cSldViewPr snapToGrid="0">
      <p:cViewPr varScale="1">
        <p:scale>
          <a:sx n="98" d="100"/>
          <a:sy n="98" d="100"/>
        </p:scale>
        <p:origin x="4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0838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Wright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Wright - Today, in some nameless village a child greeted the new day unaware that during the night polio passed him over because he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 immunized.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1B56930-6EA8-45CF-BD66-5FF69CD1A7A7}" type="datetime1">
              <a:rPr lang="en-US" smtClean="0"/>
              <a:t>4/17/2023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44791-F76E-4339-A8C7-40C33FA6CE8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02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Wright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Wright - Today, in some nameless village a child greeted the new day unaware that during the night polio passed him over because he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 immunized.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1B56930-6EA8-45CF-BD66-5FF69CD1A7A7}" type="datetime1">
              <a:rPr lang="en-US" smtClean="0"/>
              <a:t>4/17/2023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44791-F76E-4339-A8C7-40C33FA6CE8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41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Wright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Wright - Today, in some nameless village a child greeted the new day unaware that during the night polio passed him over because he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 immunized.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1B56930-6EA8-45CF-BD66-5FF69CD1A7A7}" type="datetime1">
              <a:rPr lang="en-US" smtClean="0"/>
              <a:t>4/17/2023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44791-F76E-4339-A8C7-40C33FA6CE8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64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Wright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Wright - Today, in some nameless village a child greeted the new day unaware that during the night polio passed him over because he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 immunized.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1B56930-6EA8-45CF-BD66-5FF69CD1A7A7}" type="datetime1">
              <a:rPr lang="en-US" smtClean="0"/>
              <a:t>4/17/2023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44791-F76E-4339-A8C7-40C33FA6CE8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198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Wright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Wright - Today, in some nameless village a child greeted the new day unaware that during the night polio passed him over because he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 immunized.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1B56930-6EA8-45CF-BD66-5FF69CD1A7A7}" type="datetime1">
              <a:rPr lang="en-US" smtClean="0"/>
              <a:t>4/17/2023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44791-F76E-4339-A8C7-40C33FA6CE8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47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Wright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Wright - Today, in some nameless village a child greeted the new day unaware that during the night polio passed him over because he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 immunized.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1B56930-6EA8-45CF-BD66-5FF69CD1A7A7}" type="datetime1">
              <a:rPr lang="en-US" smtClean="0"/>
              <a:t>4/17/2023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44791-F76E-4339-A8C7-40C33FA6CE8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807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Wright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Wright - Today, in some nameless village a child greeted the new day unaware that during the night polio passed him over because he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 immunized.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1B56930-6EA8-45CF-BD66-5FF69CD1A7A7}" type="datetime1">
              <a:rPr lang="en-US" smtClean="0"/>
              <a:t>4/17/2023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44791-F76E-4339-A8C7-40C33FA6CE8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36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Wright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Wright - Today, in some nameless village a child greeted the new day unaware that during the night polio passed him over because he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 immunized.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1B56930-6EA8-45CF-BD66-5FF69CD1A7A7}" type="datetime1">
              <a:rPr lang="en-US" smtClean="0"/>
              <a:t>4/17/2023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44791-F76E-4339-A8C7-40C33FA6CE8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838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Wright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Wright - Today, in some nameless village a child greeted the new day unaware that during the night polio passed him over because he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 immunized.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1B56930-6EA8-45CF-BD66-5FF69CD1A7A7}" type="datetime1">
              <a:rPr lang="en-US" smtClean="0"/>
              <a:t>4/17/2023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44791-F76E-4339-A8C7-40C33FA6CE8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75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268E6-D290-4035-9A35-8A080DF3FC30}" type="datetime1">
              <a:rPr lang="en-US" smtClean="0"/>
              <a:pPr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5B69-3465-46F0-BB13-A400CDCFE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E5374-B4F1-4AA4-A1E0-74C27D6B3B5F}" type="datetime1">
              <a:rPr lang="en-US" smtClean="0"/>
              <a:pPr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5B69-3465-46F0-BB13-A400CDCFE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1D542-555C-4D4C-92F6-599E7E6E3E3E}" type="datetime1">
              <a:rPr lang="en-US" smtClean="0"/>
              <a:pPr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5B69-3465-46F0-BB13-A400CDCFE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2916-EB19-4D0C-A89E-A17F56F49246}" type="datetime1">
              <a:rPr lang="en-US" smtClean="0"/>
              <a:pPr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5B69-3465-46F0-BB13-A400CDCFE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14A4-D10C-485F-A774-CA5A18257E85}" type="datetime1">
              <a:rPr lang="en-US" smtClean="0"/>
              <a:pPr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5B69-3465-46F0-BB13-A400CDCFE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21B92-3DD5-4856-9F8D-3B3B2FF2F967}" type="datetime1">
              <a:rPr lang="en-US" smtClean="0"/>
              <a:pPr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5B69-3465-46F0-BB13-A400CDCFE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6CAE1-6ED5-4AA8-A9C1-49E2CF389B20}" type="datetime1">
              <a:rPr lang="en-US" smtClean="0"/>
              <a:pPr/>
              <a:t>4/17/2023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5B69-3465-46F0-BB13-A400CDCFE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8FEE-D056-4FEF-A129-14DC4CAC0321}" type="datetime1">
              <a:rPr lang="en-US" smtClean="0"/>
              <a:pPr/>
              <a:t>4/17/2023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5B69-3465-46F0-BB13-A400CDCFE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C7AFD-EE45-4F38-B10C-3935F084C727}" type="datetime1">
              <a:rPr lang="en-US" smtClean="0"/>
              <a:pPr/>
              <a:t>4/17/2023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5B69-3465-46F0-BB13-A400CDCFE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57A3-F618-4436-9EEB-A615BB3459DB}" type="datetime1">
              <a:rPr lang="en-US" smtClean="0"/>
              <a:pPr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5B69-3465-46F0-BB13-A400CDCFE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D9D7-2729-4BD5-913A-3541D4F36553}" type="datetime1">
              <a:rPr lang="en-US" smtClean="0"/>
              <a:pPr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5B69-3465-46F0-BB13-A400CDCFE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EF834-5C1F-48D1-A46F-64F7A7E9E7FB}" type="datetime1">
              <a:rPr lang="en-US" smtClean="0"/>
              <a:pPr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95B69-3465-46F0-BB13-A400CDCFE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BrooksRambo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12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jpg"/><Relationship Id="rId5" Type="http://schemas.openxmlformats.org/officeDocument/2006/relationships/image" Target="../media/image8.pn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2.JPG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BrooksRambo@Gmail.Com" TargetMode="External"/><Relationship Id="rId5" Type="http://schemas.openxmlformats.org/officeDocument/2006/relationships/image" Target="../media/image3.jpg"/><Relationship Id="rId4" Type="http://schemas.openxmlformats.org/officeDocument/2006/relationships/hyperlink" Target="mailto:Bernie@RiedelComputers.Com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64936" y="-183050"/>
            <a:ext cx="9144000" cy="3540727"/>
          </a:xfrm>
        </p:spPr>
        <p:txBody>
          <a:bodyPr>
            <a:noAutofit/>
          </a:bodyPr>
          <a:lstStyle/>
          <a:p>
            <a:r>
              <a:rPr lang="en-US" sz="6600" b="1" kern="100" dirty="0">
                <a:solidFill>
                  <a:schemeClr val="bg1"/>
                </a:solidFill>
              </a:rPr>
              <a:t>District 7770 </a:t>
            </a:r>
          </a:p>
          <a:p>
            <a:r>
              <a:rPr lang="en-US" sz="6600" b="1" kern="100" dirty="0">
                <a:solidFill>
                  <a:srgbClr val="FF0000"/>
                </a:solidFill>
              </a:rPr>
              <a:t>Spring Training</a:t>
            </a:r>
          </a:p>
          <a:p>
            <a:r>
              <a:rPr lang="en-US" sz="6600" b="1" kern="100" dirty="0">
                <a:solidFill>
                  <a:srgbClr val="FF0000"/>
                </a:solidFill>
              </a:rPr>
              <a:t>Polio</a:t>
            </a:r>
          </a:p>
          <a:p>
            <a:endParaRPr lang="en-US" sz="6600" b="1" kern="100" dirty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</p:spPr>
        <p:txBody>
          <a:bodyPr/>
          <a:lstStyle/>
          <a:p>
            <a:fld id="{C3AE42ED-20A8-4A63-927A-05ACECABB815}" type="datetime1">
              <a:rPr lang="en-US" smtClean="0">
                <a:solidFill>
                  <a:schemeClr val="bg1"/>
                </a:solidFill>
              </a:rPr>
              <a:pPr/>
              <a:t>4/17/2023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42BED8-71CC-A154-2240-D85AD853BE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7368" y="0"/>
            <a:ext cx="1801368" cy="1546238"/>
          </a:xfrm>
          <a:prstGeom prst="rect">
            <a:avLst/>
          </a:prstGeom>
        </p:spPr>
      </p:pic>
      <p:pic>
        <p:nvPicPr>
          <p:cNvPr id="6" name="Picture 5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F86B2C90-CEDF-C38D-6D8A-0077753B61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51550"/>
            <a:ext cx="2005210" cy="30084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64DD97-66F4-D91A-7F29-54DCD45D75DA}"/>
              </a:ext>
            </a:extLst>
          </p:cNvPr>
          <p:cNvSpPr txBox="1"/>
          <p:nvPr/>
        </p:nvSpPr>
        <p:spPr>
          <a:xfrm>
            <a:off x="-147185" y="5660032"/>
            <a:ext cx="32139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Bernie Riedel 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PolioPlus</a:t>
            </a:r>
            <a:r>
              <a:rPr lang="en-US" b="1" dirty="0">
                <a:solidFill>
                  <a:schemeClr val="bg1"/>
                </a:solidFill>
              </a:rPr>
              <a:t> Co-Chair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Zone 33 EPNC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65D73F-0769-B7C5-D78F-6AD8AB4DE1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476" y="2651551"/>
            <a:ext cx="2165525" cy="300848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2F31FD4-4539-BF7E-195E-8CAC5144C50F}"/>
              </a:ext>
            </a:extLst>
          </p:cNvPr>
          <p:cNvSpPr txBox="1"/>
          <p:nvPr/>
        </p:nvSpPr>
        <p:spPr>
          <a:xfrm>
            <a:off x="5984482" y="5660031"/>
            <a:ext cx="2922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Sandee Brooks 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PolioPlus</a:t>
            </a:r>
            <a:r>
              <a:rPr lang="en-US" b="1" dirty="0">
                <a:solidFill>
                  <a:schemeClr val="bg1"/>
                </a:solidFill>
              </a:rPr>
              <a:t> Co-Chair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51B0A5-9020-85E6-5AF5-A2CEEF894E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8772" y="191651"/>
            <a:ext cx="878457" cy="1119565"/>
          </a:xfrm>
          <a:prstGeom prst="rect">
            <a:avLst/>
          </a:prstGeom>
        </p:spPr>
      </p:pic>
      <p:pic>
        <p:nvPicPr>
          <p:cNvPr id="4" name="Picture 3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81B9766D-DF91-4D51-EE27-861F57FA18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887" y="3157168"/>
            <a:ext cx="1976353" cy="29645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CBB75FF-77AF-4ACA-00F6-7AC6C9D755A6}"/>
              </a:ext>
            </a:extLst>
          </p:cNvPr>
          <p:cNvSpPr txBox="1"/>
          <p:nvPr/>
        </p:nvSpPr>
        <p:spPr>
          <a:xfrm>
            <a:off x="3154461" y="6077634"/>
            <a:ext cx="2922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Christian </a:t>
            </a:r>
            <a:r>
              <a:rPr lang="en-US" b="1" dirty="0" err="1">
                <a:solidFill>
                  <a:schemeClr val="bg1"/>
                </a:solidFill>
              </a:rPr>
              <a:t>Brutzer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PolioPlus</a:t>
            </a:r>
            <a:r>
              <a:rPr lang="en-US" b="1" dirty="0">
                <a:solidFill>
                  <a:schemeClr val="bg1"/>
                </a:solidFill>
              </a:rPr>
              <a:t> Team Member</a:t>
            </a:r>
          </a:p>
        </p:txBody>
      </p:sp>
    </p:spTree>
    <p:extLst>
      <p:ext uri="{BB962C8B-B14F-4D97-AF65-F5344CB8AC3E}">
        <p14:creationId xmlns:p14="http://schemas.microsoft.com/office/powerpoint/2010/main" val="473724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</p:spPr>
        <p:txBody>
          <a:bodyPr/>
          <a:lstStyle/>
          <a:p>
            <a:fld id="{C3AE42ED-20A8-4A63-927A-05ACECABB815}" type="datetime1">
              <a:rPr lang="en-US" smtClean="0">
                <a:solidFill>
                  <a:schemeClr val="bg1"/>
                </a:solidFill>
              </a:rPr>
              <a:pPr/>
              <a:t>4/17/2023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C43256-0D69-1721-D790-59FF3554AF7E}"/>
              </a:ext>
            </a:extLst>
          </p:cNvPr>
          <p:cNvSpPr txBox="1"/>
          <p:nvPr/>
        </p:nvSpPr>
        <p:spPr>
          <a:xfrm>
            <a:off x="1332781" y="154413"/>
            <a:ext cx="64784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Recognition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1B1C19-C00C-0455-AEF7-C07AF745E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590" y="1830398"/>
            <a:ext cx="9022410" cy="487624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31AC769-AAFC-E632-9F75-BB1CA0EAE9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7368" y="0"/>
            <a:ext cx="1801368" cy="15462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2184CF-91AA-1A50-B3D3-D72FFB6720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8772" y="191651"/>
            <a:ext cx="878457" cy="111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434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</p:spPr>
        <p:txBody>
          <a:bodyPr/>
          <a:lstStyle/>
          <a:p>
            <a:fld id="{C3AE42ED-20A8-4A63-927A-05ACECABB815}" type="datetime1">
              <a:rPr lang="en-US" smtClean="0">
                <a:solidFill>
                  <a:schemeClr val="bg1"/>
                </a:solidFill>
              </a:rPr>
              <a:pPr/>
              <a:t>4/17/2023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C43256-0D69-1721-D790-59FF3554AF7E}"/>
              </a:ext>
            </a:extLst>
          </p:cNvPr>
          <p:cNvSpPr txBox="1"/>
          <p:nvPr/>
        </p:nvSpPr>
        <p:spPr>
          <a:xfrm>
            <a:off x="1332781" y="154413"/>
            <a:ext cx="64784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Now What?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1AC769-AAFC-E632-9F75-BB1CA0EAE9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7368" y="0"/>
            <a:ext cx="1801368" cy="15462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5C39F3-CE38-087F-0F42-B924FCC903D3}"/>
              </a:ext>
            </a:extLst>
          </p:cNvPr>
          <p:cNvSpPr txBox="1"/>
          <p:nvPr/>
        </p:nvSpPr>
        <p:spPr>
          <a:xfrm>
            <a:off x="-4" y="124564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Join the PPS (Fill out the card)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E5FA37-BA3F-53CB-E788-D3E3AFAFB829}"/>
              </a:ext>
            </a:extLst>
          </p:cNvPr>
          <p:cNvSpPr txBox="1"/>
          <p:nvPr/>
        </p:nvSpPr>
        <p:spPr>
          <a:xfrm>
            <a:off x="0" y="1908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Spread the word to your club members: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635C50-C6DF-443A-67BA-64BDB24E8163}"/>
              </a:ext>
            </a:extLst>
          </p:cNvPr>
          <p:cNvSpPr txBox="1"/>
          <p:nvPr/>
        </p:nvSpPr>
        <p:spPr>
          <a:xfrm>
            <a:off x="631622" y="2537525"/>
            <a:ext cx="8275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Need a speaker? Sandee, Bernie, Christian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5FC148-414D-2857-D728-FF8823A8EB1E}"/>
              </a:ext>
            </a:extLst>
          </p:cNvPr>
          <p:cNvSpPr txBox="1"/>
          <p:nvPr/>
        </p:nvSpPr>
        <p:spPr>
          <a:xfrm>
            <a:off x="631622" y="3068952"/>
            <a:ext cx="8086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Utilize PowerPoint &amp; Talking Points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899FE8-C199-2A6D-9935-7AD363B92720}"/>
              </a:ext>
            </a:extLst>
          </p:cNvPr>
          <p:cNvSpPr txBox="1"/>
          <p:nvPr/>
        </p:nvSpPr>
        <p:spPr>
          <a:xfrm>
            <a:off x="631622" y="3674145"/>
            <a:ext cx="85123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Take PPS cards, Email - Text - Mail back to: Sandee Brooks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105 Shoreline Drive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Hilton Head Island, SC 29928</a:t>
            </a:r>
          </a:p>
          <a:p>
            <a:r>
              <a:rPr lang="en-US" sz="3600" b="1" dirty="0" err="1">
                <a:solidFill>
                  <a:schemeClr val="bg1"/>
                </a:solidFill>
                <a:hlinkClick r:id="rId3"/>
              </a:rPr>
              <a:t>BrooksRambo@Gmail.Com</a:t>
            </a:r>
            <a:r>
              <a:rPr lang="en-US" sz="3600" b="1" dirty="0">
                <a:solidFill>
                  <a:schemeClr val="bg1"/>
                </a:solidFill>
              </a:rPr>
              <a:t> 843-290-3054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CF7BF92-A581-4072-F36C-6EC2BC4394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8772" y="191651"/>
            <a:ext cx="878457" cy="111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15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</p:spPr>
        <p:txBody>
          <a:bodyPr/>
          <a:lstStyle/>
          <a:p>
            <a:fld id="{C3AE42ED-20A8-4A63-927A-05ACECABB815}" type="datetime1">
              <a:rPr lang="en-US" smtClean="0">
                <a:solidFill>
                  <a:schemeClr val="bg1"/>
                </a:solidFill>
              </a:rPr>
              <a:pPr/>
              <a:t>4/17/2023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C43256-0D69-1721-D790-59FF3554AF7E}"/>
              </a:ext>
            </a:extLst>
          </p:cNvPr>
          <p:cNvSpPr txBox="1"/>
          <p:nvPr/>
        </p:nvSpPr>
        <p:spPr>
          <a:xfrm>
            <a:off x="1" y="1326641"/>
            <a:ext cx="914399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solidFill>
                  <a:srgbClr val="FF0000"/>
                </a:solidFill>
              </a:rPr>
              <a:t>Questions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4EE82D-4EC9-9E58-E0F2-BE2500210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7368" y="0"/>
            <a:ext cx="1801368" cy="15462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26E4B8-4A9C-D961-822D-6E9964E31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8772" y="191651"/>
            <a:ext cx="878457" cy="111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66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</p:spPr>
        <p:txBody>
          <a:bodyPr/>
          <a:lstStyle/>
          <a:p>
            <a:fld id="{C3AE42ED-20A8-4A63-927A-05ACECABB815}" type="datetime1">
              <a:rPr lang="en-US" smtClean="0">
                <a:solidFill>
                  <a:schemeClr val="bg1"/>
                </a:solidFill>
              </a:rPr>
              <a:pPr/>
              <a:t>4/17/2023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6313" y="45595"/>
            <a:ext cx="64343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Run </a:t>
            </a:r>
            <a:r>
              <a:rPr lang="en-US" sz="6000" b="1" u="sng" dirty="0">
                <a:solidFill>
                  <a:srgbClr val="FF0000"/>
                </a:solidFill>
              </a:rPr>
              <a:t>with</a:t>
            </a:r>
            <a:r>
              <a:rPr lang="en-US" sz="6000" b="1" dirty="0">
                <a:solidFill>
                  <a:srgbClr val="FF0000"/>
                </a:solidFill>
              </a:rPr>
              <a:t> Bernie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001CD9-2A4D-4AD1-A035-79381F7131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1542" y="2260635"/>
            <a:ext cx="3160916" cy="45052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8C28D5-7E15-4B9C-AAAB-D482AA7BE0C7}"/>
              </a:ext>
            </a:extLst>
          </p:cNvPr>
          <p:cNvSpPr txBox="1"/>
          <p:nvPr/>
        </p:nvSpPr>
        <p:spPr>
          <a:xfrm>
            <a:off x="1353331" y="1001077"/>
            <a:ext cx="64343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2023-24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3BAD19-1D33-0AE7-DD7E-2C2107B175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7368" y="0"/>
            <a:ext cx="1801368" cy="15462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114C3C-F9AF-FB45-80D7-AC24CEA210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8772" y="191651"/>
            <a:ext cx="878457" cy="111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944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</p:spPr>
        <p:txBody>
          <a:bodyPr/>
          <a:lstStyle/>
          <a:p>
            <a:fld id="{C3AE42ED-20A8-4A63-927A-05ACECABB815}" type="datetime1">
              <a:rPr lang="en-US" smtClean="0">
                <a:solidFill>
                  <a:schemeClr val="bg1"/>
                </a:solidFill>
              </a:rPr>
              <a:pPr/>
              <a:t>4/17/2023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04855" y="-18701"/>
            <a:ext cx="66051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Run </a:t>
            </a:r>
            <a:r>
              <a:rPr lang="en-US" sz="6000" b="1" u="sng" dirty="0">
                <a:solidFill>
                  <a:srgbClr val="FF0000"/>
                </a:solidFill>
              </a:rPr>
              <a:t>with</a:t>
            </a:r>
            <a:r>
              <a:rPr lang="en-US" sz="6000" b="1" dirty="0">
                <a:solidFill>
                  <a:srgbClr val="FF0000"/>
                </a:solidFill>
              </a:rPr>
              <a:t> Bernie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</a:rPr>
              <a:t>Walk/Run/Bike/Swim/Row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</a:rPr>
              <a:t>(Everything Counts)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001CD9-2A4D-4AD1-A035-79381F7131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1303" y="2797623"/>
            <a:ext cx="3020512" cy="36031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20C2FF-97D2-46AE-820E-473CEC05A213}"/>
              </a:ext>
            </a:extLst>
          </p:cNvPr>
          <p:cNvSpPr txBox="1"/>
          <p:nvPr/>
        </p:nvSpPr>
        <p:spPr>
          <a:xfrm>
            <a:off x="84988" y="3265150"/>
            <a:ext cx="593884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July 1, 2023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to</a:t>
            </a:r>
          </a:p>
          <a:p>
            <a:pPr algn="ctr"/>
            <a:r>
              <a:rPr lang="en-US" sz="6000" b="1" dirty="0">
                <a:solidFill>
                  <a:srgbClr val="FF0000"/>
                </a:solidFill>
              </a:rPr>
              <a:t>October 24</a:t>
            </a:r>
            <a:r>
              <a:rPr lang="en-US" sz="6000" b="1" dirty="0">
                <a:solidFill>
                  <a:schemeClr val="bg1"/>
                </a:solidFill>
              </a:rPr>
              <a:t>, 2023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E091EB-72F9-2F14-229E-AE4071B371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7368" y="0"/>
            <a:ext cx="1801368" cy="15462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8048E7-B7DC-FB3B-F64E-5DC03BD1C2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8772" y="191651"/>
            <a:ext cx="878457" cy="111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44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</p:spPr>
        <p:txBody>
          <a:bodyPr/>
          <a:lstStyle/>
          <a:p>
            <a:fld id="{C3AE42ED-20A8-4A63-927A-05ACECABB815}" type="datetime1">
              <a:rPr lang="en-US" smtClean="0">
                <a:solidFill>
                  <a:schemeClr val="bg1"/>
                </a:solidFill>
              </a:rPr>
              <a:pPr/>
              <a:t>4/17/2023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8038" y="28040"/>
            <a:ext cx="68311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Run </a:t>
            </a:r>
            <a:r>
              <a:rPr lang="en-US" sz="6000" b="1" u="sng" dirty="0">
                <a:solidFill>
                  <a:srgbClr val="FF0000"/>
                </a:solidFill>
              </a:rPr>
              <a:t>with</a:t>
            </a:r>
            <a:r>
              <a:rPr lang="en-US" sz="6000" b="1" dirty="0">
                <a:solidFill>
                  <a:srgbClr val="FF0000"/>
                </a:solidFill>
              </a:rPr>
              <a:t> Bernie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(July 1, 2023 to October 24, 2023)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B1DCCE-5C3F-487A-96EC-1C8D5B88AB9E}"/>
              </a:ext>
            </a:extLst>
          </p:cNvPr>
          <p:cNvSpPr txBox="1"/>
          <p:nvPr/>
        </p:nvSpPr>
        <p:spPr>
          <a:xfrm>
            <a:off x="0" y="1466806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Goals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147E3C-36B4-4C0F-A23F-606F9DFDF5F8}"/>
              </a:ext>
            </a:extLst>
          </p:cNvPr>
          <p:cNvSpPr txBox="1"/>
          <p:nvPr/>
        </p:nvSpPr>
        <p:spPr>
          <a:xfrm>
            <a:off x="0" y="260189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Raise $’s and Awareness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BE54F1-57AD-4DA8-B789-A49E272B25C2}"/>
              </a:ext>
            </a:extLst>
          </p:cNvPr>
          <p:cNvSpPr txBox="1"/>
          <p:nvPr/>
        </p:nvSpPr>
        <p:spPr>
          <a:xfrm>
            <a:off x="0" y="3564530"/>
            <a:ext cx="7662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Achieve Your Club </a:t>
            </a:r>
            <a:r>
              <a:rPr lang="en-US" sz="4800" b="1" dirty="0">
                <a:solidFill>
                  <a:srgbClr val="FF0000"/>
                </a:solidFill>
              </a:rPr>
              <a:t>Polio</a:t>
            </a:r>
            <a:r>
              <a:rPr lang="en-US" sz="4800" b="1" dirty="0">
                <a:solidFill>
                  <a:schemeClr val="bg1"/>
                </a:solidFill>
              </a:rPr>
              <a:t> Goal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A403D7-3A68-4F50-9CE4-C4CFDCB97921}"/>
              </a:ext>
            </a:extLst>
          </p:cNvPr>
          <p:cNvSpPr txBox="1"/>
          <p:nvPr/>
        </p:nvSpPr>
        <p:spPr>
          <a:xfrm>
            <a:off x="-1" y="4560197"/>
            <a:ext cx="7662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Have FUN!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70F06C-C983-45D1-BB43-282E9336279E}"/>
              </a:ext>
            </a:extLst>
          </p:cNvPr>
          <p:cNvSpPr txBox="1"/>
          <p:nvPr/>
        </p:nvSpPr>
        <p:spPr>
          <a:xfrm>
            <a:off x="0" y="5480498"/>
            <a:ext cx="881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Just Maybe Get a Bit Healthier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BF1A7E-F77A-5DCA-25D5-B034FFEF55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7368" y="0"/>
            <a:ext cx="1801368" cy="15462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DE28F0-D32E-C752-1381-5C3040F13F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8772" y="191651"/>
            <a:ext cx="878457" cy="111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3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</p:spPr>
        <p:txBody>
          <a:bodyPr/>
          <a:lstStyle/>
          <a:p>
            <a:fld id="{C3AE42ED-20A8-4A63-927A-05ACECABB815}" type="datetime1">
              <a:rPr lang="en-US" smtClean="0">
                <a:solidFill>
                  <a:schemeClr val="bg1"/>
                </a:solidFill>
              </a:rPr>
              <a:pPr/>
              <a:t>4/17/2023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3947" y="-91659"/>
            <a:ext cx="68311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Run </a:t>
            </a:r>
            <a:r>
              <a:rPr lang="en-US" sz="6000" b="1" u="sng" dirty="0">
                <a:solidFill>
                  <a:srgbClr val="FF0000"/>
                </a:solidFill>
              </a:rPr>
              <a:t>with</a:t>
            </a:r>
            <a:r>
              <a:rPr lang="en-US" sz="6000" b="1" dirty="0">
                <a:solidFill>
                  <a:srgbClr val="FF0000"/>
                </a:solidFill>
              </a:rPr>
              <a:t> Bernie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B1DCCE-5C3F-487A-96EC-1C8D5B88AB9E}"/>
              </a:ext>
            </a:extLst>
          </p:cNvPr>
          <p:cNvSpPr txBox="1"/>
          <p:nvPr/>
        </p:nvSpPr>
        <p:spPr>
          <a:xfrm>
            <a:off x="1524000" y="739338"/>
            <a:ext cx="6504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Start a Team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0D386F-BD2B-0CC5-1753-59C364E83106}"/>
              </a:ext>
            </a:extLst>
          </p:cNvPr>
          <p:cNvSpPr txBox="1"/>
          <p:nvPr/>
        </p:nvSpPr>
        <p:spPr>
          <a:xfrm>
            <a:off x="0" y="168571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Rotarians, Family, Friends, Neighbors, (Anywhere in the World)!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857C3F-91A0-0196-05D1-59EAB68BD0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7368" y="0"/>
            <a:ext cx="1801368" cy="15462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526FB7-457C-536E-383F-FC238C3AC71C}"/>
              </a:ext>
            </a:extLst>
          </p:cNvPr>
          <p:cNvSpPr txBox="1"/>
          <p:nvPr/>
        </p:nvSpPr>
        <p:spPr>
          <a:xfrm>
            <a:off x="0" y="288604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Get $ Pledges or Contributions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13662E-0BE8-2C5E-A461-848E3096686F}"/>
              </a:ext>
            </a:extLst>
          </p:cNvPr>
          <p:cNvSpPr txBox="1"/>
          <p:nvPr/>
        </p:nvSpPr>
        <p:spPr>
          <a:xfrm>
            <a:off x="0" y="353126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Get $ Matches!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2A2048-3945-8B1C-9449-06D00428B379}"/>
              </a:ext>
            </a:extLst>
          </p:cNvPr>
          <p:cNvSpPr txBox="1"/>
          <p:nvPr/>
        </p:nvSpPr>
        <p:spPr>
          <a:xfrm>
            <a:off x="0" y="415780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Track Miles &amp; $’s - Monthly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871380-A18B-FB56-0495-D174448EE447}"/>
              </a:ext>
            </a:extLst>
          </p:cNvPr>
          <p:cNvSpPr txBox="1"/>
          <p:nvPr/>
        </p:nvSpPr>
        <p:spPr>
          <a:xfrm>
            <a:off x="0" y="480301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Create Awareness - Photos, Team, Social Media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B11614-0C15-F8B8-7EA9-B85684F1DBA3}"/>
              </a:ext>
            </a:extLst>
          </p:cNvPr>
          <p:cNvSpPr txBox="1"/>
          <p:nvPr/>
        </p:nvSpPr>
        <p:spPr>
          <a:xfrm>
            <a:off x="0" y="549171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Have FUN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1AF000-8474-529D-6C45-95AF8956E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8772" y="191651"/>
            <a:ext cx="878457" cy="111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</p:spPr>
        <p:txBody>
          <a:bodyPr/>
          <a:lstStyle/>
          <a:p>
            <a:fld id="{C3AE42ED-20A8-4A63-927A-05ACECABB815}" type="datetime1">
              <a:rPr lang="en-US" smtClean="0">
                <a:solidFill>
                  <a:schemeClr val="bg1"/>
                </a:solidFill>
              </a:rPr>
              <a:pPr/>
              <a:t>4/17/2023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" y="28040"/>
            <a:ext cx="9144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Run </a:t>
            </a:r>
            <a:r>
              <a:rPr lang="en-US" sz="6000" b="1" u="sng" dirty="0">
                <a:solidFill>
                  <a:srgbClr val="FF0000"/>
                </a:solidFill>
              </a:rPr>
              <a:t>with</a:t>
            </a:r>
            <a:r>
              <a:rPr lang="en-US" sz="6000" b="1" dirty="0">
                <a:solidFill>
                  <a:srgbClr val="FF0000"/>
                </a:solidFill>
              </a:rPr>
              <a:t> Bernie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B1DCCE-5C3F-487A-96EC-1C8D5B88AB9E}"/>
              </a:ext>
            </a:extLst>
          </p:cNvPr>
          <p:cNvSpPr txBox="1"/>
          <p:nvPr/>
        </p:nvSpPr>
        <p:spPr>
          <a:xfrm>
            <a:off x="0" y="92400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Available Forms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CF622A-1F7F-044C-987A-02588DCCB4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7368" y="0"/>
            <a:ext cx="1801368" cy="15462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7BF3B5-804E-F0E0-FC60-47322356C807}"/>
              </a:ext>
            </a:extLst>
          </p:cNvPr>
          <p:cNvSpPr txBox="1"/>
          <p:nvPr/>
        </p:nvSpPr>
        <p:spPr>
          <a:xfrm>
            <a:off x="0" y="205204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Team Captain Summary Form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0E5C5F-771E-01C6-6E08-D060ACF7EAAF}"/>
              </a:ext>
            </a:extLst>
          </p:cNvPr>
          <p:cNvSpPr txBox="1"/>
          <p:nvPr/>
        </p:nvSpPr>
        <p:spPr>
          <a:xfrm>
            <a:off x="0" y="278706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Team Member Mileage Form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332F19-1FBE-1B21-86DD-C2E4874E5F6D}"/>
              </a:ext>
            </a:extLst>
          </p:cNvPr>
          <p:cNvSpPr txBox="1"/>
          <p:nvPr/>
        </p:nvSpPr>
        <p:spPr>
          <a:xfrm>
            <a:off x="0" y="353574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Donor Pledge Form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F4DBBF-C40B-AD7C-6140-887CD97BA88B}"/>
              </a:ext>
            </a:extLst>
          </p:cNvPr>
          <p:cNvSpPr txBox="1"/>
          <p:nvPr/>
        </p:nvSpPr>
        <p:spPr>
          <a:xfrm>
            <a:off x="0" y="432194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PolioPlus Society Form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623DF4-60B0-B7C4-250F-7F6E6D576A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8772" y="191651"/>
            <a:ext cx="878457" cy="111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87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</p:spPr>
        <p:txBody>
          <a:bodyPr/>
          <a:lstStyle/>
          <a:p>
            <a:fld id="{C3AE42ED-20A8-4A63-927A-05ACECABB815}" type="datetime1">
              <a:rPr lang="en-US" smtClean="0">
                <a:solidFill>
                  <a:schemeClr val="bg1"/>
                </a:solidFill>
              </a:rPr>
              <a:pPr/>
              <a:t>4/17/2023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" y="28040"/>
            <a:ext cx="9144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Run </a:t>
            </a:r>
            <a:r>
              <a:rPr lang="en-US" sz="6000" b="1" u="sng" dirty="0">
                <a:solidFill>
                  <a:srgbClr val="FF0000"/>
                </a:solidFill>
              </a:rPr>
              <a:t>with</a:t>
            </a:r>
            <a:r>
              <a:rPr lang="en-US" sz="6000" b="1" dirty="0">
                <a:solidFill>
                  <a:srgbClr val="FF0000"/>
                </a:solidFill>
              </a:rPr>
              <a:t> Bernie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B1DCCE-5C3F-487A-96EC-1C8D5B88AB9E}"/>
              </a:ext>
            </a:extLst>
          </p:cNvPr>
          <p:cNvSpPr txBox="1"/>
          <p:nvPr/>
        </p:nvSpPr>
        <p:spPr>
          <a:xfrm>
            <a:off x="0" y="92400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Team Captain Summary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A883424-2A33-4736-B9B2-3F1C7FABBD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27360" y="45595"/>
            <a:ext cx="1756819" cy="17568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CF622A-1F7F-044C-987A-02588DCCB4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7368" y="0"/>
            <a:ext cx="1801368" cy="15462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B58EE7-B35C-BD53-F7DF-13252E77D6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" y="105274"/>
            <a:ext cx="9144000" cy="582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672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</p:spPr>
        <p:txBody>
          <a:bodyPr/>
          <a:lstStyle/>
          <a:p>
            <a:fld id="{C3AE42ED-20A8-4A63-927A-05ACECABB815}" type="datetime1">
              <a:rPr lang="en-US" smtClean="0">
                <a:solidFill>
                  <a:schemeClr val="bg1"/>
                </a:solidFill>
              </a:rPr>
              <a:pPr/>
              <a:t>4/17/2023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5614" y="28040"/>
            <a:ext cx="6949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Run </a:t>
            </a:r>
            <a:r>
              <a:rPr lang="en-US" sz="6000" b="1" u="sng" dirty="0">
                <a:solidFill>
                  <a:srgbClr val="FF0000"/>
                </a:solidFill>
              </a:rPr>
              <a:t>with</a:t>
            </a:r>
            <a:r>
              <a:rPr lang="en-US" sz="6000" b="1" dirty="0">
                <a:solidFill>
                  <a:srgbClr val="FF0000"/>
                </a:solidFill>
              </a:rPr>
              <a:t> Bernie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CF622A-1F7F-044C-987A-02588DCCB4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7368" y="0"/>
            <a:ext cx="1801368" cy="15462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BA4A03-C70E-7295-190F-4D2A857155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546238"/>
            <a:ext cx="9144000" cy="412431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C4D0D0E-F65E-CF58-EBB3-DAF45DFE01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8772" y="191651"/>
            <a:ext cx="878457" cy="111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72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</p:spPr>
        <p:txBody>
          <a:bodyPr/>
          <a:lstStyle/>
          <a:p>
            <a:fld id="{C3AE42ED-20A8-4A63-927A-05ACECABB815}" type="datetime1">
              <a:rPr lang="en-US" smtClean="0">
                <a:solidFill>
                  <a:schemeClr val="bg1"/>
                </a:solidFill>
              </a:rPr>
              <a:pPr/>
              <a:t>4/17/2023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C43256-0D69-1721-D790-59FF3554AF7E}"/>
              </a:ext>
            </a:extLst>
          </p:cNvPr>
          <p:cNvSpPr txBox="1"/>
          <p:nvPr/>
        </p:nvSpPr>
        <p:spPr>
          <a:xfrm>
            <a:off x="832919" y="-13209"/>
            <a:ext cx="72246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Annual Fund Giving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(Programs / Recognitions)</a:t>
            </a:r>
            <a:endParaRPr lang="en-US" sz="105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4EE82D-4EC9-9E58-E0F2-BE2500210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7368" y="0"/>
            <a:ext cx="1801368" cy="1546238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41050804-2C74-116C-DC59-753E112E1D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7" y="1367323"/>
            <a:ext cx="1690321" cy="1775223"/>
          </a:xfrm>
          <a:prstGeom prst="rect">
            <a:avLst/>
          </a:prstGeom>
        </p:spPr>
      </p:pic>
      <p:pic>
        <p:nvPicPr>
          <p:cNvPr id="9" name="Picture 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C16061E7-2616-8F1C-FE18-1058D10A63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92" y="3142546"/>
            <a:ext cx="1838326" cy="1448601"/>
          </a:xfrm>
          <a:prstGeom prst="rect">
            <a:avLst/>
          </a:prstGeom>
        </p:spPr>
      </p:pic>
      <p:pic>
        <p:nvPicPr>
          <p:cNvPr id="12" name="Picture 11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9365732F-E824-5691-4660-55C28DB3E6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85" y="4707903"/>
            <a:ext cx="1538531" cy="2150097"/>
          </a:xfrm>
          <a:prstGeom prst="rect">
            <a:avLst/>
          </a:prstGeom>
        </p:spPr>
      </p:pic>
      <p:pic>
        <p:nvPicPr>
          <p:cNvPr id="14" name="Picture 1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EE5B06C-3B21-FDC7-F415-D8711E5E75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74" y="1589086"/>
            <a:ext cx="1534994" cy="1959239"/>
          </a:xfrm>
          <a:prstGeom prst="rect">
            <a:avLst/>
          </a:prstGeom>
        </p:spPr>
      </p:pic>
      <p:pic>
        <p:nvPicPr>
          <p:cNvPr id="20" name="Picture 1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7F62F62-AA05-D559-0BC0-108869570A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755" y="4934291"/>
            <a:ext cx="1354427" cy="1831634"/>
          </a:xfrm>
          <a:prstGeom prst="rect">
            <a:avLst/>
          </a:prstGeom>
        </p:spPr>
      </p:pic>
      <p:pic>
        <p:nvPicPr>
          <p:cNvPr id="22" name="Picture 21" descr="Graphical user interface&#10;&#10;Description automatically generated">
            <a:extLst>
              <a:ext uri="{FF2B5EF4-FFF2-40B4-BE49-F238E27FC236}">
                <a16:creationId xmlns:a16="http://schemas.microsoft.com/office/drawing/2014/main" id="{1CEBA518-93A5-0D4A-1F96-056590E0FE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974" y="3580960"/>
            <a:ext cx="2284059" cy="1251326"/>
          </a:xfrm>
          <a:prstGeom prst="rect">
            <a:avLst/>
          </a:prstGeom>
        </p:spPr>
      </p:pic>
      <p:pic>
        <p:nvPicPr>
          <p:cNvPr id="26" name="Picture 25" descr="Text&#10;&#10;Description automatically generated with medium confidence">
            <a:extLst>
              <a:ext uri="{FF2B5EF4-FFF2-40B4-BE49-F238E27FC236}">
                <a16:creationId xmlns:a16="http://schemas.microsoft.com/office/drawing/2014/main" id="{0CF402E8-961B-9020-CFFD-F8AD5A0D602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158" y="1444834"/>
            <a:ext cx="2065572" cy="1880167"/>
          </a:xfrm>
          <a:prstGeom prst="rect">
            <a:avLst/>
          </a:prstGeom>
        </p:spPr>
      </p:pic>
      <p:pic>
        <p:nvPicPr>
          <p:cNvPr id="28" name="Picture 27" descr="Text&#10;&#10;Description automatically generated with low confidence">
            <a:extLst>
              <a:ext uri="{FF2B5EF4-FFF2-40B4-BE49-F238E27FC236}">
                <a16:creationId xmlns:a16="http://schemas.microsoft.com/office/drawing/2014/main" id="{5CB9CD34-419B-653E-E265-B59A1E9FEFC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500" y="3580960"/>
            <a:ext cx="2031941" cy="3025825"/>
          </a:xfrm>
          <a:prstGeom prst="rect">
            <a:avLst/>
          </a:prstGeom>
        </p:spPr>
      </p:pic>
      <p:pic>
        <p:nvPicPr>
          <p:cNvPr id="30" name="Picture 29" descr="Text&#10;&#10;Description automatically generated with medium confidence">
            <a:extLst>
              <a:ext uri="{FF2B5EF4-FFF2-40B4-BE49-F238E27FC236}">
                <a16:creationId xmlns:a16="http://schemas.microsoft.com/office/drawing/2014/main" id="{A2CDD9CE-B215-2495-B977-FF415AF13E9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969" y="1591343"/>
            <a:ext cx="1574387" cy="19581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6871D8E-ED50-F73F-FF2D-A0C0852E632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8772" y="191651"/>
            <a:ext cx="878457" cy="111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16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</p:spPr>
        <p:txBody>
          <a:bodyPr/>
          <a:lstStyle/>
          <a:p>
            <a:fld id="{C3AE42ED-20A8-4A63-927A-05ACECABB815}" type="datetime1">
              <a:rPr lang="en-US" smtClean="0">
                <a:solidFill>
                  <a:schemeClr val="bg1"/>
                </a:solidFill>
              </a:rPr>
              <a:pPr/>
              <a:t>4/17/2023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" y="28040"/>
            <a:ext cx="9144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Run </a:t>
            </a:r>
            <a:r>
              <a:rPr lang="en-US" sz="6000" b="1" u="sng" dirty="0">
                <a:solidFill>
                  <a:srgbClr val="FF0000"/>
                </a:solidFill>
              </a:rPr>
              <a:t>with</a:t>
            </a:r>
            <a:r>
              <a:rPr lang="en-US" sz="6000" b="1" dirty="0">
                <a:solidFill>
                  <a:srgbClr val="FF0000"/>
                </a:solidFill>
              </a:rPr>
              <a:t> Bernie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097785-2D50-B912-5D4D-DA2B9EFEA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351" y="0"/>
            <a:ext cx="64872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689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</p:spPr>
        <p:txBody>
          <a:bodyPr/>
          <a:lstStyle/>
          <a:p>
            <a:fld id="{C3AE42ED-20A8-4A63-927A-05ACECABB815}" type="datetime1">
              <a:rPr lang="en-US" smtClean="0">
                <a:solidFill>
                  <a:schemeClr val="bg1"/>
                </a:solidFill>
              </a:rPr>
              <a:pPr/>
              <a:t>4/17/2023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C43256-0D69-1721-D790-59FF3554AF7E}"/>
              </a:ext>
            </a:extLst>
          </p:cNvPr>
          <p:cNvSpPr txBox="1"/>
          <p:nvPr/>
        </p:nvSpPr>
        <p:spPr>
          <a:xfrm>
            <a:off x="1" y="1453452"/>
            <a:ext cx="914399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solidFill>
                  <a:srgbClr val="FF0000"/>
                </a:solidFill>
              </a:rPr>
              <a:t>Questions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4EE82D-4EC9-9E58-E0F2-BE2500210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7368" y="0"/>
            <a:ext cx="1801368" cy="15462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26E4B8-4A9C-D961-822D-6E9964E31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8772" y="191651"/>
            <a:ext cx="878457" cy="111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137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023" y="47109"/>
            <a:ext cx="7865901" cy="1122680"/>
          </a:xfrm>
        </p:spPr>
        <p:txBody>
          <a:bodyPr>
            <a:noAutofit/>
          </a:bodyPr>
          <a:lstStyle/>
          <a:p>
            <a:r>
              <a:rPr lang="en-US" sz="6000" b="1" kern="100" dirty="0">
                <a:solidFill>
                  <a:schemeClr val="bg1"/>
                </a:solidFill>
              </a:rPr>
              <a:t>Contact Information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</p:spPr>
        <p:txBody>
          <a:bodyPr/>
          <a:lstStyle/>
          <a:p>
            <a:fld id="{C3AE42ED-20A8-4A63-927A-05ACECABB815}" type="datetime1">
              <a:rPr lang="en-US" smtClean="0">
                <a:solidFill>
                  <a:schemeClr val="bg1"/>
                </a:solidFill>
              </a:rPr>
              <a:pPr/>
              <a:t>4/17/2023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42BED8-71CC-A154-2240-D85AD853BE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7368" y="0"/>
            <a:ext cx="1801368" cy="1546238"/>
          </a:xfrm>
          <a:prstGeom prst="rect">
            <a:avLst/>
          </a:prstGeom>
        </p:spPr>
      </p:pic>
      <p:pic>
        <p:nvPicPr>
          <p:cNvPr id="6" name="Picture 5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F86B2C90-CEDF-C38D-6D8A-0077753B61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51" y="2385177"/>
            <a:ext cx="1988414" cy="29832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64DD97-66F4-D91A-7F29-54DCD45D75DA}"/>
              </a:ext>
            </a:extLst>
          </p:cNvPr>
          <p:cNvSpPr txBox="1"/>
          <p:nvPr/>
        </p:nvSpPr>
        <p:spPr>
          <a:xfrm>
            <a:off x="-530931" y="5368458"/>
            <a:ext cx="4600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Bernie Riedel </a:t>
            </a:r>
          </a:p>
          <a:p>
            <a:pPr algn="ctr"/>
            <a:r>
              <a:rPr lang="en-US" sz="2000" b="1" u="sng" dirty="0" err="1">
                <a:solidFill>
                  <a:schemeClr val="bg1"/>
                </a:solidFill>
                <a:hlinkClick r:id="rId4"/>
              </a:rPr>
              <a:t>Bernie@RiedelComputers.Com</a:t>
            </a:r>
            <a:endParaRPr lang="en-US" sz="2000" b="1" u="sng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843-816-4450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65D73F-0769-B7C5-D78F-6AD8AB4DE1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442" y="1215029"/>
            <a:ext cx="1881998" cy="26145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2F31FD4-4539-BF7E-195E-8CAC5144C50F}"/>
              </a:ext>
            </a:extLst>
          </p:cNvPr>
          <p:cNvSpPr txBox="1"/>
          <p:nvPr/>
        </p:nvSpPr>
        <p:spPr>
          <a:xfrm>
            <a:off x="3081820" y="3829617"/>
            <a:ext cx="31053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Sandee Brooks </a:t>
            </a:r>
          </a:p>
          <a:p>
            <a:pPr algn="ctr"/>
            <a:r>
              <a:rPr lang="en-US" sz="2000" b="1" dirty="0" err="1">
                <a:solidFill>
                  <a:schemeClr val="bg1"/>
                </a:solidFill>
                <a:hlinkClick r:id="rId6"/>
              </a:rPr>
              <a:t>BrooksRambo@Gmail.Com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843-290-3054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61ABA9-7EC7-05CA-AEA7-E81712C75674}"/>
              </a:ext>
            </a:extLst>
          </p:cNvPr>
          <p:cNvSpPr txBox="1"/>
          <p:nvPr/>
        </p:nvSpPr>
        <p:spPr>
          <a:xfrm>
            <a:off x="6363055" y="4982545"/>
            <a:ext cx="2540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Christian </a:t>
            </a:r>
            <a:r>
              <a:rPr lang="en-US" sz="2000" b="1" dirty="0" err="1">
                <a:solidFill>
                  <a:schemeClr val="bg1"/>
                </a:solidFill>
              </a:rPr>
              <a:t>Brutzer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000" b="1" dirty="0" err="1">
                <a:solidFill>
                  <a:schemeClr val="bg1"/>
                </a:solidFill>
                <a:hlinkClick r:id="rId6"/>
              </a:rPr>
              <a:t>cbroo@Hotmail.Com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914-473-9445</a:t>
            </a:r>
          </a:p>
        </p:txBody>
      </p:sp>
      <p:pic>
        <p:nvPicPr>
          <p:cNvPr id="11" name="Picture 10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10FBA476-1B49-C522-96E2-8C19723F64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823" y="2018016"/>
            <a:ext cx="1976353" cy="29645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655910-431A-022E-6AF2-0AF1E8C6F3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8772" y="191651"/>
            <a:ext cx="878457" cy="111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1038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</p:spPr>
        <p:txBody>
          <a:bodyPr/>
          <a:lstStyle/>
          <a:p>
            <a:fld id="{C3AE42ED-20A8-4A63-927A-05ACECABB815}" type="datetime1">
              <a:rPr lang="en-US" smtClean="0">
                <a:solidFill>
                  <a:schemeClr val="bg1"/>
                </a:solidFill>
              </a:rPr>
              <a:pPr/>
              <a:t>4/17/2023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20C2FF-97D2-46AE-820E-473CEC05A213}"/>
              </a:ext>
            </a:extLst>
          </p:cNvPr>
          <p:cNvSpPr txBox="1"/>
          <p:nvPr/>
        </p:nvSpPr>
        <p:spPr>
          <a:xfrm>
            <a:off x="0" y="0"/>
            <a:ext cx="914400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>
                <a:solidFill>
                  <a:srgbClr val="FF0000"/>
                </a:solidFill>
              </a:rPr>
              <a:t>Why</a:t>
            </a:r>
          </a:p>
          <a:p>
            <a:pPr algn="ctr"/>
            <a:r>
              <a:rPr lang="en-US" sz="19900" b="1" dirty="0">
                <a:solidFill>
                  <a:srgbClr val="FF0000"/>
                </a:solidFill>
              </a:rPr>
              <a:t>We Give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F3EE2D-C41D-ECDC-4F79-2D8181CC71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7368" y="0"/>
            <a:ext cx="1801368" cy="15462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36E9F1-8D2E-2519-FF24-8535E957EA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8772" y="191651"/>
            <a:ext cx="878457" cy="111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2931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921377-B325-48EC-8845-F49FDBC66C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" b="-2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3AF4E-3F90-46FF-88E7-2C92D1DCC6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2542916-EB19-4D0C-A89E-A17F56F49246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4/17/2023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51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</p:spPr>
        <p:txBody>
          <a:bodyPr/>
          <a:lstStyle/>
          <a:p>
            <a:fld id="{C3AE42ED-20A8-4A63-927A-05ACECABB815}" type="datetime1">
              <a:rPr lang="en-US" smtClean="0">
                <a:solidFill>
                  <a:schemeClr val="bg1"/>
                </a:solidFill>
              </a:rPr>
              <a:pPr/>
              <a:t>4/17/2023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C43256-0D69-1721-D790-59FF3554AF7E}"/>
              </a:ext>
            </a:extLst>
          </p:cNvPr>
          <p:cNvSpPr txBox="1"/>
          <p:nvPr/>
        </p:nvSpPr>
        <p:spPr>
          <a:xfrm>
            <a:off x="1231272" y="0"/>
            <a:ext cx="65456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Polio Fund Giving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(Programs / Recognitions)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4EE82D-4EC9-9E58-E0F2-BE2500210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7368" y="0"/>
            <a:ext cx="1801368" cy="154623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203D8D1-BADB-16CD-06DC-4C0CF165F6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8772" y="191651"/>
            <a:ext cx="878457" cy="1119565"/>
          </a:xfrm>
          <a:prstGeom prst="rect">
            <a:avLst/>
          </a:prstGeom>
        </p:spPr>
      </p:pic>
      <p:pic>
        <p:nvPicPr>
          <p:cNvPr id="6" name="Picture 5" descr="A close-up of a bug&#10;&#10;Description automatically generated">
            <a:extLst>
              <a:ext uri="{FF2B5EF4-FFF2-40B4-BE49-F238E27FC236}">
                <a16:creationId xmlns:a16="http://schemas.microsoft.com/office/drawing/2014/main" id="{735DE172-0F14-6952-445C-2C6D13C8F8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81" y="2125558"/>
            <a:ext cx="4191131" cy="2606884"/>
          </a:xfrm>
          <a:prstGeom prst="rect">
            <a:avLst/>
          </a:prstGeom>
        </p:spPr>
      </p:pic>
      <p:pic>
        <p:nvPicPr>
          <p:cNvPr id="7" name="Picture 6" descr="A close-up of a bug&#10;&#10;Description automatically generated">
            <a:extLst>
              <a:ext uri="{FF2B5EF4-FFF2-40B4-BE49-F238E27FC236}">
                <a16:creationId xmlns:a16="http://schemas.microsoft.com/office/drawing/2014/main" id="{3F846206-D0D4-B28E-0C55-24E900D28E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7719"/>
            <a:ext cx="4415640" cy="2746529"/>
          </a:xfrm>
          <a:prstGeom prst="rect">
            <a:avLst/>
          </a:prstGeom>
        </p:spPr>
      </p:pic>
      <p:pic>
        <p:nvPicPr>
          <p:cNvPr id="8" name="Picture 7" descr="A close-up of a bug&#10;&#10;Description automatically generated">
            <a:extLst>
              <a:ext uri="{FF2B5EF4-FFF2-40B4-BE49-F238E27FC236}">
                <a16:creationId xmlns:a16="http://schemas.microsoft.com/office/drawing/2014/main" id="{3468ADDE-DD3C-AE4D-5991-F20BDD2E27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946" y="4370133"/>
            <a:ext cx="4191131" cy="2606884"/>
          </a:xfrm>
          <a:prstGeom prst="rect">
            <a:avLst/>
          </a:prstGeom>
        </p:spPr>
      </p:pic>
      <p:pic>
        <p:nvPicPr>
          <p:cNvPr id="9" name="Picture 8" descr="A close-up of a bug&#10;&#10;Description automatically generated">
            <a:extLst>
              <a:ext uri="{FF2B5EF4-FFF2-40B4-BE49-F238E27FC236}">
                <a16:creationId xmlns:a16="http://schemas.microsoft.com/office/drawing/2014/main" id="{7F874946-2349-215E-85C2-68E7802242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488" y="2959737"/>
            <a:ext cx="4191131" cy="2606884"/>
          </a:xfrm>
          <a:prstGeom prst="rect">
            <a:avLst/>
          </a:prstGeom>
        </p:spPr>
      </p:pic>
      <p:pic>
        <p:nvPicPr>
          <p:cNvPr id="11" name="Picture 10" descr="A close-up of a bug&#10;&#10;Description automatically generated">
            <a:extLst>
              <a:ext uri="{FF2B5EF4-FFF2-40B4-BE49-F238E27FC236}">
                <a16:creationId xmlns:a16="http://schemas.microsoft.com/office/drawing/2014/main" id="{57EA746B-8561-5F79-9791-E2E0B26B6E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94" y="85745"/>
            <a:ext cx="4394707" cy="273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13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</p:spPr>
        <p:txBody>
          <a:bodyPr/>
          <a:lstStyle/>
          <a:p>
            <a:fld id="{C3AE42ED-20A8-4A63-927A-05ACECABB815}" type="datetime1">
              <a:rPr lang="en-US" smtClean="0">
                <a:solidFill>
                  <a:schemeClr val="bg1"/>
                </a:solidFill>
              </a:rPr>
              <a:pPr/>
              <a:t>4/17/2023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C43256-0D69-1721-D790-59FF3554AF7E}"/>
              </a:ext>
            </a:extLst>
          </p:cNvPr>
          <p:cNvSpPr txBox="1"/>
          <p:nvPr/>
        </p:nvSpPr>
        <p:spPr>
          <a:xfrm>
            <a:off x="1231272" y="0"/>
            <a:ext cx="64732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District 7770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</a:rPr>
              <a:t>Annual Fund Giving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</a:rPr>
              <a:t>Donor Participation %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</a:rPr>
              <a:t>2021-22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C3C5B3-956F-B2CB-13B5-C6707434A612}"/>
              </a:ext>
            </a:extLst>
          </p:cNvPr>
          <p:cNvSpPr txBox="1"/>
          <p:nvPr/>
        </p:nvSpPr>
        <p:spPr>
          <a:xfrm>
            <a:off x="-1" y="3006958"/>
            <a:ext cx="9126573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>
                <a:solidFill>
                  <a:schemeClr val="bg1"/>
                </a:solidFill>
              </a:rPr>
              <a:t>108%</a:t>
            </a:r>
          </a:p>
          <a:p>
            <a:pPr algn="ctr"/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4EE82D-4EC9-9E58-E0F2-BE2500210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7368" y="0"/>
            <a:ext cx="1801368" cy="15462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19D373-CF96-AF12-A141-0B4BCC1BEE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8772" y="191651"/>
            <a:ext cx="878457" cy="111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21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</p:spPr>
        <p:txBody>
          <a:bodyPr/>
          <a:lstStyle/>
          <a:p>
            <a:fld id="{C3AE42ED-20A8-4A63-927A-05ACECABB815}" type="datetime1">
              <a:rPr lang="en-US" smtClean="0">
                <a:solidFill>
                  <a:schemeClr val="bg1"/>
                </a:solidFill>
              </a:rPr>
              <a:pPr/>
              <a:t>4/17/2023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C43256-0D69-1721-D790-59FF3554AF7E}"/>
              </a:ext>
            </a:extLst>
          </p:cNvPr>
          <p:cNvSpPr txBox="1"/>
          <p:nvPr/>
        </p:nvSpPr>
        <p:spPr>
          <a:xfrm>
            <a:off x="1113576" y="-53505"/>
            <a:ext cx="66271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District 7770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</a:rPr>
              <a:t>Polio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>
                <a:solidFill>
                  <a:srgbClr val="FF0000"/>
                </a:solidFill>
              </a:rPr>
              <a:t>Giving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</a:rPr>
              <a:t>Donor Participation %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</a:rPr>
              <a:t>2021-22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C3C5B3-956F-B2CB-13B5-C6707434A612}"/>
              </a:ext>
            </a:extLst>
          </p:cNvPr>
          <p:cNvSpPr txBox="1"/>
          <p:nvPr/>
        </p:nvSpPr>
        <p:spPr>
          <a:xfrm>
            <a:off x="17427" y="2993483"/>
            <a:ext cx="9126573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>
                <a:solidFill>
                  <a:srgbClr val="FF0000"/>
                </a:solidFill>
              </a:rPr>
              <a:t>23%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(74% of Total </a:t>
            </a:r>
            <a:r>
              <a:rPr lang="en-US" sz="3600" b="1" dirty="0">
                <a:solidFill>
                  <a:srgbClr val="FF0000"/>
                </a:solidFill>
              </a:rPr>
              <a:t>Polio</a:t>
            </a:r>
            <a:r>
              <a:rPr lang="en-US" sz="3600" b="1" dirty="0">
                <a:solidFill>
                  <a:schemeClr val="bg1"/>
                </a:solidFill>
              </a:rPr>
              <a:t> Giving)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4EE82D-4EC9-9E58-E0F2-BE2500210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7368" y="0"/>
            <a:ext cx="1801368" cy="15462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1FE459-3C55-116B-B53E-B2A7F17604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8772" y="191651"/>
            <a:ext cx="878457" cy="111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1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</p:spPr>
        <p:txBody>
          <a:bodyPr/>
          <a:lstStyle/>
          <a:p>
            <a:fld id="{C3AE42ED-20A8-4A63-927A-05ACECABB815}" type="datetime1">
              <a:rPr lang="en-US" smtClean="0">
                <a:solidFill>
                  <a:schemeClr val="bg1"/>
                </a:solidFill>
              </a:rPr>
              <a:pPr/>
              <a:t>4/17/2023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C43256-0D69-1721-D790-59FF3554AF7E}"/>
              </a:ext>
            </a:extLst>
          </p:cNvPr>
          <p:cNvSpPr txBox="1"/>
          <p:nvPr/>
        </p:nvSpPr>
        <p:spPr>
          <a:xfrm>
            <a:off x="959667" y="-13209"/>
            <a:ext cx="67866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Polio Fund Giving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4EE82D-4EC9-9E58-E0F2-BE2500210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7368" y="0"/>
            <a:ext cx="1801368" cy="154623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AB19A6-B26F-E357-AC24-74A018567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0575" y="1546238"/>
            <a:ext cx="4542850" cy="47983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26E4B8-4A9C-D961-822D-6E9964E31A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8772" y="191651"/>
            <a:ext cx="878457" cy="111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656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</p:spPr>
        <p:txBody>
          <a:bodyPr/>
          <a:lstStyle/>
          <a:p>
            <a:fld id="{C3AE42ED-20A8-4A63-927A-05ACECABB815}" type="datetime1">
              <a:rPr lang="en-US" smtClean="0">
                <a:solidFill>
                  <a:schemeClr val="bg1"/>
                </a:solidFill>
              </a:rPr>
              <a:pPr/>
              <a:t>4/17/2023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C43256-0D69-1721-D790-59FF3554AF7E}"/>
              </a:ext>
            </a:extLst>
          </p:cNvPr>
          <p:cNvSpPr txBox="1"/>
          <p:nvPr/>
        </p:nvSpPr>
        <p:spPr>
          <a:xfrm>
            <a:off x="1324067" y="32387"/>
            <a:ext cx="64784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PolioPlus Society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B1F9A9-6C46-6B81-C873-C1D45C9EB610}"/>
              </a:ext>
            </a:extLst>
          </p:cNvPr>
          <p:cNvSpPr txBox="1"/>
          <p:nvPr/>
        </p:nvSpPr>
        <p:spPr>
          <a:xfrm>
            <a:off x="8713" y="1153592"/>
            <a:ext cx="91265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Pledge</a:t>
            </a:r>
          </a:p>
          <a:p>
            <a:pPr algn="ctr"/>
            <a:r>
              <a:rPr lang="en-US" sz="8000" b="1" dirty="0">
                <a:solidFill>
                  <a:srgbClr val="FF0000"/>
                </a:solidFill>
              </a:rPr>
              <a:t>$100 </a:t>
            </a:r>
            <a:r>
              <a:rPr lang="en-US" sz="6000" b="1" dirty="0">
                <a:solidFill>
                  <a:schemeClr val="bg1"/>
                </a:solidFill>
              </a:rPr>
              <a:t>minimum annually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C72E11-253B-E02D-8356-9A2F3238EB0E}"/>
              </a:ext>
            </a:extLst>
          </p:cNvPr>
          <p:cNvSpPr txBox="1"/>
          <p:nvPr/>
        </p:nvSpPr>
        <p:spPr>
          <a:xfrm>
            <a:off x="17427" y="2908486"/>
            <a:ext cx="91265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>
                <a:solidFill>
                  <a:prstClr val="black"/>
                </a:solidFill>
              </a:rPr>
              <a:t>	Rotary Direct (recurring)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066538-F63E-EFBD-6738-72AEA0E357CE}"/>
              </a:ext>
            </a:extLst>
          </p:cNvPr>
          <p:cNvSpPr txBox="1"/>
          <p:nvPr/>
        </p:nvSpPr>
        <p:spPr>
          <a:xfrm>
            <a:off x="8713" y="3692056"/>
            <a:ext cx="91265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>
                <a:solidFill>
                  <a:prstClr val="black"/>
                </a:solidFill>
              </a:rPr>
              <a:t>	</a:t>
            </a:r>
            <a:r>
              <a:rPr lang="en-US" sz="4400" b="1" dirty="0">
                <a:solidFill>
                  <a:srgbClr val="FF0000"/>
                </a:solidFill>
              </a:rPr>
              <a:t>EndPolio.org/donate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D7276B-F37C-B09F-B86C-0297187F2BA8}"/>
              </a:ext>
            </a:extLst>
          </p:cNvPr>
          <p:cNvSpPr txBox="1"/>
          <p:nvPr/>
        </p:nvSpPr>
        <p:spPr>
          <a:xfrm>
            <a:off x="-1" y="4475626"/>
            <a:ext cx="91265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	Check (To The Rotary Foundation</a:t>
            </a:r>
          </a:p>
          <a:p>
            <a:r>
              <a:rPr lang="en-US" sz="4400" b="1" dirty="0">
                <a:solidFill>
                  <a:schemeClr val="bg1"/>
                </a:solidFill>
              </a:rPr>
              <a:t>			</a:t>
            </a:r>
            <a:r>
              <a:rPr lang="en-US" sz="4000" b="1" dirty="0">
                <a:solidFill>
                  <a:schemeClr val="bg1"/>
                </a:solidFill>
              </a:rPr>
              <a:t>with </a:t>
            </a:r>
            <a:r>
              <a:rPr lang="en-US" sz="4000" b="1" dirty="0">
                <a:solidFill>
                  <a:srgbClr val="FF0000"/>
                </a:solidFill>
              </a:rPr>
              <a:t>PolioPlus</a:t>
            </a:r>
            <a:r>
              <a:rPr lang="en-US" sz="4000" b="1" dirty="0">
                <a:solidFill>
                  <a:schemeClr val="bg1"/>
                </a:solidFill>
              </a:rPr>
              <a:t> in the Memo) 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5987DB-6D14-BD36-B050-D89EEE130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7368" y="0"/>
            <a:ext cx="1801368" cy="15462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6BBD08-4663-246B-72E1-EA778ECC69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8772" y="191651"/>
            <a:ext cx="878457" cy="111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11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</p:spPr>
        <p:txBody>
          <a:bodyPr/>
          <a:lstStyle/>
          <a:p>
            <a:fld id="{C3AE42ED-20A8-4A63-927A-05ACECABB815}" type="datetime1">
              <a:rPr lang="en-US" smtClean="0">
                <a:solidFill>
                  <a:schemeClr val="bg1"/>
                </a:solidFill>
              </a:rPr>
              <a:pPr/>
              <a:t>4/17/2023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CFE5D0-97D7-4666-AA30-AFE4AFEA28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90129" y="1869"/>
            <a:ext cx="1636444" cy="16364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6EA112-45C6-750A-F0DB-3A2C4F9F6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21" y="45596"/>
            <a:ext cx="1296492" cy="17568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CAEF94-3F16-5F48-BB95-D9CF76E9B4BA}"/>
              </a:ext>
            </a:extLst>
          </p:cNvPr>
          <p:cNvSpPr txBox="1"/>
          <p:nvPr/>
        </p:nvSpPr>
        <p:spPr>
          <a:xfrm>
            <a:off x="0" y="5830411"/>
            <a:ext cx="91265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	</a:t>
            </a:r>
          </a:p>
        </p:txBody>
      </p:sp>
      <p:pic>
        <p:nvPicPr>
          <p:cNvPr id="4" name="Picture 3" descr="Text">
            <a:extLst>
              <a:ext uri="{FF2B5EF4-FFF2-40B4-BE49-F238E27FC236}">
                <a16:creationId xmlns:a16="http://schemas.microsoft.com/office/drawing/2014/main" id="{89527CF1-950D-B54B-6A7C-0FD2022A63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00" y="45596"/>
            <a:ext cx="9323200" cy="664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402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</p:spPr>
        <p:txBody>
          <a:bodyPr/>
          <a:lstStyle/>
          <a:p>
            <a:fld id="{C3AE42ED-20A8-4A63-927A-05ACECABB815}" type="datetime1">
              <a:rPr lang="en-US" smtClean="0">
                <a:solidFill>
                  <a:schemeClr val="bg1"/>
                </a:solidFill>
              </a:rPr>
              <a:pPr/>
              <a:t>4/17/2023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CFE5D0-97D7-4666-AA30-AFE4AFEA28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90129" y="1869"/>
            <a:ext cx="1636444" cy="16364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FC43256-0D69-1721-D790-59FF3554AF7E}"/>
              </a:ext>
            </a:extLst>
          </p:cNvPr>
          <p:cNvSpPr txBox="1"/>
          <p:nvPr/>
        </p:nvSpPr>
        <p:spPr>
          <a:xfrm>
            <a:off x="1324067" y="32387"/>
            <a:ext cx="64784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Certificate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26EA112-45C6-750A-F0DB-3A2C4F9F6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21" y="45596"/>
            <a:ext cx="1296492" cy="1756819"/>
          </a:xfrm>
          <a:prstGeom prst="rect">
            <a:avLst/>
          </a:prstGeom>
        </p:spPr>
      </p:pic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7B0322C9-693A-25FC-AA06-E7358A8ECA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" y="37616"/>
            <a:ext cx="9109612" cy="703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482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4844</TotalTime>
  <Words>663</Words>
  <Application>Microsoft Office PowerPoint</Application>
  <PresentationFormat>On-screen Show (4:3)</PresentationFormat>
  <Paragraphs>152</Paragraphs>
  <Slides>24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Bernie Riedel</dc:creator>
  <cp:lastModifiedBy>Dorothy Jeger</cp:lastModifiedBy>
  <cp:revision>302</cp:revision>
  <cp:lastPrinted>2020-10-08T12:59:51Z</cp:lastPrinted>
  <dcterms:created xsi:type="dcterms:W3CDTF">2020-02-21T17:07:01Z</dcterms:created>
  <dcterms:modified xsi:type="dcterms:W3CDTF">2023-04-17T13:45:25Z</dcterms:modified>
</cp:coreProperties>
</file>