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9" r:id="rId2"/>
    <p:sldId id="360" r:id="rId3"/>
    <p:sldId id="343" r:id="rId4"/>
    <p:sldId id="368" r:id="rId5"/>
    <p:sldId id="351" r:id="rId6"/>
    <p:sldId id="344" r:id="rId7"/>
    <p:sldId id="369" r:id="rId8"/>
    <p:sldId id="345" r:id="rId9"/>
    <p:sldId id="346" r:id="rId10"/>
    <p:sldId id="371" r:id="rId11"/>
    <p:sldId id="370" r:id="rId12"/>
    <p:sldId id="358" r:id="rId13"/>
    <p:sldId id="361" r:id="rId14"/>
    <p:sldId id="367" r:id="rId15"/>
  </p:sldIdLst>
  <p:sldSz cx="12192000" cy="6858000"/>
  <p:notesSz cx="9296400" cy="70104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A5A"/>
    <a:srgbClr val="48595D"/>
    <a:srgbClr val="FFFFFF"/>
    <a:srgbClr val="D9185C"/>
    <a:srgbClr val="06B4E6"/>
    <a:srgbClr val="15458F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7866" autoAdjust="0"/>
  </p:normalViewPr>
  <p:slideViewPr>
    <p:cSldViewPr snapToGrid="0" showGuides="1">
      <p:cViewPr varScale="1">
        <p:scale>
          <a:sx n="78" d="100"/>
          <a:sy n="78" d="100"/>
        </p:scale>
        <p:origin x="114" y="714"/>
      </p:cViewPr>
      <p:guideLst/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jfi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6" Type="http://schemas.openxmlformats.org/officeDocument/2006/relationships/image" Target="../media/image6.jfif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5.xml"/><Relationship Id="rId5" Type="http://schemas.openxmlformats.org/officeDocument/2006/relationships/image" Target="../media/image19.png"/><Relationship Id="rId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jfi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emf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6" Type="http://schemas.openxmlformats.org/officeDocument/2006/relationships/image" Target="../media/image15.jfif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710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2" y="253021"/>
            <a:ext cx="1493653" cy="1499580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101823" y="3059204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1515951" y="1418137"/>
            <a:ext cx="954405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Digging Deep Into Membership Growth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3D9D2F-DEF8-57DD-2F0D-28865D423F59}"/>
              </a:ext>
            </a:extLst>
          </p:cNvPr>
          <p:cNvSpPr txBox="1"/>
          <p:nvPr/>
        </p:nvSpPr>
        <p:spPr>
          <a:xfrm>
            <a:off x="3470436" y="404757"/>
            <a:ext cx="5905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Monotype Corsiva" panose="03010101010201010101" pitchFamily="66" charset="0"/>
              </a:rPr>
              <a:t>“Let’s Get Growing”</a:t>
            </a:r>
          </a:p>
        </p:txBody>
      </p:sp>
      <p:pic>
        <p:nvPicPr>
          <p:cNvPr id="4" name="Picture 3" descr="A person holding a shovel&#10;&#10;Description automatically generated with low confidence">
            <a:extLst>
              <a:ext uri="{FF2B5EF4-FFF2-40B4-BE49-F238E27FC236}">
                <a16:creationId xmlns:a16="http://schemas.microsoft.com/office/drawing/2014/main" id="{6A2125B1-BED0-28A5-1442-0621EABBF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15" y="2195910"/>
            <a:ext cx="3306801" cy="4409069"/>
          </a:xfrm>
          <a:prstGeom prst="rect">
            <a:avLst/>
          </a:prstGeom>
        </p:spPr>
      </p:pic>
      <p:pic>
        <p:nvPicPr>
          <p:cNvPr id="13" name="Picture 12" descr="A picture containing ground, person, outdoor, soil&#10;&#10;Description automatically generated">
            <a:extLst>
              <a:ext uri="{FF2B5EF4-FFF2-40B4-BE49-F238E27FC236}">
                <a16:creationId xmlns:a16="http://schemas.microsoft.com/office/drawing/2014/main" id="{31BD4455-B3FC-76AA-FAD2-954115485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34" y="2195910"/>
            <a:ext cx="3415510" cy="4404890"/>
          </a:xfrm>
          <a:prstGeom prst="rect">
            <a:avLst/>
          </a:prstGeom>
        </p:spPr>
      </p:pic>
      <p:pic>
        <p:nvPicPr>
          <p:cNvPr id="15" name="Picture 14" descr="A picture containing person, outdoor, tree, ground&#10;&#10;Description automatically generated">
            <a:extLst>
              <a:ext uri="{FF2B5EF4-FFF2-40B4-BE49-F238E27FC236}">
                <a16:creationId xmlns:a16="http://schemas.microsoft.com/office/drawing/2014/main" id="{D372AF03-7EE0-AF83-4AE7-5B7144AD8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16" y="2195910"/>
            <a:ext cx="3365768" cy="2312139"/>
          </a:xfrm>
          <a:prstGeom prst="rect">
            <a:avLst/>
          </a:prstGeom>
        </p:spPr>
      </p:pic>
      <p:pic>
        <p:nvPicPr>
          <p:cNvPr id="17" name="Picture 16" descr="A person and person in a garden&#10;&#10;Description automatically generated with low confidence">
            <a:extLst>
              <a:ext uri="{FF2B5EF4-FFF2-40B4-BE49-F238E27FC236}">
                <a16:creationId xmlns:a16="http://schemas.microsoft.com/office/drawing/2014/main" id="{83706061-74C1-5F21-95D5-4D4BB76303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17" y="4460237"/>
            <a:ext cx="3348518" cy="21405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691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02359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521" y="532221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68803-25A7-4595-7EB2-A71CEFF9B582}"/>
              </a:ext>
            </a:extLst>
          </p:cNvPr>
          <p:cNvSpPr txBox="1"/>
          <p:nvPr/>
        </p:nvSpPr>
        <p:spPr>
          <a:xfrm>
            <a:off x="5214673" y="2338784"/>
            <a:ext cx="6875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Follow The Discover Rotary Recipe for Success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rgbClr val="FFC000"/>
                </a:solidFill>
              </a:rPr>
              <a:t>Membership Event Grant (MEG)</a:t>
            </a: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676C0319-32EF-45A2-ADE0-87B2A7A8BD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1"/>
          <a:stretch/>
        </p:blipFill>
        <p:spPr>
          <a:xfrm>
            <a:off x="114052" y="532221"/>
            <a:ext cx="4986570" cy="6084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145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FD2F6E-98F8-889F-68D9-F29CEB6C0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8" y="518709"/>
            <a:ext cx="1972112" cy="1972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A8822B-AFB7-9D38-4BF8-266B88312D24}"/>
              </a:ext>
            </a:extLst>
          </p:cNvPr>
          <p:cNvSpPr txBox="1"/>
          <p:nvPr/>
        </p:nvSpPr>
        <p:spPr>
          <a:xfrm>
            <a:off x="3484148" y="620598"/>
            <a:ext cx="69001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Rotary Club Compare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</a:rPr>
              <a:t>Keeping the good ship Rotary afloat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CBA93-E024-5E3A-5048-1E68044DD30D}"/>
              </a:ext>
            </a:extLst>
          </p:cNvPr>
          <p:cNvSpPr txBox="1"/>
          <p:nvPr/>
        </p:nvSpPr>
        <p:spPr>
          <a:xfrm>
            <a:off x="1617719" y="3099159"/>
            <a:ext cx="48397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 is it?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Why is it important?</a:t>
            </a:r>
          </a:p>
          <a:p>
            <a:r>
              <a:rPr lang="en-US" sz="3200" dirty="0">
                <a:solidFill>
                  <a:schemeClr val="bg1"/>
                </a:solidFill>
              </a:rPr>
              <a:t>How does it apply to me?</a:t>
            </a:r>
          </a:p>
          <a:p>
            <a:r>
              <a:rPr lang="en-US" sz="3200" dirty="0">
                <a:solidFill>
                  <a:schemeClr val="bg1"/>
                </a:solidFill>
              </a:rPr>
              <a:t>How do I access it?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78E5BDE-9183-B702-2F9D-D84F46D8E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21" y="2503080"/>
            <a:ext cx="4686402" cy="28959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434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person, indoor, window, young&#10;&#10;Description automatically generated">
            <a:extLst>
              <a:ext uri="{FF2B5EF4-FFF2-40B4-BE49-F238E27FC236}">
                <a16:creationId xmlns:a16="http://schemas.microsoft.com/office/drawing/2014/main" id="{DDD99199-153B-EDB2-97E3-8CCA0C2AF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43" y="2098862"/>
            <a:ext cx="5252757" cy="350183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CC495F-2B4B-D359-7E6B-91AF12FCAED8}"/>
              </a:ext>
            </a:extLst>
          </p:cNvPr>
          <p:cNvSpPr txBox="1"/>
          <p:nvPr/>
        </p:nvSpPr>
        <p:spPr>
          <a:xfrm>
            <a:off x="685800" y="964912"/>
            <a:ext cx="1103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Easy 5-Step Process To Welcome A New Club Member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95BD8-7F00-0B90-F5CF-FF885796C0D0}"/>
              </a:ext>
            </a:extLst>
          </p:cNvPr>
          <p:cNvSpPr txBox="1"/>
          <p:nvPr/>
        </p:nvSpPr>
        <p:spPr>
          <a:xfrm>
            <a:off x="1343025" y="2098862"/>
            <a:ext cx="45624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Discover Rotary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Induction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Mentor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Orientation &amp; Training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Engagement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B14823-0A88-8698-854F-BAA9EFF19812}"/>
              </a:ext>
            </a:extLst>
          </p:cNvPr>
          <p:cNvSpPr txBox="1"/>
          <p:nvPr/>
        </p:nvSpPr>
        <p:spPr>
          <a:xfrm>
            <a:off x="762000" y="5870763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Review Your Club’s Application Process: Streamline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99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2D07C-95CD-DF65-9BA1-E87C6AD00DA2}"/>
              </a:ext>
            </a:extLst>
          </p:cNvPr>
          <p:cNvSpPr txBox="1"/>
          <p:nvPr/>
        </p:nvSpPr>
        <p:spPr>
          <a:xfrm>
            <a:off x="3390899" y="391034"/>
            <a:ext cx="5505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Manage Your Leads</a:t>
            </a:r>
          </a:p>
        </p:txBody>
      </p:sp>
      <p:pic>
        <p:nvPicPr>
          <p:cNvPr id="5" name="Picture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5FC2A4D9-2861-4943-D88E-10C85A6DF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16" y="1395412"/>
            <a:ext cx="2626816" cy="3362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89970D-6D5B-603E-238A-74C68772F917}"/>
              </a:ext>
            </a:extLst>
          </p:cNvPr>
          <p:cNvSpPr txBox="1"/>
          <p:nvPr/>
        </p:nvSpPr>
        <p:spPr>
          <a:xfrm>
            <a:off x="1504950" y="5054229"/>
            <a:ext cx="9182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This is Mark McCain, District Leads Manager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When he emails you a lead, please FOLLOW UP!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E4F03DE-20E6-79DA-D078-5782A8EDE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0" y="2535382"/>
            <a:ext cx="2457450" cy="89361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13E0AC2-8611-6C30-749B-B6B0D3AD0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4" y="2017782"/>
            <a:ext cx="1466852" cy="19645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153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711A5D-5502-D87C-52D3-CA5CFEED2A92}"/>
              </a:ext>
            </a:extLst>
          </p:cNvPr>
          <p:cNvSpPr txBox="1"/>
          <p:nvPr/>
        </p:nvSpPr>
        <p:spPr>
          <a:xfrm>
            <a:off x="3719176" y="1696446"/>
            <a:ext cx="4601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Leading Change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ACECE2C-76D3-5760-9146-D1053634C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954" y="538595"/>
            <a:ext cx="1924050" cy="699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E6F13C-0448-72F3-F9C1-9D234CD4C095}"/>
              </a:ext>
            </a:extLst>
          </p:cNvPr>
          <p:cNvSpPr txBox="1"/>
          <p:nvPr/>
        </p:nvSpPr>
        <p:spPr>
          <a:xfrm>
            <a:off x="1104900" y="3143250"/>
            <a:ext cx="9829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“Leaders are visionaries with a poorly developed sense of fear, and no concept of the odds against them. They make the impossible happen.”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							</a:t>
            </a:r>
            <a:r>
              <a:rPr lang="en-US" sz="2400" dirty="0">
                <a:solidFill>
                  <a:schemeClr val="bg1"/>
                </a:solidFill>
              </a:rPr>
              <a:t>Robert </a:t>
            </a:r>
            <a:r>
              <a:rPr lang="en-US" sz="2400" dirty="0" err="1">
                <a:solidFill>
                  <a:schemeClr val="bg1"/>
                </a:solidFill>
              </a:rPr>
              <a:t>Jarvik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57D7971-5738-AE7C-8BD0-91119F9A1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552823"/>
            <a:ext cx="1857375" cy="736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330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101823" y="3059204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1C73F0-BFE6-4956-A6D7-4ADCECE9E11D}"/>
              </a:ext>
            </a:extLst>
          </p:cNvPr>
          <p:cNvSpPr txBox="1"/>
          <p:nvPr/>
        </p:nvSpPr>
        <p:spPr>
          <a:xfrm>
            <a:off x="918715" y="343651"/>
            <a:ext cx="945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Sending A Clear Membership Message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13ADFAB-F0F3-29C1-D89C-954CB12F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982" y="327247"/>
            <a:ext cx="1671243" cy="6627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2DF6E4-BCC1-5A6C-8136-0DC198386B0D}"/>
              </a:ext>
            </a:extLst>
          </p:cNvPr>
          <p:cNvSpPr txBox="1"/>
          <p:nvPr/>
        </p:nvSpPr>
        <p:spPr>
          <a:xfrm>
            <a:off x="3114675" y="1046395"/>
            <a:ext cx="652462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Let’s Get Membership Right…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Grow Moderately &amp; Consistently 5%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Innovative To Remain Relevant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Attrition is Real</a:t>
            </a:r>
          </a:p>
        </p:txBody>
      </p:sp>
      <p:pic>
        <p:nvPicPr>
          <p:cNvPr id="5" name="Picture 4" descr="A couple of men pos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BE3F858-91A0-671D-8A0F-DCBF074D5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25" y="3680571"/>
            <a:ext cx="3005455" cy="3036177"/>
          </a:xfrm>
          <a:prstGeom prst="rect">
            <a:avLst/>
          </a:prstGeom>
        </p:spPr>
      </p:pic>
      <p:pic>
        <p:nvPicPr>
          <p:cNvPr id="7" name="Picture 6" descr="A picture containing text, person, people&#10;&#10;Description automatically generated">
            <a:extLst>
              <a:ext uri="{FF2B5EF4-FFF2-40B4-BE49-F238E27FC236}">
                <a16:creationId xmlns:a16="http://schemas.microsoft.com/office/drawing/2014/main" id="{9A532A15-2A73-A855-A06D-6E6CD39F7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9" y="3680571"/>
            <a:ext cx="3937376" cy="3036178"/>
          </a:xfrm>
          <a:prstGeom prst="rect">
            <a:avLst/>
          </a:prstGeom>
        </p:spPr>
      </p:pic>
      <p:pic>
        <p:nvPicPr>
          <p:cNvPr id="18" name="Picture 17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9013115F-F7A8-EF10-1879-CB028672F9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02" y="3680572"/>
            <a:ext cx="4754923" cy="3036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60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B0B24-3079-2D03-FFD0-ED66099DF297}"/>
              </a:ext>
            </a:extLst>
          </p:cNvPr>
          <p:cNvSpPr txBox="1"/>
          <p:nvPr/>
        </p:nvSpPr>
        <p:spPr>
          <a:xfrm>
            <a:off x="136487" y="446098"/>
            <a:ext cx="11920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Why Is Membership Growth Important?</a:t>
            </a:r>
          </a:p>
        </p:txBody>
      </p:sp>
      <p:pic>
        <p:nvPicPr>
          <p:cNvPr id="6" name="Picture 5" descr="A person working on a machine&#10;&#10;Description automatically generated with medium confidence">
            <a:extLst>
              <a:ext uri="{FF2B5EF4-FFF2-40B4-BE49-F238E27FC236}">
                <a16:creationId xmlns:a16="http://schemas.microsoft.com/office/drawing/2014/main" id="{BD38953E-CDED-ABC9-20CC-6E4D8CFAF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4" y="1641403"/>
            <a:ext cx="2785447" cy="2785447"/>
          </a:xfrm>
          <a:prstGeom prst="rect">
            <a:avLst/>
          </a:prstGeom>
        </p:spPr>
      </p:pic>
      <p:pic>
        <p:nvPicPr>
          <p:cNvPr id="14" name="Picture 13" descr="A picture containing person, child, little, young&#10;&#10;Description automatically generated">
            <a:extLst>
              <a:ext uri="{FF2B5EF4-FFF2-40B4-BE49-F238E27FC236}">
                <a16:creationId xmlns:a16="http://schemas.microsoft.com/office/drawing/2014/main" id="{E7D79624-0BD0-1387-E559-0CF9062A8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38" y="4413709"/>
            <a:ext cx="3648075" cy="2057400"/>
          </a:xfrm>
          <a:prstGeom prst="rect">
            <a:avLst/>
          </a:prstGeom>
        </p:spPr>
      </p:pic>
      <p:pic>
        <p:nvPicPr>
          <p:cNvPr id="16" name="Picture 15" descr="A young child pouring water from a faucet&#10;&#10;Description automatically generated with low confidence">
            <a:extLst>
              <a:ext uri="{FF2B5EF4-FFF2-40B4-BE49-F238E27FC236}">
                <a16:creationId xmlns:a16="http://schemas.microsoft.com/office/drawing/2014/main" id="{904DEDAD-CBCA-262E-1B6B-622322A85A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18" y="1650929"/>
            <a:ext cx="2794973" cy="2794973"/>
          </a:xfrm>
          <a:prstGeom prst="rect">
            <a:avLst/>
          </a:prstGeom>
        </p:spPr>
      </p:pic>
      <p:pic>
        <p:nvPicPr>
          <p:cNvPr id="18" name="Picture 17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43D6CBEA-CDF4-8036-4A8B-FDE5D88306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9"/>
          <a:stretch/>
        </p:blipFill>
        <p:spPr>
          <a:xfrm>
            <a:off x="2955121" y="1650929"/>
            <a:ext cx="3313223" cy="2785447"/>
          </a:xfrm>
          <a:prstGeom prst="rect">
            <a:avLst/>
          </a:prstGeom>
        </p:spPr>
      </p:pic>
      <p:pic>
        <p:nvPicPr>
          <p:cNvPr id="20" name="Picture 19" descr="A group of childr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57D66146-A1A3-502D-71CF-570BD3CAB4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87" y="4381848"/>
            <a:ext cx="3313223" cy="2057400"/>
          </a:xfrm>
          <a:prstGeom prst="rect">
            <a:avLst/>
          </a:prstGeom>
        </p:spPr>
      </p:pic>
      <p:pic>
        <p:nvPicPr>
          <p:cNvPr id="22" name="Picture 21" descr="A person drinking from a cup&#10;&#10;Description automatically generated with medium confidence">
            <a:extLst>
              <a:ext uri="{FF2B5EF4-FFF2-40B4-BE49-F238E27FC236}">
                <a16:creationId xmlns:a16="http://schemas.microsoft.com/office/drawing/2014/main" id="{916D9FC3-5FE2-71B5-8D00-062642EAF0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8" r="5306"/>
          <a:stretch/>
        </p:blipFill>
        <p:spPr>
          <a:xfrm>
            <a:off x="9053791" y="1650928"/>
            <a:ext cx="2925560" cy="273091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8CE35A0-1AED-DA88-8A7A-DB6C5841E3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1" y="5270337"/>
            <a:ext cx="975814" cy="1306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581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B0B24-3079-2D03-FFD0-ED66099DF297}"/>
              </a:ext>
            </a:extLst>
          </p:cNvPr>
          <p:cNvSpPr txBox="1"/>
          <p:nvPr/>
        </p:nvSpPr>
        <p:spPr>
          <a:xfrm>
            <a:off x="882587" y="1694301"/>
            <a:ext cx="61670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What are some obstacles that make it difficult to grow membership?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C000"/>
              </a:solidFill>
            </a:endParaRPr>
          </a:p>
          <a:p>
            <a:pPr algn="ctr"/>
            <a:r>
              <a:rPr lang="en-US" sz="2800" dirty="0">
                <a:solidFill>
                  <a:srgbClr val="FFC000"/>
                </a:solidFill>
              </a:rPr>
              <a:t>What can we do to eliminate those obstacles?</a:t>
            </a:r>
          </a:p>
          <a:p>
            <a:pPr algn="ctr"/>
            <a:endParaRPr lang="en-US" sz="2800" dirty="0">
              <a:solidFill>
                <a:srgbClr val="FFC000"/>
              </a:solidFill>
            </a:endParaRPr>
          </a:p>
          <a:p>
            <a:pPr algn="ctr"/>
            <a:r>
              <a:rPr lang="en-US" sz="2800" dirty="0">
                <a:solidFill>
                  <a:srgbClr val="FFC000"/>
                </a:solidFill>
              </a:rPr>
              <a:t>What are some ways to encourage members to reach out and invite a prospective member?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8CE35A0-1AED-DA88-8A7A-DB6C5841E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1" y="5270337"/>
            <a:ext cx="975814" cy="1306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9B76E2-A261-9F30-101D-B5A49DACA33C}"/>
              </a:ext>
            </a:extLst>
          </p:cNvPr>
          <p:cNvSpPr txBox="1"/>
          <p:nvPr/>
        </p:nvSpPr>
        <p:spPr>
          <a:xfrm>
            <a:off x="2243617" y="611464"/>
            <a:ext cx="409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Discussion Time</a:t>
            </a:r>
          </a:p>
        </p:txBody>
      </p:sp>
      <p:pic>
        <p:nvPicPr>
          <p:cNvPr id="7" name="Picture 6" descr="A person holding a book&#10;&#10;Description automatically generated with medium confidence">
            <a:extLst>
              <a:ext uri="{FF2B5EF4-FFF2-40B4-BE49-F238E27FC236}">
                <a16:creationId xmlns:a16="http://schemas.microsoft.com/office/drawing/2014/main" id="{FF71C5A3-E0C1-1BA3-10EB-0F9F2CFB0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841" y="611464"/>
            <a:ext cx="3666225" cy="5053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723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B0B24-3079-2D03-FFD0-ED66099DF297}"/>
              </a:ext>
            </a:extLst>
          </p:cNvPr>
          <p:cNvSpPr txBox="1"/>
          <p:nvPr/>
        </p:nvSpPr>
        <p:spPr>
          <a:xfrm>
            <a:off x="1772543" y="536782"/>
            <a:ext cx="8361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Intentional Growth Strategies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C25EE-B169-CA4A-51F0-2EAC4AC917E4}"/>
              </a:ext>
            </a:extLst>
          </p:cNvPr>
          <p:cNvSpPr txBox="1"/>
          <p:nvPr/>
        </p:nvSpPr>
        <p:spPr>
          <a:xfrm>
            <a:off x="938631" y="1333976"/>
            <a:ext cx="551931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Written Strategy Statement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“Our club is committed to grow membership moderately &amp; consistently every year by 5%.”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Membership Team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Membership Plan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Strong Growth Culture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Discover Rotary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5C38C8C-473E-6366-D50C-330DAAAF3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5" y="1449747"/>
            <a:ext cx="4729581" cy="4729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558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EC1112F5-3B4A-2624-4013-074FF1627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" r="6186" b="13322"/>
          <a:stretch/>
        </p:blipFill>
        <p:spPr>
          <a:xfrm>
            <a:off x="2397530" y="1230529"/>
            <a:ext cx="4105275" cy="53986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ED6A7821-A99E-6F62-0382-3BFD4D29BA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3"/>
          <a:stretch/>
        </p:blipFill>
        <p:spPr>
          <a:xfrm>
            <a:off x="6972300" y="1188147"/>
            <a:ext cx="4537149" cy="53986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F4B52A-399E-7C57-3707-657B6920B412}"/>
              </a:ext>
            </a:extLst>
          </p:cNvPr>
          <p:cNvSpPr txBox="1"/>
          <p:nvPr/>
        </p:nvSpPr>
        <p:spPr>
          <a:xfrm>
            <a:off x="1657351" y="270908"/>
            <a:ext cx="985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Two Important Tools For Setting Growth Goal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30C3D-A67B-4477-DD25-3578B90B6D5F}"/>
              </a:ext>
            </a:extLst>
          </p:cNvPr>
          <p:cNvSpPr txBox="1"/>
          <p:nvPr/>
        </p:nvSpPr>
        <p:spPr>
          <a:xfrm rot="16200000">
            <a:off x="-1338088" y="3105663"/>
            <a:ext cx="5073706" cy="1323439"/>
          </a:xfrm>
          <a:prstGeom prst="rect">
            <a:avLst/>
          </a:prstGeom>
          <a:solidFill>
            <a:srgbClr val="DA1A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Membership Plan Due May 31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3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4B52A-399E-7C57-3707-657B6920B412}"/>
              </a:ext>
            </a:extLst>
          </p:cNvPr>
          <p:cNvSpPr txBox="1"/>
          <p:nvPr/>
        </p:nvSpPr>
        <p:spPr>
          <a:xfrm>
            <a:off x="1123950" y="451883"/>
            <a:ext cx="1058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Rotary Membership Action Plan Success Center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AC34DE7-1F89-4A5D-4258-0BB1EC178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0" y="1343445"/>
            <a:ext cx="4895850" cy="2085555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9596B6D6-3B9D-5965-8D0C-D7E41F301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0" y="3650071"/>
            <a:ext cx="6096000" cy="2690206"/>
          </a:xfrm>
          <a:prstGeom prst="rect">
            <a:avLst/>
          </a:prstGeom>
        </p:spPr>
      </p:pic>
      <p:pic>
        <p:nvPicPr>
          <p:cNvPr id="13" name="Picture 1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46F3E31-B015-4231-D934-094DCEF8E8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7"/>
          <a:stretch/>
        </p:blipFill>
        <p:spPr>
          <a:xfrm>
            <a:off x="6805811" y="1166079"/>
            <a:ext cx="4342441" cy="54156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595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10144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B37BB0-DF88-4A5D-0E57-2F55FD6EBBE9}"/>
              </a:ext>
            </a:extLst>
          </p:cNvPr>
          <p:cNvSpPr txBox="1"/>
          <p:nvPr/>
        </p:nvSpPr>
        <p:spPr>
          <a:xfrm>
            <a:off x="604850" y="985242"/>
            <a:ext cx="9163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Discover Rotary: The Gold Standard For Growing Membership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B8136-60C9-79BF-A8A0-08D882372539}"/>
              </a:ext>
            </a:extLst>
          </p:cNvPr>
          <p:cNvSpPr txBox="1"/>
          <p:nvPr/>
        </p:nvSpPr>
        <p:spPr>
          <a:xfrm>
            <a:off x="485274" y="2919975"/>
            <a:ext cx="53962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Introduction to Rotary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Small group meeting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No more than 3-5 prospects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No more than 2-3 club members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Conducted multiple times</a:t>
            </a:r>
          </a:p>
        </p:txBody>
      </p:sp>
      <p:pic>
        <p:nvPicPr>
          <p:cNvPr id="12" name="Picture 11" descr="A group of people smiling&#10;&#10;Description automatically generated with low confidence">
            <a:extLst>
              <a:ext uri="{FF2B5EF4-FFF2-40B4-BE49-F238E27FC236}">
                <a16:creationId xmlns:a16="http://schemas.microsoft.com/office/drawing/2014/main" id="{3D184FB0-F610-BA61-AD63-DBBADF81C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40" y="3088745"/>
            <a:ext cx="6108807" cy="3204242"/>
          </a:xfrm>
          <a:prstGeom prst="rect">
            <a:avLst/>
          </a:prstGeom>
        </p:spPr>
      </p:pic>
      <p:pic>
        <p:nvPicPr>
          <p:cNvPr id="5" name="Picture 4" descr="A picture containing text, gear, metalware, wheel&#10;&#10;Description automatically generated">
            <a:extLst>
              <a:ext uri="{FF2B5EF4-FFF2-40B4-BE49-F238E27FC236}">
                <a16:creationId xmlns:a16="http://schemas.microsoft.com/office/drawing/2014/main" id="{77CA85F5-0098-40B1-36EE-5DE388D94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666" y="634699"/>
            <a:ext cx="1846712" cy="2002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513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63" y="5729859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wooden, wood, vegetable&#10;&#10;Description automatically generated">
            <a:extLst>
              <a:ext uri="{FF2B5EF4-FFF2-40B4-BE49-F238E27FC236}">
                <a16:creationId xmlns:a16="http://schemas.microsoft.com/office/drawing/2014/main" id="{0EA8A421-9079-2792-57CE-A3BD773E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1857196"/>
            <a:ext cx="4919025" cy="358955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468803-25A7-4595-7EB2-A71CEFF9B582}"/>
              </a:ext>
            </a:extLst>
          </p:cNvPr>
          <p:cNvSpPr txBox="1"/>
          <p:nvPr/>
        </p:nvSpPr>
        <p:spPr>
          <a:xfrm>
            <a:off x="1247775" y="941653"/>
            <a:ext cx="996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Follow The Discover Rotary Recipe for Success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6DB69-F2B4-72C9-C3AA-D7E74A83F2CF}"/>
              </a:ext>
            </a:extLst>
          </p:cNvPr>
          <p:cNvSpPr txBox="1"/>
          <p:nvPr/>
        </p:nvSpPr>
        <p:spPr>
          <a:xfrm>
            <a:off x="1340412" y="1857196"/>
            <a:ext cx="435292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Planning Ahead</a:t>
            </a:r>
          </a:p>
          <a:p>
            <a:r>
              <a:rPr lang="en-US" sz="2400" dirty="0">
                <a:solidFill>
                  <a:srgbClr val="FFC000"/>
                </a:solidFill>
              </a:rPr>
              <a:t>Set date, time, location</a:t>
            </a:r>
          </a:p>
          <a:p>
            <a:r>
              <a:rPr lang="en-US" sz="2400" dirty="0">
                <a:solidFill>
                  <a:srgbClr val="FFC000"/>
                </a:solidFill>
              </a:rPr>
              <a:t>Hold members accountable</a:t>
            </a:r>
          </a:p>
          <a:p>
            <a:r>
              <a:rPr lang="en-US" sz="2400" dirty="0">
                <a:solidFill>
                  <a:srgbClr val="FFC000"/>
                </a:solidFill>
              </a:rPr>
              <a:t>Confirm attendance</a:t>
            </a:r>
          </a:p>
          <a:p>
            <a:endParaRPr lang="en-US" sz="1000" dirty="0">
              <a:solidFill>
                <a:srgbClr val="FFC000"/>
              </a:solidFill>
            </a:endParaRPr>
          </a:p>
          <a:p>
            <a:endParaRPr lang="en-US" sz="1000" dirty="0">
              <a:solidFill>
                <a:srgbClr val="FFC000"/>
              </a:solidFill>
            </a:endParaRPr>
          </a:p>
          <a:p>
            <a:r>
              <a:rPr lang="en-US" sz="3600" dirty="0">
                <a:solidFill>
                  <a:srgbClr val="FFC000"/>
                </a:solidFill>
              </a:rPr>
              <a:t>Day of Event</a:t>
            </a:r>
          </a:p>
          <a:p>
            <a:r>
              <a:rPr lang="en-US" sz="2400" dirty="0">
                <a:solidFill>
                  <a:srgbClr val="FFC000"/>
                </a:solidFill>
              </a:rPr>
              <a:t>Sign in sheet</a:t>
            </a:r>
          </a:p>
          <a:p>
            <a:r>
              <a:rPr lang="en-US" sz="2400" dirty="0">
                <a:solidFill>
                  <a:srgbClr val="FFC000"/>
                </a:solidFill>
              </a:rPr>
              <a:t>Introductions</a:t>
            </a:r>
          </a:p>
          <a:p>
            <a:r>
              <a:rPr lang="en-US" sz="2400" dirty="0">
                <a:solidFill>
                  <a:srgbClr val="FFC000"/>
                </a:solidFill>
              </a:rPr>
              <a:t>Rotary overview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8260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12175</TotalTime>
  <Words>346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Monotype 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Dorothy Jeger</cp:lastModifiedBy>
  <cp:revision>291</cp:revision>
  <cp:lastPrinted>2023-01-20T17:39:18Z</cp:lastPrinted>
  <dcterms:created xsi:type="dcterms:W3CDTF">2019-11-18T03:22:22Z</dcterms:created>
  <dcterms:modified xsi:type="dcterms:W3CDTF">2023-03-31T17:11:14Z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