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</p:sldMasterIdLst>
  <p:notesMasterIdLst>
    <p:notesMasterId r:id="rId18"/>
  </p:notesMasterIdLst>
  <p:sldIdLst>
    <p:sldId id="350" r:id="rId3"/>
    <p:sldId id="353" r:id="rId4"/>
    <p:sldId id="370" r:id="rId5"/>
    <p:sldId id="368" r:id="rId6"/>
    <p:sldId id="367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52" r:id="rId15"/>
    <p:sldId id="366" r:id="rId16"/>
    <p:sldId id="369" r:id="rId17"/>
  </p:sldIdLst>
  <p:sldSz cx="12399963" cy="664845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Olson" initials="SO" lastIdx="1" clrIdx="0">
    <p:extLst>
      <p:ext uri="{19B8F6BF-5375-455C-9EA6-DF929625EA0E}">
        <p15:presenceInfo xmlns:p15="http://schemas.microsoft.com/office/powerpoint/2012/main" userId="225ee5d6be26ae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FF99"/>
    <a:srgbClr val="297BCD"/>
    <a:srgbClr val="FFBE1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80" autoAdjust="0"/>
  </p:normalViewPr>
  <p:slideViewPr>
    <p:cSldViewPr snapToGrid="0">
      <p:cViewPr varScale="1">
        <p:scale>
          <a:sx n="80" d="100"/>
          <a:sy n="80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F664B-B80E-4225-ADE3-1E952A88C0B3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1162050"/>
            <a:ext cx="5851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868A6-5811-4CA3-9874-25F3423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7F4-0E04-409E-8FBC-FDF5037ED106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6769-5B61-49A4-8194-CD652D786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7014-98CA-495C-BAC0-4064EF47C58F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FC3F-E88E-4A09-BDD1-1FDDCDF30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4963-B89C-480A-A19F-7AE6A42C0480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790D-ECE0-4587-B115-B4DCBC91F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60FF-BC46-4752-BFCD-015F86CB02A6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A0E3-920C-4CED-A822-657D17FDE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EAB5-E52D-488E-8DD8-D3BCF4E6B219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E59-E771-4379-B4A3-58E365424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62C3-B2F2-40D0-829C-C746F4A424C0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F081-FAC7-4F28-9F21-6FFAB7598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3AE1-4D41-4414-AA80-8AF24305F337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477B-3F5F-46D7-9319-EDC52A027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B5FF-66F8-40BB-8B5B-A6D439076A64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B9B-60AD-4729-ACA9-FCAB6B75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02E4-DA6B-46C3-BB0D-698EE2B61177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EF18-A646-4547-BE00-6BE05652C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FA52-8F13-407D-8487-E60BB0A78EEC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66A7-CBC2-4223-8CB2-DE0D33C9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1AF5-088C-4268-8BF3-86C6084D47E2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227E-71CA-45A8-9CBB-C8D95D7DD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5C72-984F-4D2A-9B85-F3F2F08D9C2A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AA44-1AF8-493B-8B6B-03A14ECC2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6990-20EB-40E4-8E4B-FF8D88815DB7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A257-D47E-4308-B1A8-595934EDE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D9AF-15DF-4A0A-A4AE-68533D152DAC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9B5D-984E-40C8-8EA5-B4DA88FFA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51C-1664-4FC0-BA72-C0CF00FF6E7A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7AE0-1B57-45E2-804D-B6EAE219F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9A3A-97F2-44C1-B1FA-A77BA2F9D334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0FE1-0C65-448C-9D63-BF03859BD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BDF4-9BF8-4EF4-B613-E5308A5956F0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5D98-168B-4AE1-84DF-D086572CD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4B03-0123-483F-B1E9-3CEC6ED292A1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EC71-F27E-4070-B9AE-21A659DDB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D773-4337-451F-A423-8CDD049CFF59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0E41-1A9E-4A4F-98C7-9766C1050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BB44-E368-4525-AF3E-FBE7607C998A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8E37-0B3E-4692-8E67-C471AC21F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5889-F294-48C0-BCD1-10709B0BC4BE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DDE6-7D5A-4B41-B0DF-D3C0B02F7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79F3-BB5A-40C0-99DD-D4AE5EB64A9C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9FFA-BB50-4D93-ADE1-DDF4BCA13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6EE13D-1781-4801-A458-F8F481DEFD92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E07380-1CC8-498D-ADB8-2258AC534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3DFFF92-3C77-4870-8354-19F23756A973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D63E4EE-E73E-45C3-89FF-9E30E2A1F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7" descr="Rotary_invTRANS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2738" y="5807075"/>
            <a:ext cx="176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44467-B5FB-6CEE-B890-3D04607DEDAD}"/>
              </a:ext>
            </a:extLst>
          </p:cNvPr>
          <p:cNvSpPr txBox="1"/>
          <p:nvPr/>
        </p:nvSpPr>
        <p:spPr>
          <a:xfrm>
            <a:off x="994170" y="600892"/>
            <a:ext cx="10411620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Creating Strong Growth Culture: Ignite the Sparks</a:t>
            </a:r>
          </a:p>
        </p:txBody>
      </p:sp>
      <p:pic>
        <p:nvPicPr>
          <p:cNvPr id="8" name="Picture 7" descr="A group of people holding up their hands&#10;&#10;Description automatically generated with medium confidence">
            <a:extLst>
              <a:ext uri="{FF2B5EF4-FFF2-40B4-BE49-F238E27FC236}">
                <a16:creationId xmlns:a16="http://schemas.microsoft.com/office/drawing/2014/main" id="{5CDD5251-BA2B-C1D9-3B4F-55480D7E0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39" y="1564369"/>
            <a:ext cx="6279483" cy="47096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5266C-7F18-3047-D41C-0A52576D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46" y="2371423"/>
            <a:ext cx="2486819" cy="2506556"/>
          </a:xfrm>
          <a:prstGeom prst="rect">
            <a:avLst/>
          </a:prstGeom>
        </p:spPr>
      </p:pic>
      <p:pic>
        <p:nvPicPr>
          <p:cNvPr id="12" name="Picture 11" descr="A rocket taking off&#10;&#10;Description automatically generated with low confidence">
            <a:extLst>
              <a:ext uri="{FF2B5EF4-FFF2-40B4-BE49-F238E27FC236}">
                <a16:creationId xmlns:a16="http://schemas.microsoft.com/office/drawing/2014/main" id="{2A7DD29F-CEE5-AE8E-BA6A-19ADC941C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6"/>
          <a:stretch/>
        </p:blipFill>
        <p:spPr>
          <a:xfrm>
            <a:off x="304985" y="2371423"/>
            <a:ext cx="2527572" cy="25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1E879B7-146F-E8A4-D8B4-78B30A96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1" y="857441"/>
            <a:ext cx="9873548" cy="46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4DC2C-F4F8-C7D0-1B5E-D531C2AA9EFF}"/>
              </a:ext>
            </a:extLst>
          </p:cNvPr>
          <p:cNvSpPr txBox="1"/>
          <p:nvPr/>
        </p:nvSpPr>
        <p:spPr>
          <a:xfrm>
            <a:off x="4475684" y="1623536"/>
            <a:ext cx="34485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The Three E’s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Enthusiasm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Energy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Excitement</a:t>
            </a:r>
          </a:p>
        </p:txBody>
      </p:sp>
      <p:pic>
        <p:nvPicPr>
          <p:cNvPr id="4" name="Picture 3" descr="A close-up of a fire&#10;&#10;Description automatically generated with medium confidence">
            <a:extLst>
              <a:ext uri="{FF2B5EF4-FFF2-40B4-BE49-F238E27FC236}">
                <a16:creationId xmlns:a16="http://schemas.microsoft.com/office/drawing/2014/main" id="{F2478C23-1533-73F7-662A-EAD23EEC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2" y="1723787"/>
            <a:ext cx="3781776" cy="32008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14E0227-0339-F2C0-7921-F4F9D75B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85" y="1723787"/>
            <a:ext cx="3942666" cy="32008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1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id="{52473075-71D3-DC9A-A160-53B85FD6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52" y="1540309"/>
            <a:ext cx="6908377" cy="4560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FBCBE-CA72-8FD6-0A8F-B70EE69523F0}"/>
              </a:ext>
            </a:extLst>
          </p:cNvPr>
          <p:cNvSpPr txBox="1"/>
          <p:nvPr/>
        </p:nvSpPr>
        <p:spPr>
          <a:xfrm>
            <a:off x="1344233" y="357051"/>
            <a:ext cx="905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Finding Value in the Rotary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C6DF8-B487-52A5-4247-530419B951C3}"/>
              </a:ext>
            </a:extLst>
          </p:cNvPr>
          <p:cNvSpPr txBox="1"/>
          <p:nvPr/>
        </p:nvSpPr>
        <p:spPr>
          <a:xfrm>
            <a:off x="3039291" y="2046952"/>
            <a:ext cx="3997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“When people find value in the Rotary experience, that’s what keeps them coming back.”</a:t>
            </a:r>
          </a:p>
        </p:txBody>
      </p:sp>
    </p:spTree>
    <p:extLst>
      <p:ext uri="{BB962C8B-B14F-4D97-AF65-F5344CB8AC3E}">
        <p14:creationId xmlns:p14="http://schemas.microsoft.com/office/powerpoint/2010/main" val="8521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855A-56C1-DC06-3E18-90E8C2BA97ED}"/>
              </a:ext>
            </a:extLst>
          </p:cNvPr>
          <p:cNvSpPr txBox="1"/>
          <p:nvPr/>
        </p:nvSpPr>
        <p:spPr>
          <a:xfrm>
            <a:off x="635726" y="612708"/>
            <a:ext cx="1088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Finding Value in the Rotary Experience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D0260D-39EC-4876-8249-537598E5F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6056" r="4362" b="8791"/>
          <a:stretch/>
        </p:blipFill>
        <p:spPr>
          <a:xfrm>
            <a:off x="957559" y="1755683"/>
            <a:ext cx="4411126" cy="40790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D5E597-C8D9-2D19-58ED-900295B87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73" y="2182404"/>
            <a:ext cx="5805337" cy="31907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69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61B3C-72EC-CAD9-66BD-690D6908FCD3}"/>
              </a:ext>
            </a:extLst>
          </p:cNvPr>
          <p:cNvSpPr txBox="1"/>
          <p:nvPr/>
        </p:nvSpPr>
        <p:spPr>
          <a:xfrm>
            <a:off x="639558" y="3722017"/>
            <a:ext cx="1112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“Leaders are visionaries with a poorly developed sense of fear, and no concept of the odds against them. They make the impossible happen.”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D0F91-142F-8C42-7D28-46932ABD9276}"/>
              </a:ext>
            </a:extLst>
          </p:cNvPr>
          <p:cNvSpPr txBox="1"/>
          <p:nvPr/>
        </p:nvSpPr>
        <p:spPr>
          <a:xfrm>
            <a:off x="9187543" y="5476343"/>
            <a:ext cx="275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Robert </a:t>
            </a:r>
            <a:r>
              <a:rPr lang="en-US" sz="2400" dirty="0" err="1">
                <a:solidFill>
                  <a:schemeClr val="bg1"/>
                </a:solidFill>
              </a:rPr>
              <a:t>Jarvik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rass, outdoor, posing, spectacles&#10;&#10;Description automatically generated">
            <a:extLst>
              <a:ext uri="{FF2B5EF4-FFF2-40B4-BE49-F238E27FC236}">
                <a16:creationId xmlns:a16="http://schemas.microsoft.com/office/drawing/2014/main" id="{F11F8292-B677-4D1C-4E9B-32E5D925B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71" y="441164"/>
            <a:ext cx="3726621" cy="2883059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28E6CA8-470B-1FD1-9ED8-63303983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92" y="441165"/>
            <a:ext cx="1836614" cy="288305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CE0238F-3A75-000E-175D-61873B2B4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7" y="441164"/>
            <a:ext cx="3098324" cy="28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EE242D-D039-2700-C510-08F8C32DA0A7}"/>
              </a:ext>
            </a:extLst>
          </p:cNvPr>
          <p:cNvSpPr txBox="1"/>
          <p:nvPr/>
        </p:nvSpPr>
        <p:spPr>
          <a:xfrm>
            <a:off x="1787350" y="5014873"/>
            <a:ext cx="9064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Why Do Members Leave?</a:t>
            </a:r>
          </a:p>
        </p:txBody>
      </p:sp>
      <p:pic>
        <p:nvPicPr>
          <p:cNvPr id="9" name="Picture 2" descr="Emergency Exit Sign Vector Art, Icons, and Graphics for Free ...">
            <a:extLst>
              <a:ext uri="{FF2B5EF4-FFF2-40B4-BE49-F238E27FC236}">
                <a16:creationId xmlns:a16="http://schemas.microsoft.com/office/drawing/2014/main" id="{BA6FF11F-5593-ADBB-EB1B-57BD7B79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7" y="484099"/>
            <a:ext cx="6719887" cy="42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EE242D-D039-2700-C510-08F8C32DA0A7}"/>
              </a:ext>
            </a:extLst>
          </p:cNvPr>
          <p:cNvSpPr txBox="1"/>
          <p:nvPr/>
        </p:nvSpPr>
        <p:spPr>
          <a:xfrm>
            <a:off x="1768029" y="5286009"/>
            <a:ext cx="9064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What Does a Growth Culture Look Like?</a:t>
            </a:r>
          </a:p>
        </p:txBody>
      </p:sp>
      <p:pic>
        <p:nvPicPr>
          <p:cNvPr id="4098" name="Picture 2" descr="Community Garden Graphic Images – Browse 2,225 Stock Photos ...">
            <a:extLst>
              <a:ext uri="{FF2B5EF4-FFF2-40B4-BE49-F238E27FC236}">
                <a16:creationId xmlns:a16="http://schemas.microsoft.com/office/drawing/2014/main" id="{FF31C9E2-E273-6769-016F-6A1A8E0F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78" y="562708"/>
            <a:ext cx="7898005" cy="43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ilding Construction Flat Illustration Graphic by Lartestudio · Creative  Fabrica">
            <a:extLst>
              <a:ext uri="{FF2B5EF4-FFF2-40B4-BE49-F238E27FC236}">
                <a16:creationId xmlns:a16="http://schemas.microsoft.com/office/drawing/2014/main" id="{CED3EC0E-A6BC-4532-422E-F65085CF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9" y="251209"/>
            <a:ext cx="5799311" cy="40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r Construction | State Bank">
            <a:extLst>
              <a:ext uri="{FF2B5EF4-FFF2-40B4-BE49-F238E27FC236}">
                <a16:creationId xmlns:a16="http://schemas.microsoft.com/office/drawing/2014/main" id="{C5DDAE0D-6300-DC75-3555-7C34C46F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60" y="2966252"/>
            <a:ext cx="55721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7D7A2-D68B-107A-6E80-9E297F991E2C}"/>
              </a:ext>
            </a:extLst>
          </p:cNvPr>
          <p:cNvSpPr txBox="1"/>
          <p:nvPr/>
        </p:nvSpPr>
        <p:spPr>
          <a:xfrm>
            <a:off x="6079550" y="488574"/>
            <a:ext cx="6199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How Do We Build a Growth Culture</a:t>
            </a:r>
          </a:p>
        </p:txBody>
      </p:sp>
    </p:spTree>
    <p:extLst>
      <p:ext uri="{BB962C8B-B14F-4D97-AF65-F5344CB8AC3E}">
        <p14:creationId xmlns:p14="http://schemas.microsoft.com/office/powerpoint/2010/main" val="28119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id="{E1413437-0705-B923-77FD-E550AFEB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" y="1703708"/>
            <a:ext cx="5802388" cy="3830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6D85D-ABDE-8ADE-9BB4-B61FB69EF66C}"/>
              </a:ext>
            </a:extLst>
          </p:cNvPr>
          <p:cNvSpPr txBox="1"/>
          <p:nvPr/>
        </p:nvSpPr>
        <p:spPr>
          <a:xfrm>
            <a:off x="748937" y="5077097"/>
            <a:ext cx="285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RI President 2023-25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696D0-922E-9CFE-7F45-4FEF74B7F574}"/>
              </a:ext>
            </a:extLst>
          </p:cNvPr>
          <p:cNvSpPr txBox="1"/>
          <p:nvPr/>
        </p:nvSpPr>
        <p:spPr>
          <a:xfrm>
            <a:off x="896984" y="2159726"/>
            <a:ext cx="3056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“The #1 reason for membership decline is club culture.”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86DB4-CBF1-E0BF-46C4-0FB3ECA5B1C4}"/>
              </a:ext>
            </a:extLst>
          </p:cNvPr>
          <p:cNvSpPr txBox="1"/>
          <p:nvPr/>
        </p:nvSpPr>
        <p:spPr>
          <a:xfrm>
            <a:off x="6619753" y="2310898"/>
            <a:ext cx="52164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People leave club due to: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Cost &amp; Time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Club Environment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Unmet Expectations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07196-CDE8-41B3-0512-072B6CE74EC1}"/>
              </a:ext>
            </a:extLst>
          </p:cNvPr>
          <p:cNvSpPr txBox="1"/>
          <p:nvPr/>
        </p:nvSpPr>
        <p:spPr>
          <a:xfrm>
            <a:off x="778896" y="524198"/>
            <a:ext cx="108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Building a Strong Growth Culture </a:t>
            </a:r>
          </a:p>
        </p:txBody>
      </p:sp>
    </p:spTree>
    <p:extLst>
      <p:ext uri="{BB962C8B-B14F-4D97-AF65-F5344CB8AC3E}">
        <p14:creationId xmlns:p14="http://schemas.microsoft.com/office/powerpoint/2010/main" val="135539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EFB94-A8BB-E191-006D-EC70B3CB6424}"/>
              </a:ext>
            </a:extLst>
          </p:cNvPr>
          <p:cNvSpPr txBox="1"/>
          <p:nvPr/>
        </p:nvSpPr>
        <p:spPr>
          <a:xfrm>
            <a:off x="765312" y="374468"/>
            <a:ext cx="10859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 Building Strong Growth Culture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33AF6DF-4984-807E-B517-8FF625A2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9" y="2617070"/>
            <a:ext cx="6254705" cy="2744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9118094-CA35-D8C9-B408-50DD1508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2" y="2617070"/>
            <a:ext cx="5163154" cy="27449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50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8B1EE-5663-00E4-E1DC-FF41A7E5031C}"/>
              </a:ext>
            </a:extLst>
          </p:cNvPr>
          <p:cNvSpPr txBox="1"/>
          <p:nvPr/>
        </p:nvSpPr>
        <p:spPr>
          <a:xfrm>
            <a:off x="456678" y="478971"/>
            <a:ext cx="11486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As Club Leaders We are</a:t>
            </a:r>
          </a:p>
          <a:p>
            <a:pPr algn="ctr"/>
            <a:r>
              <a:rPr lang="en-US" sz="4400" dirty="0">
                <a:solidFill>
                  <a:srgbClr val="FFC000"/>
                </a:solidFill>
              </a:rPr>
              <a:t>Change Leaders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25E3-1761-B4DE-90A6-F1A2A909A291}"/>
              </a:ext>
            </a:extLst>
          </p:cNvPr>
          <p:cNvSpPr txBox="1"/>
          <p:nvPr/>
        </p:nvSpPr>
        <p:spPr>
          <a:xfrm>
            <a:off x="243840" y="2786742"/>
            <a:ext cx="643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Club To Change Strategy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Members To Change Behavior</a:t>
            </a:r>
          </a:p>
        </p:txBody>
      </p:sp>
      <p:pic>
        <p:nvPicPr>
          <p:cNvPr id="9" name="Picture 8" descr="A yellow sign on a road&#10;&#10;Description automatically generated with medium confidence">
            <a:extLst>
              <a:ext uri="{FF2B5EF4-FFF2-40B4-BE49-F238E27FC236}">
                <a16:creationId xmlns:a16="http://schemas.microsoft.com/office/drawing/2014/main" id="{F34C0D1F-9E2D-8009-67AB-70EBE3DA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71" y="2527662"/>
            <a:ext cx="4821799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8185F-9C6B-8870-820E-9FFF3C891ED2}"/>
              </a:ext>
            </a:extLst>
          </p:cNvPr>
          <p:cNvSpPr txBox="1"/>
          <p:nvPr/>
        </p:nvSpPr>
        <p:spPr>
          <a:xfrm>
            <a:off x="1166426" y="818606"/>
            <a:ext cx="1006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Are Some Obstacles We Might Face?</a:t>
            </a:r>
          </a:p>
        </p:txBody>
      </p:sp>
      <p:pic>
        <p:nvPicPr>
          <p:cNvPr id="4" name="Picture 3" descr="A picture containing text, toy, indoor, doll&#10;&#10;Description automatically generated">
            <a:extLst>
              <a:ext uri="{FF2B5EF4-FFF2-40B4-BE49-F238E27FC236}">
                <a16:creationId xmlns:a16="http://schemas.microsoft.com/office/drawing/2014/main" id="{FE3C7424-E5E4-70BF-03E4-7922E85B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55" y="2038349"/>
            <a:ext cx="3242447" cy="324244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21EFF93-019B-F12B-1CAE-66C461788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" y="2038349"/>
            <a:ext cx="3411049" cy="3186793"/>
          </a:xfrm>
          <a:prstGeom prst="rect">
            <a:avLst/>
          </a:prstGeom>
        </p:spPr>
      </p:pic>
      <p:pic>
        <p:nvPicPr>
          <p:cNvPr id="8" name="Picture 7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441F9EF-E597-15A4-0164-2FBBB5516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7" y="2038349"/>
            <a:ext cx="3987854" cy="32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F753089D-6F8E-CC11-6351-084E25CE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945413"/>
            <a:ext cx="3894115" cy="41263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AD36F-4589-DDEC-17A1-DBD2120AC3DC}"/>
              </a:ext>
            </a:extLst>
          </p:cNvPr>
          <p:cNvSpPr txBox="1"/>
          <p:nvPr/>
        </p:nvSpPr>
        <p:spPr>
          <a:xfrm>
            <a:off x="809375" y="766355"/>
            <a:ext cx="1078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There Is No Place For Complacency In Rotary</a:t>
            </a:r>
          </a:p>
        </p:txBody>
      </p:sp>
      <p:pic>
        <p:nvPicPr>
          <p:cNvPr id="6" name="Picture 5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BA93CF35-312D-F8A1-EFF0-5DEA4A685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4595"/>
          <a:stretch/>
        </p:blipFill>
        <p:spPr>
          <a:xfrm>
            <a:off x="6313713" y="1945412"/>
            <a:ext cx="4477428" cy="41263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949384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</TotalTime>
  <Words>164</Words>
  <Application>Microsoft Office PowerPoint</Application>
  <PresentationFormat>Custom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Discover Rotary</dc:title>
  <dc:creator>Sandra Olson</dc:creator>
  <cp:lastModifiedBy>Dorothy Jeger</cp:lastModifiedBy>
  <cp:revision>521</cp:revision>
  <cp:lastPrinted>2023-04-16T21:14:19Z</cp:lastPrinted>
  <dcterms:created xsi:type="dcterms:W3CDTF">2019-03-15T01:56:26Z</dcterms:created>
  <dcterms:modified xsi:type="dcterms:W3CDTF">2023-04-22T20:07:18Z</dcterms:modified>
</cp:coreProperties>
</file>