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8" r:id="rId2"/>
    <p:sldId id="328" r:id="rId3"/>
    <p:sldId id="283" r:id="rId4"/>
    <p:sldId id="329" r:id="rId5"/>
    <p:sldId id="330" r:id="rId6"/>
    <p:sldId id="335" r:id="rId7"/>
    <p:sldId id="336" r:id="rId8"/>
    <p:sldId id="337" r:id="rId9"/>
    <p:sldId id="338" r:id="rId10"/>
    <p:sldId id="334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2" r:id="rId26"/>
    <p:sldId id="314" r:id="rId27"/>
    <p:sldId id="317" r:id="rId28"/>
    <p:sldId id="299" r:id="rId29"/>
    <p:sldId id="318" r:id="rId30"/>
    <p:sldId id="327" r:id="rId31"/>
    <p:sldId id="326" r:id="rId32"/>
    <p:sldId id="319" r:id="rId33"/>
    <p:sldId id="315" r:id="rId34"/>
    <p:sldId id="320" r:id="rId35"/>
    <p:sldId id="321" r:id="rId36"/>
    <p:sldId id="322" r:id="rId37"/>
    <p:sldId id="323" r:id="rId38"/>
    <p:sldId id="324" r:id="rId39"/>
    <p:sldId id="325" r:id="rId40"/>
    <p:sldId id="296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574" autoAdjust="0"/>
  </p:normalViewPr>
  <p:slideViewPr>
    <p:cSldViewPr snapToGrid="0">
      <p:cViewPr varScale="1">
        <p:scale>
          <a:sx n="80" d="100"/>
          <a:sy n="80" d="100"/>
        </p:scale>
        <p:origin x="1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2023/04/03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2023/04/03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000" y="34234"/>
            <a:ext cx="9348103" cy="628246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ZA" dirty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7173" y="-1"/>
            <a:ext cx="5344391" cy="5668113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3364" y="3641711"/>
            <a:ext cx="4648200" cy="2026401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Edit page 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1211791" cy="535939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388328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423533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3772204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124960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4490330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303670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754629" y="6828178"/>
            <a:ext cx="6015423" cy="242046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implified Logo">
            <a:extLst>
              <a:ext uri="{FF2B5EF4-FFF2-40B4-BE49-F238E27FC236}">
                <a16:creationId xmlns:a16="http://schemas.microsoft.com/office/drawing/2014/main" id="{FA02A5CE-0FD2-4239-8598-76FF74814E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02" y="5314153"/>
            <a:ext cx="1776110" cy="13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555" y="2811053"/>
            <a:ext cx="9625445" cy="1261295"/>
          </a:xfrm>
        </p:spPr>
        <p:txBody>
          <a:bodyPr/>
          <a:lstStyle/>
          <a:p>
            <a:r>
              <a:rPr lang="en-ZA" dirty="0"/>
              <a:t>Rotary Club Secretary Training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ZA" dirty="0"/>
              <a:t>2023 Edition</a:t>
            </a:r>
          </a:p>
        </p:txBody>
      </p:sp>
      <p:pic>
        <p:nvPicPr>
          <p:cNvPr id="1026" name="Picture 2" descr="Simplified Logo">
            <a:extLst>
              <a:ext uri="{FF2B5EF4-FFF2-40B4-BE49-F238E27FC236}">
                <a16:creationId xmlns:a16="http://schemas.microsoft.com/office/drawing/2014/main" id="{BA6DBD33-0E0B-4724-8275-197F1C242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769" y="4455536"/>
            <a:ext cx="15430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Attend the district training assembly and the district conference.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#2: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Meet with the outgoing secretary and receive club records.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#3: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Meet with the incoming club officers and/or board of directors to plan your year.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#4: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Update your club’s records and member list on My Rotary or through DAC/db.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#5: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Make sure the club treasurer has the club invoices, due in January and July.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#6: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Serve on the club board and club administration committee.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#7: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Take minutes at club board meetings and club assemblies.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#8: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Update club and officer information for the Official Directory and Rotary’s records.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#9: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Manage club correspondence, including responding to emails and sending official notices and invitations.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#10: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Keep promotional items, name badges, and other materials used at meetings and events.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533400"/>
            <a:ext cx="5472000" cy="5134712"/>
          </a:xfrm>
        </p:spPr>
        <p:txBody>
          <a:bodyPr/>
          <a:lstStyle/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Welcome to the BEST POSITION in your club!!!</a:t>
            </a:r>
          </a:p>
          <a:p>
            <a:pPr marL="0" indent="0" algn="ctr">
              <a:buNone/>
            </a:pPr>
            <a:endParaRPr lang="en-ZA" dirty="0"/>
          </a:p>
          <a:p>
            <a:pPr algn="ctr"/>
            <a:r>
              <a:rPr lang="en-ZA" sz="2800" dirty="0"/>
              <a:t>Routinely applauded and recognized</a:t>
            </a:r>
          </a:p>
          <a:p>
            <a:pPr algn="ctr"/>
            <a:r>
              <a:rPr lang="en-ZA" sz="2800" dirty="0"/>
              <a:t>Most sought-after job</a:t>
            </a:r>
          </a:p>
          <a:p>
            <a:pPr algn="ctr"/>
            <a:r>
              <a:rPr lang="en-ZA" sz="2800" dirty="0"/>
              <a:t>Highly compensated</a:t>
            </a:r>
          </a:p>
          <a:p>
            <a:pPr algn="ctr"/>
            <a:endParaRPr lang="en-ZA" sz="2800" dirty="0"/>
          </a:p>
          <a:p>
            <a:pPr marL="0" indent="0" algn="ctr">
              <a:buNone/>
            </a:pPr>
            <a:r>
              <a:rPr lang="en-ZA" sz="3200" b="1" dirty="0"/>
              <a:t>What’s not to like???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#11: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Submit monthly attendance reports to your governor.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#12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Preserve your club’s historical records.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#13: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Write an annual report for the club at the end of the Rotary year.</a:t>
            </a: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#14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Assist the club president, treasurer, and committees as needed.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4000" dirty="0"/>
              <a:t>Responsibility #15:</a:t>
            </a:r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endParaRPr lang="en-ZA" sz="4000" dirty="0"/>
          </a:p>
          <a:p>
            <a:pPr marL="0" indent="0" algn="ctr">
              <a:buNone/>
            </a:pPr>
            <a:r>
              <a:rPr lang="en-ZA" sz="4000" dirty="0"/>
              <a:t>Meet with your successor and hand over club records.</a:t>
            </a:r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 Club Secretary:</a:t>
            </a:r>
            <a:br>
              <a:rPr lang="en-ZA" dirty="0"/>
            </a:br>
            <a:r>
              <a:rPr lang="en-ZA" dirty="0"/>
              <a:t>The Big Five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algn="ctr"/>
            <a:r>
              <a:rPr lang="en-ZA" sz="3600" dirty="0"/>
              <a:t>Update club records and member lists in DAC/</a:t>
            </a:r>
            <a:r>
              <a:rPr lang="en-ZA" sz="3600" dirty="0" err="1"/>
              <a:t>db</a:t>
            </a:r>
            <a:r>
              <a:rPr lang="en-ZA" sz="3600" dirty="0"/>
              <a:t> and My Rotary</a:t>
            </a:r>
          </a:p>
          <a:p>
            <a:pPr algn="ctr"/>
            <a:r>
              <a:rPr lang="en-ZA" sz="3600" dirty="0"/>
              <a:t>Club Invoices</a:t>
            </a:r>
          </a:p>
          <a:p>
            <a:pPr algn="ctr"/>
            <a:r>
              <a:rPr lang="en-ZA" sz="3600" dirty="0"/>
              <a:t>Club and Office info in Official Directory</a:t>
            </a:r>
          </a:p>
          <a:p>
            <a:pPr algn="ctr"/>
            <a:r>
              <a:rPr lang="en-ZA" sz="3600" dirty="0"/>
              <a:t>Monthly attendance reports</a:t>
            </a:r>
          </a:p>
          <a:p>
            <a:pPr algn="ctr"/>
            <a:r>
              <a:rPr lang="en-ZA" sz="3600" dirty="0"/>
              <a:t>Assist other officers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Do these!!!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algn="ctr"/>
            <a:r>
              <a:rPr lang="en-ZA" sz="3600" dirty="0"/>
              <a:t>Update club records and member lists in DAC/</a:t>
            </a:r>
            <a:r>
              <a:rPr lang="en-ZA" sz="3600" dirty="0" err="1"/>
              <a:t>db</a:t>
            </a:r>
            <a:r>
              <a:rPr lang="en-ZA" sz="3600" dirty="0"/>
              <a:t> and My Rotary</a:t>
            </a:r>
          </a:p>
          <a:p>
            <a:pPr algn="ctr"/>
            <a:r>
              <a:rPr lang="en-ZA" sz="3600" dirty="0"/>
              <a:t>Club Invoices</a:t>
            </a:r>
          </a:p>
          <a:p>
            <a:pPr algn="ctr"/>
            <a:r>
              <a:rPr lang="en-ZA" sz="3600" dirty="0"/>
              <a:t>Club and Office info in Official Directory</a:t>
            </a:r>
          </a:p>
          <a:p>
            <a:pPr algn="ctr"/>
            <a:r>
              <a:rPr lang="en-ZA" sz="3600" dirty="0"/>
              <a:t>Monthly attendance reports</a:t>
            </a:r>
          </a:p>
          <a:p>
            <a:pPr algn="ctr"/>
            <a:r>
              <a:rPr lang="en-ZA" sz="3600" dirty="0"/>
              <a:t>Assist other officers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Do these!!!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Club Secretary Tools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5700" y="4148860"/>
            <a:ext cx="5956300" cy="1100565"/>
          </a:xfrm>
        </p:spPr>
        <p:txBody>
          <a:bodyPr/>
          <a:lstStyle/>
          <a:p>
            <a:r>
              <a:rPr lang="en-ZA" dirty="0"/>
              <a:t>Lorem ipsum dolor sit amet, consectetur adipiscing elit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9343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4810991"/>
          </a:xfrm>
        </p:spPr>
        <p:txBody>
          <a:bodyPr/>
          <a:lstStyle/>
          <a:p>
            <a:pPr algn="ctr"/>
            <a:r>
              <a:rPr lang="en-ZA" sz="3600" dirty="0"/>
              <a:t>Training</a:t>
            </a:r>
          </a:p>
          <a:p>
            <a:pPr algn="ctr"/>
            <a:r>
              <a:rPr lang="en-ZA" sz="3600" dirty="0"/>
              <a:t>Conferences and Conventions</a:t>
            </a:r>
          </a:p>
          <a:p>
            <a:pPr algn="ctr"/>
            <a:r>
              <a:rPr lang="en-ZA" sz="3600" dirty="0"/>
              <a:t>Due Dates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Annual Calendar of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037" y="579177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dirty="0"/>
              <a:t>Now the REALITY sets in…</a:t>
            </a:r>
          </a:p>
          <a:p>
            <a:pPr marL="0" indent="0" algn="ctr">
              <a:buNone/>
            </a:pPr>
            <a:r>
              <a:rPr lang="en-ZA" sz="2800" dirty="0"/>
              <a:t>Club Secretary is the </a:t>
            </a:r>
          </a:p>
          <a:p>
            <a:pPr marL="0" indent="0" algn="ctr">
              <a:buNone/>
            </a:pPr>
            <a:r>
              <a:rPr lang="en-ZA" sz="2800" b="1" dirty="0">
                <a:solidFill>
                  <a:srgbClr val="00B050"/>
                </a:solidFill>
              </a:rPr>
              <a:t>GOVERNANCE HEARTBEAT</a:t>
            </a:r>
            <a:r>
              <a:rPr lang="en-ZA" sz="2800" dirty="0"/>
              <a:t> </a:t>
            </a:r>
          </a:p>
          <a:p>
            <a:pPr marL="0" indent="0" algn="ctr">
              <a:buNone/>
            </a:pPr>
            <a:r>
              <a:rPr lang="en-ZA" sz="2800" dirty="0"/>
              <a:t>of the Club</a:t>
            </a:r>
          </a:p>
          <a:p>
            <a:pPr marL="0" indent="0" algn="ctr">
              <a:buNone/>
            </a:pPr>
            <a:endParaRPr lang="en-ZA" sz="1600" dirty="0"/>
          </a:p>
          <a:p>
            <a:pPr algn="ctr"/>
            <a:r>
              <a:rPr lang="en-ZA" sz="2800" dirty="0"/>
              <a:t>History/records/minutes</a:t>
            </a:r>
          </a:p>
          <a:p>
            <a:pPr algn="ctr"/>
            <a:r>
              <a:rPr lang="en-ZA" sz="2800" dirty="0"/>
              <a:t>By-Laws/Policies/Procedures</a:t>
            </a:r>
          </a:p>
          <a:p>
            <a:pPr algn="ctr"/>
            <a:r>
              <a:rPr lang="en-ZA" sz="2800" dirty="0"/>
              <a:t>Information Conduit to District/RI</a:t>
            </a:r>
          </a:p>
          <a:p>
            <a:pPr algn="ctr"/>
            <a:r>
              <a:rPr lang="en-ZA" sz="2800" dirty="0"/>
              <a:t>Club Correspondence</a:t>
            </a:r>
          </a:p>
          <a:p>
            <a:pPr marL="0" indent="0" algn="ctr">
              <a:buNone/>
            </a:pPr>
            <a:endParaRPr lang="en-ZA" sz="2800" dirty="0"/>
          </a:p>
          <a:p>
            <a:pPr marL="0" indent="0" algn="ctr">
              <a:buNone/>
            </a:pPr>
            <a:r>
              <a:rPr lang="en-ZA" sz="2800" b="1" dirty="0"/>
              <a:t>CAUSING MEMBER ENGAGEMENT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163" y="2119730"/>
            <a:ext cx="5024111" cy="2026401"/>
          </a:xfrm>
        </p:spPr>
        <p:txBody>
          <a:bodyPr/>
          <a:lstStyle/>
          <a:p>
            <a:r>
              <a:rPr lang="en-US" dirty="0"/>
              <a:t>Critical Calendar Dates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B0F04-A9CE-479E-98EB-FE1684C4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42" y="322351"/>
            <a:ext cx="4536414" cy="586278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2CD615DE-91A1-42DF-91AC-9C98437B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563" y="2272130"/>
            <a:ext cx="5024111" cy="2026401"/>
          </a:xfrm>
        </p:spPr>
        <p:txBody>
          <a:bodyPr/>
          <a:lstStyle/>
          <a:p>
            <a:r>
              <a:rPr lang="en-US" dirty="0"/>
              <a:t>Critical Calendar Dates</a:t>
            </a:r>
          </a:p>
        </p:txBody>
      </p:sp>
    </p:spTree>
    <p:extLst>
      <p:ext uri="{BB962C8B-B14F-4D97-AF65-F5344CB8AC3E}">
        <p14:creationId xmlns:p14="http://schemas.microsoft.com/office/powerpoint/2010/main" val="1179256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eskPDF Studio XE → 2017-2018 Member Information Form.pdf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 r="21883"/>
          <a:stretch>
            <a:fillRect/>
          </a:stretch>
        </p:blipFill>
        <p:spPr>
          <a:xfrm>
            <a:off x="1019291" y="-354564"/>
            <a:ext cx="5344391" cy="56681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5372" y="2074168"/>
            <a:ext cx="4648200" cy="2026401"/>
          </a:xfrm>
        </p:spPr>
        <p:txBody>
          <a:bodyPr/>
          <a:lstStyle/>
          <a:p>
            <a:r>
              <a:rPr lang="en-US" dirty="0"/>
              <a:t>New Member Information</a:t>
            </a:r>
          </a:p>
        </p:txBody>
      </p:sp>
    </p:spTree>
    <p:extLst>
      <p:ext uri="{BB962C8B-B14F-4D97-AF65-F5344CB8AC3E}">
        <p14:creationId xmlns:p14="http://schemas.microsoft.com/office/powerpoint/2010/main" val="77244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algn="ctr"/>
            <a:r>
              <a:rPr lang="en-ZA" sz="3600" dirty="0"/>
              <a:t>“Stolen” from Rotary Club of Corpus Christi</a:t>
            </a:r>
          </a:p>
          <a:p>
            <a:pPr algn="ctr"/>
            <a:r>
              <a:rPr lang="en-ZA" sz="3600" dirty="0"/>
              <a:t>Can be modified with your club logo</a:t>
            </a:r>
          </a:p>
          <a:p>
            <a:pPr algn="ctr"/>
            <a:r>
              <a:rPr lang="en-ZA" sz="3600" dirty="0"/>
              <a:t>Copy included, electronic version will be emailed to you</a:t>
            </a:r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DAC/</a:t>
            </a:r>
            <a:r>
              <a:rPr lang="en-ZA" sz="4400" dirty="0" err="1"/>
              <a:t>db</a:t>
            </a:r>
            <a:r>
              <a:rPr lang="en-ZA" sz="4400" dirty="0"/>
              <a:t> Electronic Member Info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Questions for Discussion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5700" y="4148860"/>
            <a:ext cx="5956300" cy="1100565"/>
          </a:xfrm>
        </p:spPr>
        <p:txBody>
          <a:bodyPr/>
          <a:lstStyle/>
          <a:p>
            <a:r>
              <a:rPr lang="en-ZA" dirty="0"/>
              <a:t>Lorem ipsum dolor sit amet, consectetur adipiscing elit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1582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What are the main responsibilities of the secretary in your club?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How will you work with the Club President?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64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35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How will you work with the Club Treasurer?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How can you support your club’s committees?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37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How will your club manage its membership leads and/or membership growth?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38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930303"/>
            <a:ext cx="5472000" cy="4182024"/>
          </a:xfrm>
        </p:spPr>
        <p:txBody>
          <a:bodyPr/>
          <a:lstStyle/>
          <a:p>
            <a:pPr marL="0" indent="0" algn="ctr">
              <a:buNone/>
            </a:pPr>
            <a:r>
              <a:rPr lang="en-ZA" sz="3600" dirty="0"/>
              <a:t>What is one goal you can commit to today and start to work on before July 1?</a:t>
            </a:r>
          </a:p>
          <a:p>
            <a:pPr marL="0" indent="0" algn="ctr">
              <a:buNone/>
            </a:pPr>
            <a:endParaRPr lang="en-ZA" sz="3600" dirty="0"/>
          </a:p>
          <a:p>
            <a:pPr algn="ctr"/>
            <a:endParaRPr lang="en-ZA" sz="3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36" y="2623402"/>
            <a:ext cx="5112329" cy="2026401"/>
          </a:xfrm>
        </p:spPr>
        <p:txBody>
          <a:bodyPr/>
          <a:lstStyle/>
          <a:p>
            <a:r>
              <a:rPr lang="en-ZA" sz="4400" dirty="0"/>
              <a:t>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CAUSING COMPLIANCE</a:t>
            </a:r>
          </a:p>
          <a:p>
            <a:pPr marL="0" indent="0" algn="ctr">
              <a:buNone/>
            </a:pPr>
            <a:endParaRPr lang="en-ZA" sz="2800" b="1" dirty="0"/>
          </a:p>
          <a:p>
            <a:pPr algn="ctr"/>
            <a:r>
              <a:rPr lang="en-ZA" sz="2800" dirty="0"/>
              <a:t>Calendars/Due Dates</a:t>
            </a:r>
          </a:p>
          <a:p>
            <a:pPr algn="ctr"/>
            <a:r>
              <a:rPr lang="en-ZA" sz="2800" dirty="0"/>
              <a:t>RI Monthly Calendar of Events</a:t>
            </a:r>
          </a:p>
          <a:p>
            <a:pPr algn="ctr"/>
            <a:r>
              <a:rPr lang="en-ZA" sz="2800" dirty="0"/>
              <a:t>District Treasurer Calendar of Events</a:t>
            </a:r>
          </a:p>
          <a:p>
            <a:pPr algn="ctr"/>
            <a:r>
              <a:rPr lang="en-ZA" sz="2800" dirty="0"/>
              <a:t>Board Meetings</a:t>
            </a:r>
          </a:p>
          <a:p>
            <a:pPr algn="ctr"/>
            <a:r>
              <a:rPr lang="en-ZA" sz="2800" dirty="0"/>
              <a:t>Club Meetings</a:t>
            </a:r>
          </a:p>
          <a:p>
            <a:pPr algn="ctr"/>
            <a:r>
              <a:rPr lang="en-ZA" sz="2800" dirty="0"/>
              <a:t>Committee Meetings</a:t>
            </a:r>
          </a:p>
          <a:p>
            <a:pPr marL="0" indent="0" algn="ctr">
              <a:buNone/>
            </a:pPr>
            <a:endParaRPr lang="en-ZA" sz="28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2409849"/>
            <a:ext cx="3733800" cy="1013684"/>
          </a:xfrm>
        </p:spPr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Tom Ledbetter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/>
              <a:t>803.466.6992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tledbetter51@gmail.com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4498509"/>
            <a:ext cx="2910342" cy="542254"/>
          </a:xfrm>
        </p:spPr>
        <p:txBody>
          <a:bodyPr/>
          <a:lstStyle/>
          <a:p>
            <a:r>
              <a:rPr lang="en-ZA" dirty="0"/>
              <a:t>West Metro West Columbia Rotary Club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CAUSING COMMUNICATION</a:t>
            </a:r>
          </a:p>
          <a:p>
            <a:pPr marL="0" indent="0" algn="ctr">
              <a:buNone/>
            </a:pPr>
            <a:endParaRPr lang="en-ZA" sz="2800" b="1" dirty="0"/>
          </a:p>
          <a:p>
            <a:pPr marL="0" indent="0" algn="ctr">
              <a:buNone/>
            </a:pPr>
            <a:endParaRPr lang="en-ZA" sz="1200" b="1" dirty="0"/>
          </a:p>
          <a:p>
            <a:pPr algn="ctr"/>
            <a:r>
              <a:rPr lang="en-ZA" sz="2400" dirty="0"/>
              <a:t>Club Bulletin—Weekly Meetings</a:t>
            </a:r>
          </a:p>
          <a:p>
            <a:pPr algn="ctr"/>
            <a:r>
              <a:rPr lang="en-ZA" sz="2400" dirty="0"/>
              <a:t>Club Newsletter—Routine Intervals</a:t>
            </a:r>
          </a:p>
          <a:p>
            <a:pPr algn="ctr"/>
            <a:r>
              <a:rPr lang="en-ZA" sz="2400" dirty="0"/>
              <a:t>Website/Social Media</a:t>
            </a:r>
          </a:p>
          <a:p>
            <a:pPr algn="ctr"/>
            <a:r>
              <a:rPr lang="en-ZA" sz="2400" dirty="0"/>
              <a:t>Email Tools</a:t>
            </a:r>
          </a:p>
          <a:p>
            <a:pPr algn="ctr"/>
            <a:endParaRPr lang="en-ZA" sz="28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CAUSING OPERATIONAL STABILITY</a:t>
            </a:r>
          </a:p>
          <a:p>
            <a:pPr marL="0" indent="0" algn="ctr">
              <a:buNone/>
            </a:pPr>
            <a:endParaRPr lang="en-ZA" sz="2800" b="1" dirty="0"/>
          </a:p>
          <a:p>
            <a:pPr algn="ctr"/>
            <a:r>
              <a:rPr lang="en-ZA" sz="2800" dirty="0"/>
              <a:t>By-Laws Review and Understanding</a:t>
            </a:r>
          </a:p>
          <a:p>
            <a:pPr algn="ctr"/>
            <a:r>
              <a:rPr lang="en-ZA" sz="2800" dirty="0"/>
              <a:t>Officer Qualification and Election</a:t>
            </a:r>
          </a:p>
          <a:p>
            <a:pPr algn="ctr"/>
            <a:r>
              <a:rPr lang="en-ZA" sz="2800" dirty="0"/>
              <a:t>Club/District/International Reporting</a:t>
            </a:r>
          </a:p>
          <a:p>
            <a:pPr marL="0" indent="0" algn="ctr">
              <a:buNone/>
            </a:pPr>
            <a:endParaRPr lang="en-ZA" sz="28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CAUSING FINANCIAL STABILITY</a:t>
            </a:r>
          </a:p>
          <a:p>
            <a:pPr marL="0" indent="0" algn="ctr">
              <a:buNone/>
            </a:pPr>
            <a:endParaRPr lang="en-ZA" sz="2800" b="1" dirty="0"/>
          </a:p>
          <a:p>
            <a:pPr algn="ctr"/>
            <a:r>
              <a:rPr lang="en-ZA" sz="2800" dirty="0"/>
              <a:t>Member Dues Statements</a:t>
            </a:r>
          </a:p>
          <a:p>
            <a:pPr algn="ctr"/>
            <a:r>
              <a:rPr lang="en-ZA" sz="2800" dirty="0"/>
              <a:t>Club Financial Reporting</a:t>
            </a:r>
          </a:p>
          <a:p>
            <a:pPr algn="ctr"/>
            <a:r>
              <a:rPr lang="en-ZA" sz="2800" dirty="0"/>
              <a:t>District Dues</a:t>
            </a:r>
          </a:p>
          <a:p>
            <a:pPr algn="ctr"/>
            <a:r>
              <a:rPr lang="en-ZA" sz="2800" dirty="0"/>
              <a:t>International Dues</a:t>
            </a:r>
          </a:p>
          <a:p>
            <a:pPr algn="ctr"/>
            <a:endParaRPr lang="en-ZA" sz="2800" dirty="0"/>
          </a:p>
          <a:p>
            <a:pPr marL="0" indent="0" algn="ctr">
              <a:buNone/>
            </a:pPr>
            <a:endParaRPr lang="en-ZA" sz="16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CAUSING FUN</a:t>
            </a:r>
          </a:p>
          <a:p>
            <a:pPr marL="0" indent="0" algn="ctr">
              <a:buNone/>
            </a:pPr>
            <a:endParaRPr lang="en-ZA" sz="2800" b="1" dirty="0"/>
          </a:p>
          <a:p>
            <a:pPr algn="ctr"/>
            <a:r>
              <a:rPr lang="en-ZA" sz="2800" dirty="0"/>
              <a:t>Birthdays and Anniversaries</a:t>
            </a:r>
          </a:p>
          <a:p>
            <a:pPr algn="ctr"/>
            <a:r>
              <a:rPr lang="en-ZA" sz="2800" dirty="0"/>
              <a:t>Speakers</a:t>
            </a:r>
          </a:p>
          <a:p>
            <a:pPr algn="ctr"/>
            <a:r>
              <a:rPr lang="en-ZA" sz="2800" dirty="0"/>
              <a:t>Socials</a:t>
            </a:r>
          </a:p>
          <a:p>
            <a:pPr algn="ctr"/>
            <a:r>
              <a:rPr lang="en-ZA" sz="2800" dirty="0"/>
              <a:t>Funds/Friends Raisers</a:t>
            </a:r>
          </a:p>
          <a:p>
            <a:pPr algn="ctr"/>
            <a:endParaRPr lang="en-ZA" sz="2800" dirty="0"/>
          </a:p>
          <a:p>
            <a:pPr algn="ctr"/>
            <a:endParaRPr lang="en-ZA" sz="28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01336"/>
            <a:ext cx="5472000" cy="5366776"/>
          </a:xfrm>
        </p:spPr>
        <p:txBody>
          <a:bodyPr/>
          <a:lstStyle/>
          <a:p>
            <a:pPr marL="0" indent="0" algn="ctr">
              <a:buNone/>
            </a:pPr>
            <a:r>
              <a:rPr lang="en-ZA" sz="2800" b="1" dirty="0"/>
              <a:t>JOB DESCRIPTION</a:t>
            </a:r>
          </a:p>
          <a:p>
            <a:pPr marL="0" indent="0" algn="ctr">
              <a:buNone/>
            </a:pPr>
            <a:endParaRPr lang="en-ZA" sz="2800" b="1" dirty="0"/>
          </a:p>
          <a:p>
            <a:pPr marL="0" indent="0" algn="ctr">
              <a:buNone/>
            </a:pPr>
            <a:r>
              <a:rPr lang="en-ZA" sz="2800" dirty="0"/>
              <a:t>As club secretary, you help your club run smoothly and effectively.</a:t>
            </a:r>
          </a:p>
          <a:p>
            <a:pPr marL="0" indent="0" algn="ctr">
              <a:buNone/>
            </a:pPr>
            <a:r>
              <a:rPr lang="en-ZA" sz="2800" dirty="0"/>
              <a:t>You monitor clubs trends to help identify strengths and areas for improvement.</a:t>
            </a:r>
          </a:p>
          <a:p>
            <a:pPr marL="0" indent="0" algn="ctr">
              <a:buNone/>
            </a:pPr>
            <a:r>
              <a:rPr lang="en-ZA" sz="2800" dirty="0"/>
              <a:t>Share with club and district (AG)</a:t>
            </a:r>
          </a:p>
          <a:p>
            <a:pPr algn="ctr"/>
            <a:endParaRPr lang="en-ZA" sz="2800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2623402"/>
            <a:ext cx="4894119" cy="2026401"/>
          </a:xfrm>
        </p:spPr>
        <p:txBody>
          <a:bodyPr/>
          <a:lstStyle/>
          <a:p>
            <a:r>
              <a:rPr lang="en-ZA" dirty="0"/>
              <a:t>Club Secretary</a:t>
            </a:r>
            <a:br>
              <a:rPr lang="en-ZA" dirty="0"/>
            </a:br>
            <a:r>
              <a:rPr lang="en-ZA" dirty="0"/>
              <a:t>Job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23561-4D4C-4A8E-8BA8-2685A941A9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3364" y="4649803"/>
            <a:ext cx="4648200" cy="11628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nical Presentation Layout_SB - v4.potx" id="{410D3EFA-FA20-475F-9696-CD1A7DDB5DC5}" vid="{222B8127-F9F2-4FAA-9A8E-5AB7CC0C3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813</Words>
  <Application>Microsoft Office PowerPoint</Application>
  <PresentationFormat>Widescreen</PresentationFormat>
  <Paragraphs>230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Candara</vt:lpstr>
      <vt:lpstr>Corbel</vt:lpstr>
      <vt:lpstr>Times New Roman</vt:lpstr>
      <vt:lpstr>Office Theme</vt:lpstr>
      <vt:lpstr>Rotary Club Secretary Training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Club Secretary Job Description</vt:lpstr>
      <vt:lpstr> Club Secretary: The Big Five</vt:lpstr>
      <vt:lpstr>Do these!!!   </vt:lpstr>
      <vt:lpstr>Do these!!!   </vt:lpstr>
      <vt:lpstr>Club Secretary Tools</vt:lpstr>
      <vt:lpstr>Annual Calendar of Events</vt:lpstr>
      <vt:lpstr>Critical Calendar Dates</vt:lpstr>
      <vt:lpstr>New Member Information</vt:lpstr>
      <vt:lpstr>DAC/db Electronic Member Info </vt:lpstr>
      <vt:lpstr>Questions for Discussion</vt:lpstr>
      <vt:lpstr>Discussion </vt:lpstr>
      <vt:lpstr>Discussion</vt:lpstr>
      <vt:lpstr>Discussion</vt:lpstr>
      <vt:lpstr>Discussion</vt:lpstr>
      <vt:lpstr>Discussion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2019-04-25T01:00:40Z</dcterms:created>
  <dcterms:modified xsi:type="dcterms:W3CDTF">2023-04-03T18:45:26Z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2018-08-01T18:59:51.9197316Z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