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484" r:id="rId3"/>
    <p:sldId id="356" r:id="rId4"/>
    <p:sldId id="409" r:id="rId5"/>
    <p:sldId id="372" r:id="rId6"/>
    <p:sldId id="371" r:id="rId7"/>
    <p:sldId id="373" r:id="rId8"/>
    <p:sldId id="456" r:id="rId9"/>
    <p:sldId id="326" r:id="rId10"/>
    <p:sldId id="344" r:id="rId11"/>
    <p:sldId id="355" r:id="rId12"/>
    <p:sldId id="460" r:id="rId13"/>
    <p:sldId id="457" r:id="rId14"/>
    <p:sldId id="380" r:id="rId15"/>
    <p:sldId id="4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80" d="100"/>
          <a:sy n="80" d="100"/>
        </p:scale>
        <p:origin x="1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01EF9-58B5-0C49-9087-86C17A396875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606F4-5545-AF4D-8AA5-F63723063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1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end of this presentation,</a:t>
            </a:r>
            <a:r>
              <a:rPr lang="en-US" baseline="0" dirty="0"/>
              <a:t> you’ll learn</a:t>
            </a:r>
          </a:p>
          <a:p>
            <a:r>
              <a:rPr lang="en-US" baseline="0" dirty="0"/>
              <a:t>-Why its important to use our logos correctly</a:t>
            </a:r>
          </a:p>
          <a:p>
            <a:r>
              <a:rPr lang="en-US" baseline="0" dirty="0"/>
              <a:t>-How to use our logos correctly</a:t>
            </a:r>
          </a:p>
          <a:p>
            <a:r>
              <a:rPr lang="en-US" baseline="0" dirty="0"/>
              <a:t>-Resources to effectively use our logos correctly in your club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with some terminology. </a:t>
            </a:r>
            <a:endParaRPr lang="en-US" b="1" baseline="0" dirty="0"/>
          </a:p>
          <a:p>
            <a:endParaRPr lang="en-US" b="1" dirty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This is Rotary’s logo,</a:t>
            </a:r>
            <a:r>
              <a:rPr lang="en-US" b="0" baseline="0" dirty="0"/>
              <a:t> or what is referred to as the Masterbrand Signature. It consists of the </a:t>
            </a:r>
            <a:r>
              <a:rPr lang="en-US" b="0" dirty="0"/>
              <a:t>word Rotary and the Rotary wheel. Below the MBS is t</a:t>
            </a:r>
            <a:r>
              <a:rPr lang="en-US" altLang="en-US" sz="1600" b="0" dirty="0">
                <a:solidFill>
                  <a:schemeClr val="accent4"/>
                </a:solidFill>
                <a:latin typeface="Georgia"/>
                <a:ea typeface="ＭＳ Ｐゴシック"/>
              </a:rPr>
              <a:t>he simplified logo. Either</a:t>
            </a:r>
            <a:r>
              <a:rPr lang="en-US" altLang="en-US" sz="1600" b="0" baseline="0" dirty="0">
                <a:solidFill>
                  <a:schemeClr val="accent4"/>
                </a:solidFill>
                <a:latin typeface="Georgia"/>
                <a:ea typeface="ＭＳ Ｐゴシック"/>
              </a:rPr>
              <a:t> of these logos can be used as our Rotary logo. </a:t>
            </a:r>
          </a:p>
          <a:p>
            <a:endParaRPr lang="en-US" dirty="0"/>
          </a:p>
          <a:p>
            <a:pPr marL="0" marR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Then,</a:t>
            </a:r>
            <a:r>
              <a:rPr lang="en-US" baseline="0" dirty="0"/>
              <a:t> there’s the </a:t>
            </a:r>
            <a:r>
              <a:rPr lang="en-US" dirty="0"/>
              <a:t>Mark of Excellence,</a:t>
            </a:r>
            <a:r>
              <a:rPr lang="en-US" baseline="0" dirty="0"/>
              <a:t> which is the Rotary wheel on its own. </a:t>
            </a:r>
            <a:r>
              <a:rPr lang="en-US" dirty="0"/>
              <a:t>It is always used in combination with the Masterbrand Signature, and is</a:t>
            </a:r>
            <a:r>
              <a:rPr lang="en-US" baseline="0" dirty="0"/>
              <a:t> </a:t>
            </a:r>
            <a:r>
              <a:rPr lang="en-US" dirty="0"/>
              <a:t>always depicted much larger than the Masterbrand Signature. Please notice that we don’t offer the simplified</a:t>
            </a:r>
            <a:r>
              <a:rPr lang="en-US" baseline="0" dirty="0"/>
              <a:t> logo as the mark of excellence.</a:t>
            </a:r>
            <a:endParaRPr lang="en-US" dirty="0"/>
          </a:p>
          <a:p>
            <a:pPr marL="0" marR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</a:t>
            </a:r>
            <a:r>
              <a:rPr lang="en-US" baseline="0" dirty="0"/>
              <a:t> elements are the base of Rotary’s visual identity. Every club, district, and program is to use the Masterbrand Signature its visual identity. </a:t>
            </a:r>
          </a:p>
          <a:p>
            <a:pPr marL="0" marR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logo cannot be manipulated. You wouldn’t manipulate any other brand’s logo. </a:t>
            </a:r>
          </a:p>
          <a:p>
            <a:pPr marL="0" marR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de-CH" dirty="0"/>
          </a:p>
          <a:p>
            <a:endParaRPr lang="de-CH" dirty="0"/>
          </a:p>
          <a:p>
            <a:endParaRPr lang="en-US" altLang="en-US" dirty="0">
              <a:latin typeface="Arial" panose="020B0604020202020204" pitchFamily="34" charset="0"/>
              <a:ea typeface="ヒラギノ角ゴ Pro W3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3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>
                <a:latin typeface="Arial" panose="020B0604020202020204" pitchFamily="34" charset="0"/>
                <a:ea typeface="ヒラギノ角ゴ Pro W3" charset="-128"/>
              </a:rPr>
              <a:t>Only Rotary International can use the Masterbrand Signature on its own. Clubs, districts, multi-districts and zones can only use the Rotary logo with their club, district, or zone name. This applies to Rotary, </a:t>
            </a:r>
            <a:r>
              <a:rPr lang="en-US" altLang="en-US" baseline="0" dirty="0" err="1">
                <a:latin typeface="Arial" panose="020B0604020202020204" pitchFamily="34" charset="0"/>
                <a:ea typeface="ヒラギノ角ゴ Pro W3" charset="-128"/>
              </a:rPr>
              <a:t>Rotaract</a:t>
            </a:r>
            <a:r>
              <a:rPr lang="en-US" altLang="en-US" baseline="0" dirty="0">
                <a:latin typeface="Arial" panose="020B0604020202020204" pitchFamily="34" charset="0"/>
                <a:ea typeface="ヒラギノ角ゴ Pro W3" charset="-128"/>
              </a:rPr>
              <a:t> and Interact clubs. </a:t>
            </a:r>
          </a:p>
          <a:p>
            <a:endParaRPr lang="en-US" altLang="en-US" baseline="0" dirty="0">
              <a:latin typeface="Arial" panose="020B0604020202020204" pitchFamily="34" charset="0"/>
              <a:ea typeface="ヒラギノ角ゴ Pro W3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6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15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use of various colors, fonts, and sizes, along with the alteration of the Mark of Excellence is a problem. There is no cohesion or unity. Perhaps all of these programs are part of a larger network, but it’s really hard to tell. And that can cause a potential member, donor or partner to doubt if we are an organization they can trust –- to join, to donate money to, or partner with. </a:t>
            </a:r>
          </a:p>
          <a:p>
            <a:endParaRPr lang="en-US" baseline="0" dirty="0"/>
          </a:p>
          <a:p>
            <a:r>
              <a:rPr lang="en-US" baseline="0" dirty="0"/>
              <a:t>We need our rules when it comes to our logos so we can share a consistent story and message.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B0CD-5EBC-E44A-BBEF-8908F2AD4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AC980-AF2E-5442-9252-337B305BC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371E7-80B3-A849-9870-8541E1A7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54C34-AE8D-154C-A84F-0D1741E1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AF106-E3E9-6E42-9C86-3CC7988C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1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D7F6-6BDC-6E40-B13C-85AC672A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991F0-C438-B94E-B217-615C8119B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93AAE-56A7-6643-A6BA-93C7205B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72E5A-B845-7E47-8BE8-86B759AF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C1D88-F772-5049-A936-BBBDAB95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9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5E71D5-A8BB-724F-8298-56BCC9615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F88A1-9169-934D-B477-4C8181CC2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8D265-003F-0E48-BBBE-DB709A790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8FD31-FBC9-DC49-91BB-6BE58643E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6DDE1-E271-8540-B3AF-F531359B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86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BEEA9-7910-794B-A286-A849ACC5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1A2C8-C1C2-3E41-800B-18879F0A6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5091C-EBF8-5340-BF1D-5FEBA2D3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FF31E-3B1A-4242-A59D-EFFE1A30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1105E-EEFB-2E44-8F7B-840826B4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3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95EB-964D-D843-9141-D3700287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DD365-8E2D-9847-909E-A4A5C39AC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E90AF-A118-9749-8CAC-CCB7C4BC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46F19-BA58-DE4A-B5AF-85FC3625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26138-2AC7-A146-9C38-445EC42C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1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5841C-0639-7D4D-B741-CF9A80EE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F7481-3A6F-F942-9A79-68485DBA7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22B0F-E81E-D442-B9D7-FC15CEF9F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5D26C-9113-9C4C-A192-0987C2A00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C25B7-E886-9F4E-8922-173B6064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67A67-D28C-2640-8277-5C06E44B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5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5397-25DC-B440-917F-6980EA27B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83798-951B-9D41-939D-FA612CB4A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7F76E-EADC-D944-B210-5D46648C0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B34C5-1D71-7B44-904E-E51E44ADF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B94CE-3C20-BC40-BB0A-7AD512143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05401-E4E8-7C4C-B6DD-C198904A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8721A-99BE-304D-BCA0-A131E510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190D-1506-E440-B9FF-445B4341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9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A2318-15ED-4648-96B0-D990F47A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AC69E3-B4E2-9B40-899F-046D6E3C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D3F61-B3D1-8C4F-B65B-6C28BE72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758CC-75A5-694A-957E-CB9357BC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0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56511-D058-0B49-BAF4-6316F71C3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774F2-5785-154B-BFC7-5C019B03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E3245-7E8E-B94E-B95D-A44B7CB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F19E-7DAE-514C-A057-E905C293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962BD-9AF7-CE46-BDCB-66384320C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0E846-FD4E-5B48-9F90-B2B11510E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7478F-4DEA-084F-9F74-88AB35D8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C65BC-B5EB-F540-B7A7-6EDC0AC4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52580-0428-4D40-9C44-1FE86672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5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2D375-33C0-3B46-A87F-1F31A7E7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7C31EE-72EA-1444-8981-EBBE023B2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AF30B-5300-154D-B82A-768657802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B68E8-1AC3-6447-982B-C0EE1B60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78-4B95-D944-909A-AEE9C07F541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D8A4D-F816-C945-9216-E16DC6B7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35144-6343-1E48-ACA7-3177E9B9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7104F-C549-4649-933A-4B4946241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D0501-88B2-074F-85CE-06D2CEC7A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7998A-7AA1-B64D-8CD9-E055C4867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1EB78-4B95-D944-909A-AEE9C07F541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FA878-0B99-7B4B-8820-452D0F5BA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63D4A-CDF5-F14B-BFD7-5C9B140F0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43123-58C3-DD44-8E58-64F1584A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6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0C034-AF83-ED4C-93BD-9470F6606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53E2B-C6BF-424B-9E96-6D970DEF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93044"/>
            <a:ext cx="9144000" cy="2683148"/>
          </a:xfrm>
        </p:spPr>
        <p:txBody>
          <a:bodyPr/>
          <a:lstStyle/>
          <a:p>
            <a:r>
              <a:rPr lang="en-US" dirty="0"/>
              <a:t>A logo is NOT a brand.</a:t>
            </a:r>
          </a:p>
          <a:p>
            <a:r>
              <a:rPr lang="en-US" dirty="0"/>
              <a:t>A brand is an experience that exists in the mind of the consumer.</a:t>
            </a:r>
          </a:p>
          <a:p>
            <a:r>
              <a:rPr lang="en-US" dirty="0"/>
              <a:t>A logo is part of that experience. </a:t>
            </a:r>
          </a:p>
          <a:p>
            <a:endParaRPr lang="en-US" dirty="0"/>
          </a:p>
          <a:p>
            <a:r>
              <a:rPr lang="en-US" dirty="0"/>
              <a:t>Rotary International wants you to use the Rotary logo in a consistent manner.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60D0E-686A-1743-9D0F-EFA76C1E1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587" y="5617666"/>
            <a:ext cx="27051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7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D924-1997-0A4F-A7A3-61F92B37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CLUB, DISTRICT, &amp; ZONE LOGOS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E13E9-A38B-DB4E-82ED-F505B7AB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EF19C4-A35C-CE4C-B136-50BA645AF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5548"/>
            <a:ext cx="11328128" cy="4135666"/>
          </a:xfrm>
          <a:prstGeom prst="rect">
            <a:avLst/>
          </a:prstGeom>
        </p:spPr>
      </p:pic>
      <p:pic>
        <p:nvPicPr>
          <p:cNvPr id="5" name="Picture 4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2C80405D-36AB-4EC9-86D1-972A8E5993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062" y="4424120"/>
            <a:ext cx="5720575" cy="1174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931D2-45A2-3944-AA1F-A57F3C8C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D6650-C23A-B045-9140-20CE0B4F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82" y="4476225"/>
            <a:ext cx="3465495" cy="1146528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704" y="2259827"/>
            <a:ext cx="5064424" cy="1351054"/>
          </a:xfrm>
          <a:prstGeom prst="rect">
            <a:avLst/>
          </a:prstGeom>
        </p:spPr>
      </p:pic>
      <p:pic>
        <p:nvPicPr>
          <p:cNvPr id="2052" name="Picture 4" descr="Rotarian Action Group for Peac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662" y="2259827"/>
            <a:ext cx="4420836" cy="10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A6F05788-B9A3-4160-B01B-DF8A66EE74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6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97F57B4-58BA-43A1-AB6D-F9A18F16A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04" y="3266916"/>
            <a:ext cx="4350919" cy="1634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3305F1-D24B-4AC0-B91D-2C0CEC33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BRANDS:  THEN and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A866D-A933-4102-AF28-00CAE82A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04A06886-5DF0-46FB-9FA3-35084A7D03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D74362-951E-4DD2-81A9-088B6ABAD445}"/>
              </a:ext>
            </a:extLst>
          </p:cNvPr>
          <p:cNvSpPr txBox="1"/>
          <p:nvPr/>
        </p:nvSpPr>
        <p:spPr>
          <a:xfrm>
            <a:off x="880237" y="3576415"/>
            <a:ext cx="3318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46C"/>
                </a:solidFill>
              </a:rPr>
              <a:t>Rotary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93740B4-442E-4C40-A675-3C640A6A5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43" y="3322870"/>
            <a:ext cx="1634660" cy="16346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40BAD0-388B-41AC-BCA2-01C959313A52}"/>
              </a:ext>
            </a:extLst>
          </p:cNvPr>
          <p:cNvSpPr txBox="1"/>
          <p:nvPr/>
        </p:nvSpPr>
        <p:spPr>
          <a:xfrm>
            <a:off x="5462714" y="1704752"/>
            <a:ext cx="1457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2013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D5F621-FE4F-42DC-A164-280CAB1DD155}"/>
              </a:ext>
            </a:extLst>
          </p:cNvPr>
          <p:cNvCxnSpPr/>
          <p:nvPr/>
        </p:nvCxnSpPr>
        <p:spPr>
          <a:xfrm>
            <a:off x="6096000" y="2609850"/>
            <a:ext cx="0" cy="380523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88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A9D2-70ED-8A41-9C25-EC2EE838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NO, No, 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FA187-6310-5C46-A047-C5419A6D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207" name="Picture 15">
            <a:extLst>
              <a:ext uri="{FF2B5EF4-FFF2-40B4-BE49-F238E27FC236}">
                <a16:creationId xmlns:a16="http://schemas.microsoft.com/office/drawing/2014/main" id="{D6E22831-885E-6F4E-9B2D-CF58354E6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276" y="3780735"/>
            <a:ext cx="3049736" cy="163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>
            <a:extLst>
              <a:ext uri="{FF2B5EF4-FFF2-40B4-BE49-F238E27FC236}">
                <a16:creationId xmlns:a16="http://schemas.microsoft.com/office/drawing/2014/main" id="{2B65010E-4CE2-1C49-B79D-EC72F1C1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694" y="1789047"/>
            <a:ext cx="2213233" cy="15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>
            <a:extLst>
              <a:ext uri="{FF2B5EF4-FFF2-40B4-BE49-F238E27FC236}">
                <a16:creationId xmlns:a16="http://schemas.microsoft.com/office/drawing/2014/main" id="{7558FEBD-76E7-D847-A047-FBCC2E6B8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354" y="1954128"/>
            <a:ext cx="2324100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>
            <a:extLst>
              <a:ext uri="{FF2B5EF4-FFF2-40B4-BE49-F238E27FC236}">
                <a16:creationId xmlns:a16="http://schemas.microsoft.com/office/drawing/2014/main" id="{CC570E29-F455-0343-9410-98CB6832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9467" y="1930252"/>
            <a:ext cx="1173365" cy="15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3" name="Picture 21">
            <a:extLst>
              <a:ext uri="{FF2B5EF4-FFF2-40B4-BE49-F238E27FC236}">
                <a16:creationId xmlns:a16="http://schemas.microsoft.com/office/drawing/2014/main" id="{727D6B36-5EA3-3744-8AD2-79FA66ACD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629" y="3753620"/>
            <a:ext cx="1791765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>
            <a:extLst>
              <a:ext uri="{FF2B5EF4-FFF2-40B4-BE49-F238E27FC236}">
                <a16:creationId xmlns:a16="http://schemas.microsoft.com/office/drawing/2014/main" id="{B160E961-3C3A-8E40-91B9-4D76ED32A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613" y="3728056"/>
            <a:ext cx="1817461" cy="182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7" name="Picture 25">
            <a:extLst>
              <a:ext uri="{FF2B5EF4-FFF2-40B4-BE49-F238E27FC236}">
                <a16:creationId xmlns:a16="http://schemas.microsoft.com/office/drawing/2014/main" id="{CC5D947F-2E83-9F4B-9B1D-3CDA7C0D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9550" y="4170078"/>
            <a:ext cx="2462889" cy="7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>
            <a:extLst>
              <a:ext uri="{FF2B5EF4-FFF2-40B4-BE49-F238E27FC236}">
                <a16:creationId xmlns:a16="http://schemas.microsoft.com/office/drawing/2014/main" id="{773E542C-27AE-6144-ADA7-5FB04CFB7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400" y="5815663"/>
            <a:ext cx="49657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9" name="Picture 27">
            <a:extLst>
              <a:ext uri="{FF2B5EF4-FFF2-40B4-BE49-F238E27FC236}">
                <a16:creationId xmlns:a16="http://schemas.microsoft.com/office/drawing/2014/main" id="{2F02D4AE-5AF6-2C48-B5FF-44C81452F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927" y="5428313"/>
            <a:ext cx="3665223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D8CC4C7-42A4-4178-8ADD-C602DB393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883" y="1682582"/>
            <a:ext cx="3327275" cy="18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DCA4622B-4E66-4530-917C-251D66256DC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4DC1-702B-42A8-A5D9-2FED7040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brand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924A-D96B-4B3E-8140-C30C2935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A50433-33C6-4239-A0B4-E5877175CA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8" r="-2128"/>
          <a:stretch/>
        </p:blipFill>
        <p:spPr>
          <a:xfrm>
            <a:off x="191588" y="1720570"/>
            <a:ext cx="4057683" cy="4560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D08B0B-2202-4003-A790-1C6AF6E35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397" y="1701107"/>
            <a:ext cx="6405736" cy="4954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C73914-5500-46BD-8842-4DD5D5B0035A}"/>
              </a:ext>
            </a:extLst>
          </p:cNvPr>
          <p:cNvSpPr/>
          <p:nvPr/>
        </p:nvSpPr>
        <p:spPr>
          <a:xfrm>
            <a:off x="215153" y="2226928"/>
            <a:ext cx="7234518" cy="4428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8949A-368B-46C7-9DC0-8543D6B698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270" y="3075626"/>
            <a:ext cx="6024283" cy="24563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9B5B64-07A3-4F79-B16F-92990AB5EF20}"/>
              </a:ext>
            </a:extLst>
          </p:cNvPr>
          <p:cNvCxnSpPr>
            <a:cxnSpLocks/>
          </p:cNvCxnSpPr>
          <p:nvPr/>
        </p:nvCxnSpPr>
        <p:spPr>
          <a:xfrm flipH="1" flipV="1">
            <a:off x="6728012" y="3086045"/>
            <a:ext cx="865094" cy="2474659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1A6C2C-878F-47FD-9137-0EBE21E23C41}"/>
              </a:ext>
            </a:extLst>
          </p:cNvPr>
          <p:cNvCxnSpPr>
            <a:cxnSpLocks/>
          </p:cNvCxnSpPr>
          <p:nvPr/>
        </p:nvCxnSpPr>
        <p:spPr>
          <a:xfrm flipH="1" flipV="1">
            <a:off x="6728013" y="5560704"/>
            <a:ext cx="865093" cy="124213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7BDA8F-97DE-4C3F-8687-80F4BDC42B9C}"/>
              </a:ext>
            </a:extLst>
          </p:cNvPr>
          <p:cNvSpPr/>
          <p:nvPr/>
        </p:nvSpPr>
        <p:spPr>
          <a:xfrm>
            <a:off x="7436581" y="5042360"/>
            <a:ext cx="4158789" cy="753036"/>
          </a:xfrm>
          <a:prstGeom prst="roundRect">
            <a:avLst>
              <a:gd name="adj" fmla="val 26542"/>
            </a:avLst>
          </a:prstGeom>
          <a:noFill/>
          <a:ln w="50800">
            <a:solidFill>
              <a:srgbClr val="D91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CDCAD346-7566-456B-BD2F-0DE417F7F3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59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EBF1D-B3AF-524F-A947-297B1285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for this year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0BD822D-3861-BB4C-878B-656C631D0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12" y="1450202"/>
            <a:ext cx="10868288" cy="56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8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7EB0-1B14-6842-B3AB-7B5DD346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37" y="236209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 would like to thank John Tabor of Rotary Club of Charlotte in District 7680 for letting me use his presentation on Branding.</a:t>
            </a:r>
          </a:p>
        </p:txBody>
      </p:sp>
      <p:pic>
        <p:nvPicPr>
          <p:cNvPr id="4" name="Picture 3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EE650CBE-7FAA-1843-86D6-7EE2807A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924A-D96B-4B3E-8140-C30C2935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CD1A7-5C53-4880-9279-F191576E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3584931"/>
            <a:ext cx="11506199" cy="2592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/>
              <a:t>brandcenter.rotary.org</a:t>
            </a: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4DC1-702B-42A8-A5D9-2FED7040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brand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924A-D96B-4B3E-8140-C30C2935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CD1A7-5C53-4880-9279-F191576E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3200" b="1" dirty="0"/>
              <a:t>brandcenter.rotary.org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/en-GB</a:t>
            </a:r>
            <a:br>
              <a:rPr lang="en-US" sz="32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sz="32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sz="32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/>
              <a:t>Everything is there!!</a:t>
            </a:r>
            <a:br>
              <a:rPr lang="en-US" sz="3200" dirty="0"/>
            </a:br>
            <a:r>
              <a:rPr lang="en-US" sz="3200" dirty="0"/>
              <a:t>Everything!!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7A0E3-9020-4515-AA67-8C5D8D6409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952" y="2901074"/>
            <a:ext cx="5360895" cy="384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1FCBAAFD-B324-420F-8C80-8E00415296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4DC1-702B-42A8-A5D9-2FED7040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brand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924A-D96B-4B3E-8140-C30C2935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A50433-33C6-4239-A0B4-E5877175CA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588" y="1720570"/>
            <a:ext cx="11808824" cy="4560130"/>
          </a:xfrm>
          <a:prstGeom prst="rect">
            <a:avLst/>
          </a:prstGeom>
        </p:spPr>
      </p:pic>
      <p:pic>
        <p:nvPicPr>
          <p:cNvPr id="5" name="Picture 4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6C1DB1E9-43B5-4450-A8D6-9EA7DC4455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5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4DC1-702B-42A8-A5D9-2FED7040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brand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924A-D96B-4B3E-8140-C30C2935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A50433-33C6-4239-A0B4-E5877175CA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588" y="1720570"/>
            <a:ext cx="11808824" cy="456013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033632-25AE-486A-BD55-B13C2812CD57}"/>
              </a:ext>
            </a:extLst>
          </p:cNvPr>
          <p:cNvSpPr/>
          <p:nvPr/>
        </p:nvSpPr>
        <p:spPr>
          <a:xfrm>
            <a:off x="8029764" y="1655612"/>
            <a:ext cx="3970648" cy="4625088"/>
          </a:xfrm>
          <a:prstGeom prst="roundRect">
            <a:avLst>
              <a:gd name="adj" fmla="val 8457"/>
            </a:avLst>
          </a:prstGeom>
          <a:noFill/>
          <a:ln w="123825">
            <a:solidFill>
              <a:srgbClr val="D91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4F4E7270-5C68-41CD-907E-7121CB1EF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0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4DC1-702B-42A8-A5D9-2FED7040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brand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924A-D96B-4B3E-8140-C30C2935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A50433-33C6-4239-A0B4-E5877175CA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8" r="-2128"/>
          <a:stretch/>
        </p:blipFill>
        <p:spPr>
          <a:xfrm>
            <a:off x="191588" y="1720570"/>
            <a:ext cx="4057683" cy="4560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D08B0B-2202-4003-A790-1C6AF6E35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397" y="1701107"/>
            <a:ext cx="6405736" cy="4954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BFAEDD-AB20-4735-B54F-9DCC94BD4D1D}"/>
              </a:ext>
            </a:extLst>
          </p:cNvPr>
          <p:cNvSpPr/>
          <p:nvPr/>
        </p:nvSpPr>
        <p:spPr>
          <a:xfrm>
            <a:off x="191588" y="1696532"/>
            <a:ext cx="3970648" cy="4625088"/>
          </a:xfrm>
          <a:prstGeom prst="roundRect">
            <a:avLst>
              <a:gd name="adj" fmla="val 8457"/>
            </a:avLst>
          </a:prstGeom>
          <a:noFill/>
          <a:ln w="123825">
            <a:solidFill>
              <a:srgbClr val="D91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C836C105-4117-4204-8AF8-D09A996BEC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1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270235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962400"/>
            <a:ext cx="12192000" cy="999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Voice, Every Club - Your Logos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8DB0C75-DE98-4445-9F03-3A183B7150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64" y="6117813"/>
            <a:ext cx="1549815" cy="582090"/>
          </a:xfrm>
          <a:prstGeom prst="rect">
            <a:avLst/>
          </a:prstGeom>
        </p:spPr>
      </p:pic>
      <p:pic>
        <p:nvPicPr>
          <p:cNvPr id="7" name="Picture 6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A34F6F1C-8FE1-4649-B036-F6BF82F5B7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091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AD0D-4310-2741-859E-B5350CD6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international logos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8DB0C75-DE98-4445-9F03-3A183B7150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472" y="4832691"/>
            <a:ext cx="3539161" cy="1329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6ADBE5-C996-A040-ABDA-C0FE7F03A3EF}"/>
              </a:ext>
            </a:extLst>
          </p:cNvPr>
          <p:cNvSpPr txBox="1"/>
          <p:nvPr/>
        </p:nvSpPr>
        <p:spPr>
          <a:xfrm>
            <a:off x="1188720" y="1862530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Masterbrand Signature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A613A-5CFB-F040-A91A-7496773FC0B4}"/>
              </a:ext>
            </a:extLst>
          </p:cNvPr>
          <p:cNvSpPr txBox="1"/>
          <p:nvPr/>
        </p:nvSpPr>
        <p:spPr>
          <a:xfrm>
            <a:off x="884917" y="4048539"/>
            <a:ext cx="4740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Masterbrand Signature Simplified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A514E7-4E69-2945-BBF2-7C26D0CD8E72}"/>
              </a:ext>
            </a:extLst>
          </p:cNvPr>
          <p:cNvSpPr txBox="1"/>
          <p:nvPr/>
        </p:nvSpPr>
        <p:spPr>
          <a:xfrm>
            <a:off x="7363276" y="1862530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Mark of Excellence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91B20F6-5FD4-8F46-8932-B3A64379B9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20" y="2600252"/>
            <a:ext cx="3423175" cy="12870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694337-9124-9041-A028-9307E57086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246" y="2646682"/>
            <a:ext cx="3200400" cy="3200400"/>
          </a:xfrm>
          <a:prstGeom prst="rect">
            <a:avLst/>
          </a:prstGeom>
        </p:spPr>
      </p:pic>
      <p:pic>
        <p:nvPicPr>
          <p:cNvPr id="9" name="Picture 8" descr="A picture containing person, person, suit, business&#10;&#10;Description automatically generated">
            <a:extLst>
              <a:ext uri="{FF2B5EF4-FFF2-40B4-BE49-F238E27FC236}">
                <a16:creationId xmlns:a16="http://schemas.microsoft.com/office/drawing/2014/main" id="{36468C0B-FE68-4CF4-B953-9FC81F03CC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840" y="49705"/>
            <a:ext cx="901053" cy="1121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20927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495</Words>
  <Application>Microsoft Office PowerPoint</Application>
  <PresentationFormat>Widescreen</PresentationFormat>
  <Paragraphs>65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Georgia</vt:lpstr>
      <vt:lpstr>Tahoma</vt:lpstr>
      <vt:lpstr>Office Theme</vt:lpstr>
      <vt:lpstr>BRANDING</vt:lpstr>
      <vt:lpstr>I would like to thank John Tabor of Rotary Club of Charlotte in District 7680 for letting me use his presentation on Branding.</vt:lpstr>
      <vt:lpstr>PowerPoint Presentation</vt:lpstr>
      <vt:lpstr>Rotary brand</vt:lpstr>
      <vt:lpstr>Rotary brand</vt:lpstr>
      <vt:lpstr>Rotary brand</vt:lpstr>
      <vt:lpstr>Rotary brand</vt:lpstr>
      <vt:lpstr>PowerPoint Presentation</vt:lpstr>
      <vt:lpstr>Rotary international logos</vt:lpstr>
      <vt:lpstr>CLUB, DISTRICT, &amp; ZONE LOGOS</vt:lpstr>
      <vt:lpstr>lockups</vt:lpstr>
      <vt:lpstr>BRANDS:  THEN and NOW</vt:lpstr>
      <vt:lpstr>NO, No, NO</vt:lpstr>
      <vt:lpstr>Rotary brand</vt:lpstr>
      <vt:lpstr>Theme for this year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</dc:title>
  <dc:creator>Ken Gasque</dc:creator>
  <cp:lastModifiedBy>Dorothy Jeger</cp:lastModifiedBy>
  <cp:revision>4</cp:revision>
  <dcterms:created xsi:type="dcterms:W3CDTF">2022-09-20T12:39:16Z</dcterms:created>
  <dcterms:modified xsi:type="dcterms:W3CDTF">2023-04-10T00:48:07Z</dcterms:modified>
</cp:coreProperties>
</file>