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32"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14"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SzPct val="125000"/>
              <a:buChar char="▸"/>
            </a:lvl1pPr>
            <a:lvl2pPr>
              <a:buClr>
                <a:schemeClr val="accent1"/>
              </a:buClr>
              <a:buSzPct val="125000"/>
              <a:buChar char="▸"/>
            </a:lvl2pPr>
            <a:lvl3pPr>
              <a:buClr>
                <a:schemeClr val="accent1"/>
              </a:buClr>
              <a:buSzPct val="125000"/>
              <a:buChar char="▸"/>
            </a:lvl3pPr>
            <a:lvl4pPr>
              <a:buClr>
                <a:schemeClr val="accent1"/>
              </a:buClr>
              <a:buSzPct val="125000"/>
              <a:buChar char="▸"/>
            </a:lvl4pPr>
            <a:lvl5pPr>
              <a:buClr>
                <a:schemeClr val="accent1"/>
              </a:buClr>
              <a:buSzPct val="125000"/>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Image"/>
          <p:cNvSpPr>
            <a:spLocks noGrp="1"/>
          </p:cNvSpPr>
          <p:nvPr>
            <p:ph type="pic" sz="half" idx="21"/>
          </p:nvPr>
        </p:nvSpPr>
        <p:spPr>
          <a:xfrm>
            <a:off x="12192000" y="-177800"/>
            <a:ext cx="12192000" cy="7162800"/>
          </a:xfrm>
          <a:prstGeom prst="rect">
            <a:avLst/>
          </a:prstGeom>
        </p:spPr>
        <p:txBody>
          <a:bodyPr lIns="91439" tIns="45719" rIns="91439" bIns="45719">
            <a:noAutofit/>
          </a:bodyPr>
          <a:lstStyle/>
          <a:p>
            <a:endParaRPr/>
          </a:p>
        </p:txBody>
      </p:sp>
      <p:sp>
        <p:nvSpPr>
          <p:cNvPr id="112" name="Image"/>
          <p:cNvSpPr>
            <a:spLocks noGrp="1"/>
          </p:cNvSpPr>
          <p:nvPr>
            <p:ph type="pic" sz="half" idx="22"/>
          </p:nvPr>
        </p:nvSpPr>
        <p:spPr>
          <a:xfrm>
            <a:off x="12192000" y="6451600"/>
            <a:ext cx="12192000" cy="8297334"/>
          </a:xfrm>
          <a:prstGeom prst="rect">
            <a:avLst/>
          </a:prstGeom>
        </p:spPr>
        <p:txBody>
          <a:bodyPr lIns="91439" tIns="45719" rIns="91439" bIns="45719">
            <a:noAutofit/>
          </a:bodyPr>
          <a:lstStyle/>
          <a:p>
            <a:endParaRPr/>
          </a:p>
        </p:txBody>
      </p:sp>
      <p:sp>
        <p:nvSpPr>
          <p:cNvPr id="113" name="Image"/>
          <p:cNvSpPr>
            <a:spLocks noGrp="1"/>
          </p:cNvSpPr>
          <p:nvPr>
            <p:ph type="pic" idx="23"/>
          </p:nvPr>
        </p:nvSpPr>
        <p:spPr>
          <a:xfrm>
            <a:off x="-190500" y="0"/>
            <a:ext cx="12428272" cy="13716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bg>
      <p:bgPr>
        <a:solidFill>
          <a:srgbClr val="222222"/>
        </a:solidFill>
        <a:effectLst/>
      </p:bgPr>
    </p:bg>
    <p:spTree>
      <p:nvGrpSpPr>
        <p:cNvPr id="1" name=""/>
        <p:cNvGrpSpPr/>
        <p:nvPr/>
      </p:nvGrpSpPr>
      <p:grpSpPr>
        <a:xfrm>
          <a:off x="0" y="0"/>
          <a:ext cx="0" cy="0"/>
          <a:chOff x="0" y="0"/>
          <a:chExt cx="0" cy="0"/>
        </a:xfrm>
      </p:grpSpPr>
      <p:sp>
        <p:nvSpPr>
          <p:cNvPr id="121" name="Callout"/>
          <p:cNvSpPr/>
          <p:nvPr/>
        </p:nvSpPr>
        <p:spPr>
          <a:xfrm>
            <a:off x="876300" y="3314700"/>
            <a:ext cx="22631400" cy="7317185"/>
          </a:xfrm>
          <a:custGeom>
            <a:avLst/>
            <a:gdLst/>
            <a:ahLst/>
            <a:cxnLst>
              <a:cxn ang="0">
                <a:pos x="wd2" y="hd2"/>
              </a:cxn>
              <a:cxn ang="5400000">
                <a:pos x="wd2" y="hd2"/>
              </a:cxn>
              <a:cxn ang="10800000">
                <a:pos x="wd2" y="hd2"/>
              </a:cxn>
              <a:cxn ang="16200000">
                <a:pos x="wd2" y="hd2"/>
              </a:cxn>
            </a:cxnLst>
            <a:rect l="0" t="0"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22" name="Type a quote here."/>
          <p:cNvSpPr txBox="1">
            <a:spLocks noGrp="1"/>
          </p:cNvSpPr>
          <p:nvPr>
            <p:ph type="body" sz="quarter" idx="21"/>
          </p:nvPr>
        </p:nvSpPr>
        <p:spPr>
          <a:xfrm>
            <a:off x="1676400" y="4089400"/>
            <a:ext cx="21056600" cy="1805946"/>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23" name="Johnny Appleseed"/>
          <p:cNvSpPr txBox="1">
            <a:spLocks noGrp="1"/>
          </p:cNvSpPr>
          <p:nvPr>
            <p:ph type="body" sz="quarter" idx="22"/>
          </p:nvPr>
        </p:nvSpPr>
        <p:spPr>
          <a:xfrm>
            <a:off x="762000" y="10953750"/>
            <a:ext cx="22860000" cy="1206500"/>
          </a:xfrm>
          <a:prstGeom prst="rect">
            <a:avLst/>
          </a:prstGeom>
        </p:spPr>
        <p:txBody>
          <a:bodyPr anchor="ctr">
            <a:spAutoFit/>
          </a:bodyPr>
          <a:lstStyle>
            <a:lvl1pPr marL="0" indent="0" algn="r">
              <a:lnSpc>
                <a:spcPct val="80000"/>
              </a:lnSpc>
              <a:spcBef>
                <a:spcPts val="0"/>
              </a:spcBef>
              <a:buClrTx/>
              <a:buSzTx/>
              <a:buFontTx/>
              <a:buNone/>
              <a:defRPr sz="8700">
                <a:latin typeface="+mn-lt"/>
                <a:ea typeface="+mn-ea"/>
                <a:cs typeface="+mn-cs"/>
                <a:sym typeface="DIN Condensed Bold"/>
              </a:defRPr>
            </a:lvl1pPr>
          </a:lstStyle>
          <a:p>
            <a:r>
              <a:t>Johnny Appleseed</a:t>
            </a:r>
          </a:p>
        </p:txBody>
      </p:sp>
      <p:sp>
        <p:nvSpPr>
          <p:cNvPr id="124" name="Text"/>
          <p:cNvSpPr txBox="1">
            <a:spLocks noGrp="1"/>
          </p:cNvSpPr>
          <p:nvPr>
            <p:ph type="body" sz="quarter" idx="23"/>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21"/>
          </p:nvPr>
        </p:nvSpPr>
        <p:spPr>
          <a:xfrm>
            <a:off x="11049000" y="3721100"/>
            <a:ext cx="12573000" cy="1805946"/>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33" name="Image"/>
          <p:cNvSpPr>
            <a:spLocks noGrp="1"/>
          </p:cNvSpPr>
          <p:nvPr>
            <p:ph type="pic" idx="22"/>
          </p:nvPr>
        </p:nvSpPr>
        <p:spPr>
          <a:xfrm>
            <a:off x="-190500" y="0"/>
            <a:ext cx="12428272" cy="13716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23"/>
          </p:nvPr>
        </p:nvSpPr>
        <p:spPr>
          <a:xfrm>
            <a:off x="11049000" y="10953750"/>
            <a:ext cx="12573000" cy="1206500"/>
          </a:xfrm>
          <a:prstGeom prst="rect">
            <a:avLst/>
          </a:prstGeom>
        </p:spPr>
        <p:txBody>
          <a:bodyPr anchor="ctr">
            <a:spAutoFit/>
          </a:bodyPr>
          <a:lstStyle>
            <a:lvl1pPr marL="0" indent="0" defTabSz="647700">
              <a:spcBef>
                <a:spcPts val="0"/>
              </a:spcBef>
              <a:buClrTx/>
              <a:buSzTx/>
              <a:buFontTx/>
              <a:buNone/>
              <a:defRPr sz="8700">
                <a:solidFill>
                  <a:srgbClr val="232323"/>
                </a:solidFill>
                <a:latin typeface="+mn-lt"/>
                <a:ea typeface="+mn-ea"/>
                <a:cs typeface="+mn-cs"/>
                <a:sym typeface="DIN Condensed Bol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Image"/>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Image"/>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2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2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3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23013221" y="5842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762000" y="5676900"/>
            <a:ext cx="22860000" cy="6350000"/>
          </a:xfrm>
          <a:prstGeom prst="rect">
            <a:avLst/>
          </a:prstGeom>
        </p:spPr>
        <p:txBody>
          <a:bodyPr/>
          <a:lstStyle>
            <a:lvl1pPr>
              <a:spcBef>
                <a:spcPts val="0"/>
              </a:spcBef>
              <a:defRPr sz="30300"/>
            </a:lvl1pPr>
          </a:lstStyle>
          <a:p>
            <a:r>
              <a:t>Title Text</a:t>
            </a:r>
          </a:p>
        </p:txBody>
      </p:sp>
      <p:sp>
        <p:nvSpPr>
          <p:cNvPr id="44"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11049000" y="8635798"/>
            <a:ext cx="12572997" cy="203"/>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age"/>
          <p:cNvSpPr>
            <a:spLocks noGrp="1"/>
          </p:cNvSpPr>
          <p:nvPr>
            <p:ph type="pic" idx="21"/>
          </p:nvPr>
        </p:nvSpPr>
        <p:spPr>
          <a:xfrm>
            <a:off x="-190500" y="0"/>
            <a:ext cx="12428272" cy="13716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11049000" y="9042400"/>
            <a:ext cx="12573000" cy="3810000"/>
          </a:xfrm>
          <a:prstGeom prst="rect">
            <a:avLst/>
          </a:prstGeom>
        </p:spPr>
        <p:txBody>
          <a:bodyPr/>
          <a:lstStyle>
            <a:lvl1pPr>
              <a:spcBef>
                <a:spcPts val="0"/>
              </a:spcBef>
              <a:defRPr sz="30300"/>
            </a:lvl1pPr>
          </a:lstStyle>
          <a:p>
            <a:r>
              <a:t>Title Text</a:t>
            </a:r>
          </a:p>
        </p:txBody>
      </p:sp>
      <p:sp>
        <p:nvSpPr>
          <p:cNvPr id="54" name="Body Level One…"/>
          <p:cNvSpPr txBox="1">
            <a:spLocks noGrp="1"/>
          </p:cNvSpPr>
          <p:nvPr>
            <p:ph type="body" sz="quarter" idx="1"/>
          </p:nvPr>
        </p:nvSpPr>
        <p:spPr>
          <a:xfrm>
            <a:off x="11049000" y="5994400"/>
            <a:ext cx="12573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92" name="Image"/>
          <p:cNvSpPr>
            <a:spLocks noGrp="1"/>
          </p:cNvSpPr>
          <p:nvPr>
            <p:ph type="pic" idx="22"/>
          </p:nvPr>
        </p:nvSpPr>
        <p:spPr>
          <a:xfrm>
            <a:off x="13258800" y="0"/>
            <a:ext cx="12428272" cy="137160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762000" y="2159000"/>
            <a:ext cx="11811000" cy="1016000"/>
          </a:xfrm>
          <a:prstGeom prst="rect">
            <a:avLst/>
          </a:prstGeom>
        </p:spPr>
        <p:txBody>
          <a:bodyPr/>
          <a:lstStyle/>
          <a:p>
            <a:r>
              <a:t>Title Text</a:t>
            </a:r>
          </a:p>
        </p:txBody>
      </p:sp>
      <p:sp>
        <p:nvSpPr>
          <p:cNvPr id="94" name="Body Level One…"/>
          <p:cNvSpPr txBox="1">
            <a:spLocks noGrp="1"/>
          </p:cNvSpPr>
          <p:nvPr>
            <p:ph type="body" sz="half" idx="1"/>
          </p:nvPr>
        </p:nvSpPr>
        <p:spPr>
          <a:xfrm>
            <a:off x="762000" y="3860800"/>
            <a:ext cx="11811000" cy="8585200"/>
          </a:xfrm>
          <a:prstGeom prst="rect">
            <a:avLst/>
          </a:prstGeom>
        </p:spPr>
        <p:txBody>
          <a:bodyPr/>
          <a:lstStyle>
            <a:lvl1pPr>
              <a:buClr>
                <a:schemeClr val="accent1"/>
              </a:buClr>
              <a:buChar char="▸"/>
              <a:defRPr sz="4000"/>
            </a:lvl1pPr>
            <a:lvl2pPr>
              <a:buClr>
                <a:schemeClr val="accent1"/>
              </a:buClr>
              <a:buChar char="▸"/>
              <a:defRPr sz="4000"/>
            </a:lvl2pPr>
            <a:lvl3pPr>
              <a:buClr>
                <a:schemeClr val="accent1"/>
              </a:buClr>
              <a:buChar char="▸"/>
              <a:defRPr sz="4000"/>
            </a:lvl3pPr>
            <a:lvl4pPr>
              <a:buClr>
                <a:schemeClr val="accent1"/>
              </a:buClr>
              <a:buChar char="▸"/>
              <a:defRPr sz="4000"/>
            </a:lvl4pPr>
            <a:lvl5pPr>
              <a:buClr>
                <a:schemeClr val="accent1"/>
              </a:buClr>
              <a:buChar char="▸"/>
              <a:defRPr sz="40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762000" y="2159000"/>
            <a:ext cx="22860000" cy="1016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762000" y="3860800"/>
            <a:ext cx="22860000" cy="8585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latin typeface="DIN Alternate Bold"/>
                <a:ea typeface="DIN Alternate Bold"/>
                <a:cs typeface="DIN Alternate Bold"/>
                <a:sym typeface="DIN Alternate Bold"/>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1pPr>
      <a:lvl2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2pPr>
      <a:lvl3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3pPr>
      <a:lvl4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4pPr>
      <a:lvl5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5pPr>
      <a:lvl6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6pPr>
      <a:lvl7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7pPr>
      <a:lvl8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8pPr>
      <a:lvl9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9pPr>
    </p:titleStyle>
    <p:bodyStyle>
      <a:lvl1pPr marL="63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1pPr>
      <a:lvl2pPr marL="127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2pPr>
      <a:lvl3pPr marL="190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3pPr>
      <a:lvl4pPr marL="254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4pPr>
      <a:lvl5pPr marL="317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5pPr>
      <a:lvl6pPr marL="381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6pPr>
      <a:lvl7pPr marL="444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7pPr>
      <a:lvl8pPr marL="508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8pPr>
      <a:lvl9pPr marL="571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www.dacdb.com" TargetMode="External"/><Relationship Id="rId2" Type="http://schemas.openxmlformats.org/officeDocument/2006/relationships/hyperlink" Target="http://DACDB.Com" TargetMode="External"/><Relationship Id="rId1" Type="http://schemas.openxmlformats.org/officeDocument/2006/relationships/slideLayout" Target="../slideLayouts/slideLayout13.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Ambassadorial Global Grant Scholarships 2024-2025"/>
          <p:cNvSpPr txBox="1">
            <a:spLocks noGrp="1"/>
          </p:cNvSpPr>
          <p:nvPr>
            <p:ph type="ctrTitle"/>
          </p:nvPr>
        </p:nvSpPr>
        <p:spPr>
          <a:prstGeom prst="rect">
            <a:avLst/>
          </a:prstGeom>
        </p:spPr>
        <p:txBody>
          <a:bodyPr>
            <a:normAutofit fontScale="90000"/>
          </a:bodyPr>
          <a:lstStyle>
            <a:lvl1pPr algn="ctr" defTabSz="396239">
              <a:defRPr sz="14544"/>
            </a:lvl1pPr>
          </a:lstStyle>
          <a:p>
            <a:r>
              <a:rPr dirty="0"/>
              <a:t>Ambassadorial Global Grant Scholarships </a:t>
            </a:r>
            <a:br>
              <a:rPr lang="en-US" dirty="0"/>
            </a:br>
            <a:r>
              <a:rPr dirty="0"/>
              <a:t>2024-2025</a:t>
            </a:r>
          </a:p>
        </p:txBody>
      </p:sp>
      <p:pic>
        <p:nvPicPr>
          <p:cNvPr id="167" name="287199_141221475962826_3334793_o.jpg" descr="287199_141221475962826_3334793_o.jpg"/>
          <p:cNvPicPr>
            <a:picLocks noChangeAspect="1"/>
          </p:cNvPicPr>
          <p:nvPr/>
        </p:nvPicPr>
        <p:blipFill>
          <a:blip r:embed="rId2"/>
          <a:stretch>
            <a:fillRect/>
          </a:stretch>
        </p:blipFill>
        <p:spPr>
          <a:xfrm>
            <a:off x="8653781" y="711519"/>
            <a:ext cx="6626324" cy="6613666"/>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Areas of Focus"/>
          <p:cNvSpPr txBox="1">
            <a:spLocks noGrp="1"/>
          </p:cNvSpPr>
          <p:nvPr>
            <p:ph type="body" idx="21"/>
          </p:nvPr>
        </p:nvSpPr>
        <p:spPr>
          <a:xfrm>
            <a:off x="762000" y="622300"/>
            <a:ext cx="20955000" cy="635001"/>
          </a:xfrm>
          <a:prstGeom prst="rect">
            <a:avLst/>
          </a:prstGeom>
        </p:spPr>
        <p:txBody>
          <a:bodyPr/>
          <a:lstStyle/>
          <a:p>
            <a:r>
              <a:t>Areas of Focus</a:t>
            </a:r>
          </a:p>
        </p:txBody>
      </p:sp>
      <p:sp>
        <p:nvSpPr>
          <p:cNvPr id="170" name="Rotary Foundation Global Grants can be used to fund scholarships with sustainable, high-impact outcomes in one of Rotary’s six areas of Focus"/>
          <p:cNvSpPr txBox="1">
            <a:spLocks noGrp="1"/>
          </p:cNvSpPr>
          <p:nvPr>
            <p:ph type="title"/>
          </p:nvPr>
        </p:nvSpPr>
        <p:spPr>
          <a:prstGeom prst="rect">
            <a:avLst/>
          </a:prstGeom>
        </p:spPr>
        <p:txBody>
          <a:bodyPr/>
          <a:lstStyle>
            <a:lvl1pPr defTabSz="338454">
              <a:spcBef>
                <a:spcPts val="1500"/>
              </a:spcBef>
              <a:defRPr sz="3566"/>
            </a:lvl1pPr>
          </a:lstStyle>
          <a:p>
            <a:r>
              <a:t>Rotary Foundation Global Grants can be used to fund scholarships with sustainable, high-impact outcomes in one of Rotary’s six areas of Focus</a:t>
            </a:r>
          </a:p>
        </p:txBody>
      </p:sp>
      <p:sp>
        <p:nvSpPr>
          <p:cNvPr id="171" name="Water and Sanitation…"/>
          <p:cNvSpPr txBox="1">
            <a:spLocks noGrp="1"/>
          </p:cNvSpPr>
          <p:nvPr>
            <p:ph type="body" idx="1"/>
          </p:nvPr>
        </p:nvSpPr>
        <p:spPr>
          <a:prstGeom prst="rect">
            <a:avLst/>
          </a:prstGeom>
        </p:spPr>
        <p:txBody>
          <a:bodyPr/>
          <a:lstStyle/>
          <a:p>
            <a:r>
              <a:t>Water and Sanitation</a:t>
            </a:r>
          </a:p>
          <a:p>
            <a:r>
              <a:t>Economic and Community Development</a:t>
            </a:r>
          </a:p>
          <a:p>
            <a:r>
              <a:t>Disease Prevention and Treatment</a:t>
            </a:r>
          </a:p>
          <a:p>
            <a:r>
              <a:t>Peace and Conflict Prevention/Resolution</a:t>
            </a:r>
          </a:p>
          <a:p>
            <a:r>
              <a:t>Maternal and Child Health</a:t>
            </a:r>
          </a:p>
          <a:p>
            <a:r>
              <a:t>Basic Education and Literacy</a:t>
            </a:r>
          </a:p>
        </p:txBody>
      </p:sp>
      <p:pic>
        <p:nvPicPr>
          <p:cNvPr id="172" name="287199_141221475962826_3334793_o.jpg" descr="287199_141221475962826_3334793_o.jpg"/>
          <p:cNvPicPr>
            <a:picLocks noChangeAspect="1"/>
          </p:cNvPicPr>
          <p:nvPr/>
        </p:nvPicPr>
        <p:blipFill>
          <a:blip r:embed="rId2"/>
          <a:stretch>
            <a:fillRect/>
          </a:stretch>
        </p:blipFill>
        <p:spPr>
          <a:xfrm>
            <a:off x="14374060" y="4666927"/>
            <a:ext cx="6480695" cy="6468316"/>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Light Bulb"/>
          <p:cNvSpPr/>
          <p:nvPr/>
        </p:nvSpPr>
        <p:spPr>
          <a:xfrm>
            <a:off x="1158479" y="1855001"/>
            <a:ext cx="866605" cy="150264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75" name="Coming Up With An Idea For a Scholarship"/>
          <p:cNvSpPr txBox="1"/>
          <p:nvPr/>
        </p:nvSpPr>
        <p:spPr>
          <a:xfrm>
            <a:off x="2307574" y="1704624"/>
            <a:ext cx="7925945" cy="1803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4900">
                <a:solidFill>
                  <a:srgbClr val="FFFFFF"/>
                </a:solidFill>
              </a:defRPr>
            </a:lvl1pPr>
          </a:lstStyle>
          <a:p>
            <a:r>
              <a:t>Coming Up With An Idea For a Scholarship</a:t>
            </a:r>
          </a:p>
        </p:txBody>
      </p:sp>
      <p:sp>
        <p:nvSpPr>
          <p:cNvPr id="176" name="First think service, then funding."/>
          <p:cNvSpPr txBox="1"/>
          <p:nvPr/>
        </p:nvSpPr>
        <p:spPr>
          <a:xfrm>
            <a:off x="1461122" y="5141595"/>
            <a:ext cx="9218956" cy="8509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4300">
                <a:solidFill>
                  <a:srgbClr val="FFFFFF"/>
                </a:solidFill>
              </a:defRPr>
            </a:lvl1pPr>
          </a:lstStyle>
          <a:p>
            <a:r>
              <a:t>First think service, then funding.</a:t>
            </a:r>
          </a:p>
        </p:txBody>
      </p:sp>
      <p:sp>
        <p:nvSpPr>
          <p:cNvPr id="177" name="Think about a service you can do in any community local or global.  Next, ask how a global scholarship could support that project."/>
          <p:cNvSpPr txBox="1"/>
          <p:nvPr/>
        </p:nvSpPr>
        <p:spPr>
          <a:xfrm>
            <a:off x="1688540" y="6998747"/>
            <a:ext cx="8764121" cy="23876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300">
                <a:solidFill>
                  <a:srgbClr val="FFFFFF"/>
                </a:solidFill>
              </a:defRPr>
            </a:lvl1pPr>
          </a:lstStyle>
          <a:p>
            <a:r>
              <a:t>Think about a service you can do in any community local or global.  Next, ask how a global scholarship could support that project.</a:t>
            </a:r>
          </a:p>
        </p:txBody>
      </p:sp>
      <p:sp>
        <p:nvSpPr>
          <p:cNvPr id="178" name="Line"/>
          <p:cNvSpPr/>
          <p:nvPr/>
        </p:nvSpPr>
        <p:spPr>
          <a:xfrm flipV="1">
            <a:off x="11557000" y="19534"/>
            <a:ext cx="1" cy="13676932"/>
          </a:xfrm>
          <a:prstGeom prst="line">
            <a:avLst/>
          </a:prstGeom>
          <a:ln w="25400">
            <a:solidFill>
              <a:schemeClr val="accent1"/>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79" name="Project Requirements"/>
          <p:cNvSpPr txBox="1"/>
          <p:nvPr/>
        </p:nvSpPr>
        <p:spPr>
          <a:xfrm>
            <a:off x="12433922" y="2072924"/>
            <a:ext cx="10789970" cy="1066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a:defRPr sz="5600">
                <a:solidFill>
                  <a:srgbClr val="FFFFFF"/>
                </a:solidFill>
              </a:defRPr>
            </a:lvl1pPr>
          </a:lstStyle>
          <a:p>
            <a:r>
              <a:t>Project Requirements</a:t>
            </a:r>
          </a:p>
        </p:txBody>
      </p:sp>
      <p:sp>
        <p:nvSpPr>
          <p:cNvPr id="180" name="Dingbat Check"/>
          <p:cNvSpPr/>
          <p:nvPr/>
        </p:nvSpPr>
        <p:spPr>
          <a:xfrm>
            <a:off x="12661340" y="1987920"/>
            <a:ext cx="1301542" cy="1236808"/>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81" name="Long term sustainable impact…"/>
          <p:cNvSpPr txBox="1"/>
          <p:nvPr/>
        </p:nvSpPr>
        <p:spPr>
          <a:xfrm>
            <a:off x="12880480" y="4597400"/>
            <a:ext cx="9896853" cy="4521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396874" indent="-396874">
              <a:buClr>
                <a:schemeClr val="accent1"/>
              </a:buClr>
              <a:buSzPct val="104999"/>
              <a:buFont typeface="Avenir Next Regular"/>
              <a:buChar char="‣"/>
              <a:defRPr>
                <a:solidFill>
                  <a:srgbClr val="FFFFFF"/>
                </a:solidFill>
              </a:defRPr>
            </a:pPr>
            <a:r>
              <a:t>Long term sustainable impact</a:t>
            </a:r>
          </a:p>
          <a:p>
            <a:pPr marL="396874" indent="-396874">
              <a:buClr>
                <a:schemeClr val="accent1"/>
              </a:buClr>
              <a:buSzPct val="104999"/>
              <a:buFont typeface="Avenir Next Regular"/>
              <a:buChar char="‣"/>
              <a:defRPr>
                <a:solidFill>
                  <a:srgbClr val="FFFFFF"/>
                </a:solidFill>
              </a:defRPr>
            </a:pPr>
            <a:r>
              <a:t>Include activities tat align with the goals in one of Rotary’s areas of focus</a:t>
            </a:r>
          </a:p>
          <a:p>
            <a:pPr marL="396874" indent="-396874">
              <a:buClr>
                <a:schemeClr val="accent1"/>
              </a:buClr>
              <a:buSzPct val="104999"/>
              <a:buFont typeface="Avenir Next Regular"/>
              <a:buChar char="‣"/>
              <a:defRPr>
                <a:solidFill>
                  <a:srgbClr val="FFFFFF"/>
                </a:solidFill>
              </a:defRPr>
            </a:pPr>
            <a:r>
              <a:t>Minimum budget of $30,000</a:t>
            </a:r>
          </a:p>
          <a:p>
            <a:pPr marL="396874" indent="-396874">
              <a:buClr>
                <a:schemeClr val="accent1"/>
              </a:buClr>
              <a:buSzPct val="104999"/>
              <a:buFont typeface="Avenir Next Regular"/>
              <a:buChar char="‣"/>
              <a:defRPr>
                <a:solidFill>
                  <a:srgbClr val="FFFFFF"/>
                </a:solidFill>
              </a:defRPr>
            </a:pPr>
            <a:r>
              <a:t>Address an important need identified by the community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Grants Provide"/>
          <p:cNvSpPr txBox="1">
            <a:spLocks noGrp="1"/>
          </p:cNvSpPr>
          <p:nvPr>
            <p:ph type="title"/>
          </p:nvPr>
        </p:nvSpPr>
        <p:spPr>
          <a:prstGeom prst="rect">
            <a:avLst/>
          </a:prstGeom>
        </p:spPr>
        <p:txBody>
          <a:bodyPr/>
          <a:lstStyle>
            <a:lvl1pPr defTabSz="685165">
              <a:spcBef>
                <a:spcPts val="3200"/>
              </a:spcBef>
              <a:defRPr sz="7221"/>
            </a:lvl1pPr>
          </a:lstStyle>
          <a:p>
            <a:r>
              <a:t>Grants Provide</a:t>
            </a:r>
          </a:p>
        </p:txBody>
      </p:sp>
      <p:sp>
        <p:nvSpPr>
          <p:cNvPr id="184" name="Graduate study abroad for one academic year abroad…"/>
          <p:cNvSpPr txBox="1">
            <a:spLocks noGrp="1"/>
          </p:cNvSpPr>
          <p:nvPr>
            <p:ph type="body" idx="1"/>
          </p:nvPr>
        </p:nvSpPr>
        <p:spPr>
          <a:xfrm>
            <a:off x="761999" y="3736053"/>
            <a:ext cx="22860001" cy="8585201"/>
          </a:xfrm>
          <a:prstGeom prst="rect">
            <a:avLst/>
          </a:prstGeom>
        </p:spPr>
        <p:txBody>
          <a:bodyPr/>
          <a:lstStyle/>
          <a:p>
            <a:r>
              <a:rPr dirty="0"/>
              <a:t>Graduate study abroad for one academic year abroad</a:t>
            </a:r>
          </a:p>
          <a:p>
            <a:r>
              <a:rPr dirty="0"/>
              <a:t>Cash grant of no more than $45,000</a:t>
            </a:r>
          </a:p>
          <a:p>
            <a:r>
              <a:rPr dirty="0"/>
              <a:t>Round trip transportation, tuition and fees, room and board, language training, living expenses must all be included in the grant</a:t>
            </a:r>
          </a:p>
          <a:p>
            <a:r>
              <a:rPr dirty="0"/>
              <a:t>Included in sponsor club applications to the District Scholarship Committee must be preliminary costs proposal for the Scholarship to meet the $30,000 minimum requirement.</a:t>
            </a:r>
          </a:p>
        </p:txBody>
      </p:sp>
      <p:sp>
        <p:nvSpPr>
          <p:cNvPr id="185" name="Graduation Cap"/>
          <p:cNvSpPr/>
          <p:nvPr/>
        </p:nvSpPr>
        <p:spPr>
          <a:xfrm>
            <a:off x="19692101" y="2213894"/>
            <a:ext cx="1512096" cy="827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6520"/>
                </a:lnTo>
                <a:lnTo>
                  <a:pt x="10800" y="13043"/>
                </a:lnTo>
                <a:lnTo>
                  <a:pt x="18745" y="8243"/>
                </a:lnTo>
                <a:lnTo>
                  <a:pt x="18745" y="10509"/>
                </a:lnTo>
                <a:cubicBezTo>
                  <a:pt x="18606" y="10673"/>
                  <a:pt x="18515" y="10958"/>
                  <a:pt x="18515" y="11282"/>
                </a:cubicBezTo>
                <a:cubicBezTo>
                  <a:pt x="18515" y="11519"/>
                  <a:pt x="18563" y="11733"/>
                  <a:pt x="18643" y="11896"/>
                </a:cubicBezTo>
                <a:cubicBezTo>
                  <a:pt x="18499" y="12008"/>
                  <a:pt x="18399" y="12270"/>
                  <a:pt x="18399" y="12574"/>
                </a:cubicBezTo>
                <a:lnTo>
                  <a:pt x="18399" y="21301"/>
                </a:lnTo>
                <a:cubicBezTo>
                  <a:pt x="18553" y="21484"/>
                  <a:pt x="18772" y="21600"/>
                  <a:pt x="19018" y="21600"/>
                </a:cubicBezTo>
                <a:cubicBezTo>
                  <a:pt x="19264" y="21600"/>
                  <a:pt x="19483" y="21484"/>
                  <a:pt x="19637" y="21301"/>
                </a:cubicBezTo>
                <a:lnTo>
                  <a:pt x="19637" y="12556"/>
                </a:lnTo>
                <a:cubicBezTo>
                  <a:pt x="19637" y="12255"/>
                  <a:pt x="19538" y="11998"/>
                  <a:pt x="19396" y="11887"/>
                </a:cubicBezTo>
                <a:cubicBezTo>
                  <a:pt x="19474" y="11725"/>
                  <a:pt x="19523" y="11515"/>
                  <a:pt x="19523" y="11282"/>
                </a:cubicBezTo>
                <a:cubicBezTo>
                  <a:pt x="19523" y="10958"/>
                  <a:pt x="19430" y="10673"/>
                  <a:pt x="19291" y="10509"/>
                </a:cubicBezTo>
                <a:lnTo>
                  <a:pt x="19291" y="7913"/>
                </a:lnTo>
                <a:lnTo>
                  <a:pt x="21600" y="6520"/>
                </a:lnTo>
                <a:lnTo>
                  <a:pt x="10800" y="0"/>
                </a:lnTo>
                <a:close/>
                <a:moveTo>
                  <a:pt x="10819" y="5598"/>
                </a:moveTo>
                <a:cubicBezTo>
                  <a:pt x="11223" y="5598"/>
                  <a:pt x="11551" y="5819"/>
                  <a:pt x="11551" y="6091"/>
                </a:cubicBezTo>
                <a:cubicBezTo>
                  <a:pt x="11551" y="6364"/>
                  <a:pt x="11223" y="6584"/>
                  <a:pt x="10819" y="6584"/>
                </a:cubicBezTo>
                <a:cubicBezTo>
                  <a:pt x="10414" y="6584"/>
                  <a:pt x="10084" y="6364"/>
                  <a:pt x="10085" y="6091"/>
                </a:cubicBezTo>
                <a:cubicBezTo>
                  <a:pt x="10085" y="5819"/>
                  <a:pt x="10414" y="5598"/>
                  <a:pt x="10819" y="5598"/>
                </a:cubicBezTo>
                <a:close/>
                <a:moveTo>
                  <a:pt x="16068" y="10691"/>
                </a:moveTo>
                <a:lnTo>
                  <a:pt x="10800" y="13872"/>
                </a:lnTo>
                <a:lnTo>
                  <a:pt x="5535" y="10694"/>
                </a:lnTo>
                <a:cubicBezTo>
                  <a:pt x="4861" y="12240"/>
                  <a:pt x="4431" y="14116"/>
                  <a:pt x="4188" y="16122"/>
                </a:cubicBezTo>
                <a:cubicBezTo>
                  <a:pt x="6908" y="16652"/>
                  <a:pt x="9240" y="18095"/>
                  <a:pt x="10748" y="20074"/>
                </a:cubicBezTo>
                <a:cubicBezTo>
                  <a:pt x="12275" y="18069"/>
                  <a:pt x="14648" y="16613"/>
                  <a:pt x="17413" y="16101"/>
                </a:cubicBezTo>
                <a:cubicBezTo>
                  <a:pt x="17170" y="14102"/>
                  <a:pt x="16740" y="12232"/>
                  <a:pt x="16068" y="10691"/>
                </a:cubicBez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erms of Scholarship"/>
          <p:cNvSpPr txBox="1">
            <a:spLocks noGrp="1"/>
          </p:cNvSpPr>
          <p:nvPr>
            <p:ph type="title"/>
          </p:nvPr>
        </p:nvSpPr>
        <p:spPr>
          <a:prstGeom prst="rect">
            <a:avLst/>
          </a:prstGeom>
        </p:spPr>
        <p:txBody>
          <a:bodyPr/>
          <a:lstStyle>
            <a:lvl1pPr defTabSz="685165">
              <a:spcBef>
                <a:spcPts val="3200"/>
              </a:spcBef>
              <a:defRPr sz="7221"/>
            </a:lvl1pPr>
          </a:lstStyle>
          <a:p>
            <a:r>
              <a:t>Terms of Scholarship</a:t>
            </a:r>
          </a:p>
        </p:txBody>
      </p:sp>
      <p:sp>
        <p:nvSpPr>
          <p:cNvPr id="188" name="Scholars are required to attend at least one orientation seminar if offered in their district or region.…"/>
          <p:cNvSpPr txBox="1">
            <a:spLocks noGrp="1"/>
          </p:cNvSpPr>
          <p:nvPr>
            <p:ph type="body" idx="1"/>
          </p:nvPr>
        </p:nvSpPr>
        <p:spPr>
          <a:prstGeom prst="rect">
            <a:avLst/>
          </a:prstGeom>
        </p:spPr>
        <p:txBody>
          <a:bodyPr/>
          <a:lstStyle/>
          <a:p>
            <a:pPr marL="577850" indent="-577850" defTabSz="751205">
              <a:spcBef>
                <a:spcPts val="3500"/>
              </a:spcBef>
              <a:defRPr sz="3640">
                <a:solidFill>
                  <a:srgbClr val="FFFFFF"/>
                </a:solidFill>
              </a:defRPr>
            </a:pPr>
            <a:r>
              <a:t>Scholars are required to attend at least one orientation seminar if offered in their district or region.</a:t>
            </a:r>
          </a:p>
          <a:p>
            <a:pPr marL="577850" indent="-577850" defTabSz="751205">
              <a:spcBef>
                <a:spcPts val="3500"/>
              </a:spcBef>
              <a:defRPr sz="3640">
                <a:solidFill>
                  <a:srgbClr val="FFFFFF"/>
                </a:solidFill>
              </a:defRPr>
            </a:pPr>
            <a:r>
              <a:t>Study or training must be undertaken in another country or territory where there are Rotary clubs.</a:t>
            </a:r>
          </a:p>
          <a:p>
            <a:pPr marL="577850" indent="-577850" defTabSz="751205">
              <a:spcBef>
                <a:spcPts val="3500"/>
              </a:spcBef>
              <a:defRPr sz="3640">
                <a:solidFill>
                  <a:srgbClr val="FFFFFF"/>
                </a:solidFill>
              </a:defRPr>
            </a:pPr>
            <a:r>
              <a:t>Each scholar is responsible for applying directly to the assigned institution, gaining admission, and obtaining required visas.</a:t>
            </a:r>
          </a:p>
          <a:p>
            <a:pPr marL="577850" indent="-577850" defTabSz="751205">
              <a:spcBef>
                <a:spcPts val="3500"/>
              </a:spcBef>
              <a:defRPr sz="3640">
                <a:solidFill>
                  <a:srgbClr val="FFFFFF"/>
                </a:solidFill>
              </a:defRPr>
            </a:pPr>
            <a:r>
              <a:t>Scholars may receive additional funding from other sources during the scholarship period.</a:t>
            </a:r>
          </a:p>
          <a:p>
            <a:pPr marL="577850" indent="-577850" defTabSz="751205">
              <a:spcBef>
                <a:spcPts val="3500"/>
              </a:spcBef>
              <a:defRPr sz="3640">
                <a:solidFill>
                  <a:srgbClr val="FFFFFF"/>
                </a:solidFill>
              </a:defRPr>
            </a:pPr>
            <a:r>
              <a:t>Any applicant whose native language is not that of the proposed country of study must submit evidence of the ability to read, write and speak the language of that country even if the course of study is done in English.</a:t>
            </a:r>
          </a:p>
          <a:p>
            <a:pPr marL="577850" indent="-577850" defTabSz="751205">
              <a:spcBef>
                <a:spcPts val="3500"/>
              </a:spcBef>
              <a:defRPr sz="3640">
                <a:solidFill>
                  <a:srgbClr val="FFFFFF"/>
                </a:solidFill>
              </a:defRPr>
            </a:pPr>
            <a:r>
              <a:t>Scholar cannot be lineal descendent of active Rotarian, or the Rotarian must be out of Rotary for three years.</a:t>
            </a:r>
          </a:p>
        </p:txBody>
      </p:sp>
      <p:sp>
        <p:nvSpPr>
          <p:cNvPr id="189" name="World"/>
          <p:cNvSpPr/>
          <p:nvPr/>
        </p:nvSpPr>
        <p:spPr>
          <a:xfrm>
            <a:off x="11263236" y="2031999"/>
            <a:ext cx="1270001" cy="1270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1993" y="938"/>
                </a:moveTo>
                <a:cubicBezTo>
                  <a:pt x="14122" y="1194"/>
                  <a:pt x="16044" y="2125"/>
                  <a:pt x="17542" y="3512"/>
                </a:cubicBezTo>
                <a:cubicBezTo>
                  <a:pt x="16898" y="4108"/>
                  <a:pt x="16188" y="4611"/>
                  <a:pt x="15429" y="5012"/>
                </a:cubicBezTo>
                <a:cubicBezTo>
                  <a:pt x="15343" y="4850"/>
                  <a:pt x="15255" y="4689"/>
                  <a:pt x="15162" y="4531"/>
                </a:cubicBezTo>
                <a:cubicBezTo>
                  <a:pt x="14347" y="3140"/>
                  <a:pt x="13267" y="1918"/>
                  <a:pt x="11993" y="938"/>
                </a:cubicBezTo>
                <a:close/>
                <a:moveTo>
                  <a:pt x="9560" y="943"/>
                </a:moveTo>
                <a:cubicBezTo>
                  <a:pt x="8289" y="1922"/>
                  <a:pt x="7211" y="3142"/>
                  <a:pt x="6397" y="4531"/>
                </a:cubicBezTo>
                <a:cubicBezTo>
                  <a:pt x="6308" y="4684"/>
                  <a:pt x="6222" y="4839"/>
                  <a:pt x="6139" y="4995"/>
                </a:cubicBezTo>
                <a:cubicBezTo>
                  <a:pt x="5392" y="4597"/>
                  <a:pt x="4693" y="4100"/>
                  <a:pt x="4058" y="3512"/>
                </a:cubicBezTo>
                <a:cubicBezTo>
                  <a:pt x="5545" y="2136"/>
                  <a:pt x="7450" y="1207"/>
                  <a:pt x="9560" y="943"/>
                </a:cubicBezTo>
                <a:close/>
                <a:moveTo>
                  <a:pt x="10366" y="1421"/>
                </a:moveTo>
                <a:lnTo>
                  <a:pt x="10366" y="6141"/>
                </a:lnTo>
                <a:cubicBezTo>
                  <a:pt x="9165" y="6090"/>
                  <a:pt x="8002" y="5827"/>
                  <a:pt x="6920" y="5368"/>
                </a:cubicBezTo>
                <a:cubicBezTo>
                  <a:pt x="6992" y="5234"/>
                  <a:pt x="7066" y="5100"/>
                  <a:pt x="7143" y="4968"/>
                </a:cubicBezTo>
                <a:cubicBezTo>
                  <a:pt x="7960" y="3575"/>
                  <a:pt x="9062" y="2365"/>
                  <a:pt x="10366" y="1421"/>
                </a:cubicBezTo>
                <a:close/>
                <a:moveTo>
                  <a:pt x="11234" y="1451"/>
                </a:moveTo>
                <a:cubicBezTo>
                  <a:pt x="12520" y="2391"/>
                  <a:pt x="13607" y="3589"/>
                  <a:pt x="14415" y="4968"/>
                </a:cubicBezTo>
                <a:cubicBezTo>
                  <a:pt x="14495" y="5104"/>
                  <a:pt x="14572" y="5244"/>
                  <a:pt x="14646" y="5383"/>
                </a:cubicBezTo>
                <a:cubicBezTo>
                  <a:pt x="13574" y="5833"/>
                  <a:pt x="12424" y="6090"/>
                  <a:pt x="11234" y="6141"/>
                </a:cubicBezTo>
                <a:lnTo>
                  <a:pt x="11234" y="1451"/>
                </a:lnTo>
                <a:close/>
                <a:moveTo>
                  <a:pt x="3448" y="4128"/>
                </a:moveTo>
                <a:cubicBezTo>
                  <a:pt x="4152" y="4783"/>
                  <a:pt x="4928" y="5335"/>
                  <a:pt x="5759" y="5775"/>
                </a:cubicBezTo>
                <a:cubicBezTo>
                  <a:pt x="5120" y="7219"/>
                  <a:pt x="4759" y="8779"/>
                  <a:pt x="4701" y="10368"/>
                </a:cubicBezTo>
                <a:lnTo>
                  <a:pt x="876" y="10368"/>
                </a:lnTo>
                <a:cubicBezTo>
                  <a:pt x="979" y="7972"/>
                  <a:pt x="1935" y="5793"/>
                  <a:pt x="3448" y="4128"/>
                </a:cubicBezTo>
                <a:close/>
                <a:moveTo>
                  <a:pt x="18152" y="4128"/>
                </a:moveTo>
                <a:cubicBezTo>
                  <a:pt x="19665" y="5793"/>
                  <a:pt x="20621" y="7972"/>
                  <a:pt x="20724" y="10368"/>
                </a:cubicBezTo>
                <a:lnTo>
                  <a:pt x="16858" y="10368"/>
                </a:lnTo>
                <a:cubicBezTo>
                  <a:pt x="16800" y="8785"/>
                  <a:pt x="16441" y="7231"/>
                  <a:pt x="15807" y="5792"/>
                </a:cubicBezTo>
                <a:cubicBezTo>
                  <a:pt x="16650" y="5349"/>
                  <a:pt x="17439" y="4792"/>
                  <a:pt x="18152" y="4128"/>
                </a:cubicBezTo>
                <a:close/>
                <a:moveTo>
                  <a:pt x="6541" y="6148"/>
                </a:moveTo>
                <a:cubicBezTo>
                  <a:pt x="7739" y="6662"/>
                  <a:pt x="9031" y="6956"/>
                  <a:pt x="10366" y="7008"/>
                </a:cubicBezTo>
                <a:lnTo>
                  <a:pt x="10366" y="10368"/>
                </a:lnTo>
                <a:lnTo>
                  <a:pt x="5569" y="10368"/>
                </a:lnTo>
                <a:cubicBezTo>
                  <a:pt x="5626" y="8908"/>
                  <a:pt x="5956" y="7475"/>
                  <a:pt x="6541" y="6148"/>
                </a:cubicBezTo>
                <a:close/>
                <a:moveTo>
                  <a:pt x="15024" y="6163"/>
                </a:moveTo>
                <a:cubicBezTo>
                  <a:pt x="15604" y="7486"/>
                  <a:pt x="15934" y="8914"/>
                  <a:pt x="15991" y="10368"/>
                </a:cubicBezTo>
                <a:lnTo>
                  <a:pt x="11234" y="10368"/>
                </a:lnTo>
                <a:lnTo>
                  <a:pt x="11234" y="7008"/>
                </a:lnTo>
                <a:cubicBezTo>
                  <a:pt x="12557" y="6956"/>
                  <a:pt x="13835" y="6668"/>
                  <a:pt x="15024" y="6163"/>
                </a:cubicBezTo>
                <a:close/>
                <a:moveTo>
                  <a:pt x="876" y="11234"/>
                </a:moveTo>
                <a:lnTo>
                  <a:pt x="4700" y="11234"/>
                </a:lnTo>
                <a:cubicBezTo>
                  <a:pt x="4753" y="12849"/>
                  <a:pt x="5119" y="14437"/>
                  <a:pt x="5773" y="15903"/>
                </a:cubicBezTo>
                <a:cubicBezTo>
                  <a:pt x="4953" y="16335"/>
                  <a:pt x="4185" y="16876"/>
                  <a:pt x="3488" y="17518"/>
                </a:cubicBezTo>
                <a:cubicBezTo>
                  <a:pt x="1952" y="15847"/>
                  <a:pt x="980" y="13652"/>
                  <a:pt x="876" y="11234"/>
                </a:cubicBezTo>
                <a:close/>
                <a:moveTo>
                  <a:pt x="5567" y="11234"/>
                </a:moveTo>
                <a:lnTo>
                  <a:pt x="10366" y="11234"/>
                </a:lnTo>
                <a:lnTo>
                  <a:pt x="10366" y="14676"/>
                </a:lnTo>
                <a:cubicBezTo>
                  <a:pt x="9036" y="14728"/>
                  <a:pt x="7749" y="15021"/>
                  <a:pt x="6554" y="15532"/>
                </a:cubicBezTo>
                <a:cubicBezTo>
                  <a:pt x="5955" y="14182"/>
                  <a:pt x="5619" y="12720"/>
                  <a:pt x="5567" y="11234"/>
                </a:cubicBezTo>
                <a:close/>
                <a:moveTo>
                  <a:pt x="11234" y="11234"/>
                </a:moveTo>
                <a:lnTo>
                  <a:pt x="15992" y="11234"/>
                </a:lnTo>
                <a:cubicBezTo>
                  <a:pt x="15940" y="12714"/>
                  <a:pt x="15605" y="14169"/>
                  <a:pt x="15010" y="15515"/>
                </a:cubicBezTo>
                <a:cubicBezTo>
                  <a:pt x="13825" y="15013"/>
                  <a:pt x="12552" y="14728"/>
                  <a:pt x="11234" y="14676"/>
                </a:cubicBezTo>
                <a:lnTo>
                  <a:pt x="11234" y="11234"/>
                </a:lnTo>
                <a:close/>
                <a:moveTo>
                  <a:pt x="16860" y="11234"/>
                </a:moveTo>
                <a:lnTo>
                  <a:pt x="20724" y="11234"/>
                </a:lnTo>
                <a:cubicBezTo>
                  <a:pt x="20620" y="13652"/>
                  <a:pt x="19648" y="15847"/>
                  <a:pt x="18112" y="17518"/>
                </a:cubicBezTo>
                <a:cubicBezTo>
                  <a:pt x="17406" y="16867"/>
                  <a:pt x="16627" y="16321"/>
                  <a:pt x="15795" y="15886"/>
                </a:cubicBezTo>
                <a:cubicBezTo>
                  <a:pt x="16444" y="14425"/>
                  <a:pt x="16807" y="12842"/>
                  <a:pt x="16860" y="11234"/>
                </a:cubicBezTo>
                <a:close/>
                <a:moveTo>
                  <a:pt x="10366" y="15544"/>
                </a:moveTo>
                <a:lnTo>
                  <a:pt x="10366" y="20226"/>
                </a:lnTo>
                <a:cubicBezTo>
                  <a:pt x="9026" y="19256"/>
                  <a:pt x="7899" y="18005"/>
                  <a:pt x="7077" y="16566"/>
                </a:cubicBezTo>
                <a:cubicBezTo>
                  <a:pt x="7029" y="16481"/>
                  <a:pt x="6982" y="16396"/>
                  <a:pt x="6936" y="16310"/>
                </a:cubicBezTo>
                <a:cubicBezTo>
                  <a:pt x="8013" y="15855"/>
                  <a:pt x="9170" y="15594"/>
                  <a:pt x="10366" y="15544"/>
                </a:cubicBezTo>
                <a:close/>
                <a:moveTo>
                  <a:pt x="11234" y="15544"/>
                </a:moveTo>
                <a:cubicBezTo>
                  <a:pt x="12418" y="15594"/>
                  <a:pt x="13563" y="15849"/>
                  <a:pt x="14631" y="16295"/>
                </a:cubicBezTo>
                <a:cubicBezTo>
                  <a:pt x="14582" y="16386"/>
                  <a:pt x="14532" y="16476"/>
                  <a:pt x="14480" y="16566"/>
                </a:cubicBezTo>
                <a:cubicBezTo>
                  <a:pt x="13667" y="17990"/>
                  <a:pt x="12556" y="19230"/>
                  <a:pt x="11234" y="20196"/>
                </a:cubicBezTo>
                <a:lnTo>
                  <a:pt x="11234" y="15544"/>
                </a:lnTo>
                <a:close/>
                <a:moveTo>
                  <a:pt x="15415" y="16666"/>
                </a:moveTo>
                <a:cubicBezTo>
                  <a:pt x="16162" y="17059"/>
                  <a:pt x="16861" y="17548"/>
                  <a:pt x="17498" y="18131"/>
                </a:cubicBezTo>
                <a:cubicBezTo>
                  <a:pt x="16023" y="19479"/>
                  <a:pt x="14143" y="20390"/>
                  <a:pt x="12062" y="20655"/>
                </a:cubicBezTo>
                <a:cubicBezTo>
                  <a:pt x="13343" y="19655"/>
                  <a:pt x="14426" y="18410"/>
                  <a:pt x="15233" y="16997"/>
                </a:cubicBezTo>
                <a:cubicBezTo>
                  <a:pt x="15295" y="16887"/>
                  <a:pt x="15356" y="16777"/>
                  <a:pt x="15415" y="16666"/>
                </a:cubicBezTo>
                <a:close/>
                <a:moveTo>
                  <a:pt x="6153" y="16683"/>
                </a:moveTo>
                <a:cubicBezTo>
                  <a:pt x="6209" y="16788"/>
                  <a:pt x="6267" y="16893"/>
                  <a:pt x="6326" y="16997"/>
                </a:cubicBezTo>
                <a:cubicBezTo>
                  <a:pt x="7132" y="18407"/>
                  <a:pt x="8212" y="19649"/>
                  <a:pt x="9489" y="20648"/>
                </a:cubicBezTo>
                <a:cubicBezTo>
                  <a:pt x="7428" y="20375"/>
                  <a:pt x="5565" y="19468"/>
                  <a:pt x="4102" y="18131"/>
                </a:cubicBezTo>
                <a:cubicBezTo>
                  <a:pt x="4730" y="17557"/>
                  <a:pt x="5418" y="17073"/>
                  <a:pt x="6153" y="16683"/>
                </a:cubicBez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eeking Great Applicants"/>
          <p:cNvSpPr txBox="1">
            <a:spLocks noGrp="1"/>
          </p:cNvSpPr>
          <p:nvPr>
            <p:ph type="title"/>
          </p:nvPr>
        </p:nvSpPr>
        <p:spPr>
          <a:prstGeom prst="rect">
            <a:avLst/>
          </a:prstGeom>
        </p:spPr>
        <p:txBody>
          <a:bodyPr/>
          <a:lstStyle>
            <a:lvl1pPr defTabSz="685165">
              <a:spcBef>
                <a:spcPts val="3200"/>
              </a:spcBef>
              <a:defRPr sz="7221"/>
            </a:lvl1pPr>
          </a:lstStyle>
          <a:p>
            <a:r>
              <a:t>Seeking Great Applicants</a:t>
            </a:r>
          </a:p>
        </p:txBody>
      </p:sp>
      <p:sp>
        <p:nvSpPr>
          <p:cNvPr id="192" name="Connect with Universities…"/>
          <p:cNvSpPr txBox="1">
            <a:spLocks noGrp="1"/>
          </p:cNvSpPr>
          <p:nvPr>
            <p:ph type="body" idx="1"/>
          </p:nvPr>
        </p:nvSpPr>
        <p:spPr>
          <a:prstGeom prst="rect">
            <a:avLst/>
          </a:prstGeom>
        </p:spPr>
        <p:txBody>
          <a:bodyPr/>
          <a:lstStyle/>
          <a:p>
            <a:r>
              <a:t>Connect with Universities</a:t>
            </a:r>
          </a:p>
          <a:p>
            <a:r>
              <a:t>Seek out candidates who have a relationship with Rotary.</a:t>
            </a:r>
          </a:p>
          <a:p>
            <a:r>
              <a:t>Publicize past winners and announce the application to attract candidates</a:t>
            </a:r>
          </a:p>
          <a:p>
            <a:r>
              <a:t>Each Rotary Club in District 7770 may submit two applications for the academic year.</a:t>
            </a:r>
          </a:p>
        </p:txBody>
      </p:sp>
      <p:pic>
        <p:nvPicPr>
          <p:cNvPr id="193" name="71834795_2463088650442752_4365519542655385600_n.jpg" descr="71834795_2463088650442752_4365519542655385600_n.jpg"/>
          <p:cNvPicPr>
            <a:picLocks noChangeAspect="1"/>
          </p:cNvPicPr>
          <p:nvPr/>
        </p:nvPicPr>
        <p:blipFill>
          <a:blip r:embed="rId2"/>
          <a:stretch>
            <a:fillRect/>
          </a:stretch>
        </p:blipFill>
        <p:spPr>
          <a:xfrm>
            <a:off x="19562143" y="1618310"/>
            <a:ext cx="3025993" cy="4284591"/>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In seeking out great applicants and interviewing candidates, remember it not necessarily the candidate with the highest GPA, it is the candidate who has the best idea for a project with a sustainable, long-term impact on the community."/>
          <p:cNvSpPr txBox="1">
            <a:spLocks noGrp="1"/>
          </p:cNvSpPr>
          <p:nvPr>
            <p:ph type="body" idx="21"/>
          </p:nvPr>
        </p:nvSpPr>
        <p:spPr>
          <a:xfrm>
            <a:off x="1323474" y="3657600"/>
            <a:ext cx="21409526" cy="6468324"/>
          </a:xfrm>
          <a:prstGeom prst="rect">
            <a:avLst/>
          </a:prstGeom>
        </p:spPr>
        <p:txBody>
          <a:bodyPr/>
          <a:lstStyle>
            <a:lvl1pPr>
              <a:defRPr sz="9000"/>
            </a:lvl1pPr>
          </a:lstStyle>
          <a:p>
            <a:r>
              <a:rPr sz="8000" dirty="0"/>
              <a:t>In seeking out great applicants and interviewing candidates, remember it not necessarily the candidate with the highest GPA, it is the candidate who has the best idea for a project with a sustainable, long-term impact on the community.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Important Dates for Interested Clubs"/>
          <p:cNvSpPr txBox="1">
            <a:spLocks noGrp="1"/>
          </p:cNvSpPr>
          <p:nvPr>
            <p:ph type="title"/>
          </p:nvPr>
        </p:nvSpPr>
        <p:spPr>
          <a:prstGeom prst="rect">
            <a:avLst/>
          </a:prstGeom>
        </p:spPr>
        <p:txBody>
          <a:bodyPr/>
          <a:lstStyle>
            <a:lvl1pPr defTabSz="685165">
              <a:spcBef>
                <a:spcPts val="3200"/>
              </a:spcBef>
              <a:defRPr sz="7221"/>
            </a:lvl1pPr>
          </a:lstStyle>
          <a:p>
            <a:r>
              <a:t>Important Dates for Interested Clubs</a:t>
            </a:r>
          </a:p>
        </p:txBody>
      </p:sp>
      <p:sp>
        <p:nvSpPr>
          <p:cNvPr id="198" name="Seek qualified applicants Fall 2022 and 1st Quarter 2023…"/>
          <p:cNvSpPr txBox="1">
            <a:spLocks noGrp="1"/>
          </p:cNvSpPr>
          <p:nvPr>
            <p:ph type="body" idx="1"/>
          </p:nvPr>
        </p:nvSpPr>
        <p:spPr>
          <a:prstGeom prst="rect">
            <a:avLst/>
          </a:prstGeom>
        </p:spPr>
        <p:txBody>
          <a:bodyPr/>
          <a:lstStyle/>
          <a:p>
            <a:pPr marL="615950" indent="-615950" defTabSz="800735">
              <a:spcBef>
                <a:spcPts val="3700"/>
              </a:spcBef>
              <a:defRPr sz="3589"/>
            </a:pPr>
            <a:r>
              <a:t>Seek qualified applicants Fall 2022 and 1st Quarter 2023</a:t>
            </a:r>
          </a:p>
          <a:p>
            <a:pPr marL="615950" indent="-615950" defTabSz="800735">
              <a:spcBef>
                <a:spcPts val="3700"/>
              </a:spcBef>
              <a:defRPr sz="3589"/>
            </a:pPr>
            <a:r>
              <a:t>Sponsor clubs screen and select applicants January-April 2023</a:t>
            </a:r>
          </a:p>
          <a:p>
            <a:pPr marL="615950" indent="-615950" defTabSz="800735">
              <a:spcBef>
                <a:spcPts val="3700"/>
              </a:spcBef>
              <a:defRPr sz="3589"/>
            </a:pPr>
            <a:r>
              <a:t>Sponsor clubs submit applications to District Scholarship Committee July 1, 2023 including preliminary costs and Club Endorsement form.</a:t>
            </a:r>
          </a:p>
          <a:p>
            <a:pPr marL="615950" indent="-615950" defTabSz="800735">
              <a:spcBef>
                <a:spcPts val="3700"/>
              </a:spcBef>
              <a:defRPr sz="3589"/>
            </a:pPr>
            <a:r>
              <a:t>In addition to the Rotary Global Grant application, a university transcript, a photo and 2 letters of recommendation must be submitted.</a:t>
            </a:r>
          </a:p>
          <a:p>
            <a:pPr marL="615950" indent="-615950" defTabSz="800735">
              <a:spcBef>
                <a:spcPts val="3700"/>
              </a:spcBef>
              <a:defRPr sz="3589"/>
            </a:pPr>
            <a:r>
              <a:t>Coach and prepare application for District Interview June-July 2023</a:t>
            </a:r>
          </a:p>
          <a:p>
            <a:pPr marL="615950" indent="-615950" defTabSz="800735">
              <a:spcBef>
                <a:spcPts val="3700"/>
              </a:spcBef>
              <a:defRPr sz="3589"/>
            </a:pPr>
            <a:r>
              <a:t>District Reception and Interviews August 2023</a:t>
            </a:r>
          </a:p>
          <a:p>
            <a:pPr marL="615950" indent="-615950" defTabSz="800735">
              <a:spcBef>
                <a:spcPts val="3700"/>
              </a:spcBef>
              <a:defRPr sz="3589"/>
            </a:pPr>
            <a:r>
              <a:t>Host and Sponsor Districts submit applications online to TRF May 2024 for approval on July 1, 2024</a:t>
            </a:r>
          </a:p>
        </p:txBody>
      </p:sp>
      <p:sp>
        <p:nvSpPr>
          <p:cNvPr id="199" name="Calendar"/>
          <p:cNvSpPr/>
          <p:nvPr/>
        </p:nvSpPr>
        <p:spPr>
          <a:xfrm>
            <a:off x="21080451" y="1845951"/>
            <a:ext cx="1204866" cy="1329049"/>
          </a:xfrm>
          <a:custGeom>
            <a:avLst/>
            <a:gdLst/>
            <a:ahLst/>
            <a:cxnLst>
              <a:cxn ang="0">
                <a:pos x="wd2" y="hd2"/>
              </a:cxn>
              <a:cxn ang="5400000">
                <a:pos x="wd2" y="hd2"/>
              </a:cxn>
              <a:cxn ang="10800000">
                <a:pos x="wd2" y="hd2"/>
              </a:cxn>
              <a:cxn ang="16200000">
                <a:pos x="wd2" y="hd2"/>
              </a:cxn>
            </a:cxnLst>
            <a:rect l="0" t="0" r="r" b="b"/>
            <a:pathLst>
              <a:path w="21600" h="21600" extrusionOk="0">
                <a:moveTo>
                  <a:pt x="4289" y="0"/>
                </a:moveTo>
                <a:cubicBezTo>
                  <a:pt x="4152" y="0"/>
                  <a:pt x="4034" y="103"/>
                  <a:pt x="4034" y="233"/>
                </a:cubicBezTo>
                <a:lnTo>
                  <a:pt x="4034" y="1151"/>
                </a:lnTo>
                <a:lnTo>
                  <a:pt x="4034" y="2953"/>
                </a:lnTo>
                <a:lnTo>
                  <a:pt x="6428" y="2953"/>
                </a:lnTo>
                <a:lnTo>
                  <a:pt x="6433" y="1151"/>
                </a:lnTo>
                <a:lnTo>
                  <a:pt x="6433" y="233"/>
                </a:lnTo>
                <a:cubicBezTo>
                  <a:pt x="6433" y="109"/>
                  <a:pt x="6321" y="0"/>
                  <a:pt x="6178" y="0"/>
                </a:cubicBezTo>
                <a:lnTo>
                  <a:pt x="4289" y="0"/>
                </a:lnTo>
                <a:close/>
                <a:moveTo>
                  <a:pt x="15422" y="0"/>
                </a:moveTo>
                <a:cubicBezTo>
                  <a:pt x="15279" y="0"/>
                  <a:pt x="15167" y="109"/>
                  <a:pt x="15167" y="233"/>
                </a:cubicBezTo>
                <a:lnTo>
                  <a:pt x="15167" y="1151"/>
                </a:lnTo>
                <a:lnTo>
                  <a:pt x="15172" y="2953"/>
                </a:lnTo>
                <a:lnTo>
                  <a:pt x="17566" y="2953"/>
                </a:lnTo>
                <a:lnTo>
                  <a:pt x="17566" y="1151"/>
                </a:lnTo>
                <a:lnTo>
                  <a:pt x="17566" y="233"/>
                </a:lnTo>
                <a:cubicBezTo>
                  <a:pt x="17566" y="103"/>
                  <a:pt x="17448" y="0"/>
                  <a:pt x="17311" y="0"/>
                </a:cubicBezTo>
                <a:lnTo>
                  <a:pt x="15422" y="0"/>
                </a:lnTo>
                <a:close/>
                <a:moveTo>
                  <a:pt x="1031" y="2150"/>
                </a:moveTo>
                <a:cubicBezTo>
                  <a:pt x="465" y="2150"/>
                  <a:pt x="0" y="2565"/>
                  <a:pt x="0" y="3083"/>
                </a:cubicBezTo>
                <a:lnTo>
                  <a:pt x="0" y="20665"/>
                </a:lnTo>
                <a:cubicBezTo>
                  <a:pt x="0" y="21178"/>
                  <a:pt x="459" y="21600"/>
                  <a:pt x="1031" y="21600"/>
                </a:cubicBezTo>
                <a:lnTo>
                  <a:pt x="20569" y="21600"/>
                </a:lnTo>
                <a:cubicBezTo>
                  <a:pt x="21135" y="21600"/>
                  <a:pt x="21600" y="21184"/>
                  <a:pt x="21600" y="20665"/>
                </a:cubicBezTo>
                <a:lnTo>
                  <a:pt x="21600" y="3083"/>
                </a:lnTo>
                <a:cubicBezTo>
                  <a:pt x="21600" y="2570"/>
                  <a:pt x="21135" y="2150"/>
                  <a:pt x="20569" y="2150"/>
                </a:cubicBezTo>
                <a:lnTo>
                  <a:pt x="18329" y="2150"/>
                </a:lnTo>
                <a:lnTo>
                  <a:pt x="18329" y="3088"/>
                </a:lnTo>
                <a:cubicBezTo>
                  <a:pt x="18329" y="3396"/>
                  <a:pt x="18049" y="3650"/>
                  <a:pt x="17710" y="3650"/>
                </a:cubicBezTo>
                <a:lnTo>
                  <a:pt x="15018" y="3650"/>
                </a:lnTo>
                <a:cubicBezTo>
                  <a:pt x="14678" y="3650"/>
                  <a:pt x="14398" y="3396"/>
                  <a:pt x="14398" y="3088"/>
                </a:cubicBezTo>
                <a:lnTo>
                  <a:pt x="14398" y="2150"/>
                </a:lnTo>
                <a:lnTo>
                  <a:pt x="7202" y="2150"/>
                </a:lnTo>
                <a:lnTo>
                  <a:pt x="7202" y="3088"/>
                </a:lnTo>
                <a:cubicBezTo>
                  <a:pt x="7202" y="3396"/>
                  <a:pt x="6922" y="3650"/>
                  <a:pt x="6582" y="3650"/>
                </a:cubicBezTo>
                <a:lnTo>
                  <a:pt x="3890" y="3650"/>
                </a:lnTo>
                <a:cubicBezTo>
                  <a:pt x="3551" y="3650"/>
                  <a:pt x="3271" y="3396"/>
                  <a:pt x="3271" y="3088"/>
                </a:cubicBezTo>
                <a:lnTo>
                  <a:pt x="3271" y="2150"/>
                </a:lnTo>
                <a:lnTo>
                  <a:pt x="1031" y="2150"/>
                </a:lnTo>
                <a:close/>
                <a:moveTo>
                  <a:pt x="1508" y="6389"/>
                </a:moveTo>
                <a:lnTo>
                  <a:pt x="20092" y="6389"/>
                </a:lnTo>
                <a:lnTo>
                  <a:pt x="20092" y="19565"/>
                </a:lnTo>
                <a:lnTo>
                  <a:pt x="1508" y="19565"/>
                </a:lnTo>
                <a:lnTo>
                  <a:pt x="1508" y="6389"/>
                </a:lnTo>
                <a:close/>
                <a:moveTo>
                  <a:pt x="3807" y="8451"/>
                </a:moveTo>
                <a:cubicBezTo>
                  <a:pt x="3777" y="8451"/>
                  <a:pt x="3747" y="8478"/>
                  <a:pt x="3747" y="8505"/>
                </a:cubicBezTo>
                <a:lnTo>
                  <a:pt x="3747" y="10493"/>
                </a:lnTo>
                <a:cubicBezTo>
                  <a:pt x="3747" y="10525"/>
                  <a:pt x="3777" y="10547"/>
                  <a:pt x="3807" y="10547"/>
                </a:cubicBezTo>
                <a:lnTo>
                  <a:pt x="5999" y="10547"/>
                </a:lnTo>
                <a:cubicBezTo>
                  <a:pt x="6029" y="10547"/>
                  <a:pt x="6059" y="10525"/>
                  <a:pt x="6059" y="10493"/>
                </a:cubicBezTo>
                <a:lnTo>
                  <a:pt x="6059" y="8505"/>
                </a:lnTo>
                <a:cubicBezTo>
                  <a:pt x="6059" y="8478"/>
                  <a:pt x="6029" y="8451"/>
                  <a:pt x="5999" y="8451"/>
                </a:cubicBezTo>
                <a:lnTo>
                  <a:pt x="3807" y="8451"/>
                </a:lnTo>
                <a:close/>
                <a:moveTo>
                  <a:pt x="7654" y="8451"/>
                </a:moveTo>
                <a:cubicBezTo>
                  <a:pt x="7618" y="8451"/>
                  <a:pt x="7595" y="8478"/>
                  <a:pt x="7595" y="8505"/>
                </a:cubicBezTo>
                <a:lnTo>
                  <a:pt x="7595" y="10493"/>
                </a:lnTo>
                <a:cubicBezTo>
                  <a:pt x="7595" y="10525"/>
                  <a:pt x="7618" y="10547"/>
                  <a:pt x="7654" y="10547"/>
                </a:cubicBezTo>
                <a:lnTo>
                  <a:pt x="9847" y="10547"/>
                </a:lnTo>
                <a:cubicBezTo>
                  <a:pt x="9877" y="10547"/>
                  <a:pt x="9907" y="10525"/>
                  <a:pt x="9907" y="10493"/>
                </a:cubicBezTo>
                <a:lnTo>
                  <a:pt x="9907" y="8505"/>
                </a:lnTo>
                <a:cubicBezTo>
                  <a:pt x="9907" y="8478"/>
                  <a:pt x="9877" y="8451"/>
                  <a:pt x="9847" y="8451"/>
                </a:cubicBezTo>
                <a:lnTo>
                  <a:pt x="7654" y="8451"/>
                </a:lnTo>
                <a:close/>
                <a:moveTo>
                  <a:pt x="11753" y="8451"/>
                </a:moveTo>
                <a:cubicBezTo>
                  <a:pt x="11723" y="8451"/>
                  <a:pt x="11693" y="8478"/>
                  <a:pt x="11693" y="8505"/>
                </a:cubicBezTo>
                <a:lnTo>
                  <a:pt x="11693" y="10493"/>
                </a:lnTo>
                <a:cubicBezTo>
                  <a:pt x="11693" y="10525"/>
                  <a:pt x="11723" y="10547"/>
                  <a:pt x="11753" y="10547"/>
                </a:cubicBezTo>
                <a:lnTo>
                  <a:pt x="13946" y="10547"/>
                </a:lnTo>
                <a:cubicBezTo>
                  <a:pt x="13976" y="10547"/>
                  <a:pt x="14005" y="10525"/>
                  <a:pt x="14005" y="10493"/>
                </a:cubicBezTo>
                <a:lnTo>
                  <a:pt x="14005" y="8505"/>
                </a:lnTo>
                <a:cubicBezTo>
                  <a:pt x="14005" y="8478"/>
                  <a:pt x="13976" y="8451"/>
                  <a:pt x="13946" y="8451"/>
                </a:cubicBezTo>
                <a:lnTo>
                  <a:pt x="11753" y="8451"/>
                </a:lnTo>
                <a:close/>
                <a:moveTo>
                  <a:pt x="15601" y="8451"/>
                </a:moveTo>
                <a:cubicBezTo>
                  <a:pt x="15565" y="8451"/>
                  <a:pt x="15541" y="8478"/>
                  <a:pt x="15541" y="8505"/>
                </a:cubicBezTo>
                <a:lnTo>
                  <a:pt x="15541" y="10493"/>
                </a:lnTo>
                <a:cubicBezTo>
                  <a:pt x="15541" y="10525"/>
                  <a:pt x="15565" y="10547"/>
                  <a:pt x="15601" y="10547"/>
                </a:cubicBezTo>
                <a:lnTo>
                  <a:pt x="17793" y="10547"/>
                </a:lnTo>
                <a:cubicBezTo>
                  <a:pt x="17829" y="10547"/>
                  <a:pt x="17853" y="10525"/>
                  <a:pt x="17853" y="10493"/>
                </a:cubicBezTo>
                <a:lnTo>
                  <a:pt x="17853" y="8505"/>
                </a:lnTo>
                <a:cubicBezTo>
                  <a:pt x="17853" y="8478"/>
                  <a:pt x="17829" y="8451"/>
                  <a:pt x="17793" y="8451"/>
                </a:cubicBezTo>
                <a:lnTo>
                  <a:pt x="15601" y="8451"/>
                </a:lnTo>
                <a:close/>
                <a:moveTo>
                  <a:pt x="3771" y="12086"/>
                </a:moveTo>
                <a:cubicBezTo>
                  <a:pt x="3736" y="12086"/>
                  <a:pt x="3712" y="12107"/>
                  <a:pt x="3712" y="12140"/>
                </a:cubicBezTo>
                <a:lnTo>
                  <a:pt x="3712" y="14126"/>
                </a:lnTo>
                <a:cubicBezTo>
                  <a:pt x="3712" y="14153"/>
                  <a:pt x="3736" y="14180"/>
                  <a:pt x="3771" y="14180"/>
                </a:cubicBezTo>
                <a:lnTo>
                  <a:pt x="5964" y="14180"/>
                </a:lnTo>
                <a:cubicBezTo>
                  <a:pt x="5994" y="14180"/>
                  <a:pt x="6024" y="14153"/>
                  <a:pt x="6024" y="14126"/>
                </a:cubicBezTo>
                <a:lnTo>
                  <a:pt x="6024" y="12140"/>
                </a:lnTo>
                <a:cubicBezTo>
                  <a:pt x="6024" y="12107"/>
                  <a:pt x="5994" y="12086"/>
                  <a:pt x="5964" y="12086"/>
                </a:cubicBezTo>
                <a:lnTo>
                  <a:pt x="3771" y="12086"/>
                </a:lnTo>
                <a:close/>
                <a:moveTo>
                  <a:pt x="7619" y="12086"/>
                </a:moveTo>
                <a:cubicBezTo>
                  <a:pt x="7583" y="12086"/>
                  <a:pt x="7559" y="12107"/>
                  <a:pt x="7559" y="12140"/>
                </a:cubicBezTo>
                <a:lnTo>
                  <a:pt x="7559" y="14126"/>
                </a:lnTo>
                <a:cubicBezTo>
                  <a:pt x="7559" y="14153"/>
                  <a:pt x="7583" y="14180"/>
                  <a:pt x="7619" y="14180"/>
                </a:cubicBezTo>
                <a:lnTo>
                  <a:pt x="9812" y="14180"/>
                </a:lnTo>
                <a:cubicBezTo>
                  <a:pt x="9841" y="14180"/>
                  <a:pt x="9871" y="14153"/>
                  <a:pt x="9871" y="14126"/>
                </a:cubicBezTo>
                <a:lnTo>
                  <a:pt x="9871" y="12140"/>
                </a:lnTo>
                <a:cubicBezTo>
                  <a:pt x="9871" y="12107"/>
                  <a:pt x="9841" y="12086"/>
                  <a:pt x="9812" y="12086"/>
                </a:cubicBezTo>
                <a:lnTo>
                  <a:pt x="7619" y="12086"/>
                </a:lnTo>
                <a:close/>
                <a:moveTo>
                  <a:pt x="11788" y="12086"/>
                </a:moveTo>
                <a:cubicBezTo>
                  <a:pt x="11759" y="12086"/>
                  <a:pt x="11729" y="12107"/>
                  <a:pt x="11729" y="12140"/>
                </a:cubicBezTo>
                <a:lnTo>
                  <a:pt x="11729" y="14126"/>
                </a:lnTo>
                <a:cubicBezTo>
                  <a:pt x="11729" y="14153"/>
                  <a:pt x="11759" y="14180"/>
                  <a:pt x="11788" y="14180"/>
                </a:cubicBezTo>
                <a:lnTo>
                  <a:pt x="13981" y="14180"/>
                </a:lnTo>
                <a:cubicBezTo>
                  <a:pt x="14011" y="14180"/>
                  <a:pt x="14041" y="14153"/>
                  <a:pt x="14041" y="14126"/>
                </a:cubicBezTo>
                <a:lnTo>
                  <a:pt x="14041" y="12140"/>
                </a:lnTo>
                <a:cubicBezTo>
                  <a:pt x="14041" y="12107"/>
                  <a:pt x="14011" y="12086"/>
                  <a:pt x="13981" y="12086"/>
                </a:cubicBezTo>
                <a:lnTo>
                  <a:pt x="11788" y="12086"/>
                </a:lnTo>
                <a:close/>
                <a:moveTo>
                  <a:pt x="15636" y="12086"/>
                </a:moveTo>
                <a:cubicBezTo>
                  <a:pt x="15600" y="12086"/>
                  <a:pt x="15576" y="12107"/>
                  <a:pt x="15576" y="12140"/>
                </a:cubicBezTo>
                <a:lnTo>
                  <a:pt x="15576" y="14126"/>
                </a:lnTo>
                <a:cubicBezTo>
                  <a:pt x="15576" y="14153"/>
                  <a:pt x="15600" y="14180"/>
                  <a:pt x="15636" y="14180"/>
                </a:cubicBezTo>
                <a:lnTo>
                  <a:pt x="17829" y="14180"/>
                </a:lnTo>
                <a:cubicBezTo>
                  <a:pt x="17864" y="14180"/>
                  <a:pt x="17888" y="14153"/>
                  <a:pt x="17888" y="14126"/>
                </a:cubicBezTo>
                <a:lnTo>
                  <a:pt x="17888" y="12140"/>
                </a:lnTo>
                <a:cubicBezTo>
                  <a:pt x="17888" y="12107"/>
                  <a:pt x="17864" y="12086"/>
                  <a:pt x="17829" y="12086"/>
                </a:cubicBezTo>
                <a:lnTo>
                  <a:pt x="15636" y="12086"/>
                </a:lnTo>
                <a:close/>
                <a:moveTo>
                  <a:pt x="3771" y="15866"/>
                </a:moveTo>
                <a:cubicBezTo>
                  <a:pt x="3736" y="15866"/>
                  <a:pt x="3712" y="15893"/>
                  <a:pt x="3712" y="15920"/>
                </a:cubicBezTo>
                <a:lnTo>
                  <a:pt x="3712" y="17906"/>
                </a:lnTo>
                <a:cubicBezTo>
                  <a:pt x="3712" y="17933"/>
                  <a:pt x="3736" y="17960"/>
                  <a:pt x="3771" y="17960"/>
                </a:cubicBezTo>
                <a:lnTo>
                  <a:pt x="5964" y="17960"/>
                </a:lnTo>
                <a:cubicBezTo>
                  <a:pt x="5994" y="17960"/>
                  <a:pt x="6024" y="17933"/>
                  <a:pt x="6024" y="17906"/>
                </a:cubicBezTo>
                <a:lnTo>
                  <a:pt x="6024" y="15920"/>
                </a:lnTo>
                <a:cubicBezTo>
                  <a:pt x="6024" y="15893"/>
                  <a:pt x="5994" y="15866"/>
                  <a:pt x="5964" y="15866"/>
                </a:cubicBezTo>
                <a:lnTo>
                  <a:pt x="3771" y="15866"/>
                </a:lnTo>
                <a:close/>
                <a:moveTo>
                  <a:pt x="7619" y="15866"/>
                </a:moveTo>
                <a:cubicBezTo>
                  <a:pt x="7583" y="15866"/>
                  <a:pt x="7559" y="15893"/>
                  <a:pt x="7559" y="15920"/>
                </a:cubicBezTo>
                <a:lnTo>
                  <a:pt x="7559" y="17906"/>
                </a:lnTo>
                <a:cubicBezTo>
                  <a:pt x="7559" y="17933"/>
                  <a:pt x="7583" y="17960"/>
                  <a:pt x="7619" y="17960"/>
                </a:cubicBezTo>
                <a:lnTo>
                  <a:pt x="9812" y="17960"/>
                </a:lnTo>
                <a:cubicBezTo>
                  <a:pt x="9841" y="17960"/>
                  <a:pt x="9871" y="17933"/>
                  <a:pt x="9871" y="17906"/>
                </a:cubicBezTo>
                <a:lnTo>
                  <a:pt x="9871" y="15920"/>
                </a:lnTo>
                <a:cubicBezTo>
                  <a:pt x="9871" y="15893"/>
                  <a:pt x="9841" y="15866"/>
                  <a:pt x="9812" y="15866"/>
                </a:cubicBezTo>
                <a:lnTo>
                  <a:pt x="7619" y="15866"/>
                </a:lnTo>
                <a:close/>
                <a:moveTo>
                  <a:pt x="11788" y="15866"/>
                </a:moveTo>
                <a:cubicBezTo>
                  <a:pt x="11759" y="15866"/>
                  <a:pt x="11729" y="15893"/>
                  <a:pt x="11729" y="15920"/>
                </a:cubicBezTo>
                <a:lnTo>
                  <a:pt x="11729" y="17906"/>
                </a:lnTo>
                <a:cubicBezTo>
                  <a:pt x="11729" y="17933"/>
                  <a:pt x="11759" y="17960"/>
                  <a:pt x="11788" y="17960"/>
                </a:cubicBezTo>
                <a:lnTo>
                  <a:pt x="13981" y="17960"/>
                </a:lnTo>
                <a:cubicBezTo>
                  <a:pt x="14011" y="17960"/>
                  <a:pt x="14041" y="17933"/>
                  <a:pt x="14041" y="17906"/>
                </a:cubicBezTo>
                <a:lnTo>
                  <a:pt x="14041" y="15920"/>
                </a:lnTo>
                <a:cubicBezTo>
                  <a:pt x="14041" y="15893"/>
                  <a:pt x="14011" y="15866"/>
                  <a:pt x="13981" y="15866"/>
                </a:cubicBezTo>
                <a:lnTo>
                  <a:pt x="11788" y="15866"/>
                </a:lnTo>
                <a:close/>
                <a:moveTo>
                  <a:pt x="15636" y="15866"/>
                </a:moveTo>
                <a:cubicBezTo>
                  <a:pt x="15600" y="15866"/>
                  <a:pt x="15576" y="15893"/>
                  <a:pt x="15576" y="15920"/>
                </a:cubicBezTo>
                <a:lnTo>
                  <a:pt x="15576" y="17906"/>
                </a:lnTo>
                <a:cubicBezTo>
                  <a:pt x="15576" y="17933"/>
                  <a:pt x="15600" y="17960"/>
                  <a:pt x="15636" y="17960"/>
                </a:cubicBezTo>
                <a:lnTo>
                  <a:pt x="17829" y="17960"/>
                </a:lnTo>
                <a:cubicBezTo>
                  <a:pt x="17864" y="17960"/>
                  <a:pt x="17888" y="17933"/>
                  <a:pt x="17888" y="17906"/>
                </a:cubicBezTo>
                <a:lnTo>
                  <a:pt x="17888" y="15920"/>
                </a:lnTo>
                <a:cubicBezTo>
                  <a:pt x="17888" y="15893"/>
                  <a:pt x="17864" y="15866"/>
                  <a:pt x="17829" y="15866"/>
                </a:cubicBezTo>
                <a:lnTo>
                  <a:pt x="15636" y="15866"/>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Applications and Additional INformation are available on the District Database: DACDB.com…"/>
          <p:cNvSpPr txBox="1">
            <a:spLocks noGrp="1"/>
          </p:cNvSpPr>
          <p:nvPr>
            <p:ph type="body" idx="21"/>
          </p:nvPr>
        </p:nvSpPr>
        <p:spPr>
          <a:xfrm>
            <a:off x="4156956" y="5837645"/>
            <a:ext cx="15430455" cy="7661787"/>
          </a:xfrm>
          <a:prstGeom prst="rect">
            <a:avLst/>
          </a:prstGeom>
        </p:spPr>
        <p:txBody>
          <a:bodyPr/>
          <a:lstStyle/>
          <a:p>
            <a:pPr algn="ctr">
              <a:defRPr sz="6800"/>
            </a:pPr>
            <a:r>
              <a:rPr dirty="0"/>
              <a:t>Applications and Additional INformation are available on the District Database: DACDB.com</a:t>
            </a:r>
          </a:p>
          <a:p>
            <a:pPr algn="ctr">
              <a:defRPr sz="6800"/>
            </a:pPr>
            <a:r>
              <a:rPr u="sng" dirty="0" err="1">
                <a:solidFill>
                  <a:schemeClr val="accent1"/>
                </a:solidFill>
                <a:hlinkClick r:id="rId2"/>
              </a:rPr>
              <a:t>DACDB.Com</a:t>
            </a:r>
            <a:endParaRPr u="sng" dirty="0">
              <a:solidFill>
                <a:schemeClr val="accent1"/>
              </a:solidFill>
              <a:hlinkClick r:id="rId2"/>
            </a:endParaRPr>
          </a:p>
          <a:p>
            <a:pPr algn="ctr">
              <a:defRPr sz="6800"/>
            </a:pPr>
            <a:r>
              <a:rPr dirty="0"/>
              <a:t>Or please contact</a:t>
            </a:r>
          </a:p>
          <a:p>
            <a:pPr algn="ctr">
              <a:defRPr sz="6800"/>
            </a:pPr>
            <a:r>
              <a:rPr dirty="0"/>
              <a:t>Rotary Program Chair</a:t>
            </a:r>
          </a:p>
          <a:p>
            <a:pPr algn="ctr">
              <a:defRPr sz="6800"/>
            </a:pPr>
            <a:r>
              <a:rPr dirty="0"/>
              <a:t>Mary Anderson</a:t>
            </a:r>
          </a:p>
          <a:p>
            <a:pPr algn="ctr">
              <a:defRPr sz="6800"/>
            </a:pPr>
            <a:r>
              <a:rPr dirty="0"/>
              <a:t>Mary.cherawrotary@gmail.com</a:t>
            </a:r>
          </a:p>
          <a:p>
            <a:pPr algn="ctr">
              <a:defRPr sz="6800"/>
            </a:pPr>
            <a:r>
              <a:rPr dirty="0"/>
              <a:t> </a:t>
            </a:r>
            <a:r>
              <a:rPr u="sng" dirty="0">
                <a:solidFill>
                  <a:schemeClr val="accent1"/>
                </a:solidFill>
                <a:hlinkClick r:id="rId3"/>
              </a:rPr>
              <a:t>www.dacdb.com</a:t>
            </a:r>
          </a:p>
          <a:p>
            <a:pPr algn="ctr">
              <a:defRPr sz="6800"/>
            </a:pPr>
            <a:endParaRPr u="sng" dirty="0">
              <a:solidFill>
                <a:schemeClr val="accent1"/>
              </a:solidFill>
              <a:hlinkClick r:id="rId3"/>
            </a:endParaRPr>
          </a:p>
          <a:p>
            <a:pPr algn="ctr">
              <a:defRPr sz="6800"/>
            </a:pPr>
            <a:endParaRPr u="sng" dirty="0">
              <a:solidFill>
                <a:schemeClr val="accent1"/>
              </a:solidFill>
              <a:hlinkClick r:id="rId3"/>
            </a:endParaRPr>
          </a:p>
        </p:txBody>
      </p:sp>
      <p:pic>
        <p:nvPicPr>
          <p:cNvPr id="202" name="images.jpg" descr="images.jpg"/>
          <p:cNvPicPr>
            <a:picLocks noChangeAspect="1"/>
          </p:cNvPicPr>
          <p:nvPr/>
        </p:nvPicPr>
        <p:blipFill>
          <a:blip r:embed="rId4"/>
          <a:stretch>
            <a:fillRect/>
          </a:stretch>
        </p:blipFill>
        <p:spPr>
          <a:xfrm>
            <a:off x="7007418" y="645099"/>
            <a:ext cx="10369164" cy="4456922"/>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553</Words>
  <Application>Microsoft Office PowerPoint</Application>
  <PresentationFormat>Custom</PresentationFormat>
  <Paragraphs>50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Avenir Next Medium</vt:lpstr>
      <vt:lpstr>Avenir Next Regular</vt:lpstr>
      <vt:lpstr>DIN Alternate Bold</vt:lpstr>
      <vt:lpstr>DIN Condensed Bold</vt:lpstr>
      <vt:lpstr>Helvetica</vt:lpstr>
      <vt:lpstr>Helvetica Neue</vt:lpstr>
      <vt:lpstr>New_Template7</vt:lpstr>
      <vt:lpstr>Ambassadorial Global Grant Scholarships  2024-2025</vt:lpstr>
      <vt:lpstr>Rotary Foundation Global Grants can be used to fund scholarships with sustainable, high-impact outcomes in one of Rotary’s six areas of Focus</vt:lpstr>
      <vt:lpstr>PowerPoint Presentation</vt:lpstr>
      <vt:lpstr>Grants Provide</vt:lpstr>
      <vt:lpstr>Terms of Scholarship</vt:lpstr>
      <vt:lpstr>Seeking Great Applicants</vt:lpstr>
      <vt:lpstr>PowerPoint Presentation</vt:lpstr>
      <vt:lpstr>Important Dates for Interested Clubs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Ambassadorial Global Grant Scholarships  2024-2025</dc:title>
  <cp:lastModifiedBy>Dorothy Jeger</cp:lastModifiedBy>
  <cp:revision>3</cp:revision>
  <dcterms:modified xsi:type="dcterms:W3CDTF">2023-04-01T14:30:34Z</dcterms:modified>
</cp:coreProperties>
</file>