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23" r:id="rId2"/>
    <p:sldId id="354" r:id="rId3"/>
    <p:sldId id="352" r:id="rId4"/>
    <p:sldId id="287" r:id="rId5"/>
    <p:sldId id="328" r:id="rId6"/>
    <p:sldId id="370" r:id="rId7"/>
    <p:sldId id="329" r:id="rId8"/>
    <p:sldId id="350" r:id="rId9"/>
    <p:sldId id="263" r:id="rId10"/>
    <p:sldId id="259" r:id="rId11"/>
    <p:sldId id="377" r:id="rId12"/>
    <p:sldId id="372" r:id="rId13"/>
    <p:sldId id="378" r:id="rId14"/>
    <p:sldId id="3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D91B5C"/>
    <a:srgbClr val="009999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77324" autoAdjust="0"/>
  </p:normalViewPr>
  <p:slideViewPr>
    <p:cSldViewPr snapToGrid="0">
      <p:cViewPr varScale="1">
        <p:scale>
          <a:sx n="89" d="100"/>
          <a:sy n="89" d="100"/>
        </p:scale>
        <p:origin x="2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F8708-1FD1-4C12-8B1A-6DCE5A761183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6922F5-787A-4316-BFAD-88288DF49970}">
      <dgm:prSet phldrT="[Text]"/>
      <dgm:spPr>
        <a:solidFill>
          <a:srgbClr val="1245A2"/>
        </a:solidFill>
      </dgm:spPr>
      <dgm:t>
        <a:bodyPr/>
        <a:lstStyle/>
        <a:p>
          <a:r>
            <a:rPr lang="en-US" dirty="0"/>
            <a:t>Major Donors</a:t>
          </a:r>
        </a:p>
      </dgm:t>
    </dgm:pt>
    <dgm:pt modelId="{F1B9B116-1AA8-481E-A2D6-9A3E5391E9F4}" type="parTrans" cxnId="{AAA285B9-B0F0-44D2-81D4-2352BB51161A}">
      <dgm:prSet/>
      <dgm:spPr/>
      <dgm:t>
        <a:bodyPr/>
        <a:lstStyle/>
        <a:p>
          <a:endParaRPr lang="en-US"/>
        </a:p>
      </dgm:t>
    </dgm:pt>
    <dgm:pt modelId="{6AEDDBA4-8E02-4563-A41D-E31A85F46A5F}" type="sibTrans" cxnId="{AAA285B9-B0F0-44D2-81D4-2352BB51161A}">
      <dgm:prSet/>
      <dgm:spPr/>
      <dgm:t>
        <a:bodyPr/>
        <a:lstStyle/>
        <a:p>
          <a:endParaRPr lang="en-US"/>
        </a:p>
      </dgm:t>
    </dgm:pt>
    <dgm:pt modelId="{A88B8C64-42E8-47C7-9F82-7DD038BC52F5}" type="pres">
      <dgm:prSet presAssocID="{449F8708-1FD1-4C12-8B1A-6DCE5A761183}" presName="Name0" presStyleCnt="0">
        <dgm:presLayoutVars>
          <dgm:chMax val="7"/>
          <dgm:chPref val="7"/>
          <dgm:dir/>
        </dgm:presLayoutVars>
      </dgm:prSet>
      <dgm:spPr/>
    </dgm:pt>
    <dgm:pt modelId="{37C56B4F-2378-4196-9214-E69EE7FE18F1}" type="pres">
      <dgm:prSet presAssocID="{449F8708-1FD1-4C12-8B1A-6DCE5A761183}" presName="Name1" presStyleCnt="0"/>
      <dgm:spPr/>
    </dgm:pt>
    <dgm:pt modelId="{80525248-0A91-4B48-86EC-840AFEC64CE2}" type="pres">
      <dgm:prSet presAssocID="{449F8708-1FD1-4C12-8B1A-6DCE5A761183}" presName="cycle" presStyleCnt="0"/>
      <dgm:spPr/>
    </dgm:pt>
    <dgm:pt modelId="{A37CBD41-7FA8-4F88-94AA-45D58BB53C14}" type="pres">
      <dgm:prSet presAssocID="{449F8708-1FD1-4C12-8B1A-6DCE5A761183}" presName="srcNode" presStyleLbl="node1" presStyleIdx="0" presStyleCnt="1"/>
      <dgm:spPr/>
    </dgm:pt>
    <dgm:pt modelId="{488C194A-90C9-4BED-B16C-4097AEF8CAB8}" type="pres">
      <dgm:prSet presAssocID="{449F8708-1FD1-4C12-8B1A-6DCE5A761183}" presName="conn" presStyleLbl="parChTrans1D2" presStyleIdx="0" presStyleCnt="1"/>
      <dgm:spPr/>
    </dgm:pt>
    <dgm:pt modelId="{5633DFD6-11C3-4E4E-B387-D72D8848D556}" type="pres">
      <dgm:prSet presAssocID="{449F8708-1FD1-4C12-8B1A-6DCE5A761183}" presName="extraNode" presStyleLbl="node1" presStyleIdx="0" presStyleCnt="1"/>
      <dgm:spPr/>
    </dgm:pt>
    <dgm:pt modelId="{6CBBD7F5-9BE8-4E10-B6A0-DBDA74CC9BB4}" type="pres">
      <dgm:prSet presAssocID="{449F8708-1FD1-4C12-8B1A-6DCE5A761183}" presName="dstNode" presStyleLbl="node1" presStyleIdx="0" presStyleCnt="1"/>
      <dgm:spPr/>
    </dgm:pt>
    <dgm:pt modelId="{C5E85CC4-84D0-468E-9A78-CC685932C8FA}" type="pres">
      <dgm:prSet presAssocID="{5E6922F5-787A-4316-BFAD-88288DF49970}" presName="text_1" presStyleLbl="node1" presStyleIdx="0" presStyleCnt="1" custScaleX="99899" custLinFactNeighborX="25">
        <dgm:presLayoutVars>
          <dgm:bulletEnabled val="1"/>
        </dgm:presLayoutVars>
      </dgm:prSet>
      <dgm:spPr/>
    </dgm:pt>
    <dgm:pt modelId="{64F25656-B0D5-4D8F-978C-BFB47C84C685}" type="pres">
      <dgm:prSet presAssocID="{5E6922F5-787A-4316-BFAD-88288DF49970}" presName="accent_1" presStyleCnt="0"/>
      <dgm:spPr/>
    </dgm:pt>
    <dgm:pt modelId="{898A0913-D87C-41F7-9D12-D206B6066417}" type="pres">
      <dgm:prSet presAssocID="{5E6922F5-787A-4316-BFAD-88288DF49970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7665C5C-DAB3-42BB-B8D9-7519596DDCDF}" type="presOf" srcId="{6AEDDBA4-8E02-4563-A41D-E31A85F46A5F}" destId="{488C194A-90C9-4BED-B16C-4097AEF8CAB8}" srcOrd="0" destOrd="0" presId="urn:microsoft.com/office/officeart/2008/layout/VerticalCurvedList"/>
    <dgm:cxn modelId="{D3351A67-9D32-45B1-BBCF-8F70090DE04E}" type="presOf" srcId="{5E6922F5-787A-4316-BFAD-88288DF49970}" destId="{C5E85CC4-84D0-468E-9A78-CC685932C8FA}" srcOrd="0" destOrd="0" presId="urn:microsoft.com/office/officeart/2008/layout/VerticalCurvedList"/>
    <dgm:cxn modelId="{C68EB373-A3D8-4D8B-8FD8-984F1F6CE70D}" type="presOf" srcId="{449F8708-1FD1-4C12-8B1A-6DCE5A761183}" destId="{A88B8C64-42E8-47C7-9F82-7DD038BC52F5}" srcOrd="0" destOrd="0" presId="urn:microsoft.com/office/officeart/2008/layout/VerticalCurvedList"/>
    <dgm:cxn modelId="{AAA285B9-B0F0-44D2-81D4-2352BB51161A}" srcId="{449F8708-1FD1-4C12-8B1A-6DCE5A761183}" destId="{5E6922F5-787A-4316-BFAD-88288DF49970}" srcOrd="0" destOrd="0" parTransId="{F1B9B116-1AA8-481E-A2D6-9A3E5391E9F4}" sibTransId="{6AEDDBA4-8E02-4563-A41D-E31A85F46A5F}"/>
    <dgm:cxn modelId="{35A19D2C-0FAF-41FC-946C-A571C9970DFE}" type="presParOf" srcId="{A88B8C64-42E8-47C7-9F82-7DD038BC52F5}" destId="{37C56B4F-2378-4196-9214-E69EE7FE18F1}" srcOrd="0" destOrd="0" presId="urn:microsoft.com/office/officeart/2008/layout/VerticalCurvedList"/>
    <dgm:cxn modelId="{20DD13C3-1F02-4469-B443-EB2CB7DBA2A1}" type="presParOf" srcId="{37C56B4F-2378-4196-9214-E69EE7FE18F1}" destId="{80525248-0A91-4B48-86EC-840AFEC64CE2}" srcOrd="0" destOrd="0" presId="urn:microsoft.com/office/officeart/2008/layout/VerticalCurvedList"/>
    <dgm:cxn modelId="{D86A8F52-59E1-4BE2-87CE-89DE94AD604C}" type="presParOf" srcId="{80525248-0A91-4B48-86EC-840AFEC64CE2}" destId="{A37CBD41-7FA8-4F88-94AA-45D58BB53C14}" srcOrd="0" destOrd="0" presId="urn:microsoft.com/office/officeart/2008/layout/VerticalCurvedList"/>
    <dgm:cxn modelId="{67FC3E8E-BB68-4D51-BA53-F7730FE12451}" type="presParOf" srcId="{80525248-0A91-4B48-86EC-840AFEC64CE2}" destId="{488C194A-90C9-4BED-B16C-4097AEF8CAB8}" srcOrd="1" destOrd="0" presId="urn:microsoft.com/office/officeart/2008/layout/VerticalCurvedList"/>
    <dgm:cxn modelId="{5E7AEBAF-BCC8-47BE-9C62-3C0544F20B6B}" type="presParOf" srcId="{80525248-0A91-4B48-86EC-840AFEC64CE2}" destId="{5633DFD6-11C3-4E4E-B387-D72D8848D556}" srcOrd="2" destOrd="0" presId="urn:microsoft.com/office/officeart/2008/layout/VerticalCurvedList"/>
    <dgm:cxn modelId="{C5DB1E93-D2D9-465C-A70B-75411346D70C}" type="presParOf" srcId="{80525248-0A91-4B48-86EC-840AFEC64CE2}" destId="{6CBBD7F5-9BE8-4E10-B6A0-DBDA74CC9BB4}" srcOrd="3" destOrd="0" presId="urn:microsoft.com/office/officeart/2008/layout/VerticalCurvedList"/>
    <dgm:cxn modelId="{661C1BD1-97BB-4E95-8DDD-A735233E3BB5}" type="presParOf" srcId="{37C56B4F-2378-4196-9214-E69EE7FE18F1}" destId="{C5E85CC4-84D0-468E-9A78-CC685932C8FA}" srcOrd="1" destOrd="0" presId="urn:microsoft.com/office/officeart/2008/layout/VerticalCurvedList"/>
    <dgm:cxn modelId="{B60E5C4A-49A1-4647-986D-BFAC92EA1619}" type="presParOf" srcId="{37C56B4F-2378-4196-9214-E69EE7FE18F1}" destId="{64F25656-B0D5-4D8F-978C-BFB47C84C685}" srcOrd="2" destOrd="0" presId="urn:microsoft.com/office/officeart/2008/layout/VerticalCurvedList"/>
    <dgm:cxn modelId="{8D79FBF8-99C3-430D-9FDB-FE0926A3488F}" type="presParOf" srcId="{64F25656-B0D5-4D8F-978C-BFB47C84C685}" destId="{898A0913-D87C-41F7-9D12-D206B60664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9F8708-1FD1-4C12-8B1A-6DCE5A761183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A624B3-8DF5-4AFB-8004-6A35AEE3BF31}">
      <dgm:prSet phldrT="[Text]"/>
      <dgm:spPr>
        <a:solidFill>
          <a:srgbClr val="C6B183"/>
        </a:solidFill>
      </dgm:spPr>
      <dgm:t>
        <a:bodyPr/>
        <a:lstStyle/>
        <a:p>
          <a:r>
            <a:rPr lang="en-US" dirty="0"/>
            <a:t>Bequest Society	</a:t>
          </a:r>
        </a:p>
      </dgm:t>
    </dgm:pt>
    <dgm:pt modelId="{56AA4193-C9AE-4BD6-992F-6BC84D8ECC36}" type="parTrans" cxnId="{23C7A4B7-711B-4F31-9157-BB4FF1A1B8FF}">
      <dgm:prSet/>
      <dgm:spPr/>
      <dgm:t>
        <a:bodyPr/>
        <a:lstStyle/>
        <a:p>
          <a:endParaRPr lang="en-US"/>
        </a:p>
      </dgm:t>
    </dgm:pt>
    <dgm:pt modelId="{D8B7B52D-6309-447A-BCAA-4F09814426E6}" type="sibTrans" cxnId="{23C7A4B7-711B-4F31-9157-BB4FF1A1B8FF}">
      <dgm:prSet/>
      <dgm:spPr/>
      <dgm:t>
        <a:bodyPr/>
        <a:lstStyle/>
        <a:p>
          <a:endParaRPr lang="en-US"/>
        </a:p>
      </dgm:t>
    </dgm:pt>
    <dgm:pt modelId="{A88B8C64-42E8-47C7-9F82-7DD038BC52F5}" type="pres">
      <dgm:prSet presAssocID="{449F8708-1FD1-4C12-8B1A-6DCE5A761183}" presName="Name0" presStyleCnt="0">
        <dgm:presLayoutVars>
          <dgm:chMax val="7"/>
          <dgm:chPref val="7"/>
          <dgm:dir/>
        </dgm:presLayoutVars>
      </dgm:prSet>
      <dgm:spPr/>
    </dgm:pt>
    <dgm:pt modelId="{37C56B4F-2378-4196-9214-E69EE7FE18F1}" type="pres">
      <dgm:prSet presAssocID="{449F8708-1FD1-4C12-8B1A-6DCE5A761183}" presName="Name1" presStyleCnt="0"/>
      <dgm:spPr/>
    </dgm:pt>
    <dgm:pt modelId="{80525248-0A91-4B48-86EC-840AFEC64CE2}" type="pres">
      <dgm:prSet presAssocID="{449F8708-1FD1-4C12-8B1A-6DCE5A761183}" presName="cycle" presStyleCnt="0"/>
      <dgm:spPr/>
    </dgm:pt>
    <dgm:pt modelId="{A37CBD41-7FA8-4F88-94AA-45D58BB53C14}" type="pres">
      <dgm:prSet presAssocID="{449F8708-1FD1-4C12-8B1A-6DCE5A761183}" presName="srcNode" presStyleLbl="node1" presStyleIdx="0" presStyleCnt="1"/>
      <dgm:spPr/>
    </dgm:pt>
    <dgm:pt modelId="{488C194A-90C9-4BED-B16C-4097AEF8CAB8}" type="pres">
      <dgm:prSet presAssocID="{449F8708-1FD1-4C12-8B1A-6DCE5A761183}" presName="conn" presStyleLbl="parChTrans1D2" presStyleIdx="0" presStyleCnt="1"/>
      <dgm:spPr/>
    </dgm:pt>
    <dgm:pt modelId="{5633DFD6-11C3-4E4E-B387-D72D8848D556}" type="pres">
      <dgm:prSet presAssocID="{449F8708-1FD1-4C12-8B1A-6DCE5A761183}" presName="extraNode" presStyleLbl="node1" presStyleIdx="0" presStyleCnt="1"/>
      <dgm:spPr/>
    </dgm:pt>
    <dgm:pt modelId="{6CBBD7F5-9BE8-4E10-B6A0-DBDA74CC9BB4}" type="pres">
      <dgm:prSet presAssocID="{449F8708-1FD1-4C12-8B1A-6DCE5A761183}" presName="dstNode" presStyleLbl="node1" presStyleIdx="0" presStyleCnt="1"/>
      <dgm:spPr/>
    </dgm:pt>
    <dgm:pt modelId="{41D27EC6-D6C1-4681-9959-26323AE410FF}" type="pres">
      <dgm:prSet presAssocID="{D1A624B3-8DF5-4AFB-8004-6A35AEE3BF31}" presName="text_1" presStyleLbl="node1" presStyleIdx="0" presStyleCnt="1" custScaleY="102740" custLinFactNeighborX="-309" custLinFactNeighborY="-24746">
        <dgm:presLayoutVars>
          <dgm:bulletEnabled val="1"/>
        </dgm:presLayoutVars>
      </dgm:prSet>
      <dgm:spPr/>
    </dgm:pt>
    <dgm:pt modelId="{5DEF94E1-8BB9-40C9-91E5-127973327D0E}" type="pres">
      <dgm:prSet presAssocID="{D1A624B3-8DF5-4AFB-8004-6A35AEE3BF31}" presName="accent_1" presStyleCnt="0"/>
      <dgm:spPr/>
    </dgm:pt>
    <dgm:pt modelId="{53C9536B-0ACB-47CB-9802-AF01989A38FA}" type="pres">
      <dgm:prSet presAssocID="{D1A624B3-8DF5-4AFB-8004-6A35AEE3BF31}" presName="accentRepeatNode" presStyleLbl="solidFgAcc1" presStyleIdx="0" presStyleCnt="1" custLinFactNeighborX="-12254" custLinFactNeighborY="-165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6997F3C-4741-4757-A73C-7790BA4BA83B}" type="presOf" srcId="{449F8708-1FD1-4C12-8B1A-6DCE5A761183}" destId="{A88B8C64-42E8-47C7-9F82-7DD038BC52F5}" srcOrd="0" destOrd="0" presId="urn:microsoft.com/office/officeart/2008/layout/VerticalCurvedList"/>
    <dgm:cxn modelId="{AB0BEC66-8CD0-42A3-A976-0FE262853373}" type="presOf" srcId="{D1A624B3-8DF5-4AFB-8004-6A35AEE3BF31}" destId="{41D27EC6-D6C1-4681-9959-26323AE410FF}" srcOrd="0" destOrd="0" presId="urn:microsoft.com/office/officeart/2008/layout/VerticalCurvedList"/>
    <dgm:cxn modelId="{23C7A4B7-711B-4F31-9157-BB4FF1A1B8FF}" srcId="{449F8708-1FD1-4C12-8B1A-6DCE5A761183}" destId="{D1A624B3-8DF5-4AFB-8004-6A35AEE3BF31}" srcOrd="0" destOrd="0" parTransId="{56AA4193-C9AE-4BD6-992F-6BC84D8ECC36}" sibTransId="{D8B7B52D-6309-447A-BCAA-4F09814426E6}"/>
    <dgm:cxn modelId="{E422DDE6-FD46-4EFD-A3E3-23586161168C}" type="presOf" srcId="{D8B7B52D-6309-447A-BCAA-4F09814426E6}" destId="{488C194A-90C9-4BED-B16C-4097AEF8CAB8}" srcOrd="0" destOrd="0" presId="urn:microsoft.com/office/officeart/2008/layout/VerticalCurvedList"/>
    <dgm:cxn modelId="{87BB03FD-3F35-439D-9319-CE0864B8A03C}" type="presParOf" srcId="{A88B8C64-42E8-47C7-9F82-7DD038BC52F5}" destId="{37C56B4F-2378-4196-9214-E69EE7FE18F1}" srcOrd="0" destOrd="0" presId="urn:microsoft.com/office/officeart/2008/layout/VerticalCurvedList"/>
    <dgm:cxn modelId="{65AC8CF4-3C32-42A2-83BB-517281497B01}" type="presParOf" srcId="{37C56B4F-2378-4196-9214-E69EE7FE18F1}" destId="{80525248-0A91-4B48-86EC-840AFEC64CE2}" srcOrd="0" destOrd="0" presId="urn:microsoft.com/office/officeart/2008/layout/VerticalCurvedList"/>
    <dgm:cxn modelId="{5A94CDC8-EB9F-4D19-9DFB-A2D49279AA20}" type="presParOf" srcId="{80525248-0A91-4B48-86EC-840AFEC64CE2}" destId="{A37CBD41-7FA8-4F88-94AA-45D58BB53C14}" srcOrd="0" destOrd="0" presId="urn:microsoft.com/office/officeart/2008/layout/VerticalCurvedList"/>
    <dgm:cxn modelId="{C76236EC-B743-47B6-89C6-97F3DE6D0FE9}" type="presParOf" srcId="{80525248-0A91-4B48-86EC-840AFEC64CE2}" destId="{488C194A-90C9-4BED-B16C-4097AEF8CAB8}" srcOrd="1" destOrd="0" presId="urn:microsoft.com/office/officeart/2008/layout/VerticalCurvedList"/>
    <dgm:cxn modelId="{EAD1B43D-BFDB-4BB2-861E-8A6B83AA5555}" type="presParOf" srcId="{80525248-0A91-4B48-86EC-840AFEC64CE2}" destId="{5633DFD6-11C3-4E4E-B387-D72D8848D556}" srcOrd="2" destOrd="0" presId="urn:microsoft.com/office/officeart/2008/layout/VerticalCurvedList"/>
    <dgm:cxn modelId="{F6E882B8-D35E-4B64-B341-7804C104B4F6}" type="presParOf" srcId="{80525248-0A91-4B48-86EC-840AFEC64CE2}" destId="{6CBBD7F5-9BE8-4E10-B6A0-DBDA74CC9BB4}" srcOrd="3" destOrd="0" presId="urn:microsoft.com/office/officeart/2008/layout/VerticalCurvedList"/>
    <dgm:cxn modelId="{7EF4AAEE-71E4-47A0-B6E0-06774ABA8BCA}" type="presParOf" srcId="{37C56B4F-2378-4196-9214-E69EE7FE18F1}" destId="{41D27EC6-D6C1-4681-9959-26323AE410FF}" srcOrd="1" destOrd="0" presId="urn:microsoft.com/office/officeart/2008/layout/VerticalCurvedList"/>
    <dgm:cxn modelId="{975CFEF2-132B-42D3-AFFD-6E2E300E5A78}" type="presParOf" srcId="{37C56B4F-2378-4196-9214-E69EE7FE18F1}" destId="{5DEF94E1-8BB9-40C9-91E5-127973327D0E}" srcOrd="2" destOrd="0" presId="urn:microsoft.com/office/officeart/2008/layout/VerticalCurvedList"/>
    <dgm:cxn modelId="{5C08E8B2-B10C-4552-9056-0B72C5F00A95}" type="presParOf" srcId="{5DEF94E1-8BB9-40C9-91E5-127973327D0E}" destId="{53C9536B-0ACB-47CB-9802-AF01989A38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F8708-1FD1-4C12-8B1A-6DCE5A761183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6922F5-787A-4316-BFAD-88288DF49970}">
      <dgm:prSet phldrT="[Text]"/>
      <dgm:spPr>
        <a:solidFill>
          <a:srgbClr val="1245A2"/>
        </a:solidFill>
      </dgm:spPr>
      <dgm:t>
        <a:bodyPr/>
        <a:lstStyle/>
        <a:p>
          <a:r>
            <a:rPr lang="en-US" dirty="0"/>
            <a:t>Bequest Society</a:t>
          </a:r>
        </a:p>
      </dgm:t>
    </dgm:pt>
    <dgm:pt modelId="{F1B9B116-1AA8-481E-A2D6-9A3E5391E9F4}" type="parTrans" cxnId="{AAA285B9-B0F0-44D2-81D4-2352BB51161A}">
      <dgm:prSet/>
      <dgm:spPr/>
      <dgm:t>
        <a:bodyPr/>
        <a:lstStyle/>
        <a:p>
          <a:endParaRPr lang="en-US"/>
        </a:p>
      </dgm:t>
    </dgm:pt>
    <dgm:pt modelId="{6AEDDBA4-8E02-4563-A41D-E31A85F46A5F}" type="sibTrans" cxnId="{AAA285B9-B0F0-44D2-81D4-2352BB51161A}">
      <dgm:prSet/>
      <dgm:spPr/>
      <dgm:t>
        <a:bodyPr/>
        <a:lstStyle/>
        <a:p>
          <a:endParaRPr lang="en-US"/>
        </a:p>
      </dgm:t>
    </dgm:pt>
    <dgm:pt modelId="{A88B8C64-42E8-47C7-9F82-7DD038BC52F5}" type="pres">
      <dgm:prSet presAssocID="{449F8708-1FD1-4C12-8B1A-6DCE5A761183}" presName="Name0" presStyleCnt="0">
        <dgm:presLayoutVars>
          <dgm:chMax val="7"/>
          <dgm:chPref val="7"/>
          <dgm:dir/>
        </dgm:presLayoutVars>
      </dgm:prSet>
      <dgm:spPr/>
    </dgm:pt>
    <dgm:pt modelId="{37C56B4F-2378-4196-9214-E69EE7FE18F1}" type="pres">
      <dgm:prSet presAssocID="{449F8708-1FD1-4C12-8B1A-6DCE5A761183}" presName="Name1" presStyleCnt="0"/>
      <dgm:spPr/>
    </dgm:pt>
    <dgm:pt modelId="{80525248-0A91-4B48-86EC-840AFEC64CE2}" type="pres">
      <dgm:prSet presAssocID="{449F8708-1FD1-4C12-8B1A-6DCE5A761183}" presName="cycle" presStyleCnt="0"/>
      <dgm:spPr/>
    </dgm:pt>
    <dgm:pt modelId="{A37CBD41-7FA8-4F88-94AA-45D58BB53C14}" type="pres">
      <dgm:prSet presAssocID="{449F8708-1FD1-4C12-8B1A-6DCE5A761183}" presName="srcNode" presStyleLbl="node1" presStyleIdx="0" presStyleCnt="1"/>
      <dgm:spPr/>
    </dgm:pt>
    <dgm:pt modelId="{488C194A-90C9-4BED-B16C-4097AEF8CAB8}" type="pres">
      <dgm:prSet presAssocID="{449F8708-1FD1-4C12-8B1A-6DCE5A761183}" presName="conn" presStyleLbl="parChTrans1D2" presStyleIdx="0" presStyleCnt="1"/>
      <dgm:spPr/>
    </dgm:pt>
    <dgm:pt modelId="{5633DFD6-11C3-4E4E-B387-D72D8848D556}" type="pres">
      <dgm:prSet presAssocID="{449F8708-1FD1-4C12-8B1A-6DCE5A761183}" presName="extraNode" presStyleLbl="node1" presStyleIdx="0" presStyleCnt="1"/>
      <dgm:spPr/>
    </dgm:pt>
    <dgm:pt modelId="{6CBBD7F5-9BE8-4E10-B6A0-DBDA74CC9BB4}" type="pres">
      <dgm:prSet presAssocID="{449F8708-1FD1-4C12-8B1A-6DCE5A761183}" presName="dstNode" presStyleLbl="node1" presStyleIdx="0" presStyleCnt="1"/>
      <dgm:spPr/>
    </dgm:pt>
    <dgm:pt modelId="{C5E85CC4-84D0-468E-9A78-CC685932C8FA}" type="pres">
      <dgm:prSet presAssocID="{5E6922F5-787A-4316-BFAD-88288DF49970}" presName="text_1" presStyleLbl="node1" presStyleIdx="0" presStyleCnt="1" custScaleX="99899" custLinFactNeighborX="25">
        <dgm:presLayoutVars>
          <dgm:bulletEnabled val="1"/>
        </dgm:presLayoutVars>
      </dgm:prSet>
      <dgm:spPr/>
    </dgm:pt>
    <dgm:pt modelId="{64F25656-B0D5-4D8F-978C-BFB47C84C685}" type="pres">
      <dgm:prSet presAssocID="{5E6922F5-787A-4316-BFAD-88288DF49970}" presName="accent_1" presStyleCnt="0"/>
      <dgm:spPr/>
    </dgm:pt>
    <dgm:pt modelId="{898A0913-D87C-41F7-9D12-D206B6066417}" type="pres">
      <dgm:prSet presAssocID="{5E6922F5-787A-4316-BFAD-88288DF49970}" presName="accentRepeatNode" presStyleLbl="solidFgAcc1" presStyleIdx="0" presStyleCnt="1" custLinFactNeighborX="-33408" custLinFactNeighborY="5179"/>
      <dgm:spPr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</dgm:ptLst>
  <dgm:cxnLst>
    <dgm:cxn modelId="{77665C5C-DAB3-42BB-B8D9-7519596DDCDF}" type="presOf" srcId="{6AEDDBA4-8E02-4563-A41D-E31A85F46A5F}" destId="{488C194A-90C9-4BED-B16C-4097AEF8CAB8}" srcOrd="0" destOrd="0" presId="urn:microsoft.com/office/officeart/2008/layout/VerticalCurvedList"/>
    <dgm:cxn modelId="{D3351A67-9D32-45B1-BBCF-8F70090DE04E}" type="presOf" srcId="{5E6922F5-787A-4316-BFAD-88288DF49970}" destId="{C5E85CC4-84D0-468E-9A78-CC685932C8FA}" srcOrd="0" destOrd="0" presId="urn:microsoft.com/office/officeart/2008/layout/VerticalCurvedList"/>
    <dgm:cxn modelId="{C68EB373-A3D8-4D8B-8FD8-984F1F6CE70D}" type="presOf" srcId="{449F8708-1FD1-4C12-8B1A-6DCE5A761183}" destId="{A88B8C64-42E8-47C7-9F82-7DD038BC52F5}" srcOrd="0" destOrd="0" presId="urn:microsoft.com/office/officeart/2008/layout/VerticalCurvedList"/>
    <dgm:cxn modelId="{AAA285B9-B0F0-44D2-81D4-2352BB51161A}" srcId="{449F8708-1FD1-4C12-8B1A-6DCE5A761183}" destId="{5E6922F5-787A-4316-BFAD-88288DF49970}" srcOrd="0" destOrd="0" parTransId="{F1B9B116-1AA8-481E-A2D6-9A3E5391E9F4}" sibTransId="{6AEDDBA4-8E02-4563-A41D-E31A85F46A5F}"/>
    <dgm:cxn modelId="{35A19D2C-0FAF-41FC-946C-A571C9970DFE}" type="presParOf" srcId="{A88B8C64-42E8-47C7-9F82-7DD038BC52F5}" destId="{37C56B4F-2378-4196-9214-E69EE7FE18F1}" srcOrd="0" destOrd="0" presId="urn:microsoft.com/office/officeart/2008/layout/VerticalCurvedList"/>
    <dgm:cxn modelId="{20DD13C3-1F02-4469-B443-EB2CB7DBA2A1}" type="presParOf" srcId="{37C56B4F-2378-4196-9214-E69EE7FE18F1}" destId="{80525248-0A91-4B48-86EC-840AFEC64CE2}" srcOrd="0" destOrd="0" presId="urn:microsoft.com/office/officeart/2008/layout/VerticalCurvedList"/>
    <dgm:cxn modelId="{D86A8F52-59E1-4BE2-87CE-89DE94AD604C}" type="presParOf" srcId="{80525248-0A91-4B48-86EC-840AFEC64CE2}" destId="{A37CBD41-7FA8-4F88-94AA-45D58BB53C14}" srcOrd="0" destOrd="0" presId="urn:microsoft.com/office/officeart/2008/layout/VerticalCurvedList"/>
    <dgm:cxn modelId="{67FC3E8E-BB68-4D51-BA53-F7730FE12451}" type="presParOf" srcId="{80525248-0A91-4B48-86EC-840AFEC64CE2}" destId="{488C194A-90C9-4BED-B16C-4097AEF8CAB8}" srcOrd="1" destOrd="0" presId="urn:microsoft.com/office/officeart/2008/layout/VerticalCurvedList"/>
    <dgm:cxn modelId="{5E7AEBAF-BCC8-47BE-9C62-3C0544F20B6B}" type="presParOf" srcId="{80525248-0A91-4B48-86EC-840AFEC64CE2}" destId="{5633DFD6-11C3-4E4E-B387-D72D8848D556}" srcOrd="2" destOrd="0" presId="urn:microsoft.com/office/officeart/2008/layout/VerticalCurvedList"/>
    <dgm:cxn modelId="{C5DB1E93-D2D9-465C-A70B-75411346D70C}" type="presParOf" srcId="{80525248-0A91-4B48-86EC-840AFEC64CE2}" destId="{6CBBD7F5-9BE8-4E10-B6A0-DBDA74CC9BB4}" srcOrd="3" destOrd="0" presId="urn:microsoft.com/office/officeart/2008/layout/VerticalCurvedList"/>
    <dgm:cxn modelId="{661C1BD1-97BB-4E95-8DDD-A735233E3BB5}" type="presParOf" srcId="{37C56B4F-2378-4196-9214-E69EE7FE18F1}" destId="{C5E85CC4-84D0-468E-9A78-CC685932C8FA}" srcOrd="1" destOrd="0" presId="urn:microsoft.com/office/officeart/2008/layout/VerticalCurvedList"/>
    <dgm:cxn modelId="{B60E5C4A-49A1-4647-986D-BFAC92EA1619}" type="presParOf" srcId="{37C56B4F-2378-4196-9214-E69EE7FE18F1}" destId="{64F25656-B0D5-4D8F-978C-BFB47C84C685}" srcOrd="2" destOrd="0" presId="urn:microsoft.com/office/officeart/2008/layout/VerticalCurvedList"/>
    <dgm:cxn modelId="{8D79FBF8-99C3-430D-9FDB-FE0926A3488F}" type="presParOf" srcId="{64F25656-B0D5-4D8F-978C-BFB47C84C685}" destId="{898A0913-D87C-41F7-9D12-D206B60664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194A-90C9-4BED-B16C-4097AEF8CAB8}">
      <dsp:nvSpPr>
        <dsp:cNvPr id="0" name=""/>
        <dsp:cNvSpPr/>
      </dsp:nvSpPr>
      <dsp:spPr>
        <a:xfrm>
          <a:off x="-1939364" y="-327383"/>
          <a:ext cx="2526768" cy="2526768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85CC4-84D0-468E-9A78-CC685932C8FA}">
      <dsp:nvSpPr>
        <dsp:cNvPr id="0" name=""/>
        <dsp:cNvSpPr/>
      </dsp:nvSpPr>
      <dsp:spPr>
        <a:xfrm>
          <a:off x="575997" y="479820"/>
          <a:ext cx="5723987" cy="912359"/>
        </a:xfrm>
        <a:prstGeom prst="rect">
          <a:avLst/>
        </a:prstGeom>
        <a:solidFill>
          <a:srgbClr val="1245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0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Major Donors</a:t>
          </a:r>
        </a:p>
      </dsp:txBody>
      <dsp:txXfrm>
        <a:off x="575997" y="479820"/>
        <a:ext cx="5723987" cy="912359"/>
      </dsp:txXfrm>
    </dsp:sp>
    <dsp:sp modelId="{898A0913-D87C-41F7-9D12-D206B6066417}">
      <dsp:nvSpPr>
        <dsp:cNvPr id="0" name=""/>
        <dsp:cNvSpPr/>
      </dsp:nvSpPr>
      <dsp:spPr>
        <a:xfrm>
          <a:off x="1446" y="365775"/>
          <a:ext cx="1140449" cy="11404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194A-90C9-4BED-B16C-4097AEF8CAB8}">
      <dsp:nvSpPr>
        <dsp:cNvPr id="0" name=""/>
        <dsp:cNvSpPr/>
      </dsp:nvSpPr>
      <dsp:spPr>
        <a:xfrm>
          <a:off x="-1940204" y="-327383"/>
          <a:ext cx="2526768" cy="2526768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27EC6-D6C1-4681-9959-26323AE410FF}">
      <dsp:nvSpPr>
        <dsp:cNvPr id="0" name=""/>
        <dsp:cNvSpPr/>
      </dsp:nvSpPr>
      <dsp:spPr>
        <a:xfrm>
          <a:off x="552141" y="240485"/>
          <a:ext cx="6134502" cy="938792"/>
        </a:xfrm>
        <a:prstGeom prst="rect">
          <a:avLst/>
        </a:prstGeom>
        <a:solidFill>
          <a:srgbClr val="C6B1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0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Bequest Society	</a:t>
          </a:r>
        </a:p>
      </dsp:txBody>
      <dsp:txXfrm>
        <a:off x="552141" y="240485"/>
        <a:ext cx="6134502" cy="938792"/>
      </dsp:txXfrm>
    </dsp:sp>
    <dsp:sp modelId="{53C9536B-0ACB-47CB-9802-AF01989A38FA}">
      <dsp:nvSpPr>
        <dsp:cNvPr id="0" name=""/>
        <dsp:cNvSpPr/>
      </dsp:nvSpPr>
      <dsp:spPr>
        <a:xfrm>
          <a:off x="0" y="176086"/>
          <a:ext cx="1142194" cy="11421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194A-90C9-4BED-B16C-4097AEF8CAB8}">
      <dsp:nvSpPr>
        <dsp:cNvPr id="0" name=""/>
        <dsp:cNvSpPr/>
      </dsp:nvSpPr>
      <dsp:spPr>
        <a:xfrm>
          <a:off x="-1939364" y="-327383"/>
          <a:ext cx="2526768" cy="2526768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85CC4-84D0-468E-9A78-CC685932C8FA}">
      <dsp:nvSpPr>
        <dsp:cNvPr id="0" name=""/>
        <dsp:cNvSpPr/>
      </dsp:nvSpPr>
      <dsp:spPr>
        <a:xfrm>
          <a:off x="575997" y="479820"/>
          <a:ext cx="5723987" cy="912359"/>
        </a:xfrm>
        <a:prstGeom prst="rect">
          <a:avLst/>
        </a:prstGeom>
        <a:solidFill>
          <a:srgbClr val="1245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0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Bequest Society</a:t>
          </a:r>
        </a:p>
      </dsp:txBody>
      <dsp:txXfrm>
        <a:off x="575997" y="479820"/>
        <a:ext cx="5723987" cy="912359"/>
      </dsp:txXfrm>
    </dsp:sp>
    <dsp:sp modelId="{898A0913-D87C-41F7-9D12-D206B6066417}">
      <dsp:nvSpPr>
        <dsp:cNvPr id="0" name=""/>
        <dsp:cNvSpPr/>
      </dsp:nvSpPr>
      <dsp:spPr>
        <a:xfrm>
          <a:off x="0" y="424838"/>
          <a:ext cx="1140449" cy="114044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36003-420F-442E-B9D2-59CC9A36B8AD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40757-5129-4730-A464-C73771A86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3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0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1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4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8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4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3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I’m very pleased to state that your club has two Bequest Society members – Peter Phillips &amp; Ian Graham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I’m very pleased to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3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0757-5129-4730-A464-C73771A860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3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5EC08A-13E9-4BBA-A811-839FA87DF8D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CF4469A-C8A9-4BBA-A24E-0D0DA4734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" y="6120000"/>
            <a:ext cx="14328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otaryMoE_RGB.png">
            <a:extLst>
              <a:ext uri="{FF2B5EF4-FFF2-40B4-BE49-F238E27FC236}">
                <a16:creationId xmlns:a16="http://schemas.microsoft.com/office/drawing/2014/main" id="{DE08C45B-07FB-44D4-A08F-F1B79FCA88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1227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18917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60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5557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0FCE-8C54-4AC9-A9EE-D6FF543839F8}" type="datetimeFigureOut">
              <a:rPr lang="en-GB"/>
              <a:pPr>
                <a:defRPr/>
              </a:pPr>
              <a:t>22/09/2022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0B140-7034-474D-9018-9D575BF405A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2FF86-6D01-41C0-BAD8-CF259304BBEF}"/>
              </a:ext>
            </a:extLst>
          </p:cNvPr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3710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6A8956C-FD6E-48C8-827F-8C76F61C2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" y="6120000"/>
            <a:ext cx="1330434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7F19BC-9A90-4D8B-9A8E-4F39C640FDFD}"/>
              </a:ext>
            </a:extLst>
          </p:cNvPr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7394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64616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8859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5716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6348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67819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4051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1392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44BF-8E50-472A-950C-D94E6604932A}" type="datetimeFigureOut">
              <a:rPr lang="pl-PL" smtClean="0"/>
              <a:t>22.09.2022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7583-FB78-41B9-BF57-E714C0076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0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1.jpg"/><Relationship Id="rId10" Type="http://schemas.microsoft.com/office/2007/relationships/hdphoto" Target="../media/hdphoto4.wdp"/><Relationship Id="rId19" Type="http://schemas.openxmlformats.org/officeDocument/2006/relationships/image" Target="../media/image25.jp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E3335-0801-48A1-A785-32B3BC155559}"/>
              </a:ext>
            </a:extLst>
          </p:cNvPr>
          <p:cNvSpPr txBox="1"/>
          <p:nvPr/>
        </p:nvSpPr>
        <p:spPr>
          <a:xfrm>
            <a:off x="1391308" y="1576804"/>
            <a:ext cx="6361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</a:rPr>
              <a:t>YOUR</a:t>
            </a:r>
          </a:p>
          <a:p>
            <a:pPr algn="ctr"/>
            <a:r>
              <a:rPr lang="en-GB" sz="4800" b="1" dirty="0">
                <a:solidFill>
                  <a:srgbClr val="0070C0"/>
                </a:solidFill>
              </a:rPr>
              <a:t>Rotary Foundation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7CA8A2-4028-40E8-B437-E9D6D6600836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The Rotary Foundation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CB0C2-5970-3A51-F351-DD5741F02397}"/>
              </a:ext>
            </a:extLst>
          </p:cNvPr>
          <p:cNvSpPr txBox="1"/>
          <p:nvPr/>
        </p:nvSpPr>
        <p:spPr>
          <a:xfrm>
            <a:off x="5522396" y="4373255"/>
            <a:ext cx="3431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PDG Alex Wilkins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Major Gifts Chair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Sea Island Rotary Club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Wilkinsra@Gmail.com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5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0799" y="1838418"/>
            <a:ext cx="345459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than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3%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Rotarians contribute at or above the Paul Harris Society level, yet it represents over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19%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Foundation’s Annual Fund contributions 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11" y="1727453"/>
            <a:ext cx="27198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Paul Harris Society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84" y="2174424"/>
            <a:ext cx="1460500" cy="3143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665A4D-E37E-4DF6-AF8E-F45C0361225C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Major Gifts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84B64-FF6C-40E3-A00E-002E2CFE4E59}"/>
              </a:ext>
            </a:extLst>
          </p:cNvPr>
          <p:cNvSpPr/>
          <p:nvPr/>
        </p:nvSpPr>
        <p:spPr>
          <a:xfrm>
            <a:off x="379058" y="4220443"/>
            <a:ext cx="2418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5DA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$1000 Per </a:t>
            </a:r>
          </a:p>
          <a:p>
            <a:pPr algn="ctr"/>
            <a:r>
              <a:rPr lang="en-US" sz="4000" b="1" dirty="0">
                <a:ln w="0"/>
                <a:solidFill>
                  <a:srgbClr val="005DA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Year</a:t>
            </a:r>
            <a:endParaRPr lang="en-US" sz="4000" b="1" cap="none" spc="0" dirty="0">
              <a:ln w="0"/>
              <a:solidFill>
                <a:srgbClr val="005DA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62683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77272"/>
            <a:ext cx="212372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000" y="2276872"/>
            <a:ext cx="8208000" cy="42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Major Donor Level 1 – $10,000 to $24,999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Major Donor Level 2 - $25,000 to $49,999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Major Donor Level 3 - $50,000  to $99,999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Major Donor Level 4 - $100,000 to $249,999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600" b="0" i="0" u="none" strike="noStrike" kern="1200" cap="none" spc="0" normalizeH="0" baseline="0" noProof="0" dirty="0">
              <a:ln>
                <a:noFill/>
              </a:ln>
              <a:solidFill>
                <a:srgbClr val="872175"/>
              </a:solidFill>
              <a:effectLst/>
              <a:uLnTx/>
              <a:uFillTx/>
              <a:latin typeface="Georgia" panose="02040502050405020303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AKS Level 1 – Trustees Circle $250,000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AKS Level 2 – Chair’s Circle $500,000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AKS Level 3 – Foundation Circle $1,000,000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AKS Level 4 – Platinum Trustees Circle $2,500,000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AKS Level 5 – Platinum Chair’s Circle $5,000,000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AKS Level 6 – Platinum Foundation Circle $10,000,000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43057" y="566920"/>
          <a:ext cx="6300000" cy="18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" y="3980156"/>
            <a:ext cx="1014633" cy="6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306A2D-3618-46AC-B67A-974D20DA2923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Major Gifts</a:t>
            </a:r>
          </a:p>
        </p:txBody>
      </p:sp>
    </p:spTree>
    <p:extLst>
      <p:ext uri="{BB962C8B-B14F-4D97-AF65-F5344CB8AC3E}">
        <p14:creationId xmlns:p14="http://schemas.microsoft.com/office/powerpoint/2010/main" val="42860300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25B048-5CC1-451C-9D29-08C268C354C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Endowments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58690-6BC2-4BF1-89BE-CFDD685078C4}"/>
              </a:ext>
            </a:extLst>
          </p:cNvPr>
          <p:cNvSpPr/>
          <p:nvPr/>
        </p:nvSpPr>
        <p:spPr>
          <a:xfrm>
            <a:off x="468311" y="1154633"/>
            <a:ext cx="820737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7458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Rotary Endowments - Giving for a lasting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A gift to Rotary’s endowment ensures a strong future for Our Foundation by providing a continuous stream of income that will fund Our programs in perpetuity.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Our gifts are invested, and the spendable earnings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used to support the program you have designated.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812483-A215-48FC-AB48-C5E12D82C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89566"/>
              </p:ext>
            </p:extLst>
          </p:nvPr>
        </p:nvGraphicFramePr>
        <p:xfrm>
          <a:off x="1970086" y="4606643"/>
          <a:ext cx="6705600" cy="18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133932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77272"/>
            <a:ext cx="212372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000" y="2276872"/>
            <a:ext cx="8208000" cy="42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Bequest Society Level 1 – $10,000 to $24,999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Bequest Society Level 2 - $25,000 to $49,999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Bequest Society Level 3 - $50,000  to $99,999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Bequest Society Level 4 - $100,000 to $249,999</a:t>
            </a:r>
          </a:p>
          <a:p>
            <a:pPr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Bequest Society Level 5 - $250,000 to $499,999</a:t>
            </a:r>
          </a:p>
          <a:p>
            <a:pPr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Bequest Society Level 6 - $500,000 to $999,999</a:t>
            </a:r>
          </a:p>
          <a:p>
            <a:pPr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anose="020B0600070205080204" pitchFamily="34" charset="-128"/>
                <a:cs typeface="+mn-cs"/>
              </a:rPr>
              <a:t>Legacy Society - $1,000,000 and more</a:t>
            </a:r>
          </a:p>
          <a:p>
            <a:pPr>
              <a:defRPr/>
            </a:pPr>
            <a:endParaRPr kumimoji="0" lang="en-CA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72175"/>
              </a:solidFill>
              <a:effectLst/>
              <a:uLnTx/>
              <a:uFillTx/>
              <a:latin typeface="Georgia" panose="02040502050405020303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72175"/>
              </a:solidFill>
              <a:effectLst/>
              <a:uLnTx/>
              <a:uFillTx/>
              <a:latin typeface="Georgia" panose="02040502050405020303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600" b="0" i="0" u="none" strike="noStrike" kern="1200" cap="none" spc="0" normalizeH="0" baseline="0" noProof="0" dirty="0">
              <a:ln>
                <a:noFill/>
              </a:ln>
              <a:solidFill>
                <a:srgbClr val="872175"/>
              </a:solidFill>
              <a:effectLst/>
              <a:uLnTx/>
              <a:uFillTx/>
              <a:latin typeface="Georgia" panose="020405020504050203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461443"/>
              </p:ext>
            </p:extLst>
          </p:nvPr>
        </p:nvGraphicFramePr>
        <p:xfrm>
          <a:off x="1543057" y="566920"/>
          <a:ext cx="6300000" cy="18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9306A2D-3618-46AC-B67A-974D20DA2923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rial Narrow Bold" pitchFamily="-84" charset="0"/>
              </a:rPr>
              <a:t>Endowments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 Bold" pitchFamily="-8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553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25B048-5CC1-451C-9D29-08C268C354C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E0291-B710-4424-9E9A-A3E237488C7F}"/>
              </a:ext>
            </a:extLst>
          </p:cNvPr>
          <p:cNvSpPr/>
          <p:nvPr/>
        </p:nvSpPr>
        <p:spPr>
          <a:xfrm>
            <a:off x="1170203" y="1421051"/>
            <a:ext cx="68035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can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Help YOU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Strengthen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 Rotary Foundation?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36D6F509-AB6C-4360-8797-5DF5FAD4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28" y="4006374"/>
            <a:ext cx="3334741" cy="2212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3358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 – The Funds: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0A52E12-97DF-455C-B7C8-D1B169EE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610560" y="2601773"/>
            <a:ext cx="2140301" cy="19583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30CFE1E-0C52-4132-9FEF-A160E26D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1" y="4128448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  <a:defRPr/>
            </a:pPr>
            <a:r>
              <a:rPr lang="en-US" sz="2800" b="1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Endowment</a:t>
            </a:r>
          </a:p>
          <a:p>
            <a:pPr marL="0" indent="0" algn="ctr" defTabSz="914400" eaLnBrk="1" hangingPunct="1">
              <a:buFontTx/>
              <a:buNone/>
              <a:defRPr/>
            </a:pPr>
            <a:r>
              <a:rPr lang="en-US" sz="2800" b="1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Fund</a:t>
            </a:r>
          </a:p>
          <a:p>
            <a:pPr marL="0" indent="0" algn="ctr" defTabSz="914400" eaLnBrk="1" hangingPunct="1">
              <a:buFontTx/>
              <a:buNone/>
              <a:defRPr/>
            </a:pPr>
            <a:r>
              <a:rPr lang="en-US" sz="2400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To secure tomorrow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A417581-2A43-425C-A608-61555ABE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41" y="3580961"/>
            <a:ext cx="3048000" cy="11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defTabSz="914400" eaLnBrk="1" hangingPunct="1">
              <a:buFontTx/>
              <a:buNone/>
              <a:defRPr/>
            </a:pPr>
            <a:r>
              <a:rPr lang="en-US" sz="2800" b="1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Annual Fund</a:t>
            </a:r>
          </a:p>
          <a:p>
            <a:pPr algn="ctr" defTabSz="914400" eaLnBrk="1" hangingPunct="1">
              <a:buFontTx/>
              <a:buNone/>
              <a:defRPr/>
            </a:pPr>
            <a:r>
              <a:rPr lang="en-US" sz="2400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For support today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BC8244B-EAA4-4E89-9F8D-1AC2E5794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293" y="4978320"/>
            <a:ext cx="2667000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2800" b="1" kern="0" dirty="0">
                <a:solidFill>
                  <a:srgbClr val="585858"/>
                </a:solidFill>
                <a:latin typeface="Georgia" pitchFamily="18" charset="0"/>
              </a:rPr>
              <a:t>PolioPlus Fund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585858"/>
                </a:solidFill>
                <a:latin typeface="Georgia" pitchFamily="18" charset="0"/>
              </a:rPr>
              <a:t>End Polio Now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32EA2A5-A5D4-499F-BCD9-4F47ABE6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8620" y="1008812"/>
            <a:ext cx="2620241" cy="2242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37586E4-123E-4E50-8D4F-B423B5D9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561640" y="1774515"/>
            <a:ext cx="2587284" cy="19583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198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 - </a:t>
            </a:r>
            <a:r>
              <a:rPr lang="en-US" sz="3600" b="1" dirty="0">
                <a:solidFill>
                  <a:prstClr val="white"/>
                </a:solidFill>
                <a:latin typeface="Arial Narrow Bold" pitchFamily="-84" charset="0"/>
              </a:rPr>
              <a:t>MY Rotary Foundation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 Bold" pitchFamily="-84" charset="0"/>
              <a:ea typeface="MS PGothic" pitchFamily="34" charset="-128"/>
              <a:cs typeface="+mn-cs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938A36CF-6EBA-4623-9031-BC6EFD337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3630"/>
            <a:ext cx="4275235" cy="4279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D09AD-1A68-4AB7-BFCE-756706A70D84}"/>
              </a:ext>
            </a:extLst>
          </p:cNvPr>
          <p:cNvSpPr/>
          <p:nvPr/>
        </p:nvSpPr>
        <p:spPr>
          <a:xfrm>
            <a:off x="4382293" y="14039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Our Rotary Foundation is unique: </a:t>
            </a:r>
          </a:p>
          <a:p>
            <a:r>
              <a:rPr lang="en-GB" sz="3200" dirty="0"/>
              <a:t>It belongs to Rotarians and is dedicated to furthering </a:t>
            </a:r>
          </a:p>
          <a:p>
            <a:r>
              <a:rPr lang="en-GB" sz="3200" dirty="0"/>
              <a:t>Rotary Programs </a:t>
            </a:r>
          </a:p>
          <a:p>
            <a:r>
              <a:rPr lang="en-GB" sz="3200" dirty="0"/>
              <a:t>that address the greatest needs around the world.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900345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2353B-E38C-4C37-A5E7-F252F9B25D1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2CE6B-3C68-4AA7-8590-5171D58F93B5}"/>
              </a:ext>
            </a:extLst>
          </p:cNvPr>
          <p:cNvSpPr txBox="1"/>
          <p:nvPr/>
        </p:nvSpPr>
        <p:spPr>
          <a:xfrm>
            <a:off x="302594" y="900000"/>
            <a:ext cx="8772466" cy="4462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support The Rotary Foundation over other charities?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administration costs are very low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projects are in the hands of Rotarians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decide where our projects are situated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Rotarians decide how the funds are spent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Donations can go to the </a:t>
            </a: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 of focus of our choice</a:t>
            </a:r>
          </a:p>
          <a:p>
            <a:pPr marL="514350" marR="0" lvl="0" indent="-5143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Gifts can be contributed in many ways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1068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EF3CC4-7F2D-448B-9D71-0FDB135E2809}"/>
              </a:ext>
            </a:extLst>
          </p:cNvPr>
          <p:cNvSpPr/>
          <p:nvPr/>
        </p:nvSpPr>
        <p:spPr>
          <a:xfrm>
            <a:off x="35810" y="5830170"/>
            <a:ext cx="212372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0A9C25B-95A4-4528-A2BB-D7B909EDF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000" y="4199315"/>
            <a:ext cx="2300840" cy="201533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62DE17-C774-4EC1-AEBC-C18CB45E0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92" y="4193405"/>
            <a:ext cx="2322886" cy="19606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8EEDE89-8DB8-4338-83CE-6A4B59F45D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12" y="1821820"/>
            <a:ext cx="2308965" cy="1971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25092F-A94A-4845-BC69-557D2D258B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000" y="1821820"/>
            <a:ext cx="2311609" cy="2017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ED32FB-1178-46D6-BC75-D24BBCDCEB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954" y="1821819"/>
            <a:ext cx="2392244" cy="20244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B8541F-C888-43FD-B265-78BCEEDABB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258" y="4191081"/>
            <a:ext cx="2359818" cy="20153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94662D-7D69-4B76-8256-12099448FD2A}"/>
              </a:ext>
            </a:extLst>
          </p:cNvPr>
          <p:cNvSpPr/>
          <p:nvPr/>
        </p:nvSpPr>
        <p:spPr>
          <a:xfrm>
            <a:off x="1304857" y="1080000"/>
            <a:ext cx="65342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50" normalizeH="0" baseline="0" noProof="0" dirty="0">
                <a:ln w="13500">
                  <a:noFill/>
                  <a:prstDash val="solid"/>
                </a:ln>
                <a:solidFill>
                  <a:srgbClr val="EEECE1">
                    <a:lumMod val="25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Support for our Humanitarian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6D155-2BEC-42B7-ACB0-34FD665021E0}"/>
              </a:ext>
            </a:extLst>
          </p:cNvPr>
          <p:cNvSpPr txBox="1"/>
          <p:nvPr/>
        </p:nvSpPr>
        <p:spPr>
          <a:xfrm>
            <a:off x="1182841" y="642837"/>
            <a:ext cx="677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the Foundation give us?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6CBA30-88BB-4288-869F-63E87C2A6C54}"/>
              </a:ext>
            </a:extLst>
          </p:cNvPr>
          <p:cNvSpPr txBox="1">
            <a:spLocks/>
          </p:cNvSpPr>
          <p:nvPr/>
        </p:nvSpPr>
        <p:spPr bwMode="auto">
          <a:xfrm>
            <a:off x="993141" y="-24396"/>
            <a:ext cx="715771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The importance of giving to Our Charity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 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D82BF1-41C3-48FF-9F12-D167209803EE}"/>
              </a:ext>
            </a:extLst>
          </p:cNvPr>
          <p:cNvSpPr/>
          <p:nvPr/>
        </p:nvSpPr>
        <p:spPr>
          <a:xfrm>
            <a:off x="-198124" y="3155617"/>
            <a:ext cx="4770124" cy="72097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6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1D4B93-F052-44F1-AB32-4F7D44E05422}"/>
              </a:ext>
            </a:extLst>
          </p:cNvPr>
          <p:cNvSpPr/>
          <p:nvPr/>
        </p:nvSpPr>
        <p:spPr>
          <a:xfrm>
            <a:off x="4572000" y="3150000"/>
            <a:ext cx="4770124" cy="72097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6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67CE36C-09A3-41F4-9FD3-F41E0DB8AF3B}"/>
              </a:ext>
            </a:extLst>
          </p:cNvPr>
          <p:cNvSpPr txBox="1">
            <a:spLocks/>
          </p:cNvSpPr>
          <p:nvPr/>
        </p:nvSpPr>
        <p:spPr>
          <a:xfrm>
            <a:off x="914481" y="3177007"/>
            <a:ext cx="1768358" cy="442997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Providing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Clean Water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309AFFE-23EB-49DC-9DAE-C4FE0706D8C8}"/>
              </a:ext>
            </a:extLst>
          </p:cNvPr>
          <p:cNvSpPr txBox="1">
            <a:spLocks/>
          </p:cNvSpPr>
          <p:nvPr/>
        </p:nvSpPr>
        <p:spPr>
          <a:xfrm>
            <a:off x="3924000" y="3312433"/>
            <a:ext cx="1564464" cy="4429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Supporting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Education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E0BB6A4-8493-4BEC-AB47-D32BB45ABB7A}"/>
              </a:ext>
            </a:extLst>
          </p:cNvPr>
          <p:cNvSpPr txBox="1">
            <a:spLocks/>
          </p:cNvSpPr>
          <p:nvPr/>
        </p:nvSpPr>
        <p:spPr>
          <a:xfrm>
            <a:off x="6692715" y="3326363"/>
            <a:ext cx="1564464" cy="4429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Fighting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Disease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C8CC3B-8474-4991-89D4-27B29AE2F37B}"/>
              </a:ext>
            </a:extLst>
          </p:cNvPr>
          <p:cNvSpPr/>
          <p:nvPr/>
        </p:nvSpPr>
        <p:spPr>
          <a:xfrm>
            <a:off x="-15264" y="5518986"/>
            <a:ext cx="4770124" cy="72097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6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3CCA08-3DC6-447B-A56F-48440A0097AC}"/>
              </a:ext>
            </a:extLst>
          </p:cNvPr>
          <p:cNvSpPr/>
          <p:nvPr/>
        </p:nvSpPr>
        <p:spPr>
          <a:xfrm>
            <a:off x="4754860" y="5532280"/>
            <a:ext cx="4770124" cy="72097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6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7938C9B-1C9E-4739-B990-A90151AE6B4A}"/>
              </a:ext>
            </a:extLst>
          </p:cNvPr>
          <p:cNvSpPr txBox="1">
            <a:spLocks/>
          </p:cNvSpPr>
          <p:nvPr/>
        </p:nvSpPr>
        <p:spPr>
          <a:xfrm>
            <a:off x="606512" y="5492007"/>
            <a:ext cx="2243675" cy="606384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Saving Mothers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and Children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D5981ED-F0FC-4E5C-A0DC-B5DBCAD30A4A}"/>
              </a:ext>
            </a:extLst>
          </p:cNvPr>
          <p:cNvSpPr txBox="1">
            <a:spLocks/>
          </p:cNvSpPr>
          <p:nvPr/>
        </p:nvSpPr>
        <p:spPr>
          <a:xfrm>
            <a:off x="3672000" y="5640872"/>
            <a:ext cx="2059028" cy="432482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Growing Local Economies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935354D-AC0C-4509-BA69-7378E27CFCB2}"/>
              </a:ext>
            </a:extLst>
          </p:cNvPr>
          <p:cNvSpPr txBox="1">
            <a:spLocks/>
          </p:cNvSpPr>
          <p:nvPr/>
        </p:nvSpPr>
        <p:spPr>
          <a:xfrm>
            <a:off x="6613037" y="5640872"/>
            <a:ext cx="1564464" cy="44299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Promoting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</a:rPr>
              <a:t>Peace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EC716-83EA-4BD1-B94D-07F0450DC949}"/>
              </a:ext>
            </a:extLst>
          </p:cNvPr>
          <p:cNvSpPr txBox="1"/>
          <p:nvPr/>
        </p:nvSpPr>
        <p:spPr>
          <a:xfrm>
            <a:off x="1911604" y="6322752"/>
            <a:ext cx="590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 International and </a:t>
            </a:r>
            <a:r>
              <a:rPr lang="en-GB" sz="2800" u="sng" dirty="0"/>
              <a:t>Local</a:t>
            </a:r>
            <a:r>
              <a:rPr lang="en-GB" sz="2800" dirty="0"/>
              <a:t> Communities</a:t>
            </a:r>
          </a:p>
        </p:txBody>
      </p:sp>
    </p:spTree>
    <p:extLst>
      <p:ext uri="{BB962C8B-B14F-4D97-AF65-F5344CB8AC3E}">
        <p14:creationId xmlns:p14="http://schemas.microsoft.com/office/powerpoint/2010/main" val="17539524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121BF-F42A-4CD0-9D63-D74B1FA561F1}"/>
              </a:ext>
            </a:extLst>
          </p:cNvPr>
          <p:cNvSpPr/>
          <p:nvPr/>
        </p:nvSpPr>
        <p:spPr>
          <a:xfrm>
            <a:off x="35810" y="5830170"/>
            <a:ext cx="212372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2D0E9-CBD9-42F8-93EB-A60E51E13D53}"/>
              </a:ext>
            </a:extLst>
          </p:cNvPr>
          <p:cNvSpPr txBox="1"/>
          <p:nvPr/>
        </p:nvSpPr>
        <p:spPr>
          <a:xfrm>
            <a:off x="1542438" y="3656482"/>
            <a:ext cx="443294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Maternal and Child Health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BC82E-A0AF-4CE2-991E-0229A9309FE6}"/>
              </a:ext>
            </a:extLst>
          </p:cNvPr>
          <p:cNvSpPr txBox="1"/>
          <p:nvPr/>
        </p:nvSpPr>
        <p:spPr>
          <a:xfrm>
            <a:off x="1542438" y="4412482"/>
            <a:ext cx="4749505" cy="6072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336550" marR="0" lvl="0" indent="-3365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Basic Education and Literacy</a:t>
            </a:r>
          </a:p>
        </p:txBody>
      </p:sp>
      <p:pic>
        <p:nvPicPr>
          <p:cNvPr id="8" name="Picture 10" descr="Disease-green">
            <a:extLst>
              <a:ext uri="{FF2B5EF4-FFF2-40B4-BE49-F238E27FC236}">
                <a16:creationId xmlns:a16="http://schemas.microsoft.com/office/drawing/2014/main" id="{92586A25-C9B9-4338-A0B5-3DE9BA51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0438" y="2000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2" descr="Literacy-orange">
            <a:extLst>
              <a:ext uri="{FF2B5EF4-FFF2-40B4-BE49-F238E27FC236}">
                <a16:creationId xmlns:a16="http://schemas.microsoft.com/office/drawing/2014/main" id="{2412162C-44D8-4CF3-85A1-937EB174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6438" y="4412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3" descr="Maternal-pink">
            <a:extLst>
              <a:ext uri="{FF2B5EF4-FFF2-40B4-BE49-F238E27FC236}">
                <a16:creationId xmlns:a16="http://schemas.microsoft.com/office/drawing/2014/main" id="{54EA9893-BA02-4286-A73D-4F626CDB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6438" y="3584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4" descr="Peace-purple">
            <a:extLst>
              <a:ext uri="{FF2B5EF4-FFF2-40B4-BE49-F238E27FC236}">
                <a16:creationId xmlns:a16="http://schemas.microsoft.com/office/drawing/2014/main" id="{8934782D-B5BB-4DA5-9420-D2D5ECA1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9390" y="1172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5" descr="Water-blue">
            <a:extLst>
              <a:ext uri="{FF2B5EF4-FFF2-40B4-BE49-F238E27FC236}">
                <a16:creationId xmlns:a16="http://schemas.microsoft.com/office/drawing/2014/main" id="{52A5EA74-92F7-4251-B81D-FD736354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0438" y="2792482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Economic-yellow">
            <a:extLst>
              <a:ext uri="{FF2B5EF4-FFF2-40B4-BE49-F238E27FC236}">
                <a16:creationId xmlns:a16="http://schemas.microsoft.com/office/drawing/2014/main" id="{635F39D6-92D8-49DE-86EC-1E1415C9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576000" y="5256000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EA117-4C9D-4148-84A9-BE62A23E20BA}"/>
              </a:ext>
            </a:extLst>
          </p:cNvPr>
          <p:cNvSpPr txBox="1"/>
          <p:nvPr/>
        </p:nvSpPr>
        <p:spPr>
          <a:xfrm>
            <a:off x="1542438" y="1232472"/>
            <a:ext cx="6335389" cy="607218"/>
          </a:xfrm>
          <a:prstGeom prst="rect">
            <a:avLst/>
          </a:prstGeom>
          <a:solidFill>
            <a:srgbClr val="0070C0"/>
          </a:solidFill>
          <a:ln>
            <a:solidFill>
              <a:srgbClr val="4F81BD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 anchor="ctr">
            <a:spAutoFit/>
          </a:bodyPr>
          <a:lstStyle/>
          <a:p>
            <a:pPr marL="336550" marR="0" lvl="0" indent="-33655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Peacebuilding and Conflict Prevention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B6416-2CC8-4562-AC70-87FE6E57E05B}"/>
              </a:ext>
            </a:extLst>
          </p:cNvPr>
          <p:cNvSpPr txBox="1"/>
          <p:nvPr/>
        </p:nvSpPr>
        <p:spPr>
          <a:xfrm>
            <a:off x="1542438" y="2072482"/>
            <a:ext cx="572317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Disease Prevention and Treatment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F497A-7AB7-4EDA-9FA4-0C118E89B404}"/>
              </a:ext>
            </a:extLst>
          </p:cNvPr>
          <p:cNvSpPr txBox="1"/>
          <p:nvPr/>
        </p:nvSpPr>
        <p:spPr>
          <a:xfrm>
            <a:off x="1542438" y="2864482"/>
            <a:ext cx="499630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Water Sanitation and Hygiene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426C9-FA11-4DDF-AB48-39A39FFA0C05}"/>
              </a:ext>
            </a:extLst>
          </p:cNvPr>
          <p:cNvSpPr txBox="1"/>
          <p:nvPr/>
        </p:nvSpPr>
        <p:spPr>
          <a:xfrm>
            <a:off x="1542438" y="5312482"/>
            <a:ext cx="5907323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Community Economic Development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7191B5DA-1DFC-4FA4-8A59-51D8D109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38" y="2000482"/>
            <a:ext cx="762000" cy="762000"/>
          </a:xfrm>
          <a:prstGeom prst="ellipse">
            <a:avLst/>
          </a:prstGeom>
          <a:ln w="381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A78B53B0-55B7-43E0-8D06-EC5A5DAA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38" y="4412482"/>
            <a:ext cx="762000" cy="762000"/>
          </a:xfrm>
          <a:prstGeom prst="ellipse">
            <a:avLst/>
          </a:prstGeom>
          <a:ln w="38100" cap="rnd">
            <a:solidFill>
              <a:srgbClr val="F7A81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F3A638AE-5DC3-45D8-8992-262E1D55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38" y="3584482"/>
            <a:ext cx="762000" cy="762000"/>
          </a:xfrm>
          <a:prstGeom prst="ellipse">
            <a:avLst/>
          </a:prstGeom>
          <a:ln w="381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468D728-D880-4929-9E42-73B474B6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38" y="1172482"/>
            <a:ext cx="762000" cy="762000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2DD1C7B-29D6-4872-AC3E-BED36B25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38" y="2792482"/>
            <a:ext cx="762000" cy="762000"/>
          </a:xfrm>
          <a:prstGeom prst="ellipse">
            <a:avLst/>
          </a:prstGeom>
          <a:ln w="381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64C8F1AB-9CFF-4E65-AABC-BD805579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390" y="5240482"/>
            <a:ext cx="762000" cy="7620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E0F4EA3-AAFA-4089-8E78-71FC915E8603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</a:t>
            </a:r>
          </a:p>
        </p:txBody>
      </p:sp>
      <p:pic>
        <p:nvPicPr>
          <p:cNvPr id="24" name="Picture 23" descr="Economic-yellow">
            <a:extLst>
              <a:ext uri="{FF2B5EF4-FFF2-40B4-BE49-F238E27FC236}">
                <a16:creationId xmlns:a16="http://schemas.microsoft.com/office/drawing/2014/main" id="{AF558057-8854-440C-AB29-D8C64E5E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646338" y="6056727"/>
            <a:ext cx="762000" cy="76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3FAC261-3B3A-48B7-9F64-6DF62B064541}"/>
              </a:ext>
            </a:extLst>
          </p:cNvPr>
          <p:cNvSpPr txBox="1"/>
          <p:nvPr/>
        </p:nvSpPr>
        <p:spPr>
          <a:xfrm>
            <a:off x="1618338" y="6128727"/>
            <a:ext cx="2241383" cy="52322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Environment</a:t>
            </a:r>
            <a:endParaRPr kumimoji="0" lang="en-GB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4857F2A6-AC32-403B-A302-3DCC7D19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00" y="6120000"/>
            <a:ext cx="762000" cy="762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9242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7E4A0B-D6C2-48C2-AFF7-0B24CB36DC4B}"/>
              </a:ext>
            </a:extLst>
          </p:cNvPr>
          <p:cNvSpPr/>
          <p:nvPr/>
        </p:nvSpPr>
        <p:spPr>
          <a:xfrm>
            <a:off x="1702050" y="1152000"/>
            <a:ext cx="573990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50" normalizeH="0" baseline="0" noProof="0" dirty="0">
                <a:ln w="13500">
                  <a:noFill/>
                  <a:prstDash val="solid"/>
                </a:ln>
                <a:solidFill>
                  <a:srgbClr val="EEECE1">
                    <a:lumMod val="25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Funding for Rotary Scholars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06825-26BA-4A5F-93F1-E850DD6E6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401">
            <a:off x="1112140" y="1926587"/>
            <a:ext cx="3052808" cy="3881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855F4E-CDF6-4974-B5DD-5FE4DCD564EA}"/>
              </a:ext>
            </a:extLst>
          </p:cNvPr>
          <p:cNvSpPr txBox="1"/>
          <p:nvPr/>
        </p:nvSpPr>
        <p:spPr>
          <a:xfrm>
            <a:off x="1182841" y="642837"/>
            <a:ext cx="677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the Foundation give us?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577413-D02A-4589-B948-27DF52787CEB}"/>
              </a:ext>
            </a:extLst>
          </p:cNvPr>
          <p:cNvSpPr/>
          <p:nvPr/>
        </p:nvSpPr>
        <p:spPr>
          <a:xfrm>
            <a:off x="4557552" y="18592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50A2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350,000 Scholarships have been awarded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50A2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by Rotary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647F1-013D-46C2-99F9-50C5017D107C}"/>
              </a:ext>
            </a:extLst>
          </p:cNvPr>
          <p:cNvSpPr/>
          <p:nvPr/>
        </p:nvSpPr>
        <p:spPr>
          <a:xfrm>
            <a:off x="4572000" y="3551827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On average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$7.5million in Scholarships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872175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are given out by Rotary each year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F79D73-1F43-426A-8024-2CF5648EFB18}"/>
              </a:ext>
            </a:extLst>
          </p:cNvPr>
          <p:cNvSpPr txBox="1">
            <a:spLocks/>
          </p:cNvSpPr>
          <p:nvPr/>
        </p:nvSpPr>
        <p:spPr bwMode="auto">
          <a:xfrm>
            <a:off x="993141" y="-24396"/>
            <a:ext cx="715771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The importance of giving to Our Charity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 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524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25B048-5CC1-451C-9D29-08C268C354CD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The Rotary Foundation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E0291-B710-4424-9E9A-A3E237488C7F}"/>
              </a:ext>
            </a:extLst>
          </p:cNvPr>
          <p:cNvSpPr/>
          <p:nvPr/>
        </p:nvSpPr>
        <p:spPr>
          <a:xfrm>
            <a:off x="1019359" y="1421051"/>
            <a:ext cx="7105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can we Contribute?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36D6F509-AB6C-4360-8797-5DF5FAD4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09" y="2632997"/>
            <a:ext cx="4954981" cy="3287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18436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403350" y="833533"/>
            <a:ext cx="6337300" cy="722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262698"/>
                </a:solidFill>
                <a:latin typeface="Arial" charset="0"/>
              </a:defRPr>
            </a:lvl9pPr>
          </a:lstStyle>
          <a:p>
            <a:r>
              <a:rPr lang="en-GB" altLang="pl-PL" sz="4400" b="1" dirty="0">
                <a:solidFill>
                  <a:srgbClr val="D91B5C"/>
                </a:solidFill>
              </a:rPr>
              <a:t>WHAT ARE THE GIFTS?</a:t>
            </a:r>
            <a:endParaRPr lang="en-GB" altLang="pl-PL" sz="4000" b="1" dirty="0">
              <a:solidFill>
                <a:srgbClr val="D91B5C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41344" y="1555845"/>
            <a:ext cx="7861312" cy="4608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pl-PL" sz="2800" b="1" dirty="0">
                <a:solidFill>
                  <a:srgbClr val="D91B5C"/>
                </a:solidFill>
              </a:rPr>
              <a:t>  </a:t>
            </a:r>
            <a:r>
              <a:rPr lang="en-GB" altLang="pl-PL" sz="3000" dirty="0">
                <a:solidFill>
                  <a:srgbClr val="D91B5C"/>
                </a:solidFill>
              </a:rPr>
              <a:t>Every Rotarian Every Year (EREY)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D91B5C"/>
                </a:solidFill>
              </a:rPr>
              <a:t>  Sustaining members (&gt;$100 to the Annual Fund)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D91B5C"/>
                </a:solidFill>
              </a:rPr>
              <a:t>  Paul Harris Fellows ($1,000)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D91B5C"/>
                </a:solidFill>
              </a:rPr>
              <a:t>  Paul Harris Society Members ($1,000 per Year)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D91B5C"/>
                </a:solidFill>
              </a:rPr>
              <a:t>  Benefactors ($1,000 to Endowment Fund)</a:t>
            </a:r>
          </a:p>
          <a:p>
            <a:pPr>
              <a:lnSpc>
                <a:spcPct val="80000"/>
              </a:lnSpc>
            </a:pPr>
            <a:endParaRPr lang="en-GB" altLang="pl-PL" sz="3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chemeClr val="accent2"/>
                </a:solidFill>
              </a:rPr>
              <a:t>  </a:t>
            </a:r>
            <a:r>
              <a:rPr lang="en-GB" altLang="pl-PL" sz="3000" dirty="0">
                <a:solidFill>
                  <a:srgbClr val="000099"/>
                </a:solidFill>
              </a:rPr>
              <a:t>Bequest Society (&gt;$10,000 in estate plans)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000099"/>
                </a:solidFill>
              </a:rPr>
              <a:t>  Major Donors (&gt;$10,000 outright or cumulative)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000099"/>
                </a:solidFill>
              </a:rPr>
              <a:t>  Arch Klumph Society (&gt;$250,000 outright or 													   cumulative)</a:t>
            </a:r>
          </a:p>
          <a:p>
            <a:pPr>
              <a:lnSpc>
                <a:spcPct val="80000"/>
              </a:lnSpc>
            </a:pPr>
            <a:r>
              <a:rPr lang="en-GB" altLang="pl-PL" sz="30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AAC965-E508-488F-8C31-DD24729FBA30}"/>
              </a:ext>
            </a:extLst>
          </p:cNvPr>
          <p:cNvSpPr txBox="1">
            <a:spLocks/>
          </p:cNvSpPr>
          <p:nvPr/>
        </p:nvSpPr>
        <p:spPr bwMode="auto">
          <a:xfrm>
            <a:off x="189706" y="172417"/>
            <a:ext cx="8764587" cy="4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 Bold" pitchFamily="-84" charset="0"/>
                <a:ea typeface="MS PGothic" pitchFamily="34" charset="-128"/>
                <a:cs typeface="+mn-cs"/>
              </a:rPr>
              <a:t>Gifts</a:t>
            </a:r>
          </a:p>
        </p:txBody>
      </p:sp>
    </p:spTree>
    <p:extLst>
      <p:ext uri="{BB962C8B-B14F-4D97-AF65-F5344CB8AC3E}">
        <p14:creationId xmlns:p14="http://schemas.microsoft.com/office/powerpoint/2010/main" val="253160266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eve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ve 4x3" id="{FC2FECE3-6E48-47DD-A832-C65EBE20AD6E}" vid="{BB3EDD2D-5725-469A-8636-EED0F46D00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49376</TotalTime>
  <Words>654</Words>
  <Application>Microsoft Macintosh PowerPoint</Application>
  <PresentationFormat>On-screen Show (4:3)</PresentationFormat>
  <Paragraphs>120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 Bold</vt:lpstr>
      <vt:lpstr>Calibri</vt:lpstr>
      <vt:lpstr>Calibri Light</vt:lpstr>
      <vt:lpstr>Georgia</vt:lpstr>
      <vt:lpstr>Open Sans</vt:lpstr>
      <vt:lpstr>1_Steve 4x3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Munns</dc:creator>
  <cp:lastModifiedBy>Alex Wilkins</cp:lastModifiedBy>
  <cp:revision>257</cp:revision>
  <dcterms:created xsi:type="dcterms:W3CDTF">2019-05-28T09:20:12Z</dcterms:created>
  <dcterms:modified xsi:type="dcterms:W3CDTF">2022-09-23T11:14:16Z</dcterms:modified>
</cp:coreProperties>
</file>