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441" r:id="rId2"/>
    <p:sldId id="442" r:id="rId3"/>
    <p:sldId id="404" r:id="rId4"/>
    <p:sldId id="412" r:id="rId5"/>
    <p:sldId id="431" r:id="rId6"/>
    <p:sldId id="389" r:id="rId7"/>
    <p:sldId id="408" r:id="rId8"/>
    <p:sldId id="409" r:id="rId9"/>
    <p:sldId id="432" r:id="rId10"/>
    <p:sldId id="424" r:id="rId11"/>
    <p:sldId id="425" r:id="rId12"/>
    <p:sldId id="417" r:id="rId13"/>
    <p:sldId id="428" r:id="rId14"/>
    <p:sldId id="429" r:id="rId15"/>
    <p:sldId id="410" r:id="rId16"/>
    <p:sldId id="440" r:id="rId17"/>
    <p:sldId id="416" r:id="rId18"/>
    <p:sldId id="433" r:id="rId19"/>
    <p:sldId id="434" r:id="rId20"/>
    <p:sldId id="411" r:id="rId21"/>
    <p:sldId id="421" r:id="rId22"/>
    <p:sldId id="422" r:id="rId23"/>
    <p:sldId id="334" r:id="rId24"/>
    <p:sldId id="398" r:id="rId25"/>
    <p:sldId id="314" r:id="rId26"/>
    <p:sldId id="349" r:id="rId27"/>
    <p:sldId id="418" r:id="rId28"/>
    <p:sldId id="379" r:id="rId29"/>
    <p:sldId id="407" r:id="rId30"/>
    <p:sldId id="351" r:id="rId31"/>
    <p:sldId id="352" r:id="rId32"/>
    <p:sldId id="353" r:id="rId33"/>
    <p:sldId id="354" r:id="rId34"/>
    <p:sldId id="355" r:id="rId35"/>
    <p:sldId id="435" r:id="rId36"/>
    <p:sldId id="426" r:id="rId37"/>
    <p:sldId id="437" r:id="rId38"/>
    <p:sldId id="427" r:id="rId39"/>
    <p:sldId id="436" r:id="rId40"/>
    <p:sldId id="438" r:id="rId41"/>
    <p:sldId id="443" r:id="rId42"/>
    <p:sldId id="376" r:id="rId43"/>
    <p:sldId id="400" r:id="rId44"/>
    <p:sldId id="377" r:id="rId45"/>
    <p:sldId id="335" r:id="rId46"/>
    <p:sldId id="312" r:id="rId47"/>
    <p:sldId id="300" r:id="rId48"/>
    <p:sldId id="396" r:id="rId49"/>
    <p:sldId id="401" r:id="rId50"/>
    <p:sldId id="402" r:id="rId51"/>
    <p:sldId id="263" r:id="rId52"/>
    <p:sldId id="381" r:id="rId53"/>
    <p:sldId id="339" r:id="rId54"/>
    <p:sldId id="276" r:id="rId55"/>
    <p:sldId id="278" r:id="rId56"/>
    <p:sldId id="277" r:id="rId57"/>
    <p:sldId id="323" r:id="rId58"/>
    <p:sldId id="282" r:id="rId59"/>
    <p:sldId id="324" r:id="rId60"/>
    <p:sldId id="325" r:id="rId61"/>
    <p:sldId id="384" r:id="rId62"/>
    <p:sldId id="331" r:id="rId63"/>
    <p:sldId id="333" r:id="rId64"/>
    <p:sldId id="326" r:id="rId65"/>
    <p:sldId id="307" r:id="rId66"/>
    <p:sldId id="365" r:id="rId67"/>
    <p:sldId id="403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311"/>
    <p:restoredTop sz="94639"/>
  </p:normalViewPr>
  <p:slideViewPr>
    <p:cSldViewPr snapToGrid="0" snapToObjects="1">
      <p:cViewPr varScale="1">
        <p:scale>
          <a:sx n="142" d="100"/>
          <a:sy n="142" d="100"/>
        </p:scale>
        <p:origin x="192" y="408"/>
      </p:cViewPr>
      <p:guideLst/>
    </p:cSldViewPr>
  </p:slideViewPr>
  <p:outlineViewPr>
    <p:cViewPr>
      <p:scale>
        <a:sx n="33" d="100"/>
        <a:sy n="33" d="100"/>
      </p:scale>
      <p:origin x="0" y="-7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4FB49-5B62-DD4F-A341-9A5315D2CED4}" type="datetimeFigureOut">
              <a:rPr lang="en-US" smtClean="0"/>
              <a:t>9/20/22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72BD5-A076-C246-B55E-0D38242D88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423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75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866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32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Plans are worthless, but planning is everything.  Dwight D. </a:t>
            </a:r>
            <a:r>
              <a:rPr lang="en-US" b="0" dirty="0"/>
              <a:t>Eisenhower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49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not Rotary’s strategic plan but it is a successful plan.  Having fun beats not having fun and it is a great strategy for membership.  Plan to have fun.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937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Foundation is a unique feature of Rotary which sets us aside as a brand.  It enables us to do good work.  </a:t>
            </a:r>
          </a:p>
          <a:p>
            <a:r>
              <a:rPr lang="en-US" dirty="0"/>
              <a:t>Membership grows because people see the good work and the fun and want to be a part of it.</a:t>
            </a:r>
          </a:p>
          <a:p>
            <a:r>
              <a:rPr lang="en-US" dirty="0"/>
              <a:t>But Public Image guarantees that the good work and the fun are seen and noted.  Public Image creates the desire for people to become a part of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063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admonished in Mathew 5:14-15 </a:t>
            </a:r>
          </a:p>
          <a:p>
            <a:r>
              <a:rPr lang="en-US" sz="1200" b="1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“You are the light of the world. A town built on a hill cannot be hidden.</a:t>
            </a:r>
            <a:r>
              <a:rPr lang="en-US" sz="1200" b="1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Neither do people light a lamp and put it under a bowl. Instead they put it on its stand, and it gives light to everyone in the house.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51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647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a creative session. Listen!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087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276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projects are your club doing now?  What have you seen that other clubs are doing.  Can you steal the idea… it’s permitted.  If it’s fun.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158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58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Planning may be worthless… according to Ike but if you and your Public Image chair are as busy as I think you will be planning goes a long way to getting things</a:t>
            </a:r>
          </a:p>
          <a:p>
            <a:r>
              <a:rPr lang="en-US" dirty="0"/>
              <a:t>Done and with a lot less comments… You had one job!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794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join in another community activity.  Of course you can.  You will make it better!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490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small booth, some handouts, some tee shirts and a game of chance and you have a crowd.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23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841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600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Guerilla tactics are fun.  They are usually cheap.  They are usually very creative.  And if they are, they are very successful.</a:t>
            </a:r>
          </a:p>
          <a:p>
            <a:r>
              <a:rPr lang="en-US" dirty="0"/>
              <a:t>Reddit was founded by three students at University of Virginia in 2005. They had a budget of $500 and they spent it all on </a:t>
            </a:r>
          </a:p>
          <a:p>
            <a:r>
              <a:rPr lang="en-US" dirty="0"/>
              <a:t>Stickers.  They knew their market and the rest is history.  Reddit is now worth $20 billion.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6896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2324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Everybody has a video camera in their pocket.  Use it to make Rotary visible.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29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true whether you are selling clothes or advertising.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7469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DEAD55-C40C-8848-9B4C-B03F27C0D6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B7EDB1-9371-BD4B-BACF-AFECDC3825D5}" type="slidenum">
              <a:rPr lang="en-US" altLang="en-US"/>
              <a:pPr/>
              <a:t>46</a:t>
            </a:fld>
            <a:endParaRPr lang="en-US" altLang="en-US" dirty="0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C1679AC8-5BC1-7248-97AF-ED2FD27098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2C1FD1F8-9C20-8944-89B1-B1973F05F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These graphics are parts of logos.  Some you haven’t seen advertised in ten years but you still recall the company even though you are only</a:t>
            </a:r>
          </a:p>
          <a:p>
            <a:r>
              <a:rPr lang="en-US" altLang="en-US" dirty="0"/>
              <a:t>Seeing a portion of the logo.  Let’s try it.</a:t>
            </a:r>
          </a:p>
        </p:txBody>
      </p:sp>
    </p:spTree>
    <p:extLst>
      <p:ext uri="{BB962C8B-B14F-4D97-AF65-F5344CB8AC3E}">
        <p14:creationId xmlns:p14="http://schemas.microsoft.com/office/powerpoint/2010/main" val="1102737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29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4511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part of my family.  Recently we had a family and friends gathering for a birthday.  I announced that my wife Mary was going to be a Rotary District Governor.  Everyone was impressed.  Then my grand daughter, 30 years old, asked, “What is Rotary.”  There were twenty people in the room and </a:t>
            </a:r>
          </a:p>
          <a:p>
            <a:r>
              <a:rPr lang="en-US" dirty="0"/>
              <a:t>None of them knew anything about Rotary.  We explained and told them about a few projects including End Polio.  We may have a prospect or two.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94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day I received this photo from a family friend who was at the party with a note…  “Thank you for what you and Mary and Rotary are doing!  In case you don’t know these are iron lungs used in the 1950’s to treat people with polio.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5505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your family about Rotary.  It’s a safe bet they don’t know much about it.  And you might get a new member.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375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Rotary projects are opportunities to show the world what Rotary is doing.  Shirts, aprons, signs, stickers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619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9685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6097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Red Cross understands.  They brand everything. Shirts, vehicles, boxes, blankets, banners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302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3972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29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2124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Rotary brands everything too,  but with a lot more fun and creativity.  Look at what other clubs are doing… and steal the idea, they don’t care.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9423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Actually, I think there are over 1,400,000 Rotarians.   Think how we can be more visible.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6510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not hard to be seen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1911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7551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don’t remember who the club is but you will notice they are waring  Star Trek Shirts and giving the Star Trek greeting….  Go forth and prosper?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9163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6087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9623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7079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1265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12AFE8A-ECF9-814E-AAE0-7AB37C56C9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49D55F-FC44-3646-8023-DD37586E495A}" type="slidenum">
              <a:rPr lang="en-US" altLang="en-US"/>
              <a:pPr/>
              <a:t>66</a:t>
            </a:fld>
            <a:endParaRPr lang="en-US" altLang="en-US" dirty="0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ABB770E4-F9B9-294A-8805-7987A88F5E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D7C72B69-36BE-A343-97FC-D2E2DB486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831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1237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09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640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created this poster for our clients and for ourselves to help us stay focused.  I think it applies for you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351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12AFE8A-ECF9-814E-AAE0-7AB37C56C9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49D55F-FC44-3646-8023-DD37586E495A}" type="slidenum">
              <a:rPr lang="en-US" altLang="en-US"/>
              <a:pPr/>
              <a:t>14</a:t>
            </a:fld>
            <a:endParaRPr lang="en-US" altLang="en-US" dirty="0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ABB770E4-F9B9-294A-8805-7987A88F5E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D7C72B69-36BE-A343-97FC-D2E2DB486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9313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72BD5-A076-C246-B55E-0D38242D883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501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470E-7FFB-634D-A193-62A9386D0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6B190-39C2-AA46-87C7-B26ABD8F3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9EBF1-FABB-DF47-9809-CB015EA1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9/20/22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BA87A-D9CC-7D43-8462-8E33E12AC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45520-BD33-A342-9887-574C6DEBC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99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7129-26B1-E54F-AE15-ED6672DE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74ACE7-0C27-EA49-91F2-5200C1DE4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C664-BC1F-C64C-A381-25AC41C8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9/20/22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6FF12-1E89-024A-AA6B-E698AE7D1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3FF07-4CC4-104A-BB7F-EF23E3B0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7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FB04A-D695-AF40-A9EB-AEEC057D51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6FE2F-B535-F64A-A903-B5B9A5B86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6808D-BCFE-3E43-849D-ADDEA6D5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9/20/22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DAEEA-B84F-7C49-80DE-26BA70C70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1134D-1352-D84B-A493-785FDE27E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46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7AEF3-A98F-C74E-B175-7F0B01815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4CB7F-5833-464B-8155-CDE173F9A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56C4D-E00F-ED49-A580-6405BDEEE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9/20/22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4AF4A-C3BA-1843-8ACC-11F5AC41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B9DB6-8AC8-724E-8EFB-41E4AF834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22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C418-33DF-7741-B7B2-903D8EA0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62A08-8881-C14D-9E92-809E4DDE5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86C-0EBB-8A48-8493-CDF874B31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9/20/22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34271-D2FE-444A-AD1C-DD2843EE3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A2992-3497-D94F-BCBA-A8DFD53A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68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6AAE0-2D80-3E46-A9C7-E1830C3C8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B7CDF-C82F-8649-B05F-FB0627697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00978-D733-4C4F-8ADC-CF2332804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4054F-3A92-CE4D-AED7-76995C7F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9/20/22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FD5FF-CCA4-7B43-A601-7FB1CEEE3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60E6E-B435-7042-AC23-0DB7CF9B7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5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57AB0-F2D6-6344-8D80-E7CE7EF0C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91447-21FF-7F4E-AA32-885E9A029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6C493-0DAB-184D-82A3-580376CD0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335B1-F369-3E43-83D8-1619D49164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E2CE6C-E52A-124E-8C42-0D62C6C44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AD0523-0074-3C41-A726-CEAD7A85B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9/20/22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60CA1-6C98-804C-9C3E-4F15BF593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041C1B-38B5-9743-B62A-293FF2DE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2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D07F8-F3FB-2846-8E04-D0053367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1FB3FA-4D12-1A4E-A083-8E346E105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9/20/22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3E442-61AE-AA42-8411-4F045712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232EC-7ED3-B746-9177-A63103CEE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41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75F294-1133-8E4C-B84C-FEEFC99D4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9/20/22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D1CD64-F793-4040-9CCB-AA0996888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2752C-8902-9040-8097-D08E78C7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0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98144-1CFD-DC47-849C-B53A11F5B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1E60D-126A-6F4F-A99E-7390EBCEA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86C5D-7344-A849-A412-1A3ABB893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68808-D301-1444-9189-CA7251D12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9/20/22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5D993-8C33-F14F-A3DE-2607ED87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C9D05-F4A6-D044-A1BF-61497A7B7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6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BC45C-97C0-3B4A-86AC-C7D9519C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18C96-D097-A348-8E8A-D91288B89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40E22-F435-2741-A268-4844E11BA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DF986-ACA5-F84E-A230-006D2DE1A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3754-42B7-3D43-8C77-2097C83A9240}" type="datetimeFigureOut">
              <a:rPr lang="en-US" smtClean="0"/>
              <a:t>9/20/22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12697-07F2-FE42-9D11-E073CF63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928DA-DD9E-9146-969F-7F2185B94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3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3EB7EF-388A-3441-9E5E-878A6F3A1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6D5EC-5595-1344-893F-C1401259B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B4188-26DD-614D-BE22-6704A8B482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3754-42B7-3D43-8C77-2097C83A9240}" type="datetimeFigureOut">
              <a:rPr lang="en-US" smtClean="0"/>
              <a:t>9/20/22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CC4F0-E0FC-DE4D-8FFC-EA3D3BE11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BACB3-588C-874E-B46E-484FCCDDF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30730-C087-864D-A690-8DDABCD2B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0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icomicorotary.com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jpe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G"/><Relationship Id="rId9" Type="http://schemas.openxmlformats.org/officeDocument/2006/relationships/image" Target="../media/image7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mailto:ken@Gasque.com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joansp.rchhi@gmail.com" TargetMode="External"/><Relationship Id="rId4" Type="http://schemas.openxmlformats.org/officeDocument/2006/relationships/hyperlink" Target="mailto:tr_moore@bellsouth.net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DFFE-7454-4B4C-8449-57594C195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10439-BE36-0847-BCA3-B3E120A2F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Session 1</a:t>
            </a:r>
          </a:p>
          <a:p>
            <a:pPr marL="0" indent="0">
              <a:buNone/>
            </a:pPr>
            <a:r>
              <a:rPr lang="en-US" dirty="0"/>
              <a:t>	The Power of Public Image</a:t>
            </a:r>
          </a:p>
          <a:p>
            <a:pPr marL="0" indent="0">
              <a:buNone/>
            </a:pPr>
            <a:r>
              <a:rPr lang="en-US" dirty="0"/>
              <a:t>	Governor’s Awards</a:t>
            </a:r>
          </a:p>
          <a:p>
            <a:pPr marL="0" indent="0">
              <a:buNone/>
            </a:pPr>
            <a:r>
              <a:rPr lang="en-US" dirty="0"/>
              <a:t>	Photography tips</a:t>
            </a:r>
          </a:p>
          <a:p>
            <a:pPr marL="0" indent="0">
              <a:buNone/>
            </a:pPr>
            <a:r>
              <a:rPr lang="en-US" dirty="0"/>
              <a:t>	Writing your MarCom Plan </a:t>
            </a:r>
          </a:p>
          <a:p>
            <a:pPr marL="0" indent="0">
              <a:buNone/>
            </a:pPr>
            <a:r>
              <a:rPr lang="en-US" dirty="0"/>
              <a:t>Session 2</a:t>
            </a:r>
          </a:p>
          <a:p>
            <a:pPr marL="0" indent="0">
              <a:buNone/>
            </a:pPr>
            <a:r>
              <a:rPr lang="en-US" dirty="0"/>
              <a:t>	How to write a press release that gets published</a:t>
            </a:r>
          </a:p>
          <a:p>
            <a:pPr marL="0" indent="0">
              <a:buNone/>
            </a:pPr>
            <a:r>
              <a:rPr lang="en-US" dirty="0"/>
              <a:t>	Social Media Tips and the District Newsletter</a:t>
            </a:r>
          </a:p>
          <a:p>
            <a:pPr marL="0" indent="0">
              <a:buNone/>
            </a:pPr>
            <a:r>
              <a:rPr lang="en-US" dirty="0"/>
              <a:t>	Writing your MarCom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096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A4229F-F9F5-AB44-A878-208866053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" y="983673"/>
            <a:ext cx="11915117" cy="4849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E929E8-EA6E-8D48-8C5E-BD2576904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818" y="2526434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Three Take-Aways…</a:t>
            </a:r>
          </a:p>
        </p:txBody>
      </p:sp>
    </p:spTree>
    <p:extLst>
      <p:ext uri="{BB962C8B-B14F-4D97-AF65-F5344CB8AC3E}">
        <p14:creationId xmlns:p14="http://schemas.microsoft.com/office/powerpoint/2010/main" val="2111516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2354BB-9C4A-3E47-B620-C4FBB7387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33020" cy="7073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2F1A91-1DD0-ED47-926A-EC221A06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33" y="2950057"/>
            <a:ext cx="10936959" cy="1325563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 Rotary Awareness</a:t>
            </a:r>
          </a:p>
        </p:txBody>
      </p:sp>
    </p:spTree>
    <p:extLst>
      <p:ext uri="{BB962C8B-B14F-4D97-AF65-F5344CB8AC3E}">
        <p14:creationId xmlns:p14="http://schemas.microsoft.com/office/powerpoint/2010/main" val="3019767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3FE6CB-440F-DE49-BE81-2B6E01DEA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340" y="812800"/>
            <a:ext cx="12367638" cy="505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230E47-55CC-8442-84D6-3FCAAF56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561" y="2429959"/>
            <a:ext cx="8790878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buy with our eyes.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ED75E-0395-F347-986A-8D6097B65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9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76B5D-B1EE-3445-8FF4-F33F723B2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33020" cy="7073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4AE861-4368-EB4C-9D97-EEC3C9719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704" y="2415306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Four Rules of Success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18030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7133C1-F062-504A-87EA-16387F6FE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69" y="508000"/>
            <a:ext cx="11525331" cy="6670610"/>
          </a:xfrm>
          <a:prstGeom prst="rect">
            <a:avLst/>
          </a:prstGeom>
        </p:spPr>
      </p:pic>
      <p:pic>
        <p:nvPicPr>
          <p:cNvPr id="168964" name="Picture 4">
            <a:extLst>
              <a:ext uri="{FF2B5EF4-FFF2-40B4-BE49-F238E27FC236}">
                <a16:creationId xmlns:a16="http://schemas.microsoft.com/office/drawing/2014/main" id="{320BFD20-1F62-2747-B528-5FD3C2A4A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109663"/>
            <a:ext cx="4981575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5" name="Picture 5">
            <a:extLst>
              <a:ext uri="{FF2B5EF4-FFF2-40B4-BE49-F238E27FC236}">
                <a16:creationId xmlns:a16="http://schemas.microsoft.com/office/drawing/2014/main" id="{5440E8C9-94B8-474B-9AF2-9D2B0AA8F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1155700"/>
            <a:ext cx="4984750" cy="386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6" name="Picture 6">
            <a:extLst>
              <a:ext uri="{FF2B5EF4-FFF2-40B4-BE49-F238E27FC236}">
                <a16:creationId xmlns:a16="http://schemas.microsoft.com/office/drawing/2014/main" id="{A1CB5713-2B5C-634C-AAB4-7918F6364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1160463"/>
            <a:ext cx="5029200" cy="388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7" name="Picture 7">
            <a:extLst>
              <a:ext uri="{FF2B5EF4-FFF2-40B4-BE49-F238E27FC236}">
                <a16:creationId xmlns:a16="http://schemas.microsoft.com/office/drawing/2014/main" id="{926ACFD1-217B-2445-8C5A-198B016C0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144588"/>
            <a:ext cx="5072063" cy="391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4AF422-32E7-664F-92F1-04F5588CCE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E0D7B8-301C-8141-AE1E-8CFB6429694F}"/>
              </a:ext>
            </a:extLst>
          </p:cNvPr>
          <p:cNvSpPr txBox="1"/>
          <p:nvPr/>
        </p:nvSpPr>
        <p:spPr>
          <a:xfrm>
            <a:off x="2180432" y="1345684"/>
            <a:ext cx="78311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Four Rules of Success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6711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BE01E-CFB1-3B48-9E5B-7C63F0A5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827" y="1614929"/>
            <a:ext cx="10515600" cy="3628141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How many of you are in marketing </a:t>
            </a:r>
            <a:br>
              <a:rPr lang="en-US" sz="7200" dirty="0"/>
            </a:br>
            <a:r>
              <a:rPr lang="en-US" sz="7200" dirty="0"/>
              <a:t>or advertising?</a:t>
            </a:r>
          </a:p>
        </p:txBody>
      </p:sp>
    </p:spTree>
    <p:extLst>
      <p:ext uri="{BB962C8B-B14F-4D97-AF65-F5344CB8AC3E}">
        <p14:creationId xmlns:p14="http://schemas.microsoft.com/office/powerpoint/2010/main" val="2425881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BC2E1-3090-7B49-99DB-6AE2A20C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 message for Presidents and Presidents Elects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CF92E-8AF0-A84D-B363-96ABCC340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I recommend that you ask your PI Chair to remain as PI Chair for a second year.  They will become much more effective and have more fun.  And the results will be impressive.</a:t>
            </a:r>
          </a:p>
        </p:txBody>
      </p:sp>
    </p:spTree>
    <p:extLst>
      <p:ext uri="{BB962C8B-B14F-4D97-AF65-F5344CB8AC3E}">
        <p14:creationId xmlns:p14="http://schemas.microsoft.com/office/powerpoint/2010/main" val="2848274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D58276-24BD-1C45-974D-F06754948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848" y="-215900"/>
            <a:ext cx="12733020" cy="7073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33EC98-0887-2C45-8BCA-F8F847B38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490"/>
            <a:ext cx="10515600" cy="342900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As Public Image Chairs our objective is to create awareness for Rotary.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59BA6-284B-6F4A-AA48-D900B5452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20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015022-5EA2-AD41-A9E2-337B47211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68" y="613775"/>
            <a:ext cx="12733020" cy="7073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C323EC-84F0-8946-8A2E-E1630557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721" y="230665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many of you have heard 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old adage… 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“Build a better mousetrap and ____ _____ ____ _ ____ __ ____ ____?</a:t>
            </a:r>
          </a:p>
        </p:txBody>
      </p:sp>
    </p:spTree>
    <p:extLst>
      <p:ext uri="{BB962C8B-B14F-4D97-AF65-F5344CB8AC3E}">
        <p14:creationId xmlns:p14="http://schemas.microsoft.com/office/powerpoint/2010/main" val="1883968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6627BC-7A60-6045-9ACA-AFA7F7E43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33020" cy="7073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E6F060-A7BF-124D-8071-38A2DBF8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407" y="2766218"/>
            <a:ext cx="10301613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may be an old adage,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it ain’t so.</a:t>
            </a:r>
          </a:p>
        </p:txBody>
      </p:sp>
    </p:spTree>
    <p:extLst>
      <p:ext uri="{BB962C8B-B14F-4D97-AF65-F5344CB8AC3E}">
        <p14:creationId xmlns:p14="http://schemas.microsoft.com/office/powerpoint/2010/main" val="4143057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DD8C7-3FF2-FB46-ADFD-690398E0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FA6CF-F649-A342-86C5-38958559C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Session 3</a:t>
            </a:r>
          </a:p>
          <a:p>
            <a:pPr marL="0" indent="0">
              <a:buNone/>
            </a:pPr>
            <a:r>
              <a:rPr lang="en-US" dirty="0"/>
              <a:t>	DACdb made simple</a:t>
            </a:r>
          </a:p>
          <a:p>
            <a:pPr marL="0" indent="0">
              <a:buNone/>
            </a:pPr>
            <a:r>
              <a:rPr lang="en-US" dirty="0"/>
              <a:t>	Using and not abusing the Rotary Logo</a:t>
            </a:r>
          </a:p>
          <a:p>
            <a:pPr marL="0" indent="0">
              <a:buNone/>
            </a:pPr>
            <a:r>
              <a:rPr lang="en-US" dirty="0"/>
              <a:t>	Writing your MarCom Plan</a:t>
            </a:r>
          </a:p>
        </p:txBody>
      </p:sp>
    </p:spTree>
    <p:extLst>
      <p:ext uri="{BB962C8B-B14F-4D97-AF65-F5344CB8AC3E}">
        <p14:creationId xmlns:p14="http://schemas.microsoft.com/office/powerpoint/2010/main" val="4097727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C15753-C67D-4F4B-8996-928754052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94800" y="388937"/>
            <a:ext cx="12059946" cy="669997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315B2-CD56-C64F-A28E-4E8C339EC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60977" y="-1979671"/>
            <a:ext cx="5786294" cy="4926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95BCFD-3530-6047-815D-887AD691F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54" y="1704137"/>
            <a:ext cx="12059946" cy="4414731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  <a:t>The first step in growing </a:t>
            </a:r>
            <a:b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  <a:t>Membership and Foundation </a:t>
            </a:r>
            <a:b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  <a:t>is </a:t>
            </a:r>
            <a:b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making sure people know we exist.</a:t>
            </a:r>
            <a:b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15720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and child smiling&#10;&#10;Description automatically generated with low confidence">
            <a:extLst>
              <a:ext uri="{FF2B5EF4-FFF2-40B4-BE49-F238E27FC236}">
                <a16:creationId xmlns:a16="http://schemas.microsoft.com/office/drawing/2014/main" id="{AA0F8797-3D7B-5C4A-8A4A-8726FD5A6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673" y="1444232"/>
            <a:ext cx="5070815" cy="5413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B4685-2111-E94C-928B-1E0BB9B23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468" y="614322"/>
            <a:ext cx="8787063" cy="1325563"/>
          </a:xfrm>
        </p:spPr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have to see us working</a:t>
            </a:r>
          </a:p>
        </p:txBody>
      </p:sp>
      <p:pic>
        <p:nvPicPr>
          <p:cNvPr id="5" name="Content Placeholder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AE8F88FB-5F82-AA4F-A41E-0FFAEBD44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939885"/>
            <a:ext cx="6074743" cy="4552990"/>
          </a:xfrm>
        </p:spPr>
      </p:pic>
    </p:spTree>
    <p:extLst>
      <p:ext uri="{BB962C8B-B14F-4D97-AF65-F5344CB8AC3E}">
        <p14:creationId xmlns:p14="http://schemas.microsoft.com/office/powerpoint/2010/main" val="482560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9C34-84BF-064F-A446-A859807A3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514" y="471864"/>
            <a:ext cx="4296428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have to be visible!</a:t>
            </a:r>
          </a:p>
        </p:txBody>
      </p:sp>
      <p:pic>
        <p:nvPicPr>
          <p:cNvPr id="5" name="Content Placeholder 4" descr="A group of people standing under a tent&#10;&#10;Description automatically generated with medium confidence">
            <a:extLst>
              <a:ext uri="{FF2B5EF4-FFF2-40B4-BE49-F238E27FC236}">
                <a16:creationId xmlns:a16="http://schemas.microsoft.com/office/drawing/2014/main" id="{41741A83-37D5-324F-A7CE-94EB925C8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836" y="1995753"/>
            <a:ext cx="5801784" cy="4351338"/>
          </a:xfrm>
        </p:spPr>
      </p:pic>
      <p:pic>
        <p:nvPicPr>
          <p:cNvPr id="7" name="Picture 6" descr="A group of people at an outdoor event&#10;&#10;Description automatically generated with medium confidence">
            <a:extLst>
              <a:ext uri="{FF2B5EF4-FFF2-40B4-BE49-F238E27FC236}">
                <a16:creationId xmlns:a16="http://schemas.microsoft.com/office/drawing/2014/main" id="{A3A64606-B21B-AA4E-985D-8EE4025CD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900" y="471864"/>
            <a:ext cx="4385733" cy="3289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0BFD7-42BF-2B47-AD0E-A1FD7CDAF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900" y="3933428"/>
            <a:ext cx="5050896" cy="378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12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4585F2-013A-5344-BFFE-8E98E0417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340" y="812800"/>
            <a:ext cx="12367638" cy="505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5F0507-9724-D945-868A-4B5E6BD24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900" y="1915428"/>
            <a:ext cx="10924673" cy="471637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our Strategic Plan?</a:t>
            </a:r>
            <a:b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words…</a:t>
            </a:r>
            <a:b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Awareness!</a:t>
            </a:r>
            <a:br>
              <a:rPr lang="en-US" sz="8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6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7D6BD-E678-B34A-AE50-1E15B05E9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34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EA26D-5BEC-694F-8139-5B8E4B7B5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6242"/>
            <a:ext cx="10515600" cy="1705826"/>
          </a:xfrm>
        </p:spPr>
        <p:txBody>
          <a:bodyPr>
            <a:norm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Good, Have Fun, Tell Someone</a:t>
            </a:r>
            <a:br>
              <a:rPr lang="en-US" sz="9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/>
          </a:p>
        </p:txBody>
      </p:sp>
      <p:pic>
        <p:nvPicPr>
          <p:cNvPr id="5" name="Content Placeholder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5F54927-CE71-D549-A2F3-236B9278E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2796" y="1527471"/>
            <a:ext cx="10404594" cy="5436987"/>
          </a:xfrm>
        </p:spPr>
      </p:pic>
    </p:spTree>
    <p:extLst>
      <p:ext uri="{BB962C8B-B14F-4D97-AF65-F5344CB8AC3E}">
        <p14:creationId xmlns:p14="http://schemas.microsoft.com/office/powerpoint/2010/main" val="290477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9E94C-2AF0-8C48-8A7D-77C1389D5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15907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Three Elements of Rotary’s Strategic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A9A35-03D9-5A4B-9116-B184AB79E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57" y="1780678"/>
            <a:ext cx="11797990" cy="4351338"/>
          </a:xfrm>
        </p:spPr>
        <p:txBody>
          <a:bodyPr/>
          <a:lstStyle/>
          <a:p>
            <a:pPr lvl="1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Foundation–</a:t>
            </a:r>
          </a:p>
          <a:p>
            <a:pPr marL="914400" lvl="2" indent="0">
              <a:buNone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Rotary Foundation transforms your gifts into service </a:t>
            </a:r>
          </a:p>
          <a:p>
            <a:pPr marL="914400" lvl="2" indent="0">
              <a:buNone/>
            </a:pP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Membership—</a:t>
            </a:r>
          </a:p>
          <a:p>
            <a:pPr marL="457200" lvl="1" indent="0">
              <a:buNone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Sees a world where people unite and take action</a:t>
            </a:r>
          </a:p>
          <a:p>
            <a:pPr marL="457200" lvl="1" indent="0">
              <a:buNone/>
            </a:pP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Image—</a:t>
            </a:r>
          </a:p>
          <a:p>
            <a:pPr marL="914400" lvl="2" indent="0">
              <a:buNone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Create awareness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A90A61-4981-BD4A-846F-CB40AD865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93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itting, red, black, night&#10;&#10;Description automatically generated">
            <a:extLst>
              <a:ext uri="{FF2B5EF4-FFF2-40B4-BE49-F238E27FC236}">
                <a16:creationId xmlns:a16="http://schemas.microsoft.com/office/drawing/2014/main" id="{253275CF-48AC-1043-87C7-91A3A32B5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475296" y="0"/>
            <a:ext cx="16161441" cy="74342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2093B-F71D-3E41-92EC-8A12B6E9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368" y="2180492"/>
            <a:ext cx="6723186" cy="37162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Without Public Image it is like lighting a candle and placing it under a basket.</a:t>
            </a:r>
          </a:p>
        </p:txBody>
      </p:sp>
    </p:spTree>
    <p:extLst>
      <p:ext uri="{BB962C8B-B14F-4D97-AF65-F5344CB8AC3E}">
        <p14:creationId xmlns:p14="http://schemas.microsoft.com/office/powerpoint/2010/main" val="76115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082DB9-21DA-AA4E-A002-A6CB1A5F1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" y="419100"/>
            <a:ext cx="12401211" cy="627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6C1CD4-202C-D443-B958-9C7B9C1BC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B3C7A-13A3-2A4B-AA88-757B6CEF9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Survey the situation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Meet with your Foundation, Membership and discuss creating a document (digital brochure, email, or printed brochure) to distribute to your community to make sure your community knows what Rotary is doing!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sell ads to have it printed.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7458F-49FF-D147-9E79-D857A9E38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49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A9B42C-D6D2-A642-BA43-DB8D016E0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340" y="812800"/>
            <a:ext cx="12367638" cy="505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8CEF-0061-7B40-A207-37D096F03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8" y="719669"/>
            <a:ext cx="5291002" cy="3922295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Public Image you need to meet with your Foundation and Membership Chairs to know what is happening before it happens.</a:t>
            </a:r>
          </a:p>
          <a:p>
            <a:pPr marL="0" indent="0">
              <a:buNone/>
            </a:pPr>
            <a:endParaRPr lang="en-US"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after it happens.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Picture 5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D1346003-F279-A84E-AAF0-4BA151A16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057" y="577515"/>
            <a:ext cx="5229727" cy="39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14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D1748F-29A5-0247-8762-321B593D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373" y="-6096"/>
            <a:ext cx="12355373" cy="6864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4D9F8-E758-7542-B9A2-464B1A754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067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Getting started.</a:t>
            </a:r>
            <a:b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Governor’s Award for PI</a:t>
            </a:r>
            <a:b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E0646-0A34-C54D-85E2-CD5F32488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Awards for how well you created awareness for Rotary and your club.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8D30A-B88B-5146-A653-99E49FD23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5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ool&#10;&#10;Description automatically generated">
            <a:extLst>
              <a:ext uri="{FF2B5EF4-FFF2-40B4-BE49-F238E27FC236}">
                <a16:creationId xmlns:a16="http://schemas.microsoft.com/office/drawing/2014/main" id="{772C5C14-D3EE-294B-B992-2EC0F29BF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7927" y="1825625"/>
            <a:ext cx="6516146" cy="4351338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6FF58F-5C79-FD49-900E-6DE72F853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26" y="1333499"/>
            <a:ext cx="3219973" cy="2709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5A6D20-4687-8546-BED1-BC138E756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849" y="266700"/>
            <a:ext cx="5187951" cy="237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33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153A67-03A1-C34C-AE5E-9EFE7A310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" y="85344"/>
            <a:ext cx="12190781" cy="6772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511F6-CD4A-1048-AA00-BDF209436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2290"/>
            <a:ext cx="10515600" cy="211689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your club activities? Goals? And objectives?</a:t>
            </a:r>
          </a:p>
        </p:txBody>
      </p:sp>
      <p:pic>
        <p:nvPicPr>
          <p:cNvPr id="8" name="Picture 7" descr="A group of people in a store&#10;&#10;Description automatically generated">
            <a:extLst>
              <a:ext uri="{FF2B5EF4-FFF2-40B4-BE49-F238E27FC236}">
                <a16:creationId xmlns:a16="http://schemas.microsoft.com/office/drawing/2014/main" id="{6801A95F-7626-0E4E-A4ED-EC56DD5CD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456" y="2996321"/>
            <a:ext cx="12654710" cy="40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22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FE1F7B-CA16-644E-B904-40B3C8D8C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" y="184573"/>
            <a:ext cx="9954768" cy="5530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B3474B-46BC-9442-80AC-6393FFFF5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6563"/>
            <a:ext cx="12192000" cy="6400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A9D17-8106-CE47-A235-38E4619E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2162"/>
            <a:ext cx="10515600" cy="4351338"/>
          </a:xfrm>
        </p:spPr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a calendar of all the events your Club will have in your year… fundraisers, parties, projects, presentations </a:t>
            </a:r>
          </a:p>
        </p:txBody>
      </p:sp>
    </p:spTree>
    <p:extLst>
      <p:ext uri="{BB962C8B-B14F-4D97-AF65-F5344CB8AC3E}">
        <p14:creationId xmlns:p14="http://schemas.microsoft.com/office/powerpoint/2010/main" val="2911166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470C08-365B-7544-975C-7F73A9E05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333"/>
            <a:ext cx="12429399" cy="69052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A9D17-8106-CE47-A235-38E4619E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142" y="1900782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the best opportunities and the best events to attract the attention?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AC89A-C6D7-C545-A433-D3D3C4B2F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89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211771-A1C5-D340-903F-28F9BB0B6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333"/>
            <a:ext cx="12090034" cy="67166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A9D17-8106-CE47-A235-38E4619E4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events that are taking place in your community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which you might participate…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Festivals, Craft Beer Celebrations, Car Shows, Coin Shows, Wildlife Expo, Sporting Events, Art Shows, etc.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 the District Newsletter for ideas other clubs are doing and copy them!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4D20A-D3EB-9B4C-957A-D1E978810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55374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38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3C8D25-DEA7-CA4C-9BFF-681F6BA96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3" y="89747"/>
            <a:ext cx="11815923" cy="65644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1C9A1-C9A5-D040-BB8E-C44436036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733" y="1947649"/>
            <a:ext cx="11133406" cy="4910351"/>
          </a:xfrm>
        </p:spPr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for opportunities for Rotary to tell our story?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picture containing standing, people, walking, woman&#10;&#10;Description automatically generated">
            <a:extLst>
              <a:ext uri="{FF2B5EF4-FFF2-40B4-BE49-F238E27FC236}">
                <a16:creationId xmlns:a16="http://schemas.microsoft.com/office/drawing/2014/main" id="{48F5D2EF-A9A9-9545-8C5A-DC20EB74B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09362"/>
            <a:ext cx="12192000" cy="374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47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469467-A427-664C-9C70-0EB344116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2" y="-11641"/>
            <a:ext cx="12365355" cy="6869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16D40D-7523-D344-ADCE-4CED29FE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14" y="1006147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specific about what you wish to accomplish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21DFE-904B-4C4C-9AAE-C683BEAB5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614" y="2691341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do you want to reach? 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(Not everybody)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 you want them to do?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will determine a success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 (Number of people reached?  Amount of money raised?  Number of new members recruited?)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CD37B5-D2E9-0D40-98F9-8BFB3CCC2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55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64C2-C7A6-7C44-B657-0919DEBB2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 tooltip="http://Wicomicorotary.com"/>
              </a:rPr>
              <a:t>Wicomicorotary.com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A0BE4-DF5A-DE4E-BE1F-02BB21E16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Write this down.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is an incredible idea that really creates awareness!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48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7D93087-5DFF-7B49-BA39-C2692166E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1723" y="0"/>
            <a:ext cx="10117075" cy="6858000"/>
          </a:xfrm>
        </p:spPr>
      </p:pic>
    </p:spTree>
    <p:extLst>
      <p:ext uri="{BB962C8B-B14F-4D97-AF65-F5344CB8AC3E}">
        <p14:creationId xmlns:p14="http://schemas.microsoft.com/office/powerpoint/2010/main" val="696946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and a child playing baseball&#10;&#10;Description automatically generated with low confidence">
            <a:extLst>
              <a:ext uri="{FF2B5EF4-FFF2-40B4-BE49-F238E27FC236}">
                <a16:creationId xmlns:a16="http://schemas.microsoft.com/office/drawing/2014/main" id="{517FE1A0-3B65-3E48-9727-C86761A7F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6194" y="0"/>
            <a:ext cx="5265279" cy="6860300"/>
          </a:xfrm>
        </p:spPr>
      </p:pic>
    </p:spTree>
    <p:extLst>
      <p:ext uri="{BB962C8B-B14F-4D97-AF65-F5344CB8AC3E}">
        <p14:creationId xmlns:p14="http://schemas.microsoft.com/office/powerpoint/2010/main" val="3508785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05A1D-F98D-0143-BAB1-A913EE7E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Table&#10;&#10;Description automatically generated with low confidence">
            <a:extLst>
              <a:ext uri="{FF2B5EF4-FFF2-40B4-BE49-F238E27FC236}">
                <a16:creationId xmlns:a16="http://schemas.microsoft.com/office/drawing/2014/main" id="{1A70664B-0332-8940-9508-F2FCDF458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583" y="0"/>
            <a:ext cx="5828417" cy="6546575"/>
          </a:xfr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1E42FC2-9F28-EF42-9307-4FD4D9729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752" y="1080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9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2EC4A6-397C-B84F-87FC-26D60449F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141" y="681037"/>
            <a:ext cx="5187951" cy="2370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E110EA-0670-4E45-9D4D-BCD216CAC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26" y="1333499"/>
            <a:ext cx="3219973" cy="2709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33FD32-9194-ED4F-B1DB-C88AE7C43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45" y="960871"/>
            <a:ext cx="10924309" cy="1325563"/>
          </a:xfrm>
        </p:spPr>
        <p:txBody>
          <a:bodyPr/>
          <a:lstStyle/>
          <a:p>
            <a:r>
              <a:rPr lang="en-US" dirty="0"/>
              <a:t>Don’t underestimate the power of simple tools.</a:t>
            </a:r>
          </a:p>
        </p:txBody>
      </p:sp>
      <p:pic>
        <p:nvPicPr>
          <p:cNvPr id="5" name="Content Placeholder 4" descr="A picture containing tool&#10;&#10;Description automatically generated">
            <a:extLst>
              <a:ext uri="{FF2B5EF4-FFF2-40B4-BE49-F238E27FC236}">
                <a16:creationId xmlns:a16="http://schemas.microsoft.com/office/drawing/2014/main" id="{772C5C14-D3EE-294B-B992-2EC0F29BF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37927" y="1825625"/>
            <a:ext cx="6516146" cy="4351338"/>
          </a:xfrm>
        </p:spPr>
      </p:pic>
    </p:spTree>
    <p:extLst>
      <p:ext uri="{BB962C8B-B14F-4D97-AF65-F5344CB8AC3E}">
        <p14:creationId xmlns:p14="http://schemas.microsoft.com/office/powerpoint/2010/main" val="2309221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268C7-1D76-4D4C-A885-A40FD4D8D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0481D43-E510-A747-846F-EA1E8F146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-179837"/>
            <a:ext cx="5753622" cy="7037838"/>
          </a:xfrm>
        </p:spPr>
      </p:pic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15061381-C90D-0A49-8060-08CE68A82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58"/>
            <a:ext cx="5511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02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B9E3D7E-F96D-BE4D-A29B-3C6664920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38" y="-231495"/>
            <a:ext cx="5821014" cy="7222603"/>
          </a:xfrm>
          <a:prstGeom prst="rect">
            <a:avLst/>
          </a:prstGeom>
        </p:spPr>
      </p:pic>
      <p:pic>
        <p:nvPicPr>
          <p:cNvPr id="7" name="Picture 6" descr="A picture containing text, newspaper, different, screenshot&#10;&#10;Description automatically generated">
            <a:extLst>
              <a:ext uri="{FF2B5EF4-FFF2-40B4-BE49-F238E27FC236}">
                <a16:creationId xmlns:a16="http://schemas.microsoft.com/office/drawing/2014/main" id="{76DD4625-4EFA-A445-9AA5-F3D88156E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23" y="0"/>
            <a:ext cx="5412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739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907C6E-10AF-824B-B552-E919CB7C27AA}"/>
              </a:ext>
            </a:extLst>
          </p:cNvPr>
          <p:cNvSpPr txBox="1"/>
          <p:nvPr/>
        </p:nvSpPr>
        <p:spPr>
          <a:xfrm>
            <a:off x="1087395" y="1134420"/>
            <a:ext cx="102422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can you promote Rotary’s story?</a:t>
            </a:r>
          </a:p>
          <a:p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Guerilla tactics– Signs, Tee shirts, Banners, </a:t>
            </a:r>
          </a:p>
          <a:p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Media– FaceBook,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Instagram, Twitter, 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Pinterest, YouTube, etc.  </a:t>
            </a:r>
          </a:p>
          <a:p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200" dirty="0"/>
          </a:p>
        </p:txBody>
      </p:sp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96FDC42C-A7C5-BB4D-AF42-143CDBA03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085" y="2771074"/>
            <a:ext cx="6513538" cy="408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9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D2A08-23EA-7744-8804-743B6F7A8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indoor, keyboard, vessel, bottle&#10;&#10;Description automatically generated">
            <a:extLst>
              <a:ext uri="{FF2B5EF4-FFF2-40B4-BE49-F238E27FC236}">
                <a16:creationId xmlns:a16="http://schemas.microsoft.com/office/drawing/2014/main" id="{9DE6B0D0-96ED-3842-94C8-E1696AB4C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493257" y="-224852"/>
            <a:ext cx="6820871" cy="7082852"/>
          </a:xfrm>
        </p:spPr>
      </p:pic>
      <p:pic>
        <p:nvPicPr>
          <p:cNvPr id="7" name="Picture 6" descr="A car with a sticker on it&#10;&#10;Description automatically generated with medium confidence">
            <a:extLst>
              <a:ext uri="{FF2B5EF4-FFF2-40B4-BE49-F238E27FC236}">
                <a16:creationId xmlns:a16="http://schemas.microsoft.com/office/drawing/2014/main" id="{FAEC7C6D-C3F6-F546-83A6-5B3391CDC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557" y="-719528"/>
            <a:ext cx="7870444" cy="757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77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D4FAD-A888-EE40-A1C8-F6F79EA6C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9495" y="-437545"/>
            <a:ext cx="13489754" cy="7494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10706D-6D74-4B45-82E8-CDB40F00C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033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Promoting Rotary… 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innovative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93BE3-97AD-DA43-A326-D87DC980E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566"/>
            <a:ext cx="10515600" cy="2790845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My favorite tool—YouTube</a:t>
            </a:r>
          </a:p>
          <a:p>
            <a:pPr lvl="1"/>
            <a:r>
              <a:rPr lang="en-US" dirty="0"/>
              <a:t>Video of Rotarian of the year    		• Video of projects</a:t>
            </a:r>
          </a:p>
          <a:p>
            <a:pPr lvl="1"/>
            <a:r>
              <a:rPr lang="en-US" dirty="0"/>
              <a:t>Video of exceptional speakers   		• Video of Rotarians having fun!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 make Rotary visible </a:t>
            </a:r>
          </a:p>
          <a:p>
            <a:pPr lvl="1"/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CB401E-C822-0F4E-8082-D388DDD2F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573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BCF35-6FC1-4047-8DF7-8A3F9A4EF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dirty="0">
                <a:latin typeface="Gill Sans Ultra Bold" panose="020B0A02020104020203" pitchFamily="34" charset="77"/>
              </a:rPr>
              <a:t>We buy with </a:t>
            </a:r>
            <a:br>
              <a:rPr lang="en-US" sz="8800" dirty="0">
                <a:latin typeface="Gill Sans Ultra Bold" panose="020B0A02020104020203" pitchFamily="34" charset="77"/>
              </a:rPr>
            </a:br>
            <a:r>
              <a:rPr lang="en-US" sz="8800" dirty="0">
                <a:latin typeface="Gill Sans Ultra Bold" panose="020B0A02020104020203" pitchFamily="34" charset="77"/>
              </a:rPr>
              <a:t>our eyes.</a:t>
            </a:r>
          </a:p>
        </p:txBody>
      </p:sp>
    </p:spTree>
    <p:extLst>
      <p:ext uri="{BB962C8B-B14F-4D97-AF65-F5344CB8AC3E}">
        <p14:creationId xmlns:p14="http://schemas.microsoft.com/office/powerpoint/2010/main" val="19822589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29029" name="Picture 5">
            <a:extLst>
              <a:ext uri="{FF2B5EF4-FFF2-40B4-BE49-F238E27FC236}">
                <a16:creationId xmlns:a16="http://schemas.microsoft.com/office/drawing/2014/main" id="{A1A7B1F2-FE1D-5048-B40B-70B2C206F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5" b="2016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196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AB7AEC-A4D3-E343-B895-BE614C9A6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271057"/>
            <a:ext cx="11749414" cy="2322772"/>
          </a:xfrm>
        </p:spPr>
        <p:txBody>
          <a:bodyPr>
            <a:normAutofit fontScale="25000" lnSpcReduction="20000"/>
          </a:bodyPr>
          <a:lstStyle/>
          <a:p>
            <a:endParaRPr lang="en-US" sz="3200" b="1" dirty="0"/>
          </a:p>
          <a:p>
            <a:endParaRPr lang="en-US" sz="3200" b="1" dirty="0"/>
          </a:p>
          <a:p>
            <a:r>
              <a:rPr lang="en-US" sz="28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Good, Have Fun, </a:t>
            </a:r>
          </a:p>
          <a:p>
            <a:r>
              <a:rPr lang="en-US" sz="28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Tell Someone</a:t>
            </a:r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r>
              <a:rPr lang="en-US" sz="1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#DoGoodHaveFunTellSomeone</a:t>
            </a:r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15599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C8088-8859-B342-92BA-E7818366A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Rotary?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EEAEB28-9A1C-EA44-9566-AE22A076E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4001294"/>
            <a:ext cx="0" cy="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A54D6D-38D6-8D40-B7EB-743AE9DEA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13" name="Picture 12" descr="A group of people posing for a photo in front of a christmas tree&#10;&#10;Description automatically generated">
            <a:extLst>
              <a:ext uri="{FF2B5EF4-FFF2-40B4-BE49-F238E27FC236}">
                <a16:creationId xmlns:a16="http://schemas.microsoft.com/office/drawing/2014/main" id="{BD881979-F6F0-6444-944D-35194D0B8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31" y="1305940"/>
            <a:ext cx="11881138" cy="499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1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People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32B7FB6B-F69E-AD42-88CC-9366A19FF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756" b="270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9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7604B13-74D9-C54D-BC55-202E8D64B10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first thing you do at the start of your year is buy Tee Shirts for your entire club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FCB5EA-26AA-8743-ADEF-82BC6EE63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11" y="1488963"/>
            <a:ext cx="12869222" cy="580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930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AB7AEC-A4D3-E343-B895-BE614C9A6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271057"/>
            <a:ext cx="11749414" cy="2322772"/>
          </a:xfrm>
        </p:spPr>
        <p:txBody>
          <a:bodyPr>
            <a:normAutofit fontScale="25000" lnSpcReduction="20000"/>
          </a:bodyPr>
          <a:lstStyle/>
          <a:p>
            <a:endParaRPr lang="en-US" sz="3200" b="1" dirty="0"/>
          </a:p>
          <a:p>
            <a:endParaRPr lang="en-US" sz="3200" b="1" dirty="0"/>
          </a:p>
          <a:p>
            <a:r>
              <a:rPr lang="en-US" sz="28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Good, Have Fun, </a:t>
            </a:r>
          </a:p>
          <a:p>
            <a:r>
              <a:rPr lang="en-US" sz="28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Tell Someone</a:t>
            </a:r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r>
              <a:rPr lang="en-US" sz="1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#DoGoodHaveFunTellSomeone</a:t>
            </a:r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483976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76005E-60F2-F642-9579-64AE64450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185">
            <a:off x="216569" y="3905481"/>
            <a:ext cx="3862085" cy="2574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97B324-648B-EF44-A83F-4089F3DB2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785">
            <a:off x="3406176" y="397191"/>
            <a:ext cx="4263390" cy="2398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13BE4-5BCE-FA40-9B74-073D59B7D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95" y="3191897"/>
            <a:ext cx="2006600" cy="3009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AF9F50-198C-D948-8349-C96AE1A35E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506">
            <a:off x="7523952" y="731568"/>
            <a:ext cx="4231495" cy="28209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31D0C2-CAEC-6243-9DA9-5BEC8C043B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0194" y="3429000"/>
            <a:ext cx="4589156" cy="3059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BF0A23-4444-F44D-ABA1-FDFC4ECCA1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12" y="92791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856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64A05F8F-2D67-104F-9FDC-E2F2679FB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097580" y="0"/>
            <a:ext cx="14488091" cy="6858000"/>
          </a:xfrm>
        </p:spPr>
      </p:pic>
    </p:spTree>
    <p:extLst>
      <p:ext uri="{BB962C8B-B14F-4D97-AF65-F5344CB8AC3E}">
        <p14:creationId xmlns:p14="http://schemas.microsoft.com/office/powerpoint/2010/main" val="3739499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000E-36DA-B244-9D6D-8BBB6354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latin typeface="Gill Sans Ultra Bold" panose="020B0A02020104020203" pitchFamily="34" charset="77"/>
              </a:rPr>
              <a:t>We buy with </a:t>
            </a:r>
            <a:br>
              <a:rPr lang="en-US" sz="8000" dirty="0">
                <a:latin typeface="Gill Sans Ultra Bold" panose="020B0A02020104020203" pitchFamily="34" charset="77"/>
              </a:rPr>
            </a:br>
            <a:r>
              <a:rPr lang="en-US" sz="8000" dirty="0">
                <a:latin typeface="Gill Sans Ultra Bold" panose="020B0A02020104020203" pitchFamily="34" charset="77"/>
              </a:rPr>
              <a:t>our eyes.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7200736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AEB696-0A82-7B48-AB2D-B6D942AB8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6934">
            <a:off x="6244805" y="274816"/>
            <a:ext cx="5072149" cy="317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B366A5-BE76-C845-9B21-A3D2666CF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410" y="3865939"/>
            <a:ext cx="4001161" cy="2725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E2DF26-B58D-9843-A5E2-37A9FA960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5991">
            <a:off x="198896" y="466499"/>
            <a:ext cx="4572000" cy="2565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BE4825-AF3D-4E4F-A6A5-2E19A5178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8278" y="3719724"/>
            <a:ext cx="6032541" cy="362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723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D2D39D-1BD3-3C48-AA36-173A1DC9D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5354">
            <a:off x="-36751" y="56649"/>
            <a:ext cx="3864500" cy="2422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B67C22-AE18-0243-9E6C-4ABE98DCD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2359">
            <a:off x="5655996" y="0"/>
            <a:ext cx="6282003" cy="4183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32883D-6EA0-EE4F-8A41-163D970AC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268" y="4205471"/>
            <a:ext cx="4608010" cy="26464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A77814-81D2-3548-87D9-C5A33BD21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5724" y="1268079"/>
            <a:ext cx="3948625" cy="29373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A67D74-C82D-4047-B1E0-6187093AC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00" y="3789600"/>
            <a:ext cx="45720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013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46AD9-D76B-764E-ACB8-AB0BFFA2B889}"/>
              </a:ext>
            </a:extLst>
          </p:cNvPr>
          <p:cNvSpPr txBox="1"/>
          <p:nvPr/>
        </p:nvSpPr>
        <p:spPr>
          <a:xfrm>
            <a:off x="602674" y="1309254"/>
            <a:ext cx="109312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are approximately 500,000 Red Cross volunteers, including FemaCorps and AmeriCorps members and 35,000 employees in 600 Chapters.  They provide services all over the world.</a:t>
            </a:r>
          </a:p>
        </p:txBody>
      </p:sp>
    </p:spTree>
    <p:extLst>
      <p:ext uri="{BB962C8B-B14F-4D97-AF65-F5344CB8AC3E}">
        <p14:creationId xmlns:p14="http://schemas.microsoft.com/office/powerpoint/2010/main" val="17589450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BB07E-E117-D64B-AF6E-479B6E9A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erson wearing a blue shirt&#10;&#10;Description automatically generated">
            <a:extLst>
              <a:ext uri="{FF2B5EF4-FFF2-40B4-BE49-F238E27FC236}">
                <a16:creationId xmlns:a16="http://schemas.microsoft.com/office/drawing/2014/main" id="{7FE3A3FC-7BBB-9F49-A317-C4A029A00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684859" cy="3684859"/>
          </a:xfrm>
        </p:spPr>
      </p:pic>
      <p:pic>
        <p:nvPicPr>
          <p:cNvPr id="7" name="Picture 6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83B15A16-795B-0C4B-8236-F2BA1FD14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204" y="0"/>
            <a:ext cx="5237165" cy="3925229"/>
          </a:xfrm>
          <a:prstGeom prst="rect">
            <a:avLst/>
          </a:prstGeom>
        </p:spPr>
      </p:pic>
      <p:pic>
        <p:nvPicPr>
          <p:cNvPr id="13" name="Picture 1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C7B601D-FE46-2642-86BC-7646B38BB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4859" y="-107525"/>
            <a:ext cx="2596996" cy="2596996"/>
          </a:xfrm>
          <a:prstGeom prst="rect">
            <a:avLst/>
          </a:prstGeom>
        </p:spPr>
      </p:pic>
      <p:pic>
        <p:nvPicPr>
          <p:cNvPr id="15" name="Picture 14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B5405338-F39A-7049-B470-D10712954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709825"/>
            <a:ext cx="6116516" cy="3278133"/>
          </a:xfrm>
          <a:prstGeom prst="rect">
            <a:avLst/>
          </a:prstGeom>
        </p:spPr>
      </p:pic>
      <p:pic>
        <p:nvPicPr>
          <p:cNvPr id="17" name="Picture 16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1681B916-0E9A-C847-AA9D-A0C1CAF6A7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7844" y="-865164"/>
            <a:ext cx="4572000" cy="3048000"/>
          </a:xfrm>
          <a:prstGeom prst="rect">
            <a:avLst/>
          </a:prstGeom>
        </p:spPr>
      </p:pic>
      <p:pic>
        <p:nvPicPr>
          <p:cNvPr id="19" name="Picture 18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0E0289A7-8B1F-0149-BF4E-82E4F8CD4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170" y="3331260"/>
            <a:ext cx="3467874" cy="3485852"/>
          </a:xfrm>
          <a:prstGeom prst="rect">
            <a:avLst/>
          </a:prstGeom>
        </p:spPr>
      </p:pic>
      <p:pic>
        <p:nvPicPr>
          <p:cNvPr id="21" name="Picture 20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CD305CB5-CF69-CF4E-820B-A10A9090EA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531" t="-43936" r="-15531" b="42798"/>
          <a:stretch/>
        </p:blipFill>
        <p:spPr>
          <a:xfrm>
            <a:off x="3252048" y="280825"/>
            <a:ext cx="5590250" cy="685800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DD75C263-EE41-E347-B9AD-0A00C5E715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4631" y="1842429"/>
            <a:ext cx="3458582" cy="3278134"/>
          </a:xfrm>
          <a:prstGeom prst="rect">
            <a:avLst/>
          </a:prstGeom>
        </p:spPr>
      </p:pic>
      <p:pic>
        <p:nvPicPr>
          <p:cNvPr id="23" name="Picture 22" descr="A person wearing a blue shirt&#10;&#10;Description automatically generated">
            <a:extLst>
              <a:ext uri="{FF2B5EF4-FFF2-40B4-BE49-F238E27FC236}">
                <a16:creationId xmlns:a16="http://schemas.microsoft.com/office/drawing/2014/main" id="{028493B6-986A-A945-B17A-AF9D3D288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369" y="2191021"/>
            <a:ext cx="3079788" cy="15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177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05585-E583-D14A-82F0-16A976739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"/>
            <a:ext cx="10287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9B2736-398B-9849-ABF0-EB4711DBCBF4}"/>
              </a:ext>
            </a:extLst>
          </p:cNvPr>
          <p:cNvSpPr txBox="1"/>
          <p:nvPr/>
        </p:nvSpPr>
        <p:spPr>
          <a:xfrm>
            <a:off x="1090246" y="1367025"/>
            <a:ext cx="100115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are over 1,200,000 Rotarians in 35,000 clubs </a:t>
            </a:r>
          </a:p>
          <a:p>
            <a:pPr algn="ctr"/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over 220 countries.</a:t>
            </a:r>
          </a:p>
          <a:p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we need to do is be more visible.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15C2CB-A1C6-9E4E-A022-3823E2B86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4764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020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CC3F-2DF8-4A42-A5F0-E3A0B7A69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Content Placeholder 4" descr="A picture containing person, road, outdoor, yellow&#10;&#10;Description automatically generated">
            <a:extLst>
              <a:ext uri="{FF2B5EF4-FFF2-40B4-BE49-F238E27FC236}">
                <a16:creationId xmlns:a16="http://schemas.microsoft.com/office/drawing/2014/main" id="{DF9514E6-CCB1-614A-B68D-278A25F05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5156"/>
            <a:ext cx="7481771" cy="3411688"/>
          </a:xfr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51CBF08-FA9B-F746-A948-FDFB23C2D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66172"/>
            <a:ext cx="12192000" cy="4584700"/>
          </a:xfrm>
          <a:prstGeom prst="rect">
            <a:avLst/>
          </a:prstGeom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2E59966-0809-6942-9617-3F542FA0D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771" y="-540524"/>
            <a:ext cx="4941229" cy="370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32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A4C4AF-17D8-C44A-B634-89ADBE2EF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6" y="0"/>
            <a:ext cx="512016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93EB55-5FF6-E644-BF37-D87645BA1593}"/>
              </a:ext>
            </a:extLst>
          </p:cNvPr>
          <p:cNvSpPr txBox="1"/>
          <p:nvPr/>
        </p:nvSpPr>
        <p:spPr>
          <a:xfrm>
            <a:off x="6095999" y="746975"/>
            <a:ext cx="5520745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Image</a:t>
            </a:r>
          </a:p>
          <a:p>
            <a:r>
              <a:rPr lang="en-US" sz="9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</a:p>
          <a:p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23, 2022</a:t>
            </a:r>
          </a:p>
        </p:txBody>
      </p:sp>
    </p:spTree>
    <p:extLst>
      <p:ext uri="{BB962C8B-B14F-4D97-AF65-F5344CB8AC3E}">
        <p14:creationId xmlns:p14="http://schemas.microsoft.com/office/powerpoint/2010/main" val="27294083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5045A-7345-934A-A655-7B3B766C4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oup of people standing on the floor&#10;&#10;Description automatically generated">
            <a:extLst>
              <a:ext uri="{FF2B5EF4-FFF2-40B4-BE49-F238E27FC236}">
                <a16:creationId xmlns:a16="http://schemas.microsoft.com/office/drawing/2014/main" id="{43973A9B-01A7-FA4D-82CF-3EB9D616A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289842" y="-3175"/>
            <a:ext cx="9005876" cy="7039594"/>
          </a:xfrm>
        </p:spPr>
      </p:pic>
      <p:pic>
        <p:nvPicPr>
          <p:cNvPr id="7" name="Picture 6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2F8322C4-8AA9-D845-BE4E-BC011AF06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536" y="0"/>
            <a:ext cx="7840942" cy="2854712"/>
          </a:xfrm>
          <a:prstGeom prst="rect">
            <a:avLst/>
          </a:prstGeom>
        </p:spPr>
      </p:pic>
      <p:pic>
        <p:nvPicPr>
          <p:cNvPr id="9" name="Picture 8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E449C837-A0F7-9549-A62B-8F2B6CE3C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536" y="2870917"/>
            <a:ext cx="74262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516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3AA8E92-58E2-D64D-9695-FADCBBAF1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0727" y="-1601491"/>
            <a:ext cx="13682950" cy="9108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90A46D-0199-374B-9977-39391AEA9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558" y="409192"/>
            <a:ext cx="8360884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this is visible!</a:t>
            </a:r>
          </a:p>
        </p:txBody>
      </p:sp>
    </p:spTree>
    <p:extLst>
      <p:ext uri="{BB962C8B-B14F-4D97-AF65-F5344CB8AC3E}">
        <p14:creationId xmlns:p14="http://schemas.microsoft.com/office/powerpoint/2010/main" val="2139939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116422-D880-4A48-9A9A-85D005901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0"/>
            <a:ext cx="10287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0E7DE8-01D0-1A4D-A6BD-6645392BE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9030"/>
            <a:ext cx="10515600" cy="31599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do a good job of doing good… we can do better at telling someone.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94012-489D-784F-BEDC-D9E31DC4C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341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4D9056-653D-E64A-9ABB-7E9577032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96" y="130387"/>
            <a:ext cx="10052304" cy="558461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1AB7AEC-A4D3-E343-B895-BE614C9A6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586" y="1181847"/>
            <a:ext cx="11749414" cy="2322772"/>
          </a:xfrm>
        </p:spPr>
        <p:txBody>
          <a:bodyPr>
            <a:normAutofit fontScale="25000" lnSpcReduction="20000"/>
          </a:bodyPr>
          <a:lstStyle/>
          <a:p>
            <a:endParaRPr lang="en-US" sz="3200" b="1" dirty="0"/>
          </a:p>
          <a:p>
            <a:endParaRPr lang="en-US" sz="3200" b="1" dirty="0"/>
          </a:p>
          <a:p>
            <a:r>
              <a:rPr lang="en-US" sz="28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Good, Have Fun, </a:t>
            </a:r>
          </a:p>
          <a:p>
            <a:r>
              <a:rPr lang="en-US" sz="28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Tell Someone</a:t>
            </a:r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r>
              <a:rPr lang="en-US" sz="1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#DoGoodHaveFunTellSomeone</a:t>
            </a:r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FA7F58-B30E-794B-AB6D-0038871A4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043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5D323-774D-DA4B-8B33-A21378EF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336" y="2511736"/>
            <a:ext cx="8847662" cy="2199653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sure you are seen!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picture containing person, road, outdoor, yellow&#10;&#10;Description automatically generated">
            <a:extLst>
              <a:ext uri="{FF2B5EF4-FFF2-40B4-BE49-F238E27FC236}">
                <a16:creationId xmlns:a16="http://schemas.microsoft.com/office/drawing/2014/main" id="{713E4D7F-6B6C-3847-860D-01CA2D6ED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51" y="1218270"/>
            <a:ext cx="10928195" cy="44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034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9C8758-D00E-4D47-8A31-6F06A411986F}"/>
              </a:ext>
            </a:extLst>
          </p:cNvPr>
          <p:cNvSpPr txBox="1"/>
          <p:nvPr/>
        </p:nvSpPr>
        <p:spPr>
          <a:xfrm>
            <a:off x="1634067" y="993899"/>
            <a:ext cx="107526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Image Committee</a:t>
            </a: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Ken Gasque, Chair,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ken@Gasque.com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 803.553.0010</a:t>
            </a: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Terry Moore, Website, DACdb,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tr_moore@bellsouth.net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Joan Simpson Player, District Newsletter and Social Media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joansp.rchhi@gmail.com</a:t>
            </a:r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Ron Hill, Traditional Media</a:t>
            </a: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Sandee Brooks &amp; Mary Gasque—End Polio/World Polio Day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494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7133C1-F062-504A-87EA-16387F6FE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69" y="508000"/>
            <a:ext cx="11525331" cy="6670610"/>
          </a:xfrm>
          <a:prstGeom prst="rect">
            <a:avLst/>
          </a:prstGeom>
        </p:spPr>
      </p:pic>
      <p:pic>
        <p:nvPicPr>
          <p:cNvPr id="168964" name="Picture 4">
            <a:extLst>
              <a:ext uri="{FF2B5EF4-FFF2-40B4-BE49-F238E27FC236}">
                <a16:creationId xmlns:a16="http://schemas.microsoft.com/office/drawing/2014/main" id="{320BFD20-1F62-2747-B528-5FD3C2A4A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109663"/>
            <a:ext cx="4981575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5" name="Picture 5">
            <a:extLst>
              <a:ext uri="{FF2B5EF4-FFF2-40B4-BE49-F238E27FC236}">
                <a16:creationId xmlns:a16="http://schemas.microsoft.com/office/drawing/2014/main" id="{5440E8C9-94B8-474B-9AF2-9D2B0AA8F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1155700"/>
            <a:ext cx="4984750" cy="386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6" name="Picture 6">
            <a:extLst>
              <a:ext uri="{FF2B5EF4-FFF2-40B4-BE49-F238E27FC236}">
                <a16:creationId xmlns:a16="http://schemas.microsoft.com/office/drawing/2014/main" id="{A1CB5713-2B5C-634C-AAB4-7918F6364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1160463"/>
            <a:ext cx="5029200" cy="388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7" name="Picture 7">
            <a:extLst>
              <a:ext uri="{FF2B5EF4-FFF2-40B4-BE49-F238E27FC236}">
                <a16:creationId xmlns:a16="http://schemas.microsoft.com/office/drawing/2014/main" id="{926ACFD1-217B-2445-8C5A-198B016C0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1" y="1144588"/>
            <a:ext cx="5072063" cy="391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4AF422-32E7-664F-92F1-04F5588CCE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E0D7B8-301C-8141-AE1E-8CFB6429694F}"/>
              </a:ext>
            </a:extLst>
          </p:cNvPr>
          <p:cNvSpPr txBox="1"/>
          <p:nvPr/>
        </p:nvSpPr>
        <p:spPr>
          <a:xfrm>
            <a:off x="2180432" y="1345684"/>
            <a:ext cx="78311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Four Rules of Success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295594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1AB77-4969-6746-9466-3A3411C7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240" y="253682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30608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CE85291-13B3-CA4C-AC76-902DE14B2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9398" y="270456"/>
            <a:ext cx="12019852" cy="6677696"/>
          </a:xfrm>
        </p:spPr>
      </p:pic>
    </p:spTree>
    <p:extLst>
      <p:ext uri="{BB962C8B-B14F-4D97-AF65-F5344CB8AC3E}">
        <p14:creationId xmlns:p14="http://schemas.microsoft.com/office/powerpoint/2010/main" val="2080689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A0A49-C14F-8F4C-8CA3-929D4C3DA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39" y="1435578"/>
            <a:ext cx="11973663" cy="4471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304D6-2E15-0A48-A3AA-F74FE0EE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158" y="1506827"/>
            <a:ext cx="10413642" cy="3116687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Hi,</a:t>
            </a:r>
            <a:b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I’m Ken Gasque</a:t>
            </a:r>
            <a:b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Your District 7770 Public Image Chair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09993C-925E-CA46-A541-F01254E93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587" y="5617666"/>
            <a:ext cx="2705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40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FD5EBC-3431-9849-A2A5-5D8769BFE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26"/>
            <a:ext cx="12733020" cy="7073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59D834-5302-F249-8FDF-5C676B826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1010"/>
            <a:ext cx="11136682" cy="1325563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associate is Dawn Rochelle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25A49-1A64-DE4F-9898-890A1C6C1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1510"/>
            <a:ext cx="10515600" cy="4351338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dirty="0">
                <a:solidFill>
                  <a:srgbClr val="001B51"/>
                </a:solidFill>
              </a:rPr>
              <a:t>Assistant Rotary Public Image Coordinator, </a:t>
            </a:r>
            <a:endParaRPr lang="en-US" sz="2800" b="1" dirty="0">
              <a:solidFill>
                <a:srgbClr val="001B5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dirty="0">
                <a:solidFill>
                  <a:srgbClr val="001B51"/>
                </a:solidFill>
              </a:rPr>
              <a:t>PDG D7730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dirty="0">
                <a:solidFill>
                  <a:srgbClr val="001B51"/>
                </a:solidFill>
              </a:rPr>
              <a:t>Z33 Empowering Girls Ambassador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800" dirty="0">
                <a:solidFill>
                  <a:srgbClr val="001B51"/>
                </a:solidFill>
              </a:rPr>
              <a:t>Rotary Club of Jacksonville (NC)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176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17440</TotalTime>
  <Words>1744</Words>
  <Application>Microsoft Macintosh PowerPoint</Application>
  <PresentationFormat>Widescreen</PresentationFormat>
  <Paragraphs>242</Paragraphs>
  <Slides>67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Aharoni</vt:lpstr>
      <vt:lpstr>Arial</vt:lpstr>
      <vt:lpstr>Calibri</vt:lpstr>
      <vt:lpstr>Calibri Light</vt:lpstr>
      <vt:lpstr>Gill Sans Ultra Bold</vt:lpstr>
      <vt:lpstr>Tahoma</vt:lpstr>
      <vt:lpstr>Office Theme</vt:lpstr>
      <vt:lpstr>Agenda</vt:lpstr>
      <vt:lpstr>Agenda</vt:lpstr>
      <vt:lpstr>PowerPoint Presentation</vt:lpstr>
      <vt:lpstr>Don’t underestimate the power of simple tools.</vt:lpstr>
      <vt:lpstr>PowerPoint Presentation</vt:lpstr>
      <vt:lpstr>PowerPoint Presentation</vt:lpstr>
      <vt:lpstr>PowerPoint Presentation</vt:lpstr>
      <vt:lpstr>Hi, I’m Ken Gasque   Your District 7770 Public Image Chair</vt:lpstr>
      <vt:lpstr>My associate is Dawn Rochelle</vt:lpstr>
      <vt:lpstr>Three Take-Aways…</vt:lpstr>
      <vt:lpstr>Increase Rotary Awareness</vt:lpstr>
      <vt:lpstr>We buy with our eyes.</vt:lpstr>
      <vt:lpstr>The Four Rules of Success</vt:lpstr>
      <vt:lpstr>PowerPoint Presentation</vt:lpstr>
      <vt:lpstr>How many of you are in marketing  or advertising?</vt:lpstr>
      <vt:lpstr>A message for Presidents and Presidents Elects</vt:lpstr>
      <vt:lpstr>As Public Image Chairs our objective is to create awareness for Rotary.</vt:lpstr>
      <vt:lpstr>How many of you have heard  the old adage…   “Build a better mousetrap and ____ _____ ____ _ ____ __ ____ ____?</vt:lpstr>
      <vt:lpstr>It may be an old adage,   but it ain’t so.</vt:lpstr>
      <vt:lpstr>The first step in growing  Membership and Foundation  is  making sure people know we exist. </vt:lpstr>
      <vt:lpstr>People have to see us working</vt:lpstr>
      <vt:lpstr>We have to be visible!</vt:lpstr>
      <vt:lpstr>What is our Strategic Plan? Two words…  Create Awareness!  </vt:lpstr>
      <vt:lpstr>Do Good, Have Fun, Tell Someone </vt:lpstr>
      <vt:lpstr>The Three Elements of Rotary’s Strategic Plan</vt:lpstr>
      <vt:lpstr>Without Public Image it is like lighting a candle and placing it under a basket.</vt:lpstr>
      <vt:lpstr>Getting Started</vt:lpstr>
      <vt:lpstr>PowerPoint Presentation</vt:lpstr>
      <vt:lpstr>Getting started. Governor’s Award for PI </vt:lpstr>
      <vt:lpstr>What are your club activities? Goals? And objectives?</vt:lpstr>
      <vt:lpstr>PowerPoint Presentation</vt:lpstr>
      <vt:lpstr>PowerPoint Presentation</vt:lpstr>
      <vt:lpstr>PowerPoint Presentation</vt:lpstr>
      <vt:lpstr>PowerPoint Presentation</vt:lpstr>
      <vt:lpstr>Be specific about what you wish to accomplish</vt:lpstr>
      <vt:lpstr>Wicomicorotary.com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Promoting Rotary…  Be innovative  </vt:lpstr>
      <vt:lpstr>We buy with  our eyes.</vt:lpstr>
      <vt:lpstr>PowerPoint Presentation</vt:lpstr>
      <vt:lpstr>PowerPoint Presentation</vt:lpstr>
      <vt:lpstr>What is Rotary?</vt:lpstr>
      <vt:lpstr>PowerPoint Presentation</vt:lpstr>
      <vt:lpstr>PowerPoint Presentation</vt:lpstr>
      <vt:lpstr>PowerPoint Presentation</vt:lpstr>
      <vt:lpstr>PowerPoint Presentation</vt:lpstr>
      <vt:lpstr>We buy with  our eyes.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Now this is visible!</vt:lpstr>
      <vt:lpstr>We do a good job of doing good… we can do better at telling someone.</vt:lpstr>
      <vt:lpstr>PowerPoint Presentation</vt:lpstr>
      <vt:lpstr>          Make sure you are seen! 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Four Rules of Success</dc:title>
  <dc:creator>Ken Gasque</dc:creator>
  <cp:lastModifiedBy>Ken Gasque</cp:lastModifiedBy>
  <cp:revision>135</cp:revision>
  <cp:lastPrinted>2022-09-14T14:00:42Z</cp:lastPrinted>
  <dcterms:created xsi:type="dcterms:W3CDTF">2020-02-21T17:26:46Z</dcterms:created>
  <dcterms:modified xsi:type="dcterms:W3CDTF">2022-09-20T17:02:28Z</dcterms:modified>
</cp:coreProperties>
</file>