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71" r:id="rId2"/>
    <p:sldId id="499" r:id="rId3"/>
    <p:sldId id="503" r:id="rId4"/>
    <p:sldId id="505" r:id="rId5"/>
    <p:sldId id="504" r:id="rId6"/>
    <p:sldId id="502" r:id="rId7"/>
    <p:sldId id="493" r:id="rId8"/>
    <p:sldId id="478" r:id="rId9"/>
    <p:sldId id="483" r:id="rId10"/>
    <p:sldId id="481" r:id="rId11"/>
    <p:sldId id="488" r:id="rId12"/>
    <p:sldId id="486" r:id="rId13"/>
    <p:sldId id="485" r:id="rId14"/>
    <p:sldId id="512" r:id="rId15"/>
    <p:sldId id="513" r:id="rId16"/>
    <p:sldId id="495" r:id="rId17"/>
    <p:sldId id="496" r:id="rId18"/>
    <p:sldId id="511" r:id="rId19"/>
    <p:sldId id="510" r:id="rId20"/>
    <p:sldId id="501" r:id="rId21"/>
    <p:sldId id="498" r:id="rId22"/>
    <p:sldId id="497" r:id="rId23"/>
    <p:sldId id="508" r:id="rId24"/>
    <p:sldId id="5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e Riedel" initials="BR" lastIdx="1" clrIdx="0">
    <p:extLst>
      <p:ext uri="{19B8F6BF-5375-455C-9EA6-DF929625EA0E}">
        <p15:presenceInfo xmlns:p15="http://schemas.microsoft.com/office/powerpoint/2012/main" userId="2f94385eeecdbe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65" autoAdjust="0"/>
    <p:restoredTop sz="91638" autoAdjust="0"/>
  </p:normalViewPr>
  <p:slideViewPr>
    <p:cSldViewPr snapToGrid="0">
      <p:cViewPr varScale="1">
        <p:scale>
          <a:sx n="90" d="100"/>
          <a:sy n="90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3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 you know why Polio is Rotary’s Number One Priority?</a:t>
            </a:r>
          </a:p>
        </p:txBody>
      </p:sp>
    </p:spTree>
    <p:extLst>
      <p:ext uri="{BB962C8B-B14F-4D97-AF65-F5344CB8AC3E}">
        <p14:creationId xmlns:p14="http://schemas.microsoft.com/office/powerpoint/2010/main" val="35239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Rotarian Tommy and Chantal Bagwell will match 50%; World Fund matches 50% and Gates Foundation matches 2:1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9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0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0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0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54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05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97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25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78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0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how the world looked in 1988</a:t>
            </a:r>
          </a:p>
        </p:txBody>
      </p:sp>
    </p:spTree>
    <p:extLst>
      <p:ext uri="{BB962C8B-B14F-4D97-AF65-F5344CB8AC3E}">
        <p14:creationId xmlns:p14="http://schemas.microsoft.com/office/powerpoint/2010/main" val="124357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Only two counties remain endemic – Pakistan and Afghanistan</a:t>
            </a:r>
          </a:p>
        </p:txBody>
      </p:sp>
    </p:spTree>
    <p:extLst>
      <p:ext uri="{BB962C8B-B14F-4D97-AF65-F5344CB8AC3E}">
        <p14:creationId xmlns:p14="http://schemas.microsoft.com/office/powerpoint/2010/main" val="360794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5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9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2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9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Oral Sabin vaccine uses a weakened form of the live virus to create immunity. Rockland County is vaccine resistant</a:t>
            </a:r>
          </a:p>
        </p:txBody>
      </p:sp>
    </p:spTree>
    <p:extLst>
      <p:ext uri="{BB962C8B-B14F-4D97-AF65-F5344CB8AC3E}">
        <p14:creationId xmlns:p14="http://schemas.microsoft.com/office/powerpoint/2010/main" val="14897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68E6-D290-4035-9A35-8A080DF3FC30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5374-B4F1-4AA4-A1E0-74C27D6B3B5F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D542-555C-4D4C-92F6-599E7E6E3E3E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916-EB19-4D0C-A89E-A17F56F49246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14A4-D10C-485F-A774-CA5A18257E85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B92-3DD5-4856-9F8D-3B3B2FF2F967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CAE1-6ED5-4AA8-A9C1-49E2CF389B20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8FEE-D056-4FEF-A129-14DC4CAC0321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7AFD-EE45-4F38-B10C-3935F084C727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57A3-F618-4436-9EEB-A615BB3459DB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D9D7-2729-4BD5-913A-3541D4F36553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F834-5C1F-48D1-A46F-64F7A7E9E7FB}" type="datetime1">
              <a:rPr lang="en-US" smtClean="0"/>
              <a:pPr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95B69-3465-46F0-BB13-A400CDCFE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91449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dirty="0">
              <a:solidFill>
                <a:srgbClr val="FEFFFF"/>
              </a:solidFill>
              <a:latin typeface="Helvetica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200" b="1" dirty="0">
                <a:solidFill>
                  <a:srgbClr val="FEFFFF"/>
                </a:solidFill>
                <a:latin typeface="Helvetica" pitchFamily="2" charset="0"/>
                <a:ea typeface="+mj-ea"/>
                <a:cs typeface="+mj-cs"/>
              </a:rPr>
              <a:t>      Polio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C05C37-8F82-4B4D-8FA5-1EE37AF29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B357342-A3E4-9346-8D6B-C43EF0D0D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18302-855D-BE3E-A805-6BDDF155F2A5}"/>
              </a:ext>
            </a:extLst>
          </p:cNvPr>
          <p:cNvSpPr txBox="1"/>
          <p:nvPr/>
        </p:nvSpPr>
        <p:spPr>
          <a:xfrm>
            <a:off x="839491" y="3117851"/>
            <a:ext cx="500011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Polio Eradication is </a:t>
            </a:r>
            <a:r>
              <a:rPr lang="en-US" sz="4400" b="1" dirty="0">
                <a:solidFill>
                  <a:schemeClr val="bg1"/>
                </a:solidFill>
              </a:rPr>
              <a:t>Rotary’s #1</a:t>
            </a:r>
            <a:r>
              <a:rPr lang="en-US" sz="4400" dirty="0">
                <a:solidFill>
                  <a:schemeClr val="bg1"/>
                </a:solidFill>
              </a:rPr>
              <a:t> Global Project.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484DD53-6908-9C50-971C-B72D7BA08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31656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7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Polio Vaccine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915840" y="2452732"/>
            <a:ext cx="5865959" cy="417315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Dr. Jonas Salk developed a “safe and effective” vaccine in 1955.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In 1961 the US government licenses the oral polio vaccine developed by Dr. Albert Sabin.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Oral vaccine is used today.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879CD-7A0A-D52B-5EE6-4C6D6C15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8464F6B-E9E7-4C55-0F0F-1EDFA8416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D16C830-5A16-4783-1A1D-FC807B0C0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latin typeface="Helvetica" pitchFamily="2" charset="0"/>
              </a:rPr>
              <a:t>New Oral Polio Vaccine</a:t>
            </a:r>
          </a:p>
          <a:p>
            <a:r>
              <a:rPr lang="en-US" sz="3600" b="1" dirty="0">
                <a:latin typeface="Helvetica" pitchFamily="2" charset="0"/>
              </a:rPr>
              <a:t>nOPV2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915841" y="2452732"/>
            <a:ext cx="6057426" cy="39766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•  Genetically Stable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•  Approved for Emergency Use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•  Specifically approved for cVDP2 Outbreaks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D0739-D904-082D-D3AD-D2AD26DF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517049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53A9504-B7D0-D195-D28E-54B69305A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32922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0B48D9D-DB6A-BBF3-F3F4-28FD9A190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0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Polio Free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915841" y="2775225"/>
            <a:ext cx="5742134" cy="38827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In August 2020 Nigeria was declared Polio Free</a:t>
            </a:r>
            <a:endParaRPr lang="en-US" sz="36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African Continent (47 Countries)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Declared Wild Polio Virus Free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61DDB-2F2B-D146-7914-4E5153438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5B21A34-07CE-F610-FF04-16ED3648A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C30065-D09E-33D6-78A1-AE261F2B2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31656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Current Status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Polio Virus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3B10A-7777-9525-D264-AD220F7EC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899DC3-1581-467D-3834-38E950EC3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83F4BDA-3DB9-1FD2-C00E-C7E3480DB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36" y="2158278"/>
            <a:ext cx="7154038" cy="47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latin typeface="Helvetica" pitchFamily="2" charset="0"/>
              </a:rPr>
              <a:t>Let’s talk about NY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D0739-D904-082D-D3AD-D2AD26DF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517049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53A9504-B7D0-D195-D28E-54B69305A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32922"/>
            <a:ext cx="1031898" cy="1078802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840A74E-F07C-722F-542E-E1EE382DD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5" y="2812887"/>
            <a:ext cx="4051300" cy="318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846EA-C509-AED8-6EFD-FA20C81A2792}"/>
              </a:ext>
            </a:extLst>
          </p:cNvPr>
          <p:cNvSpPr txBox="1"/>
          <p:nvPr/>
        </p:nvSpPr>
        <p:spPr>
          <a:xfrm>
            <a:off x="6015862" y="311785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C768D-BAEB-BCE7-6589-E87B449CF075}"/>
              </a:ext>
            </a:extLst>
          </p:cNvPr>
          <p:cNvSpPr txBox="1"/>
          <p:nvPr/>
        </p:nvSpPr>
        <p:spPr>
          <a:xfrm>
            <a:off x="5511403" y="3161704"/>
            <a:ext cx="3353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July 21 2022 Case in Rockland County</a:t>
            </a:r>
          </a:p>
          <a:p>
            <a:r>
              <a:rPr lang="en-US" dirty="0">
                <a:solidFill>
                  <a:schemeClr val="bg1"/>
                </a:solidFill>
              </a:rPr>
              <a:t>• Young adult was not vaccinated</a:t>
            </a:r>
          </a:p>
          <a:p>
            <a:r>
              <a:rPr lang="en-US" dirty="0">
                <a:solidFill>
                  <a:schemeClr val="bg1"/>
                </a:solidFill>
              </a:rPr>
              <a:t>• Vaccine derived</a:t>
            </a:r>
          </a:p>
          <a:p>
            <a:r>
              <a:rPr lang="en-US" dirty="0">
                <a:solidFill>
                  <a:schemeClr val="bg1"/>
                </a:solidFill>
              </a:rPr>
              <a:t>• Polio virus has been detected in Wastewater in Orange County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1E81F2-39F7-6556-8D53-630DED72C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3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latin typeface="Helvetica" pitchFamily="2" charset="0"/>
              </a:rPr>
              <a:t>The Miracle of the Match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D0739-D904-082D-D3AD-D2AD26DF6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517049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53A9504-B7D0-D195-D28E-54B69305A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32922"/>
            <a:ext cx="1031898" cy="1078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846EA-C509-AED8-6EFD-FA20C81A2792}"/>
              </a:ext>
            </a:extLst>
          </p:cNvPr>
          <p:cNvSpPr txBox="1"/>
          <p:nvPr/>
        </p:nvSpPr>
        <p:spPr>
          <a:xfrm>
            <a:off x="6015862" y="311785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89F4F6D-A5D5-5719-6B0C-22FB25BA0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878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B0585E9-E6DC-A224-15DE-E4BA5979C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97F5F05-1108-818B-8463-DBEC4BCC1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1" y="2900101"/>
            <a:ext cx="7772400" cy="16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3900" b="1" dirty="0"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Run with Bernie</a:t>
            </a: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Polio Challenge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912643" y="2628220"/>
            <a:ext cx="6060624" cy="342545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July 1, 2022 – October 24, 2022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Walk/Run/Bike/Swim/Row-Just Move! 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Bernie’s challenge – 1,000 miles</a:t>
            </a: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			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C873C-0FDD-0359-EC68-980DA8FC4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C001DA-1E68-7823-8B9D-E7470E910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4E16BD-4182-D898-8C14-D562B5252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3900" b="1" dirty="0"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Run with Bernie</a:t>
            </a: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Polio Challenge 2021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912643" y="2628220"/>
            <a:ext cx="4176192" cy="351747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Helvetica" pitchFamily="2" charset="0"/>
              </a:rPr>
              <a:t>        </a:t>
            </a:r>
            <a:r>
              <a:rPr lang="en-US" sz="3200" b="1" u="sng" dirty="0">
                <a:solidFill>
                  <a:srgbClr val="FF0000"/>
                </a:solidFill>
                <a:latin typeface="Helvetica" pitchFamily="2" charset="0"/>
              </a:rPr>
              <a:t>$  94,609.39</a:t>
            </a:r>
          </a:p>
          <a:p>
            <a:r>
              <a:rPr lang="en-US" sz="3200" b="1" dirty="0">
                <a:solidFill>
                  <a:srgbClr val="FF0000"/>
                </a:solidFill>
                <a:latin typeface="Helvetica" pitchFamily="2" charset="0"/>
              </a:rPr>
              <a:t>        $189,218.78</a:t>
            </a:r>
          </a:p>
          <a:p>
            <a:endParaRPr lang="en-US" sz="3200" b="1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Helvetica" pitchFamily="2" charset="0"/>
              </a:rPr>
              <a:t>         22 Teams!</a:t>
            </a:r>
          </a:p>
          <a:p>
            <a:r>
              <a:rPr lang="en-US" sz="3200" b="1" dirty="0">
                <a:solidFill>
                  <a:srgbClr val="FF0000"/>
                </a:solidFill>
                <a:latin typeface="Helvetica" pitchFamily="2" charset="0"/>
              </a:rPr>
              <a:t>    204 participants</a:t>
            </a:r>
          </a:p>
          <a:p>
            <a:r>
              <a:rPr lang="en-US" sz="3200" b="1" dirty="0">
                <a:solidFill>
                  <a:srgbClr val="FF0000"/>
                </a:solidFill>
                <a:latin typeface="Helvetica" pitchFamily="2" charset="0"/>
              </a:rPr>
              <a:t>       55,568 Miles</a:t>
            </a:r>
          </a:p>
          <a:p>
            <a:endParaRPr lang="en-US" sz="32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074F14-DD56-D742-B84A-EFA31F200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694" y="3039177"/>
            <a:ext cx="2467860" cy="35174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567F90-5180-0B82-6910-00E676D53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C4631C-4954-2D71-A546-6BCB10551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541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Polio Eradication Strategy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67F90-5180-0B82-6910-00E676D53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C4631C-4954-2D71-A546-6BCB10551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E81E628-C3B1-F2B8-C90F-92C0D1E71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33" y="2518063"/>
            <a:ext cx="3675527" cy="4022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A332A-C767-91E0-6343-A9FBA1B1874A}"/>
              </a:ext>
            </a:extLst>
          </p:cNvPr>
          <p:cNvSpPr txBox="1"/>
          <p:nvPr/>
        </p:nvSpPr>
        <p:spPr>
          <a:xfrm>
            <a:off x="5269741" y="2729685"/>
            <a:ext cx="35303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Goal one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: 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Permanently eradicate The Wild Polio Virus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Helvetica" pitchFamily="2" charset="0"/>
            </a:endParaRPr>
          </a:p>
          <a:p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Goal two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:  </a:t>
            </a:r>
          </a:p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Stop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Transmission of Vaccine-Derived poliovirus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5170953-A9C3-C7A6-8820-A15266CA5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3900" b="1" dirty="0"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Polio Eradication Time Line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67F90-5180-0B82-6910-00E676D53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C4631C-4954-2D71-A546-6BCB10551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372A6F80-6A6E-DD60-160A-81992F78E228}"/>
              </a:ext>
            </a:extLst>
          </p:cNvPr>
          <p:cNvSpPr/>
          <p:nvPr/>
        </p:nvSpPr>
        <p:spPr>
          <a:xfrm>
            <a:off x="6982013" y="2784765"/>
            <a:ext cx="1917811" cy="93518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2026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9CCC35A-4C14-4191-F771-902FA464E469}"/>
              </a:ext>
            </a:extLst>
          </p:cNvPr>
          <p:cNvSpPr/>
          <p:nvPr/>
        </p:nvSpPr>
        <p:spPr>
          <a:xfrm>
            <a:off x="2712154" y="2797644"/>
            <a:ext cx="1856785" cy="93518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2023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F7C80BB-CB04-BC80-8643-BAFE39D15037}"/>
              </a:ext>
            </a:extLst>
          </p:cNvPr>
          <p:cNvSpPr/>
          <p:nvPr/>
        </p:nvSpPr>
        <p:spPr>
          <a:xfrm>
            <a:off x="1343446" y="2784765"/>
            <a:ext cx="1807321" cy="93518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2022</a:t>
            </a:r>
          </a:p>
        </p:txBody>
      </p:sp>
      <p:sp>
        <p:nvSpPr>
          <p:cNvPr id="9" name="Arrow: Chevron 6">
            <a:extLst>
              <a:ext uri="{FF2B5EF4-FFF2-40B4-BE49-F238E27FC236}">
                <a16:creationId xmlns:a16="http://schemas.microsoft.com/office/drawing/2014/main" id="{7625CA33-4FD2-FA77-EB2E-342EAD58CD22}"/>
              </a:ext>
            </a:extLst>
          </p:cNvPr>
          <p:cNvSpPr/>
          <p:nvPr/>
        </p:nvSpPr>
        <p:spPr>
          <a:xfrm>
            <a:off x="5573980" y="2784765"/>
            <a:ext cx="1807321" cy="93518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2025</a:t>
            </a:r>
          </a:p>
        </p:txBody>
      </p:sp>
      <p:sp>
        <p:nvSpPr>
          <p:cNvPr id="11" name="Arrow: Chevron 8">
            <a:extLst>
              <a:ext uri="{FF2B5EF4-FFF2-40B4-BE49-F238E27FC236}">
                <a16:creationId xmlns:a16="http://schemas.microsoft.com/office/drawing/2014/main" id="{2EA0BCFF-334E-1DC1-5DF7-9BD2EEFB1A27}"/>
              </a:ext>
            </a:extLst>
          </p:cNvPr>
          <p:cNvSpPr/>
          <p:nvPr/>
        </p:nvSpPr>
        <p:spPr>
          <a:xfrm>
            <a:off x="4161306" y="2797644"/>
            <a:ext cx="1826852" cy="93518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2024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E71441-A6DC-C286-AD1D-66A34C4F7641}"/>
              </a:ext>
            </a:extLst>
          </p:cNvPr>
          <p:cNvCxnSpPr>
            <a:cxnSpLocks/>
          </p:cNvCxnSpPr>
          <p:nvPr/>
        </p:nvCxnSpPr>
        <p:spPr>
          <a:xfrm>
            <a:off x="8185617" y="3752294"/>
            <a:ext cx="0" cy="8728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F1BF85-240F-E574-DAA7-1AA9ECE5B341}"/>
              </a:ext>
            </a:extLst>
          </p:cNvPr>
          <p:cNvCxnSpPr>
            <a:cxnSpLocks/>
          </p:cNvCxnSpPr>
          <p:nvPr/>
        </p:nvCxnSpPr>
        <p:spPr>
          <a:xfrm>
            <a:off x="11201400" y="3719945"/>
            <a:ext cx="0" cy="7273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F802AA-CC5A-E028-C881-C38DFECF8E13}"/>
              </a:ext>
            </a:extLst>
          </p:cNvPr>
          <p:cNvSpPr txBox="1"/>
          <p:nvPr/>
        </p:nvSpPr>
        <p:spPr>
          <a:xfrm>
            <a:off x="607511" y="4655125"/>
            <a:ext cx="1950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Wider use of novel oral polio vaccine type 2</a:t>
            </a:r>
          </a:p>
        </p:txBody>
      </p:sp>
      <p:sp>
        <p:nvSpPr>
          <p:cNvPr id="33" name="Arrow: Chevron 7">
            <a:extLst>
              <a:ext uri="{FF2B5EF4-FFF2-40B4-BE49-F238E27FC236}">
                <a16:creationId xmlns:a16="http://schemas.microsoft.com/office/drawing/2014/main" id="{85D2538D-226E-F16B-5567-337CB102CF72}"/>
              </a:ext>
            </a:extLst>
          </p:cNvPr>
          <p:cNvSpPr/>
          <p:nvPr/>
        </p:nvSpPr>
        <p:spPr>
          <a:xfrm>
            <a:off x="-48667" y="2784765"/>
            <a:ext cx="1820906" cy="935180"/>
          </a:xfrm>
          <a:prstGeom prst="chevro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2021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0E88D8-3103-202B-5583-1C9669D86CA6}"/>
              </a:ext>
            </a:extLst>
          </p:cNvPr>
          <p:cNvCxnSpPr>
            <a:cxnSpLocks/>
          </p:cNvCxnSpPr>
          <p:nvPr/>
        </p:nvCxnSpPr>
        <p:spPr>
          <a:xfrm>
            <a:off x="955401" y="3782288"/>
            <a:ext cx="0" cy="8728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708D208-A404-5E7F-B8F6-BB261911C634}"/>
              </a:ext>
            </a:extLst>
          </p:cNvPr>
          <p:cNvCxnSpPr/>
          <p:nvPr/>
        </p:nvCxnSpPr>
        <p:spPr>
          <a:xfrm>
            <a:off x="4142388" y="3782288"/>
            <a:ext cx="0" cy="87283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2F5911-06C4-E6E2-DC89-0120DE91C43E}"/>
              </a:ext>
            </a:extLst>
          </p:cNvPr>
          <p:cNvCxnSpPr>
            <a:cxnSpLocks/>
          </p:cNvCxnSpPr>
          <p:nvPr/>
        </p:nvCxnSpPr>
        <p:spPr>
          <a:xfrm>
            <a:off x="11201400" y="3719945"/>
            <a:ext cx="0" cy="7273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8AA128-EA4B-EEF0-D961-341884A72B77}"/>
              </a:ext>
            </a:extLst>
          </p:cNvPr>
          <p:cNvSpPr txBox="1"/>
          <p:nvPr/>
        </p:nvSpPr>
        <p:spPr>
          <a:xfrm>
            <a:off x="43798" y="4780402"/>
            <a:ext cx="207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Wider use of novel oral polio vaccine type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AF4D9-6FE4-8978-51E8-62BAD7A3373D}"/>
              </a:ext>
            </a:extLst>
          </p:cNvPr>
          <p:cNvSpPr txBox="1"/>
          <p:nvPr/>
        </p:nvSpPr>
        <p:spPr>
          <a:xfrm>
            <a:off x="6199664" y="4652908"/>
            <a:ext cx="2989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Certify the eradication of wild poliovirus type 1 and validate the absence of circulating vaccine derived poliovirus type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B8585E-34CB-32F6-711F-2F60EFEE85A3}"/>
              </a:ext>
            </a:extLst>
          </p:cNvPr>
          <p:cNvSpPr txBox="1"/>
          <p:nvPr/>
        </p:nvSpPr>
        <p:spPr>
          <a:xfrm>
            <a:off x="2869182" y="4637920"/>
            <a:ext cx="2704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Interrupt transmission of wild poliovirus type 1 and report last isolate of circulating vaccine-derived poliovirus type 2</a:t>
            </a:r>
          </a:p>
        </p:txBody>
      </p:sp>
    </p:spTree>
    <p:extLst>
      <p:ext uri="{BB962C8B-B14F-4D97-AF65-F5344CB8AC3E}">
        <p14:creationId xmlns:p14="http://schemas.microsoft.com/office/powerpoint/2010/main" val="411938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      Why Polio?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783357" y="2500572"/>
            <a:ext cx="7384250" cy="21802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Rotary saw a need in 1985, PolioPlus launched.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Our goal of ridding the world of Polio is closer than ever.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31FD5-684C-2FE9-3C8F-EE9F1BFB7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389E3B0-635F-4C42-D7DC-353D58BB4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43824EC-410A-A4EA-27D7-038B33983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ts val="0"/>
              </a:spcBef>
            </a:pPr>
            <a:endParaRPr lang="en-US" sz="3900" b="1" dirty="0"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  Why We Give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0EF254-39A1-1449-A639-47FA3509B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6" y="2490642"/>
            <a:ext cx="6005466" cy="4130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91A1B4-BC58-2CDE-7A44-77389885F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5EAC6C-F3E5-F5D3-0E6E-4D2A368FF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44641E-B759-0B93-AEBE-8111ED52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3900" b="1" dirty="0"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           Polio Purple </a:t>
            </a: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        Pinkie Promise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F939B-20D5-F643-8107-BF0E3638454A}"/>
              </a:ext>
            </a:extLst>
          </p:cNvPr>
          <p:cNvSpPr/>
          <p:nvPr/>
        </p:nvSpPr>
        <p:spPr>
          <a:xfrm>
            <a:off x="913995" y="2366769"/>
            <a:ext cx="5889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When children are vaccinated their pinkies are painted purple.  This is one way we use to track who has been vaccinated.</a:t>
            </a: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9AF8CAB8-E60C-F246-B30F-1DAE565BD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57" y="3849473"/>
            <a:ext cx="5725774" cy="2954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0219F-BE2F-BB34-3A87-FE390DD8C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D370F6E-D561-B8A0-5BD0-2B96272F3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3900" b="1" dirty="0"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en-US" sz="3900" b="1" dirty="0">
                <a:latin typeface="Helvetica" pitchFamily="2" charset="0"/>
              </a:rPr>
              <a:t> Purple Polio People Wig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417C23-80FE-4D42-84BD-F248E5D6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029" y="2634226"/>
            <a:ext cx="4787833" cy="3501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A10D05-32AD-1285-445C-98134E062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36B0BAC-C3F7-BE62-A1BD-BEF9E9640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89C9967-147E-DC4B-62AB-148AD40E3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 Quote</a:t>
            </a:r>
            <a:endParaRPr lang="en-US" sz="3900" b="1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F8B88-9007-2144-9938-E7F6C8F6E651}"/>
              </a:ext>
            </a:extLst>
          </p:cNvPr>
          <p:cNvSpPr/>
          <p:nvPr/>
        </p:nvSpPr>
        <p:spPr>
          <a:xfrm>
            <a:off x="1034534" y="2679913"/>
            <a:ext cx="57783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</a:rPr>
              <a:t>“We have the ability to protect every last person, especially children from this entirely preventable disease.”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~ Anthony Lake, 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Executive Director, UNICEF</a:t>
            </a:r>
          </a:p>
          <a:p>
            <a:pPr algn="ctr"/>
            <a:endParaRPr lang="en-US" b="0" i="0" u="none" strike="noStrike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BFAB0-80D2-3D22-187F-40C532269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1FB9FA8-E8C4-27C5-D3C5-75E5BE6B7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922A40A-DC37-40D0-5D2D-E4E65CC54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69" y="804328"/>
            <a:ext cx="478783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 References</a:t>
            </a:r>
            <a:endParaRPr lang="en-US" sz="3900" b="1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F8B88-9007-2144-9938-E7F6C8F6E651}"/>
              </a:ext>
            </a:extLst>
          </p:cNvPr>
          <p:cNvSpPr/>
          <p:nvPr/>
        </p:nvSpPr>
        <p:spPr>
          <a:xfrm>
            <a:off x="1185861" y="2812886"/>
            <a:ext cx="49058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Open Sans" panose="020B0606030504020204" pitchFamily="34" charset="0"/>
              </a:rPr>
              <a:t>https://</a:t>
            </a:r>
            <a:r>
              <a:rPr lang="en-US" sz="2800" b="1" i="1" dirty="0" err="1">
                <a:solidFill>
                  <a:schemeClr val="bg1"/>
                </a:solidFill>
                <a:latin typeface="Open Sans" panose="020B0606030504020204" pitchFamily="34" charset="0"/>
              </a:rPr>
              <a:t>www.endpolio.org</a:t>
            </a:r>
            <a:r>
              <a:rPr lang="en-US" sz="2800" b="1" i="1" dirty="0">
                <a:solidFill>
                  <a:schemeClr val="bg1"/>
                </a:solidFill>
                <a:latin typeface="Open Sans" panose="020B0606030504020204" pitchFamily="34" charset="0"/>
              </a:rPr>
              <a:t>/what-you-don-t-know-about-the-campaign-to-end-polio</a:t>
            </a:r>
            <a:endParaRPr lang="en-US" sz="2800" b="0" i="0" u="none" strike="noStrike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DF223-BE00-AC4B-9CDB-0C140D890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2EC55C5-D83E-69A1-DAF5-645DB3024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98390B-3EF8-9244-B8A0-A615ACF00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      1988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41CBE1F4-9664-A74D-BB73-88680717A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8" y="2787908"/>
            <a:ext cx="7417223" cy="4024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CADD9E-CBEA-FE30-FC16-81C093C0B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C49A542-6B21-D656-AA62-059E4A85B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      2022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0A696FF-09EF-A142-8F07-D26D313F0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0" y="2838157"/>
            <a:ext cx="7737421" cy="39839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1CE20-6F2A-BB0D-4FCE-CD25AFAA5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34551A7-404D-FE39-BC29-974A9A0C6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200" dirty="0">
                <a:solidFill>
                  <a:srgbClr val="FEFFFF"/>
                </a:solidFill>
                <a:latin typeface="Helvetica" pitchFamily="2" charset="0"/>
                <a:ea typeface="+mj-ea"/>
                <a:cs typeface="+mj-cs"/>
              </a:rPr>
              <a:t>GPEI Global Polio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200" dirty="0">
                <a:solidFill>
                  <a:srgbClr val="FEFFFF"/>
                </a:solidFill>
                <a:latin typeface="Helvetica" pitchFamily="2" charset="0"/>
                <a:ea typeface="+mj-ea"/>
                <a:cs typeface="+mj-cs"/>
              </a:rPr>
              <a:t>Eradication Initiative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EFFFF"/>
                </a:solidFill>
                <a:latin typeface="Helvetica" pitchFamily="2" charset="0"/>
                <a:ea typeface="+mj-ea"/>
                <a:cs typeface="+mj-cs"/>
              </a:rPr>
              <a:t>1988 – 6 Partners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783357" y="2500572"/>
            <a:ext cx="6030075" cy="3928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• Rotary International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WHO – World Health Organization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Unicef</a:t>
            </a:r>
            <a:r>
              <a:rPr lang="en-US" sz="2400" dirty="0">
                <a:solidFill>
                  <a:schemeClr val="bg1"/>
                </a:solidFill>
              </a:rPr>
              <a:t> – United National International Children’s Emergency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52D20-C77D-2FF2-C32C-ECBEDE48F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2759BE3-5B65-3AB0-1CDF-30AA2B367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468AD06-B431-5E99-D845-0C135E1D2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7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GPEI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1988 – 6 Partners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783357" y="2500572"/>
            <a:ext cx="6030075" cy="3928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• CDC – Center for Disease Control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Bill and Melinda Gates Foundation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GAVI – Global Alliance for Vaccines and Immunizations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7AB20-7E70-0A06-F751-0904C6DD7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41BD0F5-58C2-6BD1-2799-24174B1AF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F92F88-104D-005B-A00E-E11094C3E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     What is Polio?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783357" y="2500572"/>
            <a:ext cx="6304376" cy="39288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Poliomyelitis, Poliovirus, infectious disease  mainly affects children under the age of 5.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Spreads person to person, contaminated water.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cure.  Safe and effective vaccine – use to immunize over 2.5 billion children.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284F-44AD-8836-84AC-1819F46B5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5E103A0-B66C-E29B-B374-DCF24C715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162EE1B-C074-BC43-A4CD-CFA9A0A25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1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Polio Facts 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922538" y="2515523"/>
            <a:ext cx="6030075" cy="39288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Wild Poliovirus (WPV) &amp; Vaccine Derived Polio (</a:t>
            </a:r>
            <a:r>
              <a:rPr lang="en-US" sz="2400" dirty="0" err="1">
                <a:solidFill>
                  <a:schemeClr val="bg1"/>
                </a:solidFill>
                <a:latin typeface="Helvetica" pitchFamily="2" charset="0"/>
              </a:rPr>
              <a:t>cVDPV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)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Two countries remain endemic 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Every child is at risk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Three years without a live case of the Wild Poliovirus (WPV) to be declared Polio Free.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D287A-7ABC-14E3-EAA2-601C87483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C6F134-C956-4E9B-1E52-8DA8ECCC3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5E9556-DAD2-33E0-4475-B9DC323E4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1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5274821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1FFA-DA6D-3B4B-841F-FA18D07B2614}"/>
              </a:ext>
            </a:extLst>
          </p:cNvPr>
          <p:cNvSpPr txBox="1"/>
          <p:nvPr/>
        </p:nvSpPr>
        <p:spPr>
          <a:xfrm>
            <a:off x="723570" y="804328"/>
            <a:ext cx="4568484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Rotary History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DA968-2C9C-8C48-AF08-18D5187DF9D9}"/>
              </a:ext>
            </a:extLst>
          </p:cNvPr>
          <p:cNvSpPr/>
          <p:nvPr/>
        </p:nvSpPr>
        <p:spPr>
          <a:xfrm>
            <a:off x="915841" y="2452732"/>
            <a:ext cx="6057426" cy="39766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1894 – the first major documented polio outbreak in US - Vermont.  18 deaths, 132 cases of permanent paralysis.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1916 – NYC had an outbreak, 2,000+ died.  6,000 people across the US died, more paralyzed.</a:t>
            </a: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1979 – United States declared </a:t>
            </a:r>
            <a:r>
              <a:rPr lang="en-US" sz="2400">
                <a:solidFill>
                  <a:schemeClr val="bg1"/>
                </a:solidFill>
                <a:latin typeface="Helvetica" pitchFamily="2" charset="0"/>
              </a:rPr>
              <a:t>Polio Free</a:t>
            </a:r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64CF5-EF89-6950-DBF7-231114B86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10975" y="495784"/>
            <a:ext cx="1447842" cy="144784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28AAB5-7FC1-6790-F514-4971F0F30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8" y="611657"/>
            <a:ext cx="1031898" cy="107880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144834B-8011-D0D2-514C-CDF7ABFF5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7" y="5317588"/>
            <a:ext cx="1031898" cy="13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9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642</Words>
  <Application>Microsoft Macintosh PowerPoint</Application>
  <PresentationFormat>On-screen Show (4:3)</PresentationFormat>
  <Paragraphs>158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Riedel</dc:creator>
  <cp:lastModifiedBy>Mary Gasque</cp:lastModifiedBy>
  <cp:revision>289</cp:revision>
  <cp:lastPrinted>2020-10-08T12:59:51Z</cp:lastPrinted>
  <dcterms:created xsi:type="dcterms:W3CDTF">2020-02-21T17:07:01Z</dcterms:created>
  <dcterms:modified xsi:type="dcterms:W3CDTF">2022-09-06T19:49:36Z</dcterms:modified>
</cp:coreProperties>
</file>