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0" r:id="rId2"/>
  </p:sldMasterIdLst>
  <p:notesMasterIdLst>
    <p:notesMasterId r:id="rId18"/>
  </p:notesMasterIdLst>
  <p:sldIdLst>
    <p:sldId id="256" r:id="rId3"/>
    <p:sldId id="278" r:id="rId4"/>
    <p:sldId id="258" r:id="rId5"/>
    <p:sldId id="260" r:id="rId6"/>
    <p:sldId id="279" r:id="rId7"/>
    <p:sldId id="262" r:id="rId8"/>
    <p:sldId id="263" r:id="rId9"/>
    <p:sldId id="261" r:id="rId10"/>
    <p:sldId id="269" r:id="rId11"/>
    <p:sldId id="280" r:id="rId12"/>
    <p:sldId id="281" r:id="rId13"/>
    <p:sldId id="284" r:id="rId14"/>
    <p:sldId id="283" r:id="rId15"/>
    <p:sldId id="350" r:id="rId16"/>
    <p:sldId id="257" r:id="rId1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" initials="s" lastIdx="1" clrIdx="0">
    <p:extLst>
      <p:ext uri="{19B8F6BF-5375-455C-9EA6-DF929625EA0E}">
        <p15:presenceInfo xmlns:p15="http://schemas.microsoft.com/office/powerpoint/2012/main" userId="stev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E3FFEF6-11BC-40B8-B62E-7C84E8F0A92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0AC6560-CDB7-4AFC-9288-EC06D646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9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4151609" y="9131069"/>
            <a:ext cx="3176056" cy="48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95" tIns="48384" rIns="96795" bIns="48384" anchor="b" anchorCtr="0">
            <a:noAutofit/>
          </a:bodyPr>
          <a:lstStyle/>
          <a:p>
            <a:pPr defTabSz="942289">
              <a:defRPr/>
            </a:pPr>
            <a:fld id="{00000000-1234-1234-1234-123412341234}" type="slidenum">
              <a:rPr lang="en-US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defTabSz="942289">
                <a:defRPr/>
              </a:pPr>
              <a:t>5</a:t>
            </a:fld>
            <a:endParaRPr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460375" y="720725"/>
            <a:ext cx="6408738" cy="36052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98805" y="4643143"/>
            <a:ext cx="6576064" cy="439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95" tIns="48384" rIns="96795" bIns="48384" anchor="t" anchorCtr="0">
            <a:noAutofit/>
          </a:bodyPr>
          <a:lstStyle/>
          <a:p>
            <a:r>
              <a:rPr lang="en-US">
                <a:latin typeface="Arial"/>
                <a:ea typeface="Arial"/>
                <a:cs typeface="Arial"/>
                <a:sym typeface="Arial"/>
              </a:rPr>
              <a:t>Now, how do we fund grant?   Annual Programs Fund contributions are invested for a period of time and in the third year will be split 50/50 between the DDF (the District Designated Fund) and the World Fund.  </a:t>
            </a:r>
            <a:endParaRPr/>
          </a:p>
          <a:p>
            <a:endParaRPr>
              <a:latin typeface="Arial"/>
              <a:ea typeface="Arial"/>
              <a:cs typeface="Arial"/>
              <a:sym typeface="Arial"/>
            </a:endParaRPr>
          </a:p>
          <a:p>
            <a:r>
              <a:rPr lang="en-US">
                <a:latin typeface="Arial"/>
                <a:ea typeface="Arial"/>
                <a:cs typeface="Arial"/>
                <a:sym typeface="Arial"/>
              </a:rPr>
              <a:t>Within the DDF, each district may elect to receive up to 50% of the available DDF for Rotary Foundation District Grants. At district’s direction, the remaining DDF—that is at least 50% as districts can choose to use up to a maximum of 50% for district grants— along with the World Fund, cash flow through from contributions, permanent fund earnings, named gifts, and donor advised funds will support Rotary Foundation Global Grants.  </a:t>
            </a:r>
            <a:endParaRPr/>
          </a:p>
          <a:p>
            <a:endParaRPr>
              <a:latin typeface="Arial"/>
              <a:ea typeface="Arial"/>
              <a:cs typeface="Arial"/>
              <a:sym typeface="Arial"/>
            </a:endParaRPr>
          </a:p>
          <a:p>
            <a:r>
              <a:rPr lang="en-US">
                <a:latin typeface="Arial"/>
                <a:ea typeface="Arial"/>
                <a:cs typeface="Arial"/>
                <a:sym typeface="Arial"/>
              </a:rPr>
              <a:t>All club- and district- developed global grants will provide a World Fund match to DDF, cash and Donor Advised Funds, regardless of activity.  The Foundation no longer provides a World Fund match for smaller, less strategic projects and activities that are undertaken by district grants.  </a:t>
            </a: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3176056" cy="48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95" tIns="48384" rIns="96795" bIns="48384" anchor="t" anchorCtr="0">
            <a:noAutofit/>
          </a:bodyPr>
          <a:lstStyle/>
          <a:p>
            <a:pPr defTabSz="942289">
              <a:buSzPts val="1400"/>
              <a:defRPr/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25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8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81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33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150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-101600" y="457200"/>
            <a:ext cx="12395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4705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11684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 Narrow"/>
              <a:buNone/>
              <a:defRPr sz="15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09600" y="1219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14325" algn="l" rtl="0">
              <a:spcBef>
                <a:spcPts val="450"/>
              </a:spcBef>
              <a:spcAft>
                <a:spcPts val="0"/>
              </a:spcAft>
              <a:buClr>
                <a:srgbClr val="58585A"/>
              </a:buClr>
              <a:buSzPts val="3000"/>
              <a:buFont typeface="Arial"/>
              <a:buChar char="•"/>
              <a:defRPr sz="2250" b="0" i="0" u="none" strike="noStrike" cap="none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295275" algn="l" rtl="0">
              <a:spcBef>
                <a:spcPts val="390"/>
              </a:spcBef>
              <a:spcAft>
                <a:spcPts val="0"/>
              </a:spcAft>
              <a:buClr>
                <a:srgbClr val="58585A"/>
              </a:buClr>
              <a:buSzPts val="2600"/>
              <a:buFont typeface="Arial"/>
              <a:buChar char="–"/>
              <a:defRPr sz="1950" b="0" i="0" u="none" strike="noStrike" cap="none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028700" marR="0" lvl="2" indent="-276225" algn="l" rtl="0">
              <a:spcBef>
                <a:spcPts val="330"/>
              </a:spcBef>
              <a:spcAft>
                <a:spcPts val="0"/>
              </a:spcAft>
              <a:buClr>
                <a:srgbClr val="58585A"/>
              </a:buClr>
              <a:buSzPts val="2200"/>
              <a:buFont typeface="Arial"/>
              <a:buChar char="•"/>
              <a:defRPr sz="1650" b="0" i="0" u="none" strike="noStrike" cap="none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-257175" algn="l" rtl="0">
              <a:spcBef>
                <a:spcPts val="270"/>
              </a:spcBef>
              <a:spcAft>
                <a:spcPts val="0"/>
              </a:spcAft>
              <a:buClr>
                <a:srgbClr val="58585A"/>
              </a:buClr>
              <a:buSzPts val="1800"/>
              <a:buFont typeface="Arial"/>
              <a:buChar char="–"/>
              <a:defRPr sz="1350" b="0" i="0" u="none" strike="noStrike" cap="none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714500" marR="0" lvl="4" indent="-247650" algn="l" rtl="0">
              <a:spcBef>
                <a:spcPts val="240"/>
              </a:spcBef>
              <a:spcAft>
                <a:spcPts val="0"/>
              </a:spcAft>
              <a:buClr>
                <a:srgbClr val="58585A"/>
              </a:buClr>
              <a:buSzPts val="1600"/>
              <a:buFont typeface="Arial"/>
              <a:buChar char="»"/>
              <a:defRPr sz="1200" b="0" i="0" u="none" strike="noStrike" cap="none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057400" marR="0" lvl="5" indent="-2667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667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667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667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965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6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3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5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3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4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6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4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3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47455AA-94EB-4EDD-8FB3-2BF1F00BF976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3544A-8F58-4B01-B3CB-82C2DB509B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10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Shape 36" descr="RotaryMBS_RGB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7441" y="6205448"/>
            <a:ext cx="2116667" cy="59643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/>
          <p:nvPr/>
        </p:nvSpPr>
        <p:spPr>
          <a:xfrm>
            <a:off x="0" y="1809"/>
            <a:ext cx="12192000" cy="1272954"/>
          </a:xfrm>
          <a:prstGeom prst="rect">
            <a:avLst/>
          </a:prstGeom>
          <a:solidFill>
            <a:srgbClr val="005DAA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73815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509520D-92B3-4C64-90FC-5ED20424F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554" y="229749"/>
            <a:ext cx="6596362" cy="580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F3CA74-471C-4A60-B5B0-74F78BDC8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6545" y="1946276"/>
            <a:ext cx="10058400" cy="1655762"/>
          </a:xfrm>
        </p:spPr>
        <p:txBody>
          <a:bodyPr>
            <a:normAutofit/>
          </a:bodyPr>
          <a:lstStyle/>
          <a:p>
            <a:r>
              <a:rPr lang="en-US" sz="11500" b="1" dirty="0"/>
              <a:t>District Grants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8348C-841F-47B1-B6F3-CD666D933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3745" y="4378786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b="1" dirty="0"/>
              <a:t>2020-21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BD118D-D1CF-4441-B15F-D8DB0025A2F0}"/>
              </a:ext>
            </a:extLst>
          </p:cNvPr>
          <p:cNvSpPr txBox="1"/>
          <p:nvPr/>
        </p:nvSpPr>
        <p:spPr>
          <a:xfrm>
            <a:off x="2680448" y="400087"/>
            <a:ext cx="6276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Rotary District 7730</a:t>
            </a:r>
          </a:p>
        </p:txBody>
      </p:sp>
    </p:spTree>
    <p:extLst>
      <p:ext uri="{BB962C8B-B14F-4D97-AF65-F5344CB8AC3E}">
        <p14:creationId xmlns:p14="http://schemas.microsoft.com/office/powerpoint/2010/main" val="339730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DFC9A9-8BC7-4C1D-9095-B3CF068C9246}"/>
              </a:ext>
            </a:extLst>
          </p:cNvPr>
          <p:cNvSpPr/>
          <p:nvPr/>
        </p:nvSpPr>
        <p:spPr>
          <a:xfrm>
            <a:off x="2317550" y="501135"/>
            <a:ext cx="5656741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District Designated Funds (DDF) </a:t>
            </a:r>
          </a:p>
          <a:p>
            <a:pPr algn="ctr"/>
            <a:r>
              <a:rPr lang="en-US" sz="3200" b="1" dirty="0"/>
              <a:t>Distribution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1E798B-0233-4A6E-BF6F-EAB0F96D639E}"/>
              </a:ext>
            </a:extLst>
          </p:cNvPr>
          <p:cNvSpPr/>
          <p:nvPr/>
        </p:nvSpPr>
        <p:spPr>
          <a:xfrm>
            <a:off x="1134207" y="1584098"/>
            <a:ext cx="7024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12121"/>
                </a:solidFill>
                <a:latin typeface="Calibri" panose="020F0502020204030204" pitchFamily="34" charset="0"/>
              </a:rPr>
              <a:t>-Total Available DDF            -    $55,009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64EF29-2CAC-43E6-843A-FAC414C9B950}"/>
              </a:ext>
            </a:extLst>
          </p:cNvPr>
          <p:cNvSpPr txBox="1"/>
          <p:nvPr/>
        </p:nvSpPr>
        <p:spPr>
          <a:xfrm>
            <a:off x="442079" y="5290267"/>
            <a:ext cx="9534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 </a:t>
            </a:r>
            <a:r>
              <a:rPr lang="en-US" dirty="0"/>
              <a:t>Clubs</a:t>
            </a:r>
            <a:r>
              <a:rPr lang="en-US" sz="3200" dirty="0"/>
              <a:t> </a:t>
            </a:r>
            <a:r>
              <a:rPr lang="en-US" dirty="0"/>
              <a:t>with multiple Grants allotted up to the closest multiple of their allotment.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14175B-2AC2-46C0-96E4-569E7655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C06DB8-1F96-422E-BB4D-F5AA336C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759" y="117942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8D7288-AD0A-4890-A8AA-5E552406DADF}"/>
              </a:ext>
            </a:extLst>
          </p:cNvPr>
          <p:cNvSpPr txBox="1"/>
          <p:nvPr/>
        </p:nvSpPr>
        <p:spPr>
          <a:xfrm>
            <a:off x="1134207" y="2333377"/>
            <a:ext cx="7587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-Total Grant Requests          -  $102,831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85007F-426D-4DC8-B89C-A0943B541295}"/>
              </a:ext>
            </a:extLst>
          </p:cNvPr>
          <p:cNvSpPr txBox="1"/>
          <p:nvPr/>
        </p:nvSpPr>
        <p:spPr>
          <a:xfrm flipH="1">
            <a:off x="1134207" y="3903782"/>
            <a:ext cx="112893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-Total Special Funding arranged by District Governor Dawn Rochelle for this 2020-21 year      -     $34,088.89</a:t>
            </a:r>
          </a:p>
          <a:p>
            <a:r>
              <a:rPr lang="en-US" sz="3200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00C4F5-8923-4629-96FF-D2B344301C4B}"/>
              </a:ext>
            </a:extLst>
          </p:cNvPr>
          <p:cNvSpPr txBox="1"/>
          <p:nvPr/>
        </p:nvSpPr>
        <p:spPr>
          <a:xfrm>
            <a:off x="1134207" y="3085056"/>
            <a:ext cx="8089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-Total Grants awarded         -   $89,097.89* </a:t>
            </a:r>
          </a:p>
        </p:txBody>
      </p:sp>
    </p:spTree>
    <p:extLst>
      <p:ext uri="{BB962C8B-B14F-4D97-AF65-F5344CB8AC3E}">
        <p14:creationId xmlns:p14="http://schemas.microsoft.com/office/powerpoint/2010/main" val="279011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4D80EB-F041-4055-A227-63DFAB13CF73}"/>
              </a:ext>
            </a:extLst>
          </p:cNvPr>
          <p:cNvSpPr txBox="1"/>
          <p:nvPr/>
        </p:nvSpPr>
        <p:spPr>
          <a:xfrm>
            <a:off x="1976704" y="95269"/>
            <a:ext cx="7652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List of District Grants allotted for the 2020-21 year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0429D4-A604-4587-9AD8-D22290F4E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27331"/>
              </p:ext>
            </p:extLst>
          </p:nvPr>
        </p:nvGraphicFramePr>
        <p:xfrm>
          <a:off x="1839120" y="671848"/>
          <a:ext cx="6730999" cy="916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4999">
                  <a:extLst>
                    <a:ext uri="{9D8B030D-6E8A-4147-A177-3AD203B41FA5}">
                      <a16:colId xmlns:a16="http://schemas.microsoft.com/office/drawing/2014/main" val="224820656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75242139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323902083"/>
                    </a:ext>
                  </a:extLst>
                </a:gridCol>
              </a:tblGrid>
              <a:tr h="46879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Lead Club Name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Project Name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Grant amount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32919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091249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69025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10D2B42-7139-4221-9230-8F43638B8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010030"/>
              </p:ext>
            </p:extLst>
          </p:nvPr>
        </p:nvGraphicFramePr>
        <p:xfrm>
          <a:off x="1839119" y="1983556"/>
          <a:ext cx="6731000" cy="3286125"/>
        </p:xfrm>
        <a:graphic>
          <a:graphicData uri="http://schemas.openxmlformats.org/drawingml/2006/table">
            <a:tbl>
              <a:tblPr firstRow="1" firstCol="1" bandRow="1"/>
              <a:tblGrid>
                <a:gridCol w="3175000">
                  <a:extLst>
                    <a:ext uri="{9D8B030D-6E8A-4147-A177-3AD203B41FA5}">
                      <a16:colId xmlns:a16="http://schemas.microsoft.com/office/drawing/2014/main" val="254113617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478926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686691314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Beaufort-Ole Towne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 Eighteen Inc/ The Ross House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866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53762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Beaufort-Ole Towne</a:t>
                      </a: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(*)</a:t>
                      </a:r>
                      <a:r>
                        <a:rPr lang="en-US" sz="1000" b="1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Morehead City Noon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Tipi Project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4,388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31996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Burgaw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Together We Read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2,363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8551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Clinton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Lake Waccamaw Boys Girls Home Child Advocacy Home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1,750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838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Clinton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Sampson County History Museum Landscaping Project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69241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Clinton-Sampson County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Coronavirus Protection for Students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0329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Coastal Pender</a:t>
                      </a: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(*)</a:t>
                      </a:r>
                      <a:r>
                        <a:rPr lang="en-US" sz="1000" b="1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Surf City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Alleviating Food Insecurity During COVID-19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,5800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55342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7730 Passport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Passport 2020-21 Hunger and Literacy Project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148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 Bluff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Library Civic Room Furnishings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2,133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88567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Fairmont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Lifesaver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83514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Fayetteville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in the Garden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4461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Fayetteville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 for the underserved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2083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Fayetteville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Help for students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3797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Fayetteville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Oakridge Playground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17345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Fayetteville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Preserving health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82871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Jacksonville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Literacy Project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081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Jacksonville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Opioid Gap Funding Project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2652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0E3D51B-F662-4E58-A932-3F2BB7DCB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B4ABA7-739B-4464-8D4C-8865EBFE8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759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300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718398-7BE1-4959-A3C3-3E00CA13E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0665"/>
              </p:ext>
            </p:extLst>
          </p:nvPr>
        </p:nvGraphicFramePr>
        <p:xfrm>
          <a:off x="2183147" y="1905408"/>
          <a:ext cx="6731000" cy="3885185"/>
        </p:xfrm>
        <a:graphic>
          <a:graphicData uri="http://schemas.openxmlformats.org/drawingml/2006/table">
            <a:tbl>
              <a:tblPr firstRow="1" firstCol="1" bandRow="1"/>
              <a:tblGrid>
                <a:gridCol w="3175000">
                  <a:extLst>
                    <a:ext uri="{9D8B030D-6E8A-4147-A177-3AD203B41FA5}">
                      <a16:colId xmlns:a16="http://schemas.microsoft.com/office/drawing/2014/main" val="78490061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55428109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4180079333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Jacksonville Breakfast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CCCC Foundation Scholarship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52855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Jacksonville Breakfast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Jacksonville Christmas Celebration and Flotilla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64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Kinston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Internet Broadband Hotspots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2,013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6529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Leland Area 2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Brunswick Family Assistance COVID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92187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Leland Area 1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Lincoln Elementary Backpack Program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744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Liberty Point Rotary Club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Off-Road Outreach Community Service Project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6003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Liberty Point Rotary Club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Artisans Outreach Community Service Project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713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Maysville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BASEBALL, RECREATION, AND COMMUNITY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9862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Morehead City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Ocracoke Dental Clinic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10915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Morehead City After Hours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Hope Mission Recovery Home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1,666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02817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River (Onslow County)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Homeless Shelter to Bee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775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51236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River (Onslow County)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Sturgeon City Security Gates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30961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River (Onslow County)</a:t>
                      </a: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(*)</a:t>
                      </a:r>
                      <a:r>
                        <a:rPr lang="en-US" sz="1000" b="1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Jacksonville South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Bee or Not to Bee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73723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Newport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Newport Rotary Club Halloween Hootenanny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26103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 Springs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Santa's Helping Hand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3,120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73591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Richlands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Dictionary Project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839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Shallotte 3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E-readers for Seniors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65908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Shallotte 2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Loads of Love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1,320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5545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Shallotte 1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 Substance Abuse Program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2,140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21937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1B61D15-4407-479B-9B3A-DBF577B375D4}"/>
              </a:ext>
            </a:extLst>
          </p:cNvPr>
          <p:cNvSpPr txBox="1"/>
          <p:nvPr/>
        </p:nvSpPr>
        <p:spPr>
          <a:xfrm>
            <a:off x="1976704" y="95269"/>
            <a:ext cx="7652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List of District Grants allotted for the 2020-21 year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F56BC5-DDEE-4A07-A51C-715E742AD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03876"/>
              </p:ext>
            </p:extLst>
          </p:nvPr>
        </p:nvGraphicFramePr>
        <p:xfrm>
          <a:off x="2183148" y="803713"/>
          <a:ext cx="6730999" cy="916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4999">
                  <a:extLst>
                    <a:ext uri="{9D8B030D-6E8A-4147-A177-3AD203B41FA5}">
                      <a16:colId xmlns:a16="http://schemas.microsoft.com/office/drawing/2014/main" val="224820656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75242139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323902083"/>
                    </a:ext>
                  </a:extLst>
                </a:gridCol>
              </a:tblGrid>
              <a:tr h="46879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Lead Club Name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Project Name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Grant amount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32919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091249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690258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8EF739D-2764-4E47-971A-0D7751232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7D12B6-200D-4CC6-9B2A-69533C074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156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9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CFF0B-001C-45BC-8DA1-74F5531F05BC}"/>
              </a:ext>
            </a:extLst>
          </p:cNvPr>
          <p:cNvSpPr txBox="1"/>
          <p:nvPr/>
        </p:nvSpPr>
        <p:spPr>
          <a:xfrm>
            <a:off x="1976704" y="95269"/>
            <a:ext cx="7652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List of District Grants allotted for the 2020-21 year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C915D0-7D11-49C8-9BE7-09037F263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07998"/>
              </p:ext>
            </p:extLst>
          </p:nvPr>
        </p:nvGraphicFramePr>
        <p:xfrm>
          <a:off x="1839120" y="671848"/>
          <a:ext cx="6730999" cy="916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4999">
                  <a:extLst>
                    <a:ext uri="{9D8B030D-6E8A-4147-A177-3AD203B41FA5}">
                      <a16:colId xmlns:a16="http://schemas.microsoft.com/office/drawing/2014/main" val="224820656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75242139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323902083"/>
                    </a:ext>
                  </a:extLst>
                </a:gridCol>
              </a:tblGrid>
              <a:tr h="46879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Lead Club Name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Project Name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Grant amount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32919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091249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690258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7523A00-74A3-41E8-80EA-D20EF940B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3EB736-428E-448F-A9AF-733EBCAA8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079" y="70283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395232-9ACE-4DC1-8EC7-365C23EA3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070642"/>
              </p:ext>
            </p:extLst>
          </p:nvPr>
        </p:nvGraphicFramePr>
        <p:xfrm>
          <a:off x="1839120" y="1847850"/>
          <a:ext cx="6731000" cy="3333750"/>
        </p:xfrm>
        <a:graphic>
          <a:graphicData uri="http://schemas.openxmlformats.org/drawingml/2006/table">
            <a:tbl>
              <a:tblPr/>
              <a:tblGrid>
                <a:gridCol w="3175000">
                  <a:extLst>
                    <a:ext uri="{9D8B030D-6E8A-4147-A177-3AD203B41FA5}">
                      <a16:colId xmlns:a16="http://schemas.microsoft.com/office/drawing/2014/main" val="200094923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67315307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303812995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Sneads Ferry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Dixon High School Greenhouse Restoration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17136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South Brunswick Islands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1.First Tee of Coastal Carolinas Van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3,000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48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South Brunswick Islands - 2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2. Summer Counts Reading 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93567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South Brunswick Islands - 3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3. BCC Foundation Scholarship and Initiatives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8305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Southport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Computer for Kids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9801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Southport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Transitional Housing for the Homeless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743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Swansboro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Calculator Project for Jamaica Partnership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3124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Wallace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Duplin Search &amp; Rescue Dry Suites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2,881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7799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Whiteville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Dictionaries for third graders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9739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Whiteville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Downtown Whiteville Butterfly Mural Trail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965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Wilmington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Access of Wilmington - Activity Buckets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7659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Wilmington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Nourish 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2012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Wlmington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Salvation Army- Rent and Utility Assistance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4706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Wilmington Cape Fear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Community Annex Kitchen Development - Harrelson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2,500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01789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Wilmington Central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Blue Bags for Prostrate Cancer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332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Wilmington East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NourishNC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2,350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34849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Wilmington West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Dictionaries for Third Graders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2,383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2944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Wilmington West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B2494"/>
                          </a:solidFill>
                          <a:effectLst/>
                          <a:latin typeface="Tahoma" panose="020B0604030504040204" pitchFamily="34" charset="0"/>
                        </a:rPr>
                        <a:t>Little Free Libraries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666666"/>
                          </a:solidFill>
                          <a:effectLst/>
                          <a:latin typeface="Tahoma" panose="020B0604030504040204" pitchFamily="34" charset="0"/>
                        </a:rPr>
                        <a:t>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51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69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E90124-C3E6-475B-9D99-D9527D83A3B3}"/>
              </a:ext>
            </a:extLst>
          </p:cNvPr>
          <p:cNvSpPr txBox="1"/>
          <p:nvPr/>
        </p:nvSpPr>
        <p:spPr>
          <a:xfrm>
            <a:off x="2892669" y="1982450"/>
            <a:ext cx="74382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824AC9-957A-4B35-B296-B426003B1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4FD33F-3404-4EBC-931D-64977F157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910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888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E5A9A5-A691-478D-8AFD-D85FDCE47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62" y="211982"/>
            <a:ext cx="5846883" cy="514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38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699AD-3A62-448D-B418-4B4974E62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254" y="364526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Congratulations to all Clubs that have Applied for and received a District matching Grant.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Remember – </a:t>
            </a:r>
            <a:r>
              <a:rPr lang="en-US" b="1" i="1" u="sng" dirty="0"/>
              <a:t>The more you give, the more you get back.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3D6D5C-E284-4F96-91D9-1B2F55F5C37D}"/>
              </a:ext>
            </a:extLst>
          </p:cNvPr>
          <p:cNvSpPr txBox="1"/>
          <p:nvPr/>
        </p:nvSpPr>
        <p:spPr>
          <a:xfrm>
            <a:off x="3149634" y="307865"/>
            <a:ext cx="6276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Rotary District 7730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EED376-3A26-42A8-8CA8-D4E79470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4" y="63936"/>
            <a:ext cx="14287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6054A0-02DF-4085-9D9F-571A40533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426" y="156157"/>
            <a:ext cx="14287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49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ducks in a row images">
            <a:extLst>
              <a:ext uri="{FF2B5EF4-FFF2-40B4-BE49-F238E27FC236}">
                <a16:creationId xmlns:a16="http://schemas.microsoft.com/office/drawing/2014/main" id="{BBB7D53C-E78B-43E0-A73D-247073CF7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47" y="959710"/>
            <a:ext cx="5938886" cy="444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ducks in a row images">
            <a:extLst>
              <a:ext uri="{FF2B5EF4-FFF2-40B4-BE49-F238E27FC236}">
                <a16:creationId xmlns:a16="http://schemas.microsoft.com/office/drawing/2014/main" id="{C3C47611-D547-4E33-BE17-D49FFB80D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2647"/>
            <a:ext cx="6316946" cy="37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59A43C-E733-46E9-B5D9-2FD19CE231A5}"/>
              </a:ext>
            </a:extLst>
          </p:cNvPr>
          <p:cNvSpPr txBox="1"/>
          <p:nvPr/>
        </p:nvSpPr>
        <p:spPr>
          <a:xfrm>
            <a:off x="2680448" y="400087"/>
            <a:ext cx="6276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Rotary District 7730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8BF7A0-DF63-4E56-A4D9-5EB21CD4D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4" y="63936"/>
            <a:ext cx="14287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C85F0199-4878-404E-BD30-DFD2B93A6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426" y="156157"/>
            <a:ext cx="14287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80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64C868-E5E7-4029-B0BD-623D5BCF0393}"/>
              </a:ext>
            </a:extLst>
          </p:cNvPr>
          <p:cNvSpPr txBox="1"/>
          <p:nvPr/>
        </p:nvSpPr>
        <p:spPr>
          <a:xfrm>
            <a:off x="2429256" y="15944"/>
            <a:ext cx="7333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DACdb</a:t>
            </a:r>
            <a:r>
              <a:rPr lang="en-US" sz="5400" dirty="0"/>
              <a:t> - Grants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6CAF6C-0F5B-4762-9DC9-7239212B3DD5}"/>
              </a:ext>
            </a:extLst>
          </p:cNvPr>
          <p:cNvSpPr txBox="1"/>
          <p:nvPr/>
        </p:nvSpPr>
        <p:spPr>
          <a:xfrm>
            <a:off x="684211" y="1036571"/>
            <a:ext cx="611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District Grants Overview [2020-21]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299BF0-3856-4DF3-B7B5-7BEDB9B36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864" y="2151224"/>
            <a:ext cx="9401175" cy="3514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DE1547-DCA4-4715-8927-11C273B89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41C1C57-12E4-487A-9633-ADDA65C9B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11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65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2667000" y="198198"/>
            <a:ext cx="6858000" cy="91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lt1"/>
              </a:buClr>
            </a:pPr>
            <a:r>
              <a:rPr lang="en-US" sz="2700" b="1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GRANTS FUNDING MODEL</a:t>
            </a:r>
            <a:br>
              <a:rPr lang="en-US" sz="2700" b="1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en-US" sz="2700" b="1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Fund distribution for the 2020-21 Year</a:t>
            </a: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3C453BB-84D0-4288-9E16-5B72DB04C41D}"/>
              </a:ext>
            </a:extLst>
          </p:cNvPr>
          <p:cNvGrpSpPr/>
          <p:nvPr/>
        </p:nvGrpSpPr>
        <p:grpSpPr>
          <a:xfrm>
            <a:off x="772358" y="181723"/>
            <a:ext cx="10050430" cy="4848627"/>
            <a:chOff x="1764724" y="1449977"/>
            <a:chExt cx="5970225" cy="4096931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F60F1D2-0A39-4191-BEF5-1CC175F73CB9}"/>
                </a:ext>
              </a:extLst>
            </p:cNvPr>
            <p:cNvCxnSpPr>
              <a:cxnSpLocks/>
              <a:stCxn id="30" idx="0"/>
              <a:endCxn id="43" idx="2"/>
            </p:cNvCxnSpPr>
            <p:nvPr/>
          </p:nvCxnSpPr>
          <p:spPr>
            <a:xfrm flipH="1" flipV="1">
              <a:off x="3166940" y="2869073"/>
              <a:ext cx="825" cy="4083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748E862-E9BD-4D4E-943D-54093DDB1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335" y="1449977"/>
              <a:ext cx="5543550" cy="497681"/>
            </a:xfrm>
            <a:prstGeom prst="rect">
              <a:avLst/>
            </a:prstGeom>
            <a:solidFill>
              <a:srgbClr val="2752C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342900" eaLnBrk="1" hangingPunct="1">
                <a:spcBef>
                  <a:spcPct val="50000"/>
                </a:spcBef>
              </a:pPr>
              <a:r>
                <a:rPr lang="en-US" sz="1800" kern="0" dirty="0">
                  <a:solidFill>
                    <a:prstClr val="white"/>
                  </a:solidFill>
                  <a:sym typeface="Arial"/>
                </a:rPr>
                <a:t> Annual Program Fund from 2017-18 (R B Richey DG)  $227,542</a:t>
              </a:r>
              <a:endParaRPr lang="en-US" sz="1500" b="1" kern="0" dirty="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25" name="Text Box 3">
              <a:extLst>
                <a:ext uri="{FF2B5EF4-FFF2-40B4-BE49-F238E27FC236}">
                  <a16:creationId xmlns:a16="http://schemas.microsoft.com/office/drawing/2014/main" id="{D50FE568-DEE5-46B5-9604-6199129F4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6529" y="2199843"/>
              <a:ext cx="787854" cy="312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342900" eaLnBrk="1" hangingPunct="1">
                <a:spcBef>
                  <a:spcPct val="50000"/>
                </a:spcBef>
              </a:pPr>
              <a:r>
                <a:rPr lang="en-US" sz="1800" b="1" i="1" kern="0" dirty="0">
                  <a:solidFill>
                    <a:srgbClr val="2752C0"/>
                  </a:solidFill>
                  <a:sym typeface="Arial"/>
                </a:rPr>
                <a:t>SHARE</a:t>
              </a:r>
              <a:endParaRPr lang="en-US" sz="1800" b="1" kern="0" dirty="0">
                <a:solidFill>
                  <a:srgbClr val="333399"/>
                </a:solidFill>
                <a:sym typeface="Arial"/>
              </a:endParaRP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658FEFA8-536F-468C-AF90-EBDB7B514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724" y="4603208"/>
              <a:ext cx="1162381" cy="943700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District Grants</a:t>
              </a:r>
            </a:p>
            <a:p>
              <a:pPr algn="ctr" defTabSz="342900" eaLnBrk="1" hangingPunct="1">
                <a:spcBef>
                  <a:spcPct val="50000"/>
                </a:spcBef>
              </a:pPr>
              <a:r>
                <a:rPr lang="en-US" sz="1350" b="1" kern="0" dirty="0">
                  <a:solidFill>
                    <a:prstClr val="white"/>
                  </a:solidFill>
                  <a:sym typeface="Arial"/>
                </a:rPr>
                <a:t>$59,009*</a:t>
              </a:r>
            </a:p>
          </p:txBody>
        </p:sp>
        <p:sp>
          <p:nvSpPr>
            <p:cNvPr id="30" name="Rectangle 10">
              <a:extLst>
                <a:ext uri="{FF2B5EF4-FFF2-40B4-BE49-F238E27FC236}">
                  <a16:creationId xmlns:a16="http://schemas.microsoft.com/office/drawing/2014/main" id="{FA58EC68-D6AB-449F-BCFB-C73DFF8F8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399" y="3277422"/>
              <a:ext cx="1420731" cy="857250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District Designated Fund</a:t>
              </a:r>
            </a:p>
            <a:p>
              <a:pPr algn="ctr"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50% (max)</a:t>
              </a:r>
            </a:p>
          </p:txBody>
        </p:sp>
        <p:sp>
          <p:nvSpPr>
            <p:cNvPr id="31" name="Rectangle 11">
              <a:extLst>
                <a:ext uri="{FF2B5EF4-FFF2-40B4-BE49-F238E27FC236}">
                  <a16:creationId xmlns:a16="http://schemas.microsoft.com/office/drawing/2014/main" id="{AB6B33C0-5CF4-4DA0-BDFF-292E5E023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787" y="2158760"/>
              <a:ext cx="571500" cy="342900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50%</a:t>
              </a:r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465D5429-AD56-4821-9E7D-BAE47BD21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9240" y="2158760"/>
              <a:ext cx="571500" cy="3429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50%</a:t>
              </a:r>
            </a:p>
          </p:txBody>
        </p:sp>
        <p:sp>
          <p:nvSpPr>
            <p:cNvPr id="34" name="Rectangle 14">
              <a:extLst>
                <a:ext uri="{FF2B5EF4-FFF2-40B4-BE49-F238E27FC236}">
                  <a16:creationId xmlns:a16="http://schemas.microsoft.com/office/drawing/2014/main" id="{6FC3CC87-78FB-4E13-96F3-566627FBA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241" y="3240350"/>
              <a:ext cx="1143000" cy="85725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World </a:t>
              </a:r>
              <a:br>
                <a:rPr lang="en-US" sz="1350" kern="0" dirty="0">
                  <a:solidFill>
                    <a:prstClr val="white"/>
                  </a:solidFill>
                  <a:sym typeface="Arial"/>
                </a:rPr>
              </a:b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Fund</a:t>
              </a:r>
            </a:p>
          </p:txBody>
        </p:sp>
        <p:sp>
          <p:nvSpPr>
            <p:cNvPr id="36" name="Rectangle 16">
              <a:extLst>
                <a:ext uri="{FF2B5EF4-FFF2-40B4-BE49-F238E27FC236}">
                  <a16:creationId xmlns:a16="http://schemas.microsoft.com/office/drawing/2014/main" id="{9C45A904-45A8-4AB7-92EC-B61276440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287" y="4594615"/>
              <a:ext cx="1201997" cy="94370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342900" eaLnBrk="1" hangingPunct="1">
                <a:spcBef>
                  <a:spcPct val="50000"/>
                </a:spcBef>
              </a:pPr>
              <a:r>
                <a:rPr lang="en-US" sz="1350" u="sng" kern="0" dirty="0">
                  <a:solidFill>
                    <a:prstClr val="white"/>
                  </a:solidFill>
                  <a:sym typeface="Arial"/>
                </a:rPr>
                <a:t>Global</a:t>
              </a: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 Grants +</a:t>
              </a:r>
            </a:p>
            <a:p>
              <a:pPr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50% (min)</a:t>
              </a:r>
            </a:p>
            <a:p>
              <a:pPr algn="ctr" defTabSz="342900" eaLnBrk="1" hangingPunct="1">
                <a:spcBef>
                  <a:spcPct val="50000"/>
                </a:spcBef>
              </a:pPr>
              <a:r>
                <a:rPr lang="en-US" sz="1350" b="1" kern="0" dirty="0">
                  <a:solidFill>
                    <a:prstClr val="white"/>
                  </a:solidFill>
                  <a:sym typeface="Arial"/>
                </a:rPr>
                <a:t>$57,282**</a:t>
              </a:r>
              <a:endParaRPr lang="en-US" sz="1350" b="1" kern="0" dirty="0">
                <a:solidFill>
                  <a:prstClr val="black"/>
                </a:solidFill>
                <a:sym typeface="Arial"/>
              </a:endParaRPr>
            </a:p>
          </p:txBody>
        </p:sp>
        <p:sp>
          <p:nvSpPr>
            <p:cNvPr id="37" name="Line 17">
              <a:extLst>
                <a:ext uri="{FF2B5EF4-FFF2-40B4-BE49-F238E27FC236}">
                  <a16:creationId xmlns:a16="http://schemas.microsoft.com/office/drawing/2014/main" id="{F28B43C8-F9DC-4232-AC1C-E1D6362AD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8749" y="4118158"/>
              <a:ext cx="573342" cy="8572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defTabSz="342900"/>
              <a:endParaRPr lang="en-US" sz="1050" kern="0" dirty="0">
                <a:solidFill>
                  <a:prstClr val="black"/>
                </a:solidFill>
                <a:latin typeface="Calibri"/>
                <a:cs typeface="Arial"/>
                <a:sym typeface="Arial"/>
              </a:endParaRPr>
            </a:p>
          </p:txBody>
        </p:sp>
        <p:sp>
          <p:nvSpPr>
            <p:cNvPr id="38" name="Line 18">
              <a:extLst>
                <a:ext uri="{FF2B5EF4-FFF2-40B4-BE49-F238E27FC236}">
                  <a16:creationId xmlns:a16="http://schemas.microsoft.com/office/drawing/2014/main" id="{51EC3C90-7B9A-4A74-B12F-299FB32CA9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46440" y="4097600"/>
              <a:ext cx="573342" cy="8778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defTabSz="342900"/>
              <a:endParaRPr lang="en-US" sz="1050" kern="0" dirty="0">
                <a:solidFill>
                  <a:prstClr val="black"/>
                </a:solidFill>
                <a:latin typeface="Calibri"/>
                <a:cs typeface="Arial"/>
                <a:sym typeface="Arial"/>
              </a:endParaRPr>
            </a:p>
          </p:txBody>
        </p:sp>
        <p:sp>
          <p:nvSpPr>
            <p:cNvPr id="39" name="Rectangle 19">
              <a:extLst>
                <a:ext uri="{FF2B5EF4-FFF2-40B4-BE49-F238E27FC236}">
                  <a16:creationId xmlns:a16="http://schemas.microsoft.com/office/drawing/2014/main" id="{7DAAD86E-6124-4B50-8A73-3E0EEA4C7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741" y="4861108"/>
              <a:ext cx="1485900" cy="6858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Global Grants</a:t>
              </a:r>
              <a:br>
                <a:rPr lang="en-US" sz="1350" kern="0" dirty="0">
                  <a:solidFill>
                    <a:prstClr val="white"/>
                  </a:solidFill>
                  <a:sym typeface="Arial"/>
                </a:rPr>
              </a:br>
              <a:r>
                <a:rPr lang="en-US" sz="1050" kern="0" dirty="0">
                  <a:solidFill>
                    <a:prstClr val="white"/>
                  </a:solidFill>
                  <a:sym typeface="Arial"/>
                </a:rPr>
                <a:t>(World Fund match </a:t>
              </a:r>
              <a:br>
                <a:rPr lang="en-US" sz="1050" kern="0" dirty="0">
                  <a:solidFill>
                    <a:prstClr val="white"/>
                  </a:solidFill>
                  <a:sym typeface="Arial"/>
                </a:rPr>
              </a:br>
              <a:r>
                <a:rPr lang="en-US" sz="1050" kern="0" dirty="0">
                  <a:solidFill>
                    <a:prstClr val="white"/>
                  </a:solidFill>
                  <a:sym typeface="Arial"/>
                </a:rPr>
                <a:t>to DDF and cash)</a:t>
              </a:r>
              <a:endParaRPr lang="en-US" sz="1350" kern="0" baseline="30000" dirty="0">
                <a:solidFill>
                  <a:prstClr val="white"/>
                </a:solidFill>
                <a:sym typeface="Arial"/>
              </a:endParaRPr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FC856CE2-227C-409D-BEBC-1190946A3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949" y="3240350"/>
              <a:ext cx="1143000" cy="85725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342900" eaLnBrk="1" hangingPunct="1">
                <a:spcBef>
                  <a:spcPct val="50000"/>
                </a:spcBef>
              </a:pPr>
              <a:r>
                <a:rPr lang="en-US" sz="1350" kern="0" dirty="0">
                  <a:solidFill>
                    <a:prstClr val="white"/>
                  </a:solidFill>
                  <a:sym typeface="Arial"/>
                </a:rPr>
                <a:t>Other </a:t>
              </a:r>
              <a:br>
                <a:rPr lang="en-US" sz="1350" kern="0" dirty="0">
                  <a:solidFill>
                    <a:prstClr val="white"/>
                  </a:solidFill>
                  <a:sym typeface="Arial"/>
                </a:rPr>
              </a:br>
              <a:r>
                <a:rPr lang="en-US" sz="1050" kern="0" dirty="0">
                  <a:solidFill>
                    <a:prstClr val="white"/>
                  </a:solidFill>
                  <a:sym typeface="Arial"/>
                </a:rPr>
                <a:t>(Cash, DAF, Permanent Fund)</a:t>
              </a:r>
            </a:p>
          </p:txBody>
        </p:sp>
        <p:sp>
          <p:nvSpPr>
            <p:cNvPr id="41" name="Rectangle 22">
              <a:extLst>
                <a:ext uri="{FF2B5EF4-FFF2-40B4-BE49-F238E27FC236}">
                  <a16:creationId xmlns:a16="http://schemas.microsoft.com/office/drawing/2014/main" id="{77F7FC55-9BBF-4603-9243-CE2BF9DF8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677" y="2952873"/>
              <a:ext cx="1420731" cy="18335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342900" eaLnBrk="1" hangingPunct="1">
                <a:spcBef>
                  <a:spcPct val="50000"/>
                </a:spcBef>
              </a:pPr>
              <a:r>
                <a:rPr lang="en-US" sz="1050" kern="0" dirty="0">
                  <a:solidFill>
                    <a:prstClr val="white"/>
                  </a:solidFill>
                  <a:sym typeface="Arial"/>
                </a:rPr>
                <a:t>District Controlled</a:t>
              </a:r>
            </a:p>
          </p:txBody>
        </p: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56D70770-1373-454E-ADEB-61D7CD8E8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6181" y="2939566"/>
              <a:ext cx="1428750" cy="17145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342900" eaLnBrk="1" hangingPunct="1">
                <a:spcBef>
                  <a:spcPct val="50000"/>
                </a:spcBef>
              </a:pPr>
              <a:r>
                <a:rPr lang="en-US" sz="1050" kern="0" dirty="0">
                  <a:solidFill>
                    <a:prstClr val="white"/>
                  </a:solidFill>
                  <a:sym typeface="Arial"/>
                </a:rPr>
                <a:t>Trustees Controlled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6A666AF-587F-4B3F-A779-B9AA612EDE2E}"/>
                </a:ext>
              </a:extLst>
            </p:cNvPr>
            <p:cNvSpPr txBox="1"/>
            <p:nvPr/>
          </p:nvSpPr>
          <p:spPr>
            <a:xfrm>
              <a:off x="2506679" y="2499741"/>
              <a:ext cx="1320521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342900"/>
              <a:r>
                <a:rPr lang="en-US" kern="0" dirty="0">
                  <a:solidFill>
                    <a:prstClr val="black"/>
                  </a:solidFill>
                  <a:latin typeface="Calibri"/>
                  <a:sym typeface="Arial"/>
                </a:rPr>
                <a:t>$113,771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466E789-BB79-49A9-894B-55C5361EFCF0}"/>
                </a:ext>
              </a:extLst>
            </p:cNvPr>
            <p:cNvSpPr txBox="1"/>
            <p:nvPr/>
          </p:nvSpPr>
          <p:spPr>
            <a:xfrm>
              <a:off x="5804912" y="2499522"/>
              <a:ext cx="1131289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342900"/>
              <a:r>
                <a:rPr lang="en-US" kern="0" dirty="0">
                  <a:solidFill>
                    <a:prstClr val="black"/>
                  </a:solidFill>
                  <a:latin typeface="Calibri"/>
                  <a:sym typeface="Arial"/>
                </a:rPr>
                <a:t>$113,771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BAEEE0B-4877-46ED-B72B-60ABE15D15FB}"/>
              </a:ext>
            </a:extLst>
          </p:cNvPr>
          <p:cNvSpPr txBox="1"/>
          <p:nvPr/>
        </p:nvSpPr>
        <p:spPr>
          <a:xfrm>
            <a:off x="772358" y="5284868"/>
            <a:ext cx="7913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*$59,009 includes additional District Grant funds available per Trustee decision (10% of carry forward from 2017-18) and half of transfer from Endowment Fund of $396.  </a:t>
            </a:r>
          </a:p>
          <a:p>
            <a:endParaRPr lang="en-US" sz="1200" dirty="0"/>
          </a:p>
          <a:p>
            <a:r>
              <a:rPr lang="en-US" sz="1200" dirty="0"/>
              <a:t>**Global Grants portion is $56,885 plus half of transfer from Endowment Fund of $396, .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FBEA328-0C41-49D6-B6E2-922FF1797EB4}"/>
              </a:ext>
            </a:extLst>
          </p:cNvPr>
          <p:cNvCxnSpPr>
            <a:cxnSpLocks/>
          </p:cNvCxnSpPr>
          <p:nvPr/>
        </p:nvCxnSpPr>
        <p:spPr>
          <a:xfrm>
            <a:off x="2286000" y="3359000"/>
            <a:ext cx="0" cy="5545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159BD2-764B-4506-9E2C-B963B7E968B7}"/>
              </a:ext>
            </a:extLst>
          </p:cNvPr>
          <p:cNvCxnSpPr/>
          <p:nvPr/>
        </p:nvCxnSpPr>
        <p:spPr>
          <a:xfrm>
            <a:off x="3982915" y="3339456"/>
            <a:ext cx="0" cy="5740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0808837A-5984-4855-802F-9B26799F7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C536D1CF-F1BA-4742-A728-473442EDD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3284" y="63935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ED28DC3-D253-41DC-8979-653A42080B7B}"/>
              </a:ext>
            </a:extLst>
          </p:cNvPr>
          <p:cNvCxnSpPr>
            <a:endCxn id="39" idx="1"/>
          </p:cNvCxnSpPr>
          <p:nvPr/>
        </p:nvCxnSpPr>
        <p:spPr>
          <a:xfrm flipV="1">
            <a:off x="5661969" y="4624536"/>
            <a:ext cx="1428314" cy="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9AF0DB-54B7-45F7-A5D4-09A58A72ECA0}"/>
              </a:ext>
            </a:extLst>
          </p:cNvPr>
          <p:cNvSpPr txBox="1"/>
          <p:nvPr/>
        </p:nvSpPr>
        <p:spPr>
          <a:xfrm>
            <a:off x="1618161" y="250180"/>
            <a:ext cx="8701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What does the District Designated Fund (DDF) consist of?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8C6101-92BB-4D11-A318-76D5B7FF1431}"/>
              </a:ext>
            </a:extLst>
          </p:cNvPr>
          <p:cNvSpPr txBox="1"/>
          <p:nvPr/>
        </p:nvSpPr>
        <p:spPr>
          <a:xfrm>
            <a:off x="494127" y="1780639"/>
            <a:ext cx="11604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Available DDF Funds Weighted 50%/50% on Annual Fund (SHARE) Giving based 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9E12D-A03E-440A-81BD-49A02F1FA8E0}"/>
              </a:ext>
            </a:extLst>
          </p:cNvPr>
          <p:cNvSpPr txBox="1"/>
          <p:nvPr/>
        </p:nvSpPr>
        <p:spPr>
          <a:xfrm>
            <a:off x="944647" y="3148958"/>
            <a:ext cx="11283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-</a:t>
            </a:r>
            <a:r>
              <a:rPr lang="en-US" sz="2800" b="1" i="1" dirty="0"/>
              <a:t>Your</a:t>
            </a:r>
            <a:r>
              <a:rPr lang="en-US" sz="2800" b="1" dirty="0"/>
              <a:t> </a:t>
            </a:r>
            <a:r>
              <a:rPr lang="en-US" sz="2800" b="1" i="1" dirty="0"/>
              <a:t>Annual Fund </a:t>
            </a:r>
            <a:r>
              <a:rPr lang="en-US" sz="2800" b="1" dirty="0"/>
              <a:t>Contributions from three Rotary years ago (Works out to be about 12%)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3E3B6-288D-4E6B-9E59-531C553F9AE0}"/>
              </a:ext>
            </a:extLst>
          </p:cNvPr>
          <p:cNvSpPr txBox="1"/>
          <p:nvPr/>
        </p:nvSpPr>
        <p:spPr>
          <a:xfrm flipH="1">
            <a:off x="908303" y="4453853"/>
            <a:ext cx="10121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-</a:t>
            </a:r>
            <a:r>
              <a:rPr lang="en-US" sz="2800" b="1" i="1" dirty="0"/>
              <a:t>Your</a:t>
            </a:r>
            <a:r>
              <a:rPr lang="en-US" sz="2800" b="1" dirty="0"/>
              <a:t> giving in the past Rotary year based on Per Capita </a:t>
            </a:r>
            <a:r>
              <a:rPr lang="en-US" sz="2800" b="1" u="sng" dirty="0"/>
              <a:t>Annual Fund </a:t>
            </a:r>
            <a:r>
              <a:rPr lang="en-US" sz="2800" b="1" dirty="0"/>
              <a:t>Contributions for your Club for the last year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2770A6-9822-42B0-9A9F-A9E98C177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9C0EBB-EF59-4A18-9593-91DE88D2D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979" y="145514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39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4BA7E6-C768-44A2-8E9A-963FAB9E6456}"/>
              </a:ext>
            </a:extLst>
          </p:cNvPr>
          <p:cNvSpPr/>
          <p:nvPr/>
        </p:nvSpPr>
        <p:spPr>
          <a:xfrm>
            <a:off x="1611452" y="407391"/>
            <a:ext cx="890564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sz="2100" b="1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DISTRICT GRANT ELIGIBILITY TOTAL GIVING LEVELS FROM THE 2017-18 TOTALS</a:t>
            </a:r>
            <a:endParaRPr lang="en-US" sz="21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BBB740-5B2E-40E7-9D48-2D9853B4D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663" y="1505210"/>
            <a:ext cx="4016290" cy="509486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22377BE-72DA-481A-B7CA-AACB906B3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680" y="1375249"/>
            <a:ext cx="3665538" cy="50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0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60A87D-D43D-4450-81E1-14F2486A6CDA}"/>
              </a:ext>
            </a:extLst>
          </p:cNvPr>
          <p:cNvSpPr/>
          <p:nvPr/>
        </p:nvSpPr>
        <p:spPr>
          <a:xfrm>
            <a:off x="1650440" y="363440"/>
            <a:ext cx="8891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Arial Narrow"/>
                <a:ea typeface="Arial Narrow"/>
                <a:cs typeface="Arial Narrow"/>
                <a:sym typeface="Arial Narrow"/>
              </a:rPr>
              <a:t>DISTRICT GRANT ELIGIBILITY PER CAPITA GIVING LEVELS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C6D101-BD37-49E1-A9BB-52D8BBB85F8C}"/>
              </a:ext>
            </a:extLst>
          </p:cNvPr>
          <p:cNvSpPr/>
          <p:nvPr/>
        </p:nvSpPr>
        <p:spPr>
          <a:xfrm>
            <a:off x="187206" y="1796030"/>
            <a:ext cx="11567160" cy="1290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defTabSz="914400">
              <a:buClr>
                <a:srgbClr val="000000"/>
              </a:buClr>
            </a:pPr>
            <a:r>
              <a:rPr lang="en-US" sz="3600" b="1" kern="0" dirty="0">
                <a:solidFill>
                  <a:srgbClr val="000000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  <a:t>For 2020-2021 based on 2019-20 AF Giving</a:t>
            </a:r>
          </a:p>
          <a:p>
            <a:pPr marL="342900" lvl="0" indent="-342900" defTabSz="914400">
              <a:spcBef>
                <a:spcPts val="720"/>
              </a:spcBef>
              <a:buClr>
                <a:srgbClr val="000000"/>
              </a:buClr>
            </a:pPr>
            <a:r>
              <a:rPr lang="en-US" sz="2800" b="1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	                 </a:t>
            </a:r>
            <a:r>
              <a:rPr lang="en-US" sz="2800" b="1" u="sng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Club Per Capita </a:t>
            </a:r>
            <a:r>
              <a:rPr lang="en-US" sz="3600" u="sng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 </a:t>
            </a:r>
            <a:r>
              <a:rPr lang="en-US" sz="2800" b="1" u="sng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Grant Eligibility</a:t>
            </a:r>
            <a:endParaRPr lang="en-US" sz="3600" b="1" u="sng" kern="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56A389-4549-4252-9B10-2C0E1BFA4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722286"/>
              </p:ext>
            </p:extLst>
          </p:nvPr>
        </p:nvGraphicFramePr>
        <p:xfrm>
          <a:off x="1141413" y="3086127"/>
          <a:ext cx="708452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715">
                  <a:extLst>
                    <a:ext uri="{9D8B030D-6E8A-4147-A177-3AD203B41FA5}">
                      <a16:colId xmlns:a16="http://schemas.microsoft.com/office/drawing/2014/main" val="3692081271"/>
                    </a:ext>
                  </a:extLst>
                </a:gridCol>
                <a:gridCol w="1720299">
                  <a:extLst>
                    <a:ext uri="{9D8B030D-6E8A-4147-A177-3AD203B41FA5}">
                      <a16:colId xmlns:a16="http://schemas.microsoft.com/office/drawing/2014/main" val="2018787608"/>
                    </a:ext>
                  </a:extLst>
                </a:gridCol>
                <a:gridCol w="2361507">
                  <a:extLst>
                    <a:ext uri="{9D8B030D-6E8A-4147-A177-3AD203B41FA5}">
                      <a16:colId xmlns:a16="http://schemas.microsoft.com/office/drawing/2014/main" val="657852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$25-$49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70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$50-$99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$1,000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0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$100-$199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$2,000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699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Over $200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$2,500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5555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90AB80E-FC1E-4F5A-B8D6-874E23FDE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C2E7B6-188B-4DA5-AE76-1028C0C99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910" y="197218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89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DFC9A9-8BC7-4C1D-9095-B3CF068C9246}"/>
              </a:ext>
            </a:extLst>
          </p:cNvPr>
          <p:cNvSpPr/>
          <p:nvPr/>
        </p:nvSpPr>
        <p:spPr>
          <a:xfrm>
            <a:off x="2095647" y="186407"/>
            <a:ext cx="70351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District Designated Funds (DDF) </a:t>
            </a:r>
          </a:p>
          <a:p>
            <a:pPr algn="ctr"/>
            <a:r>
              <a:rPr lang="en-US" sz="4000" b="1" dirty="0"/>
              <a:t>Available for the 2020-21 year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1E798B-0233-4A6E-BF6F-EAB0F96D639E}"/>
              </a:ext>
            </a:extLst>
          </p:cNvPr>
          <p:cNvSpPr/>
          <p:nvPr/>
        </p:nvSpPr>
        <p:spPr>
          <a:xfrm>
            <a:off x="2101085" y="2311273"/>
            <a:ext cx="7024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12121"/>
                </a:solidFill>
                <a:latin typeface="Calibri" panose="020F0502020204030204" pitchFamily="34" charset="0"/>
              </a:rPr>
              <a:t>Total Available DDF    -      </a:t>
            </a:r>
            <a:r>
              <a:rPr lang="en-US" sz="3200" b="1">
                <a:solidFill>
                  <a:srgbClr val="212121"/>
                </a:solidFill>
                <a:latin typeface="Calibri" panose="020F0502020204030204" pitchFamily="34" charset="0"/>
              </a:rPr>
              <a:t>$59,009 </a:t>
            </a:r>
            <a:endParaRPr lang="en-US" sz="3200" b="1" dirty="0">
              <a:solidFill>
                <a:srgbClr val="21212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4DBA4-1FEC-4D7F-8343-F0FEBBB36083}"/>
              </a:ext>
            </a:extLst>
          </p:cNvPr>
          <p:cNvSpPr txBox="1"/>
          <p:nvPr/>
        </p:nvSpPr>
        <p:spPr>
          <a:xfrm>
            <a:off x="2317550" y="3126689"/>
            <a:ext cx="5150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(Contingency   -    $4,000)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64EF29-2CAC-43E6-843A-FAC414C9B950}"/>
              </a:ext>
            </a:extLst>
          </p:cNvPr>
          <p:cNvSpPr txBox="1"/>
          <p:nvPr/>
        </p:nvSpPr>
        <p:spPr>
          <a:xfrm>
            <a:off x="1045029" y="4307729"/>
            <a:ext cx="9534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Available for District Grants  - 2020-21     -$55,009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14175B-2AC2-46C0-96E4-569E7655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8" y="93027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C06DB8-1F96-422E-BB4D-F5AA336C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759" y="117942"/>
            <a:ext cx="870893" cy="7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0952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6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24706</TotalTime>
  <Words>1062</Words>
  <Application>Microsoft Office PowerPoint</Application>
  <PresentationFormat>Widescreen</PresentationFormat>
  <Paragraphs>252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Georgia</vt:lpstr>
      <vt:lpstr>Tahoma</vt:lpstr>
      <vt:lpstr>Verdana</vt:lpstr>
      <vt:lpstr>Retrospect</vt:lpstr>
      <vt:lpstr>6_Custom Design</vt:lpstr>
      <vt:lpstr>District Grants</vt:lpstr>
      <vt:lpstr>Congratulations to all Clubs that have Applied for and received a District matching Grant.  Remember – The more you give, the more you get back.</vt:lpstr>
      <vt:lpstr>PowerPoint Presentation</vt:lpstr>
      <vt:lpstr>PowerPoint Presentation</vt:lpstr>
      <vt:lpstr>GRANTS FUNDING MODEL Fund distribution for the 2020-21 Year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Grants</dc:title>
  <dc:creator>steve</dc:creator>
  <cp:lastModifiedBy>steve</cp:lastModifiedBy>
  <cp:revision>110</cp:revision>
  <cp:lastPrinted>2020-09-12T11:28:16Z</cp:lastPrinted>
  <dcterms:created xsi:type="dcterms:W3CDTF">2019-07-21T13:59:25Z</dcterms:created>
  <dcterms:modified xsi:type="dcterms:W3CDTF">2020-09-12T11:47:38Z</dcterms:modified>
</cp:coreProperties>
</file>