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92" r:id="rId2"/>
    <p:sldId id="323" r:id="rId3"/>
    <p:sldId id="311" r:id="rId4"/>
    <p:sldId id="316" r:id="rId5"/>
    <p:sldId id="321" r:id="rId6"/>
    <p:sldId id="307" r:id="rId7"/>
    <p:sldId id="310" r:id="rId8"/>
    <p:sldId id="281" r:id="rId9"/>
    <p:sldId id="261" r:id="rId10"/>
    <p:sldId id="303" r:id="rId11"/>
    <p:sldId id="309" r:id="rId12"/>
    <p:sldId id="271" r:id="rId13"/>
    <p:sldId id="276" r:id="rId14"/>
    <p:sldId id="277" r:id="rId15"/>
    <p:sldId id="279" r:id="rId16"/>
    <p:sldId id="314" r:id="rId17"/>
    <p:sldId id="272" r:id="rId18"/>
    <p:sldId id="270" r:id="rId19"/>
    <p:sldId id="274" r:id="rId20"/>
    <p:sldId id="318" r:id="rId21"/>
    <p:sldId id="324" r:id="rId22"/>
    <p:sldId id="312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59D660-D893-4E2A-9E8F-20CB2F46E15A}">
          <p14:sldIdLst>
            <p14:sldId id="292"/>
            <p14:sldId id="323"/>
            <p14:sldId id="311"/>
            <p14:sldId id="316"/>
            <p14:sldId id="321"/>
            <p14:sldId id="307"/>
            <p14:sldId id="310"/>
            <p14:sldId id="281"/>
            <p14:sldId id="261"/>
            <p14:sldId id="303"/>
            <p14:sldId id="309"/>
            <p14:sldId id="271"/>
            <p14:sldId id="276"/>
            <p14:sldId id="277"/>
            <p14:sldId id="279"/>
            <p14:sldId id="314"/>
            <p14:sldId id="272"/>
            <p14:sldId id="270"/>
            <p14:sldId id="274"/>
            <p14:sldId id="318"/>
          </p14:sldIdLst>
        </p14:section>
        <p14:section name="Untitled Section" id="{AD68516F-F10F-4DEA-8756-36DB4296C17C}">
          <p14:sldIdLst>
            <p14:sldId id="324"/>
            <p14:sldId id="312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Mohr" initials="JM" lastIdx="4" clrIdx="0">
    <p:extLst>
      <p:ext uri="{19B8F6BF-5375-455C-9EA6-DF929625EA0E}">
        <p15:presenceInfo xmlns:p15="http://schemas.microsoft.com/office/powerpoint/2012/main" userId="John Mo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16:36:36.830" idx="4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2096-6A18-485D-9880-83E24CD3AF4B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FF36-B341-4778-9291-3565CB640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46566" rIns="93157" bIns="46566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</a:rPr>
              <a:pPr algn="r"/>
              <a:t>7</a:t>
            </a:fld>
            <a:endParaRPr sz="1200">
              <a:solidFill>
                <a:schemeClr val="dk1"/>
              </a:solidFill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47888" y="4490032"/>
            <a:ext cx="6345061" cy="425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46566" rIns="93157" bIns="46566" anchor="t" anchorCtr="0">
            <a:noAutofit/>
          </a:bodyPr>
          <a:lstStyle/>
          <a:p>
            <a:pPr marL="0" indent="0"/>
            <a:r>
              <a:rPr lang="en-US">
                <a:latin typeface="Arial"/>
                <a:ea typeface="Arial"/>
                <a:cs typeface="Arial"/>
                <a:sym typeface="Arial"/>
              </a:rPr>
              <a:t>MAJOR GIFTS  Carl Davis  Major Gifts Officer Zone 33 / Polio, Development and Partnershjips   Tel 1.847.424.5343E-mail: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carl.davis@rotary.org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2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69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1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46566" rIns="93157" bIns="46566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47888" y="4490032"/>
            <a:ext cx="6345061" cy="425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46566" rIns="93157" bIns="46566" anchor="t" anchorCtr="0">
            <a:noAutofit/>
          </a:bodyPr>
          <a:lstStyle/>
          <a:p>
            <a:pPr marL="0" indent="0"/>
            <a:r>
              <a:rPr lang="en-US">
                <a:latin typeface="Arial"/>
                <a:ea typeface="Arial"/>
                <a:cs typeface="Arial"/>
                <a:sym typeface="Arial"/>
              </a:rPr>
              <a:t>MAJOR GIFTS  Carl Davis  Major Gifts Officer Zone 33 / Polio, Development and Partnershjips   Tel 1.847.424.5343E-mail: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carl.davis@rotary.org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545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93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10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0E94D-8436-4E21-B674-54969C2B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01DC-BF38-4C5F-8F20-C54851DDC550}" type="datetimeFigureOut">
              <a:rPr lang="en-US"/>
              <a:pPr>
                <a:defRPr/>
              </a:pPr>
              <a:t>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96922-2FD5-48B1-8E28-AD867D9B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1A133-56F7-4E5D-854D-AA486E7A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8437-816F-4DA3-9CD1-FFE34292F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98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RotaryMBS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579" y="6391470"/>
            <a:ext cx="1492856" cy="3630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1809"/>
            <a:ext cx="12192000" cy="1272954"/>
          </a:xfrm>
          <a:prstGeom prst="rect">
            <a:avLst/>
          </a:prstGeom>
          <a:solidFill>
            <a:srgbClr val="005DAA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6352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ge 0">
            <a:extLst>
              <a:ext uri="{FF2B5EF4-FFF2-40B4-BE49-F238E27FC236}">
                <a16:creationId xmlns:a16="http://schemas.microsoft.com/office/drawing/2014/main" id="{6AD47802-5713-4D45-B2FB-9B67C470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68" y="12032"/>
            <a:ext cx="9144000" cy="69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354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7CA6ED-98A8-435D-A51F-99E2DDEBF4F1}"/>
              </a:ext>
            </a:extLst>
          </p:cNvPr>
          <p:cNvSpPr/>
          <p:nvPr/>
        </p:nvSpPr>
        <p:spPr>
          <a:xfrm>
            <a:off x="2895601" y="365761"/>
            <a:ext cx="6217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District 7730 Rotary Foundation Goals        2020-2021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15A254-281D-404C-820B-87CD6BAC46D7}"/>
              </a:ext>
            </a:extLst>
          </p:cNvPr>
          <p:cNvSpPr/>
          <p:nvPr/>
        </p:nvSpPr>
        <p:spPr>
          <a:xfrm>
            <a:off x="2232989" y="2072859"/>
            <a:ext cx="7726023" cy="412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Every Club will contribute a portion of their Annual Fund and PolioPlus goal by December 31, 2020. </a:t>
            </a:r>
            <a:r>
              <a:rPr lang="en-US" sz="2400" u="sng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No Zero Giving Clubs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Every club will enter an Annual Fund and PolioPlus goal in Rotary Club Central by 08/31/2020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Increase PHS members by 10%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Increase Rotary Direct participation by 30%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Every club will contribute at least $50 Per Capita to PolioPlus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8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6CAC93-C270-4579-82FD-B0C6E5506DC5}"/>
              </a:ext>
            </a:extLst>
          </p:cNvPr>
          <p:cNvGraphicFramePr>
            <a:graphicFrameLocks noGrp="1"/>
          </p:cNvGraphicFramePr>
          <p:nvPr/>
        </p:nvGraphicFramePr>
        <p:xfrm>
          <a:off x="2292935" y="1869159"/>
          <a:ext cx="7413624" cy="416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406">
                  <a:extLst>
                    <a:ext uri="{9D8B030D-6E8A-4147-A177-3AD203B41FA5}">
                      <a16:colId xmlns:a16="http://schemas.microsoft.com/office/drawing/2014/main" val="2740515759"/>
                    </a:ext>
                  </a:extLst>
                </a:gridCol>
                <a:gridCol w="1135641">
                  <a:extLst>
                    <a:ext uri="{9D8B030D-6E8A-4147-A177-3AD203B41FA5}">
                      <a16:colId xmlns:a16="http://schemas.microsoft.com/office/drawing/2014/main" val="3555184117"/>
                    </a:ext>
                  </a:extLst>
                </a:gridCol>
                <a:gridCol w="2571171">
                  <a:extLst>
                    <a:ext uri="{9D8B030D-6E8A-4147-A177-3AD203B41FA5}">
                      <a16:colId xmlns:a16="http://schemas.microsoft.com/office/drawing/2014/main" val="1494745019"/>
                    </a:ext>
                  </a:extLst>
                </a:gridCol>
                <a:gridCol w="1853406">
                  <a:extLst>
                    <a:ext uri="{9D8B030D-6E8A-4147-A177-3AD203B41FA5}">
                      <a16:colId xmlns:a16="http://schemas.microsoft.com/office/drawing/2014/main" val="1596148466"/>
                    </a:ext>
                  </a:extLst>
                </a:gridCol>
              </a:tblGrid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Contact Number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729974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1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131578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2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618332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Andrea Young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3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Wilmington West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910-232-5979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10969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Bill Wylie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4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South Brunswick Islands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717-683-5035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144010"/>
                  </a:ext>
                </a:extLst>
              </a:tr>
              <a:tr h="58944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Butch Blanchard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5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Whiteville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910-641-7060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662175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Ike Eisenbarth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6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Liberty Pointe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910-480-0012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463522"/>
                  </a:ext>
                </a:extLst>
              </a:tr>
              <a:tr h="33681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Steve Paes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7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Wallace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910-271-2541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13915"/>
                  </a:ext>
                </a:extLst>
              </a:tr>
              <a:tr h="69416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Paul Sugg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Area 8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Kinston</a:t>
                      </a: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252-717-9576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133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274707-DB61-4E7D-9D9E-1E2681255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5468"/>
            <a:ext cx="9369778" cy="10950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Foundation</a:t>
            </a:r>
            <a:r>
              <a:rPr lang="en-US" sz="6600" dirty="0"/>
              <a:t> </a:t>
            </a:r>
            <a:r>
              <a:rPr lang="en-US" dirty="0">
                <a:solidFill>
                  <a:schemeClr val="bg1"/>
                </a:solidFill>
              </a:rPr>
              <a:t>Advocates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19318-EB0E-4E41-A614-F592625EE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9859470">
            <a:off x="2592340" y="8023702"/>
            <a:ext cx="9077441" cy="4355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0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ge 4">
            <a:extLst>
              <a:ext uri="{FF2B5EF4-FFF2-40B4-BE49-F238E27FC236}">
                <a16:creationId xmlns:a16="http://schemas.microsoft.com/office/drawing/2014/main" id="{43E94296-F0D8-4C64-866D-1FDD3FEEB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4782" r="9620" b="8406"/>
          <a:stretch/>
        </p:blipFill>
        <p:spPr bwMode="auto">
          <a:xfrm>
            <a:off x="2865782" y="1399459"/>
            <a:ext cx="6987208" cy="50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43EBA1-8580-4745-99CC-6C65C7CB3A8C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WHY SET GOALS?</a:t>
            </a:r>
          </a:p>
        </p:txBody>
      </p:sp>
    </p:spTree>
    <p:extLst>
      <p:ext uri="{BB962C8B-B14F-4D97-AF65-F5344CB8AC3E}">
        <p14:creationId xmlns:p14="http://schemas.microsoft.com/office/powerpoint/2010/main" val="349612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AAC1-D6C6-4028-9C3F-FC8144B1B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6641-0B59-43DD-97A6-F323CD6F4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age 9">
            <a:extLst>
              <a:ext uri="{FF2B5EF4-FFF2-40B4-BE49-F238E27FC236}">
                <a16:creationId xmlns:a16="http://schemas.microsoft.com/office/drawing/2014/main" id="{21F2F2CB-391F-4936-9C8C-13865F578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8"/>
          <a:stretch/>
        </p:blipFill>
        <p:spPr bwMode="auto">
          <a:xfrm>
            <a:off x="1524000" y="1331353"/>
            <a:ext cx="9144000" cy="585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E76AD7-68C7-4CF7-9D9C-EB4F9A5445D4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ACCESSING REPORTS</a:t>
            </a:r>
          </a:p>
        </p:txBody>
      </p:sp>
    </p:spTree>
    <p:extLst>
      <p:ext uri="{BB962C8B-B14F-4D97-AF65-F5344CB8AC3E}">
        <p14:creationId xmlns:p14="http://schemas.microsoft.com/office/powerpoint/2010/main" val="425017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88D-58D6-4B35-961D-24E93E1ED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712F9-A7B0-496B-849D-87AAC64C0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age 10">
            <a:extLst>
              <a:ext uri="{FF2B5EF4-FFF2-40B4-BE49-F238E27FC236}">
                <a16:creationId xmlns:a16="http://schemas.microsoft.com/office/drawing/2014/main" id="{6DF4C1B8-5384-4EDC-8BE9-388F03809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11911"/>
          <a:stretch/>
        </p:blipFill>
        <p:spPr bwMode="auto">
          <a:xfrm>
            <a:off x="1524000" y="1600200"/>
            <a:ext cx="9144000" cy="45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F550A3-BF06-49CB-98E9-80C8AB8AAAA1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ACCESSING REPORTS</a:t>
            </a:r>
          </a:p>
        </p:txBody>
      </p:sp>
    </p:spTree>
    <p:extLst>
      <p:ext uri="{BB962C8B-B14F-4D97-AF65-F5344CB8AC3E}">
        <p14:creationId xmlns:p14="http://schemas.microsoft.com/office/powerpoint/2010/main" val="347547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e 11">
            <a:extLst>
              <a:ext uri="{FF2B5EF4-FFF2-40B4-BE49-F238E27FC236}">
                <a16:creationId xmlns:a16="http://schemas.microsoft.com/office/drawing/2014/main" id="{87F41D09-8BDB-447F-8B05-00A86BDC0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4782" r="4114" b="8116"/>
          <a:stretch/>
        </p:blipFill>
        <p:spPr bwMode="auto">
          <a:xfrm>
            <a:off x="1070529" y="1357851"/>
            <a:ext cx="7911546" cy="52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CA8A8F-5464-4955-903C-815E25D13E70}"/>
              </a:ext>
            </a:extLst>
          </p:cNvPr>
          <p:cNvSpPr/>
          <p:nvPr/>
        </p:nvSpPr>
        <p:spPr>
          <a:xfrm>
            <a:off x="504825" y="296186"/>
            <a:ext cx="1016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CLUB FUNDRAISING ANALYSIS REPORT</a:t>
            </a:r>
          </a:p>
        </p:txBody>
      </p:sp>
    </p:spTree>
    <p:extLst>
      <p:ext uri="{BB962C8B-B14F-4D97-AF65-F5344CB8AC3E}">
        <p14:creationId xmlns:p14="http://schemas.microsoft.com/office/powerpoint/2010/main" val="185781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E20976-E223-4124-9FEA-139CE0E2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60" y="1726948"/>
            <a:ext cx="9089679" cy="34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e 5">
            <a:extLst>
              <a:ext uri="{FF2B5EF4-FFF2-40B4-BE49-F238E27FC236}">
                <a16:creationId xmlns:a16="http://schemas.microsoft.com/office/drawing/2014/main" id="{E7DE6540-27FA-4BF6-B72E-07DC29EFB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6" b="2434"/>
          <a:stretch/>
        </p:blipFill>
        <p:spPr bwMode="auto">
          <a:xfrm>
            <a:off x="2299252" y="1302026"/>
            <a:ext cx="8249478" cy="49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2C4739-2B74-46CA-94E8-3242BAF019B1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PROTECTING DONOR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141928-9889-4DB9-8F00-2D6B0C734E94}"/>
              </a:ext>
            </a:extLst>
          </p:cNvPr>
          <p:cNvSpPr/>
          <p:nvPr/>
        </p:nvSpPr>
        <p:spPr>
          <a:xfrm>
            <a:off x="2507974" y="5734878"/>
            <a:ext cx="1162878" cy="516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4C16C-C110-4B90-849F-ECD4A992BC20}"/>
              </a:ext>
            </a:extLst>
          </p:cNvPr>
          <p:cNvSpPr/>
          <p:nvPr/>
        </p:nvSpPr>
        <p:spPr>
          <a:xfrm>
            <a:off x="10012018" y="5993296"/>
            <a:ext cx="149087" cy="178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73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ge 7">
            <a:extLst>
              <a:ext uri="{FF2B5EF4-FFF2-40B4-BE49-F238E27FC236}">
                <a16:creationId xmlns:a16="http://schemas.microsoft.com/office/drawing/2014/main" id="{A4A4443E-07E2-4C7C-BAAD-5727FD2FA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16985" r="14565" b="18232"/>
          <a:stretch/>
        </p:blipFill>
        <p:spPr bwMode="auto">
          <a:xfrm>
            <a:off x="2826027" y="1490871"/>
            <a:ext cx="6390861" cy="44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93BFB9-2103-43B6-896A-E9FFA9DA066D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USE REPORTS TO. . .</a:t>
            </a:r>
          </a:p>
        </p:txBody>
      </p:sp>
    </p:spTree>
    <p:extLst>
      <p:ext uri="{BB962C8B-B14F-4D97-AF65-F5344CB8AC3E}">
        <p14:creationId xmlns:p14="http://schemas.microsoft.com/office/powerpoint/2010/main" val="195772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ge 8">
            <a:extLst>
              <a:ext uri="{FF2B5EF4-FFF2-40B4-BE49-F238E27FC236}">
                <a16:creationId xmlns:a16="http://schemas.microsoft.com/office/drawing/2014/main" id="{796F1A8E-E8E9-4129-954B-A5BBF06DE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15362" r="5434" b="10696"/>
          <a:stretch/>
        </p:blipFill>
        <p:spPr bwMode="auto">
          <a:xfrm>
            <a:off x="2011017" y="1321906"/>
            <a:ext cx="8179905" cy="4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CCE00-43BC-4E03-AEED-7855F3636288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REPORTING TOOLS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44072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3BF9-146A-4B0D-A71E-24A63D840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6966D-8801-4732-A0AE-CCD64B924B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4D2243-4A0C-4B5A-B712-BC4B9CA3A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5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836E-B605-4C51-9B91-D7BBD9167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101CB-EE57-42AA-9BCE-D233E191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age 37">
            <a:extLst>
              <a:ext uri="{FF2B5EF4-FFF2-40B4-BE49-F238E27FC236}">
                <a16:creationId xmlns:a16="http://schemas.microsoft.com/office/drawing/2014/main" id="{C91D2EED-4D41-4A63-AF4B-E61AB55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2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3AF-FDF3-4325-BC9F-733D892B7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0632"/>
            <a:ext cx="10363200" cy="998621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Global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AEF04-209B-4A43-9BA4-1D321A5DF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9526"/>
            <a:ext cx="9144000" cy="2408274"/>
          </a:xfrm>
        </p:spPr>
        <p:txBody>
          <a:bodyPr/>
          <a:lstStyle/>
          <a:p>
            <a:r>
              <a:rPr lang="en-US" sz="4000" dirty="0"/>
              <a:t>Contact our Global Grants Chair</a:t>
            </a:r>
          </a:p>
          <a:p>
            <a:r>
              <a:rPr lang="en-US" sz="4000" dirty="0"/>
              <a:t> Nancy Barbee</a:t>
            </a:r>
          </a:p>
        </p:txBody>
      </p:sp>
    </p:spTree>
    <p:extLst>
      <p:ext uri="{BB962C8B-B14F-4D97-AF65-F5344CB8AC3E}">
        <p14:creationId xmlns:p14="http://schemas.microsoft.com/office/powerpoint/2010/main" val="207284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3215-7F23-4AD2-8BDC-4BF62A209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15978"/>
            <a:ext cx="10363200" cy="2815390"/>
          </a:xfrm>
        </p:spPr>
        <p:txBody>
          <a:bodyPr/>
          <a:lstStyle/>
          <a:p>
            <a:r>
              <a:rPr lang="en-US" sz="5400" dirty="0"/>
              <a:t>Steve </a:t>
            </a:r>
            <a:r>
              <a:rPr lang="en-US" sz="5400" dirty="0" err="1"/>
              <a:t>Hellesperk</a:t>
            </a:r>
            <a:br>
              <a:rPr lang="en-US" sz="5400" dirty="0"/>
            </a:br>
            <a:r>
              <a:rPr lang="en-US" sz="5400" dirty="0"/>
              <a:t>District Grants Chair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59DFC-0386-473A-80AD-9AD36106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4222"/>
            <a:ext cx="9144000" cy="1431757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District Grants</a:t>
            </a:r>
          </a:p>
        </p:txBody>
      </p:sp>
    </p:spTree>
    <p:extLst>
      <p:ext uri="{BB962C8B-B14F-4D97-AF65-F5344CB8AC3E}">
        <p14:creationId xmlns:p14="http://schemas.microsoft.com/office/powerpoint/2010/main" val="82895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\AppData\Local\Temp\SNAGHTML46014863.PNG">
            <a:extLst>
              <a:ext uri="{FF2B5EF4-FFF2-40B4-BE49-F238E27FC236}">
                <a16:creationId xmlns:a16="http://schemas.microsoft.com/office/drawing/2014/main" id="{11462873-22C8-4C9A-B4F3-E374071E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9" y="1513285"/>
            <a:ext cx="8175461" cy="53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3593F-D965-40E1-BCA8-D99EF3F19A64}"/>
              </a:ext>
            </a:extLst>
          </p:cNvPr>
          <p:cNvSpPr/>
          <p:nvPr/>
        </p:nvSpPr>
        <p:spPr>
          <a:xfrm>
            <a:off x="-266700" y="296186"/>
            <a:ext cx="109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Club Recognition Summary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0403183-4D10-4372-B0A7-4508995BA660}"/>
              </a:ext>
            </a:extLst>
          </p:cNvPr>
          <p:cNvSpPr/>
          <p:nvPr/>
        </p:nvSpPr>
        <p:spPr>
          <a:xfrm>
            <a:off x="3646309" y="2841978"/>
            <a:ext cx="891825" cy="406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F85A7A9-DC92-486B-AC65-F4A09DFBF76B}"/>
              </a:ext>
            </a:extLst>
          </p:cNvPr>
          <p:cNvSpPr/>
          <p:nvPr/>
        </p:nvSpPr>
        <p:spPr>
          <a:xfrm>
            <a:off x="7349067" y="1998133"/>
            <a:ext cx="1015999" cy="37253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7CA6ED-98A8-435D-A51F-99E2DDEBF4F1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FUNDS OF THE ROTARY FOUNDATION</a:t>
            </a:r>
          </a:p>
        </p:txBody>
      </p:sp>
      <p:pic>
        <p:nvPicPr>
          <p:cNvPr id="4" name="Picture 2" descr="Page 7">
            <a:extLst>
              <a:ext uri="{FF2B5EF4-FFF2-40B4-BE49-F238E27FC236}">
                <a16:creationId xmlns:a16="http://schemas.microsoft.com/office/drawing/2014/main" id="{A9EAA885-698F-4EE4-AE9F-625DA149D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16422" r="1318" b="6086"/>
          <a:stretch/>
        </p:blipFill>
        <p:spPr bwMode="auto">
          <a:xfrm>
            <a:off x="2020957" y="1341783"/>
            <a:ext cx="8110330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BAC663-B25F-4E1B-9A3A-A39D5720B945}"/>
              </a:ext>
            </a:extLst>
          </p:cNvPr>
          <p:cNvSpPr/>
          <p:nvPr/>
        </p:nvSpPr>
        <p:spPr>
          <a:xfrm>
            <a:off x="2309193" y="5874025"/>
            <a:ext cx="1550505" cy="397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5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2018-A407-4C38-950F-C5564BEE4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059C0-D481-4F2B-9BA9-6F191B830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EAC978-A9BD-42CC-95D0-01C6FE3B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7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F933-45B2-49B9-AA78-05801731A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4B5DC-A0E0-4EE9-A6A2-DA4D50038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B7E787-70AC-4A72-ABAB-F505BDC1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" y="0"/>
            <a:ext cx="9821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840E8-F38F-443D-96A0-83FA90F71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2012" y="288758"/>
            <a:ext cx="7615989" cy="854243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WHERE TO START?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2983F-74E9-4448-9E30-9733647E2A1D}"/>
              </a:ext>
            </a:extLst>
          </p:cNvPr>
          <p:cNvSpPr/>
          <p:nvPr/>
        </p:nvSpPr>
        <p:spPr>
          <a:xfrm>
            <a:off x="3810000" y="2955282"/>
            <a:ext cx="4572000" cy="17669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4400" kern="0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  <a:sym typeface="Arial"/>
              </a:rPr>
              <a:t>Set Up Account </a:t>
            </a:r>
            <a:r>
              <a:rPr lang="en-US" sz="4000" kern="0" dirty="0"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  <a:sym typeface="Arial"/>
              </a:rPr>
              <a:t>on MyRotary.org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120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ry.org</a:t>
            </a:r>
          </a:p>
        </p:txBody>
      </p:sp>
    </p:spTree>
    <p:extLst>
      <p:ext uri="{BB962C8B-B14F-4D97-AF65-F5344CB8AC3E}">
        <p14:creationId xmlns:p14="http://schemas.microsoft.com/office/powerpoint/2010/main" val="18733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309189" y="250825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3600" b="1" dirty="0">
                <a:solidFill>
                  <a:schemeClr val="lt1"/>
                </a:solidFill>
                <a:latin typeface="Arial Narrow"/>
                <a:sym typeface="Arial Narrow"/>
              </a:rPr>
              <a:t>DONOR HISTORY REPORT</a:t>
            </a:r>
            <a:endParaRPr dirty="0"/>
          </a:p>
        </p:txBody>
      </p:sp>
      <p:pic>
        <p:nvPicPr>
          <p:cNvPr id="4" name="Picture 2" descr="Page 14">
            <a:extLst>
              <a:ext uri="{FF2B5EF4-FFF2-40B4-BE49-F238E27FC236}">
                <a16:creationId xmlns:a16="http://schemas.microsoft.com/office/drawing/2014/main" id="{5A36A6F2-1AC6-4057-A36D-E835371D8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14928" r="18913" b="5507"/>
          <a:stretch/>
        </p:blipFill>
        <p:spPr bwMode="auto">
          <a:xfrm>
            <a:off x="2514601" y="1330564"/>
            <a:ext cx="6381749" cy="52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8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ge 23">
            <a:extLst>
              <a:ext uri="{FF2B5EF4-FFF2-40B4-BE49-F238E27FC236}">
                <a16:creationId xmlns:a16="http://schemas.microsoft.com/office/drawing/2014/main" id="{5261E7A6-3C41-44B3-89F2-1FE6407C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" t="14811" r="4185" b="13449"/>
          <a:stretch/>
        </p:blipFill>
        <p:spPr bwMode="auto">
          <a:xfrm>
            <a:off x="2110409" y="1292087"/>
            <a:ext cx="8140148" cy="49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701117-F8E2-4A56-A2AF-CB21F50CC187}"/>
              </a:ext>
            </a:extLst>
          </p:cNvPr>
          <p:cNvSpPr/>
          <p:nvPr/>
        </p:nvSpPr>
        <p:spPr>
          <a:xfrm>
            <a:off x="1772478" y="326003"/>
            <a:ext cx="8776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RECURRING GIVING</a:t>
            </a:r>
          </a:p>
        </p:txBody>
      </p:sp>
    </p:spTree>
    <p:extLst>
      <p:ext uri="{BB962C8B-B14F-4D97-AF65-F5344CB8AC3E}">
        <p14:creationId xmlns:p14="http://schemas.microsoft.com/office/powerpoint/2010/main" val="61382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614D80B-69FE-4D04-A7DC-BAA9F587AA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District 7730 Rotary Foundation Goals 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B283627D-940E-4FBB-AC11-6C59AD9B59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 dirty="0"/>
              <a:t> </a:t>
            </a:r>
            <a:r>
              <a:rPr lang="en-US" altLang="en-US" sz="4400" u="sng" dirty="0"/>
              <a:t>2020-2021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32BA9BB9-71BF-4866-BB12-9EDFDAD1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43" y="6251714"/>
            <a:ext cx="460595" cy="46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257</Words>
  <Application>Microsoft Office PowerPoint</Application>
  <PresentationFormat>Widescreen</PresentationFormat>
  <Paragraphs>67</Paragraphs>
  <Slides>23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Symbol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TO START?</vt:lpstr>
      <vt:lpstr>DONOR HISTORY REPORT</vt:lpstr>
      <vt:lpstr>PowerPoint Presentation</vt:lpstr>
      <vt:lpstr>District 7730 Rotary Foundation Goals </vt:lpstr>
      <vt:lpstr>PowerPoint Presentation</vt:lpstr>
      <vt:lpstr>Foundation Advocates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Grants</vt:lpstr>
      <vt:lpstr>Steve Hellesperk District Grants Chair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7730 Rotary Foundation Goals</dc:title>
  <dc:creator>John Mohr</dc:creator>
  <cp:lastModifiedBy>John Mohr</cp:lastModifiedBy>
  <cp:revision>50</cp:revision>
  <dcterms:created xsi:type="dcterms:W3CDTF">2020-08-07T01:46:20Z</dcterms:created>
  <dcterms:modified xsi:type="dcterms:W3CDTF">2020-09-12T14:35:25Z</dcterms:modified>
</cp:coreProperties>
</file>