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6"/>
  </p:notesMasterIdLst>
  <p:handoutMasterIdLst>
    <p:handoutMasterId r:id="rId17"/>
  </p:handoutMasterIdLst>
  <p:sldIdLst>
    <p:sldId id="361" r:id="rId4"/>
    <p:sldId id="363" r:id="rId5"/>
    <p:sldId id="364" r:id="rId6"/>
    <p:sldId id="365" r:id="rId7"/>
    <p:sldId id="368" r:id="rId8"/>
    <p:sldId id="370" r:id="rId9"/>
    <p:sldId id="372" r:id="rId10"/>
    <p:sldId id="369" r:id="rId11"/>
    <p:sldId id="371" r:id="rId12"/>
    <p:sldId id="373" r:id="rId13"/>
    <p:sldId id="374" r:id="rId14"/>
    <p:sldId id="375" r:id="rId15"/>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64">
          <p15:clr>
            <a:srgbClr val="A4A3A4"/>
          </p15:clr>
        </p15:guide>
        <p15:guide id="2" pos="5568">
          <p15:clr>
            <a:srgbClr val="A4A3A4"/>
          </p15:clr>
        </p15:guide>
        <p15:guide id="3" pos="1057">
          <p15:clr>
            <a:srgbClr val="A4A3A4"/>
          </p15:clr>
        </p15:guide>
        <p15:guide id="4" pos="17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Pitts (Adelphi Research)" initials="EP(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E7E7E8"/>
    <a:srgbClr val="E6E5D8"/>
    <a:srgbClr val="58585A"/>
    <a:srgbClr val="000000"/>
    <a:srgbClr val="005DAA"/>
    <a:srgbClr val="FF7600"/>
    <a:srgbClr val="D91B5C"/>
    <a:srgbClr val="872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showGuides="1">
      <p:cViewPr varScale="1">
        <p:scale>
          <a:sx n="107" d="100"/>
          <a:sy n="107" d="100"/>
        </p:scale>
        <p:origin x="893" y="82"/>
      </p:cViewPr>
      <p:guideLst>
        <p:guide orient="horz" pos="564"/>
        <p:guide pos="5568"/>
        <p:guide pos="1057"/>
        <p:guide pos="1776"/>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ADAF22D-D50E-44D2-B711-A0E7C3B77C9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C1002052-1F37-4A33-ADC9-FB790186D116}"/>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3DF49412-37A5-49F3-A964-50F4F9AF2059}"/>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5FA87378-E937-4B0D-8BC2-30A32ACD7EF0}"/>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charset="-128"/>
              </a:defRPr>
            </a:lvl1pPr>
          </a:lstStyle>
          <a:p>
            <a:pPr>
              <a:defRPr/>
            </a:pPr>
            <a:fld id="{CAF56EEA-CD28-49A8-A008-B5F78A6869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DA5A543-9A0D-45A7-895F-02A7BB47D785}"/>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E671D1A1-C9E4-4494-98B3-680261155D59}"/>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7412" name="Rectangle 4">
            <a:extLst>
              <a:ext uri="{FF2B5EF4-FFF2-40B4-BE49-F238E27FC236}">
                <a16:creationId xmlns:a16="http://schemas.microsoft.com/office/drawing/2014/main" id="{CF77901B-EB7F-4CF4-9964-FE27222A91CE}"/>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C86D567-D224-4182-A53E-02FBDB321469}"/>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C4567E2-B0A1-4F8D-BC5C-592B3893F137}"/>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A49DF4AD-8EFB-4820-8D8A-BADF61C3CA2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ヒラギノ角ゴ Pro W3" charset="-128"/>
              </a:defRPr>
            </a:lvl1pPr>
          </a:lstStyle>
          <a:p>
            <a:pPr>
              <a:defRPr/>
            </a:pPr>
            <a:fld id="{C29253B8-C2C0-4381-9905-3413A81A63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DC4A83E-0BEA-4360-96D7-150FB2CFCB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0C51D6A8-19FB-4E6A-949B-6FEB3BF76D0A}" type="slidenum">
              <a:rPr lang="en-US" altLang="en-US" smtClean="0"/>
              <a:pPr>
                <a:spcBef>
                  <a:spcPct val="0"/>
                </a:spcBef>
              </a:pPr>
              <a:t>1</a:t>
            </a:fld>
            <a:endParaRPr lang="en-US" altLang="en-US"/>
          </a:p>
        </p:txBody>
      </p:sp>
      <p:sp>
        <p:nvSpPr>
          <p:cNvPr id="20483" name="Rectangle 2">
            <a:extLst>
              <a:ext uri="{FF2B5EF4-FFF2-40B4-BE49-F238E27FC236}">
                <a16:creationId xmlns:a16="http://schemas.microsoft.com/office/drawing/2014/main" id="{46BF8627-CDF2-4B01-9350-671E103EAF2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747C40B-F1F2-402A-AB49-39C8AD6E4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F9ADBAC-2209-43C6-9C51-2FE22B6D4C25}"/>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73E7BF78-DA54-432D-A18A-66BDB08E0E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ヒラギノ角ゴ Pro W3" charset="-128"/>
            </a:endParaRPr>
          </a:p>
        </p:txBody>
      </p:sp>
      <p:sp>
        <p:nvSpPr>
          <p:cNvPr id="28676" name="Slide Number Placeholder 3">
            <a:extLst>
              <a:ext uri="{FF2B5EF4-FFF2-40B4-BE49-F238E27FC236}">
                <a16:creationId xmlns:a16="http://schemas.microsoft.com/office/drawing/2014/main" id="{AFD3515E-179C-47B7-9BBC-936939C36E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766608-D395-4AA6-8808-7F5BE4A853E2}" type="slidenum">
              <a:rPr lang="en-US" altLang="en-US" sz="1200" smtClean="0">
                <a:ea typeface="ヒラギノ角ゴ Pro W3" charset="-128"/>
              </a:rPr>
              <a:pPr/>
              <a:t>8</a:t>
            </a:fld>
            <a:endParaRPr lang="en-US" altLang="en-US" sz="120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AEEF"/>
          </a:solidFill>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8223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D9E267-851C-48FE-93B7-5590DDDABA68}"/>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F581DB6-0FE1-430A-80F4-55EEB01D1BA9}"/>
              </a:ext>
            </a:extLst>
          </p:cNvPr>
          <p:cNvSpPr>
            <a:spLocks noChangeArrowheads="1"/>
          </p:cNvSpPr>
          <p:nvPr/>
        </p:nvSpPr>
        <p:spPr bwMode="auto">
          <a:xfrm>
            <a:off x="-76200" y="342900"/>
            <a:ext cx="9296400" cy="40005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91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61D7DC-F770-49BD-A1AE-7B036FBB19A4}"/>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DE2FE08-67D5-4E11-AB60-DA5FDD5761B0}"/>
              </a:ext>
            </a:extLst>
          </p:cNvPr>
          <p:cNvSpPr>
            <a:spLocks noChangeArrowheads="1"/>
          </p:cNvSpPr>
          <p:nvPr/>
        </p:nvSpPr>
        <p:spPr bwMode="auto">
          <a:xfrm>
            <a:off x="-76200" y="342900"/>
            <a:ext cx="9296400" cy="40005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589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54636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6577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182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57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98399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6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08403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6755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0087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93563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332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4D585B-0859-486B-B61D-168ED78DC919}"/>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FD744B8A-B171-4398-9AC2-CE9C23A6950F}"/>
              </a:ext>
            </a:extLst>
          </p:cNvPr>
          <p:cNvSpPr/>
          <p:nvPr/>
        </p:nvSpPr>
        <p:spPr>
          <a:xfrm>
            <a:off x="-152400" y="2000250"/>
            <a:ext cx="9525000" cy="1200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654627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F16B4B-BE0A-4CBF-B819-D9F1582E6C0C}"/>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3B4002CB-4168-4DBA-A13F-915DE63D0148}"/>
              </a:ext>
            </a:extLst>
          </p:cNvPr>
          <p:cNvSpPr>
            <a:spLocks noChangeArrowheads="1"/>
          </p:cNvSpPr>
          <p:nvPr/>
        </p:nvSpPr>
        <p:spPr bwMode="auto">
          <a:xfrm>
            <a:off x="-152400" y="2000250"/>
            <a:ext cx="9525000" cy="120015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426872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02746D-6633-4B36-B911-F8575A251363}"/>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0C93630-15A2-4DF0-BB10-B7519AE1329A}"/>
              </a:ext>
            </a:extLst>
          </p:cNvPr>
          <p:cNvSpPr>
            <a:spLocks noChangeArrowheads="1"/>
          </p:cNvSpPr>
          <p:nvPr/>
        </p:nvSpPr>
        <p:spPr bwMode="auto">
          <a:xfrm>
            <a:off x="-152400" y="2000250"/>
            <a:ext cx="9525000" cy="120015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0535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F75576-2E31-4CA0-8946-BACE1A6F5363}"/>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A0BE15F9-1DF7-437C-9041-7C14C2DB3398}"/>
              </a:ext>
            </a:extLst>
          </p:cNvPr>
          <p:cNvSpPr>
            <a:spLocks noChangeArrowheads="1"/>
          </p:cNvSpPr>
          <p:nvPr/>
        </p:nvSpPr>
        <p:spPr bwMode="auto">
          <a:xfrm>
            <a:off x="-152400" y="2000250"/>
            <a:ext cx="9525000" cy="120015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07026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9551BD-53B5-4D8E-BE0D-0E6A6A3465D3}"/>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E75870C9-FF00-4411-B82A-9844068B291C}"/>
              </a:ext>
            </a:extLst>
          </p:cNvPr>
          <p:cNvSpPr>
            <a:spLocks noChangeArrowheads="1"/>
          </p:cNvSpPr>
          <p:nvPr/>
        </p:nvSpPr>
        <p:spPr bwMode="auto">
          <a:xfrm>
            <a:off x="-152400" y="2000250"/>
            <a:ext cx="9525000" cy="120015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90744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A2983-C4E0-481A-9412-01323DD4B10E}"/>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9660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5420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6943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6716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0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E13B1-525D-4E74-9C63-0976FE36AE16}"/>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5A7874D-0E17-419A-BB52-17C70EC5A4A4}"/>
              </a:ext>
            </a:extLst>
          </p:cNvPr>
          <p:cNvSpPr/>
          <p:nvPr/>
        </p:nvSpPr>
        <p:spPr>
          <a:xfrm>
            <a:off x="-76200" y="342900"/>
            <a:ext cx="9296400" cy="400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71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E2ABF-4F64-4105-91DD-3107B249AFAF}"/>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C130051-6AB7-4B27-972D-FE49C1287059}"/>
              </a:ext>
            </a:extLst>
          </p:cNvPr>
          <p:cNvSpPr>
            <a:spLocks noChangeArrowheads="1"/>
          </p:cNvSpPr>
          <p:nvPr/>
        </p:nvSpPr>
        <p:spPr bwMode="auto">
          <a:xfrm>
            <a:off x="-76200" y="342900"/>
            <a:ext cx="9296400" cy="40005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3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3830A0-F29E-4508-8641-7DC7ED0C4531}"/>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7520149-8BC8-4CDC-9D43-CFC1569DC974}"/>
              </a:ext>
            </a:extLst>
          </p:cNvPr>
          <p:cNvSpPr>
            <a:spLocks noChangeArrowheads="1"/>
          </p:cNvSpPr>
          <p:nvPr/>
        </p:nvSpPr>
        <p:spPr bwMode="auto">
          <a:xfrm>
            <a:off x="-76200" y="342900"/>
            <a:ext cx="9296400" cy="40005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13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E5D8"/>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9A4FA074-4B6C-4C17-B6CF-A542D863C7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154B2C58-2B8E-4F33-9EB2-8B791B6DE9A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042A4336-1DC1-42FB-B99F-EC5D46914B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70" r:id="rId14"/>
    <p:sldLayoutId id="214748427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64E06-97BD-4714-BB8C-A466D565498B}"/>
              </a:ext>
            </a:extLst>
          </p:cNvPr>
          <p:cNvSpPr txBox="1"/>
          <p:nvPr/>
        </p:nvSpPr>
        <p:spPr>
          <a:xfrm>
            <a:off x="7086600" y="485775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FEE0A4F8-1F05-4AA5-87F5-D4ED605A64CF}" type="slidenum">
              <a:rPr lang="en-US" altLang="en-US" sz="900" smtClean="0">
                <a:solidFill>
                  <a:srgbClr val="58585A"/>
                </a:solidFill>
                <a:latin typeface="Arial Narrow" panose="020B0606020202030204" pitchFamily="34" charset="0"/>
              </a:rPr>
              <a:pPr algn="r">
                <a:defRPr/>
              </a:pPr>
              <a:t>‹#›</a:t>
            </a:fld>
            <a:r>
              <a:rPr lang="en-US" altLang="en-US" sz="900">
                <a:solidFill>
                  <a:srgbClr val="58585A"/>
                </a:solidFill>
                <a:latin typeface="Arial Narrow" panose="020B0606020202030204" pitchFamily="34" charset="0"/>
              </a:rPr>
              <a:t>  </a:t>
            </a:r>
          </a:p>
        </p:txBody>
      </p:sp>
      <p:pic>
        <p:nvPicPr>
          <p:cNvPr id="3075" name="Picture 4">
            <a:extLst>
              <a:ext uri="{FF2B5EF4-FFF2-40B4-BE49-F238E27FC236}">
                <a16:creationId xmlns:a16="http://schemas.microsoft.com/office/drawing/2014/main" id="{E31C6441-9633-4649-BF72-8496B8A1D56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39BD1-BEFE-44E5-BFE6-75D347D63716}"/>
              </a:ext>
            </a:extLst>
          </p:cNvPr>
          <p:cNvSpPr>
            <a:spLocks noChangeArrowheads="1"/>
          </p:cNvSpPr>
          <p:nvPr/>
        </p:nvSpPr>
        <p:spPr bwMode="auto">
          <a:xfrm>
            <a:off x="-381000" y="2571750"/>
            <a:ext cx="9677400" cy="668338"/>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9460" name="Title 1">
            <a:extLst>
              <a:ext uri="{FF2B5EF4-FFF2-40B4-BE49-F238E27FC236}">
                <a16:creationId xmlns:a16="http://schemas.microsoft.com/office/drawing/2014/main" id="{1903D348-5D6E-45C7-A597-D5A093CD7561}"/>
              </a:ext>
            </a:extLst>
          </p:cNvPr>
          <p:cNvSpPr txBox="1">
            <a:spLocks/>
          </p:cNvSpPr>
          <p:nvPr/>
        </p:nvSpPr>
        <p:spPr bwMode="auto">
          <a:xfrm>
            <a:off x="-76200" y="272415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0" tIns="0" bIns="91440" anchor="b"/>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4000" b="1" spc="300" dirty="0">
                <a:solidFill>
                  <a:schemeClr val="bg1"/>
                </a:solidFill>
                <a:latin typeface="Arial Narrow" panose="020B0606020202030204" pitchFamily="34" charset="0"/>
              </a:rPr>
              <a:t>OVERCOMING COVID-19</a:t>
            </a:r>
          </a:p>
        </p:txBody>
      </p:sp>
      <p:sp>
        <p:nvSpPr>
          <p:cNvPr id="3" name="TextBox 2">
            <a:extLst>
              <a:ext uri="{FF2B5EF4-FFF2-40B4-BE49-F238E27FC236}">
                <a16:creationId xmlns:a16="http://schemas.microsoft.com/office/drawing/2014/main" id="{E3A22D8F-52AA-4CB2-84EE-B8799811A16A}"/>
              </a:ext>
            </a:extLst>
          </p:cNvPr>
          <p:cNvSpPr txBox="1"/>
          <p:nvPr/>
        </p:nvSpPr>
        <p:spPr>
          <a:xfrm>
            <a:off x="3581400" y="3486150"/>
            <a:ext cx="5181600" cy="830997"/>
          </a:xfrm>
          <a:prstGeom prst="rect">
            <a:avLst/>
          </a:prstGeom>
          <a:noFill/>
        </p:spPr>
        <p:txBody>
          <a:bodyPr wrap="square" rtlCol="0">
            <a:spAutoFit/>
          </a:bodyPr>
          <a:lstStyle/>
          <a:p>
            <a:pPr algn="ctr"/>
            <a:r>
              <a:rPr lang="en-US" b="1" dirty="0">
                <a:solidFill>
                  <a:schemeClr val="tx2">
                    <a:lumMod val="75000"/>
                  </a:schemeClr>
                </a:solidFill>
              </a:rPr>
              <a:t>District 7730 Training Assembly</a:t>
            </a:r>
          </a:p>
          <a:p>
            <a:pPr algn="ctr"/>
            <a:r>
              <a:rPr lang="en-US" b="1" dirty="0">
                <a:solidFill>
                  <a:schemeClr val="tx2">
                    <a:lumMod val="75000"/>
                  </a:schemeClr>
                </a:solidFill>
              </a:rPr>
              <a:t>April 25, 2020</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E3931-680F-47C2-A6F7-380DC2C8C828}"/>
              </a:ext>
            </a:extLst>
          </p:cNvPr>
          <p:cNvSpPr>
            <a:spLocks noGrp="1"/>
          </p:cNvSpPr>
          <p:nvPr>
            <p:ph type="title"/>
          </p:nvPr>
        </p:nvSpPr>
        <p:spPr>
          <a:xfrm>
            <a:off x="381000" y="328613"/>
            <a:ext cx="8763000" cy="400050"/>
          </a:xfrm>
        </p:spPr>
        <p:txBody>
          <a:bodyPr/>
          <a:lstStyle/>
          <a:p>
            <a:pPr>
              <a:defRPr/>
            </a:pPr>
            <a:r>
              <a:rPr lang="en-US" b="1" spc="300" dirty="0"/>
              <a:t>ACTION PLAN</a:t>
            </a:r>
          </a:p>
        </p:txBody>
      </p:sp>
      <p:sp>
        <p:nvSpPr>
          <p:cNvPr id="8" name="Rectangle 7">
            <a:extLst>
              <a:ext uri="{FF2B5EF4-FFF2-40B4-BE49-F238E27FC236}">
                <a16:creationId xmlns:a16="http://schemas.microsoft.com/office/drawing/2014/main" id="{AFC7F336-DE4B-49CB-BA36-BD66F4548284}"/>
              </a:ext>
            </a:extLst>
          </p:cNvPr>
          <p:cNvSpPr/>
          <p:nvPr/>
        </p:nvSpPr>
        <p:spPr>
          <a:xfrm>
            <a:off x="76200" y="12477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10729A2A-49FA-4D43-8508-05433954D31C}"/>
              </a:ext>
            </a:extLst>
          </p:cNvPr>
          <p:cNvSpPr/>
          <p:nvPr/>
        </p:nvSpPr>
        <p:spPr>
          <a:xfrm>
            <a:off x="76200" y="20859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0DE6DAA-ABFF-4484-A469-643FBE948FD0}"/>
              </a:ext>
            </a:extLst>
          </p:cNvPr>
          <p:cNvSpPr/>
          <p:nvPr/>
        </p:nvSpPr>
        <p:spPr>
          <a:xfrm>
            <a:off x="76200" y="29606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10">
            <a:extLst>
              <a:ext uri="{FF2B5EF4-FFF2-40B4-BE49-F238E27FC236}">
                <a16:creationId xmlns:a16="http://schemas.microsoft.com/office/drawing/2014/main" id="{C54F8B81-1492-4A36-9E7D-853393933CA9}"/>
              </a:ext>
            </a:extLst>
          </p:cNvPr>
          <p:cNvGrpSpPr/>
          <p:nvPr/>
        </p:nvGrpSpPr>
        <p:grpSpPr>
          <a:xfrm>
            <a:off x="297180" y="1355138"/>
            <a:ext cx="548640" cy="548640"/>
            <a:chOff x="101600" y="1588"/>
            <a:chExt cx="1220787" cy="1217612"/>
          </a:xfrm>
          <a:solidFill>
            <a:schemeClr val="bg1"/>
          </a:solidFill>
        </p:grpSpPr>
        <p:sp>
          <p:nvSpPr>
            <p:cNvPr id="12" name="Freeform 9">
              <a:extLst>
                <a:ext uri="{FF2B5EF4-FFF2-40B4-BE49-F238E27FC236}">
                  <a16:creationId xmlns:a16="http://schemas.microsoft.com/office/drawing/2014/main" id="{B1EE3BBB-7750-4DAF-96DB-EC47ACFF9E00}"/>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13" name="Freeform 10">
              <a:extLst>
                <a:ext uri="{FF2B5EF4-FFF2-40B4-BE49-F238E27FC236}">
                  <a16:creationId xmlns:a16="http://schemas.microsoft.com/office/drawing/2014/main" id="{D051FFD6-E560-4C40-A8D8-C4265828C755}"/>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14" name="Group 122">
            <a:extLst>
              <a:ext uri="{FF2B5EF4-FFF2-40B4-BE49-F238E27FC236}">
                <a16:creationId xmlns:a16="http://schemas.microsoft.com/office/drawing/2014/main" id="{62C751AF-A010-4C02-9A56-9B008667E13D}"/>
              </a:ext>
            </a:extLst>
          </p:cNvPr>
          <p:cNvGrpSpPr>
            <a:grpSpLocks noChangeAspect="1"/>
          </p:cNvGrpSpPr>
          <p:nvPr/>
        </p:nvGrpSpPr>
        <p:grpSpPr bwMode="auto">
          <a:xfrm>
            <a:off x="338156" y="3067481"/>
            <a:ext cx="466689" cy="548640"/>
            <a:chOff x="2601" y="1750"/>
            <a:chExt cx="541" cy="636"/>
          </a:xfrm>
          <a:solidFill>
            <a:schemeClr val="bg1"/>
          </a:solidFill>
        </p:grpSpPr>
        <p:sp>
          <p:nvSpPr>
            <p:cNvPr id="15" name="Freeform 123">
              <a:extLst>
                <a:ext uri="{FF2B5EF4-FFF2-40B4-BE49-F238E27FC236}">
                  <a16:creationId xmlns:a16="http://schemas.microsoft.com/office/drawing/2014/main" id="{A716D9B8-09BE-4146-8ECE-DA54E71ECA03}"/>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16" name="Freeform 124">
              <a:extLst>
                <a:ext uri="{FF2B5EF4-FFF2-40B4-BE49-F238E27FC236}">
                  <a16:creationId xmlns:a16="http://schemas.microsoft.com/office/drawing/2014/main" id="{55B4C204-5BF5-4791-B701-FADC1FFA425F}"/>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17" name="Group 16">
            <a:extLst>
              <a:ext uri="{FF2B5EF4-FFF2-40B4-BE49-F238E27FC236}">
                <a16:creationId xmlns:a16="http://schemas.microsoft.com/office/drawing/2014/main" id="{B7F4FAB3-B81B-48A8-92DE-89123BC063FD}"/>
              </a:ext>
            </a:extLst>
          </p:cNvPr>
          <p:cNvGrpSpPr/>
          <p:nvPr/>
        </p:nvGrpSpPr>
        <p:grpSpPr>
          <a:xfrm>
            <a:off x="297180" y="2192475"/>
            <a:ext cx="548640" cy="548640"/>
            <a:chOff x="4805861" y="4168869"/>
            <a:chExt cx="569388" cy="569388"/>
          </a:xfrm>
          <a:solidFill>
            <a:schemeClr val="bg1"/>
          </a:solidFill>
        </p:grpSpPr>
        <p:sp>
          <p:nvSpPr>
            <p:cNvPr id="18" name="Freeform 431">
              <a:extLst>
                <a:ext uri="{FF2B5EF4-FFF2-40B4-BE49-F238E27FC236}">
                  <a16:creationId xmlns:a16="http://schemas.microsoft.com/office/drawing/2014/main" id="{D7F636B9-4178-40BA-AB67-7B7F20C18894}"/>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19" name="Freeform 432">
              <a:extLst>
                <a:ext uri="{FF2B5EF4-FFF2-40B4-BE49-F238E27FC236}">
                  <a16:creationId xmlns:a16="http://schemas.microsoft.com/office/drawing/2014/main" id="{ECB4D31D-5C0B-4D0C-8511-BC624DF01B44}"/>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20" name="Freeform 433">
              <a:extLst>
                <a:ext uri="{FF2B5EF4-FFF2-40B4-BE49-F238E27FC236}">
                  <a16:creationId xmlns:a16="http://schemas.microsoft.com/office/drawing/2014/main" id="{B3303AB6-8926-4C58-8A7B-5B6C61808077}"/>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sp>
        <p:nvSpPr>
          <p:cNvPr id="21" name="Rectangle 20">
            <a:extLst>
              <a:ext uri="{FF2B5EF4-FFF2-40B4-BE49-F238E27FC236}">
                <a16:creationId xmlns:a16="http://schemas.microsoft.com/office/drawing/2014/main" id="{65D7DF13-0C6B-45D9-94EC-F916884F9208}"/>
              </a:ext>
            </a:extLst>
          </p:cNvPr>
          <p:cNvSpPr/>
          <p:nvPr/>
        </p:nvSpPr>
        <p:spPr>
          <a:xfrm>
            <a:off x="76200" y="3760788"/>
            <a:ext cx="990600" cy="7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30" name="Picture 21" descr="A picture containing computer, room, clock&#10;&#10;Description automatically generated">
            <a:extLst>
              <a:ext uri="{FF2B5EF4-FFF2-40B4-BE49-F238E27FC236}">
                <a16:creationId xmlns:a16="http://schemas.microsoft.com/office/drawing/2014/main" id="{0BADE217-0C0C-4A5B-B2EB-4BCDFB50DBC2}"/>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b="12430"/>
          <a:stretch>
            <a:fillRect/>
          </a:stretch>
        </p:blipFill>
        <p:spPr bwMode="auto">
          <a:xfrm>
            <a:off x="217488" y="3867150"/>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a:extLst>
              <a:ext uri="{FF2B5EF4-FFF2-40B4-BE49-F238E27FC236}">
                <a16:creationId xmlns:a16="http://schemas.microsoft.com/office/drawing/2014/main" id="{8C88AB44-953C-4CB2-92F4-A6991DF894B1}"/>
              </a:ext>
            </a:extLst>
          </p:cNvPr>
          <p:cNvGraphicFramePr>
            <a:graphicFrameLocks noGrp="1"/>
          </p:cNvGraphicFramePr>
          <p:nvPr>
            <p:extLst>
              <p:ext uri="{D42A27DB-BD31-4B8C-83A1-F6EECF244321}">
                <p14:modId xmlns:p14="http://schemas.microsoft.com/office/powerpoint/2010/main" val="1294592714"/>
              </p:ext>
            </p:extLst>
          </p:nvPr>
        </p:nvGraphicFramePr>
        <p:xfrm>
          <a:off x="1677988" y="895350"/>
          <a:ext cx="7169150" cy="3862389"/>
        </p:xfrm>
        <a:graphic>
          <a:graphicData uri="http://schemas.openxmlformats.org/drawingml/2006/table">
            <a:tbl>
              <a:tblPr>
                <a:tableStyleId>{5C22544A-7EE6-4342-B048-85BDC9FD1C3A}</a:tableStyleId>
              </a:tblPr>
              <a:tblGrid>
                <a:gridCol w="1141463">
                  <a:extLst>
                    <a:ext uri="{9D8B030D-6E8A-4147-A177-3AD203B41FA5}">
                      <a16:colId xmlns:a16="http://schemas.microsoft.com/office/drawing/2014/main" val="419228068"/>
                    </a:ext>
                  </a:extLst>
                </a:gridCol>
                <a:gridCol w="1676474">
                  <a:extLst>
                    <a:ext uri="{9D8B030D-6E8A-4147-A177-3AD203B41FA5}">
                      <a16:colId xmlns:a16="http://schemas.microsoft.com/office/drawing/2014/main" val="3884157185"/>
                    </a:ext>
                  </a:extLst>
                </a:gridCol>
                <a:gridCol w="2341984">
                  <a:extLst>
                    <a:ext uri="{9D8B030D-6E8A-4147-A177-3AD203B41FA5}">
                      <a16:colId xmlns:a16="http://schemas.microsoft.com/office/drawing/2014/main" val="1017296577"/>
                    </a:ext>
                  </a:extLst>
                </a:gridCol>
                <a:gridCol w="2009229">
                  <a:extLst>
                    <a:ext uri="{9D8B030D-6E8A-4147-A177-3AD203B41FA5}">
                      <a16:colId xmlns:a16="http://schemas.microsoft.com/office/drawing/2014/main" val="696887865"/>
                    </a:ext>
                  </a:extLst>
                </a:gridCol>
              </a:tblGrid>
              <a:tr h="186060">
                <a:tc>
                  <a:txBody>
                    <a:bodyPr/>
                    <a:lstStyle/>
                    <a:p>
                      <a:pPr algn="ctr" fontAlgn="ctr"/>
                      <a:r>
                        <a:rPr lang="en-US" sz="1200" b="1" u="none" strike="noStrike" dirty="0">
                          <a:solidFill>
                            <a:schemeClr val="bg1"/>
                          </a:solidFill>
                          <a:effectLst/>
                          <a:latin typeface="Segoe Print" panose="02000600000000000000" pitchFamily="2" charset="0"/>
                        </a:rPr>
                        <a:t>Phase</a:t>
                      </a:r>
                      <a:endParaRPr lang="en-US" sz="1200" b="1" i="0" u="none" strike="noStrike" dirty="0">
                        <a:solidFill>
                          <a:schemeClr val="bg1"/>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solidFill>
                          <a:effectLst/>
                          <a:latin typeface="Segoe Print" panose="02000600000000000000" pitchFamily="2" charset="0"/>
                        </a:rPr>
                        <a:t>Recognition</a:t>
                      </a:r>
                      <a:endParaRPr lang="en-US" sz="1200" b="1" i="0" u="none" strike="noStrike" dirty="0">
                        <a:solidFill>
                          <a:schemeClr val="bg1"/>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solidFill>
                          <a:effectLst/>
                          <a:latin typeface="Segoe Print" panose="02000600000000000000" pitchFamily="2" charset="0"/>
                        </a:rPr>
                        <a:t>Mitigation</a:t>
                      </a:r>
                      <a:endParaRPr lang="en-US" sz="1200" b="1" i="0" u="none" strike="noStrike" dirty="0">
                        <a:solidFill>
                          <a:schemeClr val="bg1"/>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solidFill>
                          <a:effectLst/>
                          <a:latin typeface="Segoe Print" panose="02000600000000000000" pitchFamily="2" charset="0"/>
                        </a:rPr>
                        <a:t>Continuation</a:t>
                      </a:r>
                      <a:endParaRPr lang="en-US" sz="1200" b="1" i="0" u="none" strike="noStrike" dirty="0">
                        <a:solidFill>
                          <a:schemeClr val="bg1"/>
                        </a:solidFill>
                        <a:effectLst/>
                        <a:latin typeface="Segoe Print" panose="02000600000000000000" pitchFamily="2" charset="0"/>
                      </a:endParaRPr>
                    </a:p>
                  </a:txBody>
                  <a:tcPr marL="3178" marR="3178" marT="3178" marB="0" anchor="ctr">
                    <a:solidFill>
                      <a:schemeClr val="tx2"/>
                    </a:solidFill>
                  </a:tcPr>
                </a:tc>
                <a:extLst>
                  <a:ext uri="{0D108BD9-81ED-4DB2-BD59-A6C34878D82A}">
                    <a16:rowId xmlns:a16="http://schemas.microsoft.com/office/drawing/2014/main" val="3628387374"/>
                  </a:ext>
                </a:extLst>
              </a:tr>
              <a:tr h="186060">
                <a:tc>
                  <a:txBody>
                    <a:bodyPr/>
                    <a:lstStyle/>
                    <a:p>
                      <a:pPr algn="ctr" fontAlgn="ctr"/>
                      <a:r>
                        <a:rPr lang="en-US" sz="1200" b="1" u="none" strike="noStrike" dirty="0">
                          <a:solidFill>
                            <a:schemeClr val="bg1"/>
                          </a:solidFill>
                          <a:effectLst/>
                          <a:latin typeface="+mn-lt"/>
                        </a:rPr>
                        <a:t>Intent</a:t>
                      </a:r>
                      <a:endParaRPr lang="en-US" sz="1200" b="1" i="0" u="none" strike="noStrike" dirty="0">
                        <a:solidFill>
                          <a:schemeClr val="bg1"/>
                        </a:solidFill>
                        <a:effectLst/>
                        <a:latin typeface="+mn-lt"/>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solidFill>
                          <a:effectLst/>
                          <a:latin typeface="+mn-lt"/>
                        </a:rPr>
                        <a:t>Club Cohesion</a:t>
                      </a:r>
                      <a:endParaRPr lang="en-US" sz="1200" b="1" i="1" u="none" strike="noStrike" dirty="0">
                        <a:solidFill>
                          <a:schemeClr val="bg1"/>
                        </a:solidFill>
                        <a:effectLst/>
                        <a:latin typeface="+mn-lt"/>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solidFill>
                          <a:effectLst/>
                          <a:latin typeface="+mn-lt"/>
                        </a:rPr>
                        <a:t>Club Strength</a:t>
                      </a:r>
                      <a:endParaRPr lang="en-US" sz="1200" b="1" i="1" u="none" strike="noStrike" dirty="0">
                        <a:solidFill>
                          <a:schemeClr val="bg1"/>
                        </a:solidFill>
                        <a:effectLst/>
                        <a:latin typeface="+mn-lt"/>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solidFill>
                          <a:effectLst/>
                          <a:latin typeface="+mn-lt"/>
                        </a:rPr>
                        <a:t>Build Confidence</a:t>
                      </a:r>
                      <a:endParaRPr lang="en-US" sz="1200" b="1" i="1" u="none" strike="noStrike" dirty="0">
                        <a:solidFill>
                          <a:schemeClr val="bg1"/>
                        </a:solidFill>
                        <a:effectLst/>
                        <a:latin typeface="+mn-lt"/>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238558624"/>
                  </a:ext>
                </a:extLst>
              </a:tr>
              <a:tr h="316360">
                <a:tc rowSpan="4">
                  <a:txBody>
                    <a:bodyPr/>
                    <a:lstStyle/>
                    <a:p>
                      <a:pPr algn="ctr" fontAlgn="ctr"/>
                      <a:r>
                        <a:rPr lang="en-US" sz="1100" b="1" u="none" strike="noStrike" dirty="0">
                          <a:solidFill>
                            <a:schemeClr val="tx2"/>
                          </a:solidFill>
                          <a:effectLst/>
                        </a:rPr>
                        <a:t>INCREASE OUR IMPACT</a:t>
                      </a:r>
                      <a:endParaRPr lang="en-US" sz="11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Partner with local agencies  </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Encourage the discussion of Disease Prevention and Treatment</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Identify and participate in a large project together with other clubs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2098855343"/>
                  </a:ext>
                </a:extLst>
              </a:tr>
              <a:tr h="308228">
                <a:tc vMerge="1">
                  <a:txBody>
                    <a:bodyPr/>
                    <a:lstStyle/>
                    <a:p>
                      <a:endParaRPr lang="en-US"/>
                    </a:p>
                  </a:txBody>
                  <a:tcPr/>
                </a:tc>
                <a:tc>
                  <a:txBody>
                    <a:bodyPr/>
                    <a:lstStyle/>
                    <a:p>
                      <a:pPr algn="l" fontAlgn="ctr"/>
                      <a:r>
                        <a:rPr lang="en-US" sz="800" b="1" u="none" strike="noStrike" dirty="0">
                          <a:solidFill>
                            <a:schemeClr val="tx2"/>
                          </a:solidFill>
                          <a:effectLst/>
                        </a:rPr>
                        <a:t>•  Organize district-level Zoom presentations on Areas of Focus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Work with local agencies to assist in community and business recovery </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Use Public Image means to highlight projects and activities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2614028752"/>
                  </a:ext>
                </a:extLst>
              </a:tr>
              <a:tr h="247021">
                <a:tc vMerge="1">
                  <a:txBody>
                    <a:bodyPr/>
                    <a:lstStyle/>
                    <a:p>
                      <a:endParaRPr lang="en-US"/>
                    </a:p>
                  </a:txBody>
                  <a:tcPr/>
                </a:tc>
                <a:tc>
                  <a:txBody>
                    <a:bodyPr/>
                    <a:lstStyle/>
                    <a:p>
                      <a:pPr algn="l" fontAlgn="ctr"/>
                      <a:r>
                        <a:rPr lang="en-US" sz="800" b="1" u="none" strike="noStrike" dirty="0">
                          <a:solidFill>
                            <a:schemeClr val="tx2"/>
                          </a:solidFill>
                          <a:effectLst/>
                        </a:rPr>
                        <a:t>• Organize District- level speakers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Partner with other organizations for a larger community impact</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a:solidFill>
                            <a:schemeClr val="tx2"/>
                          </a:solidFill>
                          <a:effectLst/>
                        </a:rPr>
                        <a:t>• Use local media to tell Rotary Stories and show People of Action in action</a:t>
                      </a:r>
                      <a:endParaRPr lang="en-US" sz="8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880387"/>
                  </a:ext>
                </a:extLst>
              </a:tr>
              <a:tr h="236869">
                <a:tc vMerge="1">
                  <a:txBody>
                    <a:bodyPr/>
                    <a:lstStyle/>
                    <a:p>
                      <a:endParaRPr lang="en-US"/>
                    </a:p>
                  </a:txBody>
                  <a:tcPr/>
                </a:tc>
                <a:tc>
                  <a:txBody>
                    <a:bodyPr/>
                    <a:lstStyle/>
                    <a:p>
                      <a:pPr algn="l" fontAlgn="ctr"/>
                      <a:r>
                        <a:rPr lang="en-US" sz="800" b="1" u="none" strike="noStrike">
                          <a:solidFill>
                            <a:schemeClr val="tx2"/>
                          </a:solidFill>
                          <a:effectLst/>
                        </a:rPr>
                        <a:t> </a:t>
                      </a:r>
                      <a:endParaRPr lang="en-US" sz="8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dirty="0">
                          <a:solidFill>
                            <a:schemeClr val="tx2"/>
                          </a:solidFill>
                          <a:effectLst/>
                        </a:rPr>
                        <a:t>• Seek grants to accomplish larger community projects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800" b="1" u="none" strike="noStrike">
                          <a:solidFill>
                            <a:schemeClr val="tx2"/>
                          </a:solidFill>
                          <a:effectLst/>
                        </a:rPr>
                        <a:t> </a:t>
                      </a:r>
                      <a:endParaRPr lang="en-US" sz="8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62842127"/>
                  </a:ext>
                </a:extLst>
              </a:tr>
              <a:tr h="247021">
                <a:tc rowSpan="7">
                  <a:txBody>
                    <a:bodyPr/>
                    <a:lstStyle/>
                    <a:p>
                      <a:pPr algn="ctr" fontAlgn="ctr"/>
                      <a:r>
                        <a:rPr lang="en-US" sz="1100" b="1" u="none" strike="noStrike" dirty="0">
                          <a:solidFill>
                            <a:schemeClr val="tx2"/>
                          </a:solidFill>
                          <a:effectLst/>
                        </a:rPr>
                        <a:t>EXPAND OUR REACH</a:t>
                      </a:r>
                      <a:endParaRPr lang="en-US" sz="11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Have speakers at club internet meetings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Focus on Public Image resources to attract possible members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Search out international projects in which to participate</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2789685229"/>
                  </a:ext>
                </a:extLst>
              </a:tr>
              <a:tr h="471026">
                <a:tc vMerge="1">
                  <a:txBody>
                    <a:bodyPr/>
                    <a:lstStyle/>
                    <a:p>
                      <a:endParaRPr lang="en-US"/>
                    </a:p>
                  </a:txBody>
                  <a:tcPr/>
                </a:tc>
                <a:tc>
                  <a:txBody>
                    <a:bodyPr/>
                    <a:lstStyle/>
                    <a:p>
                      <a:pPr algn="l" fontAlgn="ctr"/>
                      <a:r>
                        <a:rPr lang="en-US" sz="800" b="1" u="none" strike="noStrike" dirty="0">
                          <a:solidFill>
                            <a:schemeClr val="tx2"/>
                          </a:solidFill>
                          <a:effectLst/>
                        </a:rPr>
                        <a:t>• Meet with clubs from the district, the Zone, Intra-Zone, and internationally using conference meeting techniques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Ask non-Rotarians to join in club Zoom meetings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Continue to develop new clubs using creative and innovative models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2566268512"/>
                  </a:ext>
                </a:extLst>
              </a:tr>
              <a:tr h="247021">
                <a:tc vMerge="1">
                  <a:txBody>
                    <a:bodyPr/>
                    <a:lstStyle/>
                    <a:p>
                      <a:endParaRPr lang="en-US"/>
                    </a:p>
                  </a:txBody>
                  <a:tcPr/>
                </a:tc>
                <a:tc>
                  <a:txBody>
                    <a:bodyPr/>
                    <a:lstStyle/>
                    <a:p>
                      <a:pPr algn="l" fontAlgn="ctr"/>
                      <a:r>
                        <a:rPr lang="en-US" sz="800" b="1" u="none" strike="noStrike" dirty="0">
                          <a:solidFill>
                            <a:schemeClr val="tx2"/>
                          </a:solidFill>
                          <a:effectLst/>
                        </a:rPr>
                        <a:t>• Use E-club experiences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Reorient club giving programs to align with community needs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Be proactive and aggressive in implementing the plan</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548734078"/>
                  </a:ext>
                </a:extLst>
              </a:tr>
              <a:tr h="410185">
                <a:tc vMerge="1">
                  <a:txBody>
                    <a:bodyPr/>
                    <a:lstStyle/>
                    <a:p>
                      <a:endParaRPr lang="en-US"/>
                    </a:p>
                  </a:txBody>
                  <a:tcPr/>
                </a:tc>
                <a:tc>
                  <a:txBody>
                    <a:bodyPr/>
                    <a:lstStyle/>
                    <a:p>
                      <a:endParaRPr lang="en-US" sz="1600" b="1">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Work with local schools to provide scholarships and to assist parents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Be bold and strong and clearly demonstrate the we are People of Action</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2941774078"/>
                  </a:ext>
                </a:extLst>
              </a:tr>
              <a:tr h="247021">
                <a:tc vMerge="1">
                  <a:txBody>
                    <a:bodyPr/>
                    <a:lstStyle/>
                    <a:p>
                      <a:endParaRPr lang="en-US"/>
                    </a:p>
                  </a:txBody>
                  <a:tcPr/>
                </a:tc>
                <a:tc>
                  <a:txBody>
                    <a:bodyPr/>
                    <a:lstStyle/>
                    <a:p>
                      <a:endParaRPr lang="en-US" sz="1600" b="1" dirty="0">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Work with local medical facilities to replace critical stocks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Plan for 2021 - 2022</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4016794396"/>
                  </a:ext>
                </a:extLst>
              </a:tr>
              <a:tr h="512496">
                <a:tc vMerge="1">
                  <a:txBody>
                    <a:bodyPr/>
                    <a:lstStyle/>
                    <a:p>
                      <a:endParaRPr lang="en-US"/>
                    </a:p>
                  </a:txBody>
                  <a:tcPr/>
                </a:tc>
                <a:tc>
                  <a:txBody>
                    <a:bodyPr/>
                    <a:lstStyle/>
                    <a:p>
                      <a:pPr algn="l" fontAlgn="ctr"/>
                      <a:r>
                        <a:rPr lang="en-US" sz="800" b="1" u="none" strike="noStrike">
                          <a:solidFill>
                            <a:schemeClr val="tx2"/>
                          </a:solidFill>
                          <a:effectLst/>
                        </a:rPr>
                        <a:t> </a:t>
                      </a:r>
                      <a:endParaRPr lang="en-US" sz="8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Contact other Rotary clubs to determine if there is an opportunity to partner with other on any projects</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•Promote and engage in PETS, Team </a:t>
                      </a:r>
                      <a:r>
                        <a:rPr lang="en-US" sz="800" b="1" u="none" strike="noStrike" dirty="0" err="1">
                          <a:solidFill>
                            <a:schemeClr val="tx2"/>
                          </a:solidFill>
                          <a:effectLst/>
                        </a:rPr>
                        <a:t>Trng</a:t>
                      </a:r>
                      <a:r>
                        <a:rPr lang="en-US" sz="800" b="1" u="none" strike="noStrike" dirty="0">
                          <a:solidFill>
                            <a:schemeClr val="tx2"/>
                          </a:solidFill>
                          <a:effectLst/>
                        </a:rPr>
                        <a:t>, District Assemblies, Conferences, Awards and Guards, Changing of the Guard Activities and other District and Club events</a:t>
                      </a:r>
                      <a:endParaRPr lang="en-US" sz="8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523823660"/>
                  </a:ext>
                </a:extLst>
              </a:tr>
              <a:tr h="247021">
                <a:tc vMerge="1">
                  <a:txBody>
                    <a:bodyPr/>
                    <a:lstStyle/>
                    <a:p>
                      <a:endParaRPr lang="en-US"/>
                    </a:p>
                  </a:txBody>
                  <a:tcPr/>
                </a:tc>
                <a:tc>
                  <a:txBody>
                    <a:bodyPr/>
                    <a:lstStyle/>
                    <a:p>
                      <a:pPr algn="l" fontAlgn="ctr"/>
                      <a:r>
                        <a:rPr lang="en-US" sz="800" b="1" u="none" strike="noStrike">
                          <a:solidFill>
                            <a:schemeClr val="tx2"/>
                          </a:solidFill>
                          <a:effectLst/>
                        </a:rPr>
                        <a:t> </a:t>
                      </a:r>
                      <a:endParaRPr lang="en-US" sz="8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Determine if there are District or Global Grants that clubs can support</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58360029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E3931-680F-47C2-A6F7-380DC2C8C828}"/>
              </a:ext>
            </a:extLst>
          </p:cNvPr>
          <p:cNvSpPr>
            <a:spLocks noGrp="1"/>
          </p:cNvSpPr>
          <p:nvPr>
            <p:ph type="title"/>
          </p:nvPr>
        </p:nvSpPr>
        <p:spPr/>
        <p:txBody>
          <a:bodyPr/>
          <a:lstStyle/>
          <a:p>
            <a:pPr>
              <a:defRPr/>
            </a:pPr>
            <a:r>
              <a:rPr lang="en-US" b="1" spc="300" dirty="0"/>
              <a:t>ACTION PLAN</a:t>
            </a:r>
          </a:p>
        </p:txBody>
      </p:sp>
      <p:sp>
        <p:nvSpPr>
          <p:cNvPr id="8" name="Rectangle 7">
            <a:extLst>
              <a:ext uri="{FF2B5EF4-FFF2-40B4-BE49-F238E27FC236}">
                <a16:creationId xmlns:a16="http://schemas.microsoft.com/office/drawing/2014/main" id="{AFC7F336-DE4B-49CB-BA36-BD66F4548284}"/>
              </a:ext>
            </a:extLst>
          </p:cNvPr>
          <p:cNvSpPr/>
          <p:nvPr/>
        </p:nvSpPr>
        <p:spPr>
          <a:xfrm>
            <a:off x="76200" y="12477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10729A2A-49FA-4D43-8508-05433954D31C}"/>
              </a:ext>
            </a:extLst>
          </p:cNvPr>
          <p:cNvSpPr/>
          <p:nvPr/>
        </p:nvSpPr>
        <p:spPr>
          <a:xfrm>
            <a:off x="76200" y="20859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0DE6DAA-ABFF-4484-A469-643FBE948FD0}"/>
              </a:ext>
            </a:extLst>
          </p:cNvPr>
          <p:cNvSpPr/>
          <p:nvPr/>
        </p:nvSpPr>
        <p:spPr>
          <a:xfrm>
            <a:off x="76200" y="29606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10">
            <a:extLst>
              <a:ext uri="{FF2B5EF4-FFF2-40B4-BE49-F238E27FC236}">
                <a16:creationId xmlns:a16="http://schemas.microsoft.com/office/drawing/2014/main" id="{C54F8B81-1492-4A36-9E7D-853393933CA9}"/>
              </a:ext>
            </a:extLst>
          </p:cNvPr>
          <p:cNvGrpSpPr/>
          <p:nvPr/>
        </p:nvGrpSpPr>
        <p:grpSpPr>
          <a:xfrm>
            <a:off x="297180" y="1355138"/>
            <a:ext cx="548640" cy="548640"/>
            <a:chOff x="101600" y="1588"/>
            <a:chExt cx="1220787" cy="1217612"/>
          </a:xfrm>
          <a:solidFill>
            <a:schemeClr val="bg1"/>
          </a:solidFill>
        </p:grpSpPr>
        <p:sp>
          <p:nvSpPr>
            <p:cNvPr id="12" name="Freeform 9">
              <a:extLst>
                <a:ext uri="{FF2B5EF4-FFF2-40B4-BE49-F238E27FC236}">
                  <a16:creationId xmlns:a16="http://schemas.microsoft.com/office/drawing/2014/main" id="{B1EE3BBB-7750-4DAF-96DB-EC47ACFF9E00}"/>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13" name="Freeform 10">
              <a:extLst>
                <a:ext uri="{FF2B5EF4-FFF2-40B4-BE49-F238E27FC236}">
                  <a16:creationId xmlns:a16="http://schemas.microsoft.com/office/drawing/2014/main" id="{D051FFD6-E560-4C40-A8D8-C4265828C755}"/>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14" name="Group 122">
            <a:extLst>
              <a:ext uri="{FF2B5EF4-FFF2-40B4-BE49-F238E27FC236}">
                <a16:creationId xmlns:a16="http://schemas.microsoft.com/office/drawing/2014/main" id="{62C751AF-A010-4C02-9A56-9B008667E13D}"/>
              </a:ext>
            </a:extLst>
          </p:cNvPr>
          <p:cNvGrpSpPr>
            <a:grpSpLocks noChangeAspect="1"/>
          </p:cNvGrpSpPr>
          <p:nvPr/>
        </p:nvGrpSpPr>
        <p:grpSpPr bwMode="auto">
          <a:xfrm>
            <a:off x="338156" y="3067481"/>
            <a:ext cx="466689" cy="548640"/>
            <a:chOff x="2601" y="1750"/>
            <a:chExt cx="541" cy="636"/>
          </a:xfrm>
          <a:solidFill>
            <a:schemeClr val="bg1"/>
          </a:solidFill>
        </p:grpSpPr>
        <p:sp>
          <p:nvSpPr>
            <p:cNvPr id="15" name="Freeform 123">
              <a:extLst>
                <a:ext uri="{FF2B5EF4-FFF2-40B4-BE49-F238E27FC236}">
                  <a16:creationId xmlns:a16="http://schemas.microsoft.com/office/drawing/2014/main" id="{A716D9B8-09BE-4146-8ECE-DA54E71ECA03}"/>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16" name="Freeform 124">
              <a:extLst>
                <a:ext uri="{FF2B5EF4-FFF2-40B4-BE49-F238E27FC236}">
                  <a16:creationId xmlns:a16="http://schemas.microsoft.com/office/drawing/2014/main" id="{55B4C204-5BF5-4791-B701-FADC1FFA425F}"/>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17" name="Group 16">
            <a:extLst>
              <a:ext uri="{FF2B5EF4-FFF2-40B4-BE49-F238E27FC236}">
                <a16:creationId xmlns:a16="http://schemas.microsoft.com/office/drawing/2014/main" id="{B7F4FAB3-B81B-48A8-92DE-89123BC063FD}"/>
              </a:ext>
            </a:extLst>
          </p:cNvPr>
          <p:cNvGrpSpPr/>
          <p:nvPr/>
        </p:nvGrpSpPr>
        <p:grpSpPr>
          <a:xfrm>
            <a:off x="297180" y="2192475"/>
            <a:ext cx="548640" cy="548640"/>
            <a:chOff x="4805861" y="4168869"/>
            <a:chExt cx="569388" cy="569388"/>
          </a:xfrm>
          <a:solidFill>
            <a:schemeClr val="bg1"/>
          </a:solidFill>
        </p:grpSpPr>
        <p:sp>
          <p:nvSpPr>
            <p:cNvPr id="18" name="Freeform 431">
              <a:extLst>
                <a:ext uri="{FF2B5EF4-FFF2-40B4-BE49-F238E27FC236}">
                  <a16:creationId xmlns:a16="http://schemas.microsoft.com/office/drawing/2014/main" id="{D7F636B9-4178-40BA-AB67-7B7F20C18894}"/>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19" name="Freeform 432">
              <a:extLst>
                <a:ext uri="{FF2B5EF4-FFF2-40B4-BE49-F238E27FC236}">
                  <a16:creationId xmlns:a16="http://schemas.microsoft.com/office/drawing/2014/main" id="{ECB4D31D-5C0B-4D0C-8511-BC624DF01B44}"/>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20" name="Freeform 433">
              <a:extLst>
                <a:ext uri="{FF2B5EF4-FFF2-40B4-BE49-F238E27FC236}">
                  <a16:creationId xmlns:a16="http://schemas.microsoft.com/office/drawing/2014/main" id="{B3303AB6-8926-4C58-8A7B-5B6C61808077}"/>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sp>
        <p:nvSpPr>
          <p:cNvPr id="21" name="Rectangle 20">
            <a:extLst>
              <a:ext uri="{FF2B5EF4-FFF2-40B4-BE49-F238E27FC236}">
                <a16:creationId xmlns:a16="http://schemas.microsoft.com/office/drawing/2014/main" id="{65D7DF13-0C6B-45D9-94EC-F916884F9208}"/>
              </a:ext>
            </a:extLst>
          </p:cNvPr>
          <p:cNvSpPr/>
          <p:nvPr/>
        </p:nvSpPr>
        <p:spPr>
          <a:xfrm>
            <a:off x="76200" y="3760788"/>
            <a:ext cx="990600" cy="7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54" name="Picture 21" descr="A picture containing computer, room, clock&#10;&#10;Description automatically generated">
            <a:extLst>
              <a:ext uri="{FF2B5EF4-FFF2-40B4-BE49-F238E27FC236}">
                <a16:creationId xmlns:a16="http://schemas.microsoft.com/office/drawing/2014/main" id="{DDE4B622-F8FC-4F5D-A9E3-DF63B79EAE75}"/>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b="12430"/>
          <a:stretch>
            <a:fillRect/>
          </a:stretch>
        </p:blipFill>
        <p:spPr bwMode="auto">
          <a:xfrm>
            <a:off x="217488" y="3867150"/>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a:extLst>
              <a:ext uri="{FF2B5EF4-FFF2-40B4-BE49-F238E27FC236}">
                <a16:creationId xmlns:a16="http://schemas.microsoft.com/office/drawing/2014/main" id="{8C88AB44-953C-4CB2-92F4-A6991DF894B1}"/>
              </a:ext>
            </a:extLst>
          </p:cNvPr>
          <p:cNvGraphicFramePr>
            <a:graphicFrameLocks noGrp="1"/>
          </p:cNvGraphicFramePr>
          <p:nvPr>
            <p:extLst>
              <p:ext uri="{D42A27DB-BD31-4B8C-83A1-F6EECF244321}">
                <p14:modId xmlns:p14="http://schemas.microsoft.com/office/powerpoint/2010/main" val="1257756905"/>
              </p:ext>
            </p:extLst>
          </p:nvPr>
        </p:nvGraphicFramePr>
        <p:xfrm>
          <a:off x="1677988" y="895350"/>
          <a:ext cx="7169150" cy="3921201"/>
        </p:xfrm>
        <a:graphic>
          <a:graphicData uri="http://schemas.openxmlformats.org/drawingml/2006/table">
            <a:tbl>
              <a:tblPr>
                <a:tableStyleId>{5C22544A-7EE6-4342-B048-85BDC9FD1C3A}</a:tableStyleId>
              </a:tblPr>
              <a:tblGrid>
                <a:gridCol w="1141463">
                  <a:extLst>
                    <a:ext uri="{9D8B030D-6E8A-4147-A177-3AD203B41FA5}">
                      <a16:colId xmlns:a16="http://schemas.microsoft.com/office/drawing/2014/main" val="419228068"/>
                    </a:ext>
                  </a:extLst>
                </a:gridCol>
                <a:gridCol w="1752678">
                  <a:extLst>
                    <a:ext uri="{9D8B030D-6E8A-4147-A177-3AD203B41FA5}">
                      <a16:colId xmlns:a16="http://schemas.microsoft.com/office/drawing/2014/main" val="3884157185"/>
                    </a:ext>
                  </a:extLst>
                </a:gridCol>
                <a:gridCol w="2438508">
                  <a:extLst>
                    <a:ext uri="{9D8B030D-6E8A-4147-A177-3AD203B41FA5}">
                      <a16:colId xmlns:a16="http://schemas.microsoft.com/office/drawing/2014/main" val="1017296577"/>
                    </a:ext>
                  </a:extLst>
                </a:gridCol>
                <a:gridCol w="1836501">
                  <a:extLst>
                    <a:ext uri="{9D8B030D-6E8A-4147-A177-3AD203B41FA5}">
                      <a16:colId xmlns:a16="http://schemas.microsoft.com/office/drawing/2014/main" val="696887865"/>
                    </a:ext>
                  </a:extLst>
                </a:gridCol>
              </a:tblGrid>
              <a:tr h="186065">
                <a:tc>
                  <a:txBody>
                    <a:bodyPr/>
                    <a:lstStyle/>
                    <a:p>
                      <a:pPr algn="ctr" fontAlgn="ctr"/>
                      <a:r>
                        <a:rPr lang="en-US" sz="1200" b="1" u="none" strike="noStrike" dirty="0">
                          <a:solidFill>
                            <a:schemeClr val="bg1">
                              <a:lumMod val="95000"/>
                            </a:schemeClr>
                          </a:solidFill>
                          <a:effectLst/>
                          <a:latin typeface="Segoe Print" panose="02000600000000000000" pitchFamily="2" charset="0"/>
                        </a:rPr>
                        <a:t>Phase</a:t>
                      </a:r>
                      <a:endParaRPr lang="en-US" sz="1200" b="1" i="0" u="none" strike="noStrike" dirty="0">
                        <a:solidFill>
                          <a:schemeClr val="bg1">
                            <a:lumMod val="95000"/>
                          </a:schemeClr>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lumMod val="95000"/>
                            </a:schemeClr>
                          </a:solidFill>
                          <a:effectLst/>
                          <a:latin typeface="Segoe Print" panose="02000600000000000000" pitchFamily="2" charset="0"/>
                        </a:rPr>
                        <a:t>Recognition</a:t>
                      </a:r>
                      <a:endParaRPr lang="en-US" sz="1200" b="1" i="0" u="none" strike="noStrike" dirty="0">
                        <a:solidFill>
                          <a:schemeClr val="bg1">
                            <a:lumMod val="95000"/>
                          </a:schemeClr>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lumMod val="95000"/>
                            </a:schemeClr>
                          </a:solidFill>
                          <a:effectLst/>
                          <a:latin typeface="Segoe Print" panose="02000600000000000000" pitchFamily="2" charset="0"/>
                        </a:rPr>
                        <a:t>Mitigation</a:t>
                      </a:r>
                      <a:endParaRPr lang="en-US" sz="1200" b="1" i="0" u="none" strike="noStrike" dirty="0">
                        <a:solidFill>
                          <a:schemeClr val="bg1">
                            <a:lumMod val="95000"/>
                          </a:schemeClr>
                        </a:solidFill>
                        <a:effectLst/>
                        <a:latin typeface="Segoe Print" panose="02000600000000000000" pitchFamily="2" charset="0"/>
                      </a:endParaRPr>
                    </a:p>
                  </a:txBody>
                  <a:tcPr marL="3178" marR="3178" marT="3178" marB="0" anchor="ctr">
                    <a:solidFill>
                      <a:schemeClr val="tx2"/>
                    </a:solidFill>
                  </a:tcPr>
                </a:tc>
                <a:tc>
                  <a:txBody>
                    <a:bodyPr/>
                    <a:lstStyle/>
                    <a:p>
                      <a:pPr algn="ctr" fontAlgn="ctr"/>
                      <a:r>
                        <a:rPr lang="en-US" sz="1200" b="1" u="none" strike="noStrike" dirty="0">
                          <a:solidFill>
                            <a:schemeClr val="bg1">
                              <a:lumMod val="95000"/>
                            </a:schemeClr>
                          </a:solidFill>
                          <a:effectLst/>
                          <a:latin typeface="Segoe Print" panose="02000600000000000000" pitchFamily="2" charset="0"/>
                        </a:rPr>
                        <a:t>Continuation</a:t>
                      </a:r>
                      <a:endParaRPr lang="en-US" sz="1200" b="1" i="0" u="none" strike="noStrike" dirty="0">
                        <a:solidFill>
                          <a:schemeClr val="bg1">
                            <a:lumMod val="95000"/>
                          </a:schemeClr>
                        </a:solidFill>
                        <a:effectLst/>
                        <a:latin typeface="Segoe Print" panose="02000600000000000000" pitchFamily="2" charset="0"/>
                      </a:endParaRPr>
                    </a:p>
                  </a:txBody>
                  <a:tcPr marL="3178" marR="3178" marT="3178" marB="0" anchor="ctr">
                    <a:solidFill>
                      <a:schemeClr val="tx2"/>
                    </a:solidFill>
                  </a:tcPr>
                </a:tc>
                <a:extLst>
                  <a:ext uri="{0D108BD9-81ED-4DB2-BD59-A6C34878D82A}">
                    <a16:rowId xmlns:a16="http://schemas.microsoft.com/office/drawing/2014/main" val="3628387374"/>
                  </a:ext>
                </a:extLst>
              </a:tr>
              <a:tr h="186065">
                <a:tc>
                  <a:txBody>
                    <a:bodyPr/>
                    <a:lstStyle/>
                    <a:p>
                      <a:pPr algn="ctr" fontAlgn="ctr"/>
                      <a:r>
                        <a:rPr lang="en-US" sz="1200" b="1" u="none" strike="noStrike" dirty="0">
                          <a:solidFill>
                            <a:schemeClr val="bg1">
                              <a:lumMod val="95000"/>
                            </a:schemeClr>
                          </a:solidFill>
                          <a:effectLst/>
                        </a:rPr>
                        <a:t>Intent</a:t>
                      </a:r>
                      <a:endParaRPr lang="en-US" sz="1200" b="1" i="0" u="none" strike="noStrike" dirty="0">
                        <a:solidFill>
                          <a:schemeClr val="bg1">
                            <a:lumMod val="95000"/>
                          </a:schemeClr>
                        </a:solidFill>
                        <a:effectLst/>
                        <a:latin typeface="Calibri" panose="020F0502020204030204" pitchFamily="34" charset="0"/>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lumMod val="95000"/>
                            </a:schemeClr>
                          </a:solidFill>
                          <a:effectLst/>
                        </a:rPr>
                        <a:t>Club Cohesion</a:t>
                      </a:r>
                      <a:endParaRPr lang="en-US" sz="1200" b="1" i="1" u="none" strike="noStrike" dirty="0">
                        <a:solidFill>
                          <a:schemeClr val="bg1">
                            <a:lumMod val="95000"/>
                          </a:schemeClr>
                        </a:solidFill>
                        <a:effectLst/>
                        <a:latin typeface="Calibri" panose="020F0502020204030204" pitchFamily="34" charset="0"/>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lumMod val="95000"/>
                            </a:schemeClr>
                          </a:solidFill>
                          <a:effectLst/>
                        </a:rPr>
                        <a:t>Club Strength</a:t>
                      </a:r>
                      <a:endParaRPr lang="en-US" sz="1200" b="1" i="1" u="none" strike="noStrike" dirty="0">
                        <a:solidFill>
                          <a:schemeClr val="bg1">
                            <a:lumMod val="95000"/>
                          </a:schemeClr>
                        </a:solidFill>
                        <a:effectLst/>
                        <a:latin typeface="Calibri" panose="020F0502020204030204" pitchFamily="34" charset="0"/>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fontAlgn="ctr"/>
                      <a:r>
                        <a:rPr lang="en-US" sz="1200" b="1" u="none" strike="noStrike" dirty="0">
                          <a:solidFill>
                            <a:schemeClr val="bg1">
                              <a:lumMod val="95000"/>
                            </a:schemeClr>
                          </a:solidFill>
                          <a:effectLst/>
                        </a:rPr>
                        <a:t>Build Confidence</a:t>
                      </a:r>
                      <a:endParaRPr lang="en-US" sz="1200" b="1" i="1" u="none" strike="noStrike" dirty="0">
                        <a:solidFill>
                          <a:schemeClr val="bg1">
                            <a:lumMod val="95000"/>
                          </a:schemeClr>
                        </a:solidFill>
                        <a:effectLst/>
                        <a:latin typeface="Calibri" panose="020F0502020204030204" pitchFamily="34" charset="0"/>
                      </a:endParaRPr>
                    </a:p>
                  </a:txBody>
                  <a:tcPr marL="3178" marR="3178" marT="3178" marB="0" anchor="ctr">
                    <a:lnB w="12700" cap="flat" cmpd="sng" algn="ctr">
                      <a:solidFill>
                        <a:schemeClr val="bg1">
                          <a:lumMod val="9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238558624"/>
                  </a:ext>
                </a:extLst>
              </a:tr>
              <a:tr h="323231">
                <a:tc rowSpan="7">
                  <a:txBody>
                    <a:bodyPr/>
                    <a:lstStyle/>
                    <a:p>
                      <a:pPr algn="ctr" fontAlgn="ctr"/>
                      <a:r>
                        <a:rPr lang="en-US" sz="1100" b="1" u="none" strike="noStrike" dirty="0">
                          <a:solidFill>
                            <a:schemeClr val="tx2"/>
                          </a:solidFill>
                          <a:effectLst/>
                        </a:rPr>
                        <a:t>ENHANCE PARTICIPANT ENGAGEMENT</a:t>
                      </a:r>
                      <a:endParaRPr lang="en-US" sz="11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Maintain normal meeting times using conferencing to establish a routine and degree of normalcy</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Have frequent club visits by the DG, AGs, District Committee Chairs, Secretary, and Treasurer to support the club leaders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Make education and training opportunities easy to participate in, rewarding, and fun</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4172768472"/>
                  </a:ext>
                </a:extLst>
              </a:tr>
              <a:tr h="316831">
                <a:tc vMerge="1">
                  <a:txBody>
                    <a:bodyPr/>
                    <a:lstStyle/>
                    <a:p>
                      <a:endParaRPr lang="en-US"/>
                    </a:p>
                  </a:txBody>
                  <a:tcPr/>
                </a:tc>
                <a:tc>
                  <a:txBody>
                    <a:bodyPr/>
                    <a:lstStyle/>
                    <a:p>
                      <a:pPr algn="l" fontAlgn="ctr"/>
                      <a:r>
                        <a:rPr lang="en-US" sz="700" b="1" u="none" strike="noStrike" dirty="0">
                          <a:solidFill>
                            <a:schemeClr val="tx2"/>
                          </a:solidFill>
                          <a:effectLst/>
                        </a:rPr>
                        <a:t>• Have club fellowship activities - wine tasting, beer pub crawls, dinner parties, and receptions</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a:solidFill>
                            <a:schemeClr val="tx2"/>
                          </a:solidFill>
                          <a:effectLst/>
                        </a:rPr>
                        <a:t>• Alter the "normal" DG visit pattern</a:t>
                      </a:r>
                      <a:endParaRPr lang="en-US" sz="7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a:solidFill>
                            <a:schemeClr val="tx2"/>
                          </a:solidFill>
                          <a:effectLst/>
                        </a:rPr>
                        <a:t>• Organize intra-district activities and events so clubs get to know one another and work together</a:t>
                      </a:r>
                      <a:endParaRPr lang="en-US" sz="7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121801601"/>
                  </a:ext>
                </a:extLst>
              </a:tr>
              <a:tr h="212129">
                <a:tc vMerge="1">
                  <a:txBody>
                    <a:bodyPr/>
                    <a:lstStyle/>
                    <a:p>
                      <a:endParaRPr lang="en-US"/>
                    </a:p>
                  </a:txBody>
                  <a:tcPr/>
                </a:tc>
                <a:tc>
                  <a:txBody>
                    <a:bodyPr/>
                    <a:lstStyle/>
                    <a:p>
                      <a:pPr algn="l" fontAlgn="ctr"/>
                      <a:r>
                        <a:rPr lang="en-US" sz="700" b="1" u="none" strike="noStrike" dirty="0">
                          <a:solidFill>
                            <a:schemeClr val="tx2"/>
                          </a:solidFill>
                          <a:effectLst/>
                        </a:rPr>
                        <a:t>• Participate in streaming video presentations</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Develop community based Rotaract clubs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Encourage the development of satellite clubs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831053565"/>
                  </a:ext>
                </a:extLst>
              </a:tr>
              <a:tr h="421531">
                <a:tc vMerge="1">
                  <a:txBody>
                    <a:bodyPr/>
                    <a:lstStyle/>
                    <a:p>
                      <a:endParaRPr lang="en-US"/>
                    </a:p>
                  </a:txBody>
                  <a:tcPr/>
                </a:tc>
                <a:tc>
                  <a:txBody>
                    <a:bodyPr/>
                    <a:lstStyle/>
                    <a:p>
                      <a:pPr algn="l" fontAlgn="ctr"/>
                      <a:r>
                        <a:rPr lang="en-US" sz="700" b="1" u="none" strike="noStrike" dirty="0">
                          <a:solidFill>
                            <a:schemeClr val="tx2"/>
                          </a:solidFill>
                          <a:effectLst/>
                        </a:rPr>
                        <a:t>• Participate in blog discussions and encourage clubs to use WhatsApp or other messenger apps</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Encourage and support "Rotary Means Business" events and activities.  Maybe even have a "Business Fair" to promote and support Rotarian-owned businesses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Reward and thank members for their hard work in keeping Rotary strong during the past very trying year</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4012560513"/>
                  </a:ext>
                </a:extLst>
              </a:tr>
              <a:tr h="316831">
                <a:tc vMerge="1">
                  <a:txBody>
                    <a:bodyPr/>
                    <a:lstStyle/>
                    <a:p>
                      <a:endParaRPr lang="en-US"/>
                    </a:p>
                  </a:txBody>
                  <a:tcPr/>
                </a:tc>
                <a:tc>
                  <a:txBody>
                    <a:bodyPr/>
                    <a:lstStyle/>
                    <a:p>
                      <a:pPr algn="l" fontAlgn="ctr"/>
                      <a:r>
                        <a:rPr lang="en-US" sz="700" b="1" u="none" strike="noStrike">
                          <a:solidFill>
                            <a:schemeClr val="tx2"/>
                          </a:solidFill>
                          <a:effectLst/>
                        </a:rPr>
                        <a:t>• Encourage members to participate in the Rotary Learning Center and take online courses</a:t>
                      </a:r>
                      <a:endParaRPr lang="en-US" sz="7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Join with other clubs and complete larger projects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lang="en-US" sz="700" b="1" dirty="0">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891935283"/>
                  </a:ext>
                </a:extLst>
              </a:tr>
              <a:tr h="216547">
                <a:tc vMerge="1">
                  <a:txBody>
                    <a:bodyPr/>
                    <a:lstStyle/>
                    <a:p>
                      <a:endParaRPr lang="en-US"/>
                    </a:p>
                  </a:txBody>
                  <a:tcPr/>
                </a:tc>
                <a:tc>
                  <a:txBody>
                    <a:bodyPr/>
                    <a:lstStyle/>
                    <a:p>
                      <a:pPr algn="l" fontAlgn="ctr"/>
                      <a:r>
                        <a:rPr lang="en-US" sz="700" b="1" u="none" strike="noStrike">
                          <a:solidFill>
                            <a:schemeClr val="tx2"/>
                          </a:solidFill>
                          <a:effectLst/>
                        </a:rPr>
                        <a:t>• Stay engaged and involved</a:t>
                      </a:r>
                      <a:endParaRPr lang="en-US" sz="7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dirty="0">
                          <a:solidFill>
                            <a:schemeClr val="tx2"/>
                          </a:solidFill>
                          <a:effectLst/>
                        </a:rPr>
                        <a:t>• Encourage club boards to work with their members who may be in financial need</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lang="en-US" sz="700" b="1" dirty="0">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413053421"/>
                  </a:ext>
                </a:extLst>
              </a:tr>
              <a:tr h="216547">
                <a:tc vMerge="1">
                  <a:txBody>
                    <a:bodyPr/>
                    <a:lstStyle/>
                    <a:p>
                      <a:endParaRPr lang="en-US"/>
                    </a:p>
                  </a:txBody>
                  <a:tcPr/>
                </a:tc>
                <a:tc>
                  <a:txBody>
                    <a:bodyPr/>
                    <a:lstStyle/>
                    <a:p>
                      <a:pPr algn="l" fontAlgn="ctr"/>
                      <a:r>
                        <a:rPr lang="en-US" sz="700" b="1" u="none" strike="noStrike">
                          <a:solidFill>
                            <a:schemeClr val="tx2"/>
                          </a:solidFill>
                          <a:effectLst/>
                        </a:rPr>
                        <a:t>• Closely watch for those not participating and contact them directly</a:t>
                      </a:r>
                      <a:endParaRPr lang="en-US" sz="7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ctr"/>
                      <a:r>
                        <a:rPr lang="en-US" sz="700" b="1" u="none" strike="noStrike">
                          <a:solidFill>
                            <a:schemeClr val="tx2"/>
                          </a:solidFill>
                          <a:effectLst/>
                        </a:rPr>
                        <a:t>• Encourage club fellowship activities and events</a:t>
                      </a:r>
                      <a:endParaRPr lang="en-US" sz="7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lang="en-US" sz="700" b="1">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4111851751"/>
                  </a:ext>
                </a:extLst>
              </a:tr>
              <a:tr h="323231">
                <a:tc rowSpan="6">
                  <a:txBody>
                    <a:bodyPr/>
                    <a:lstStyle/>
                    <a:p>
                      <a:pPr algn="ctr" fontAlgn="ctr"/>
                      <a:r>
                        <a:rPr lang="en-US" sz="1100" b="1" u="none" strike="noStrike" dirty="0">
                          <a:solidFill>
                            <a:schemeClr val="tx2"/>
                          </a:solidFill>
                          <a:effectLst/>
                        </a:rPr>
                        <a:t>INCREASE OUR ABILITY TO ADAPT</a:t>
                      </a:r>
                      <a:endParaRPr lang="en-US" sz="11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Increase the use of the Internet for meetings and keeping in touch</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Develop a comprehensive Club membership Plan </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Demonstrate that Rotary is strong and continues to be an active participant in community and international activities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3604467464"/>
                  </a:ext>
                </a:extLst>
              </a:tr>
              <a:tr h="216547">
                <a:tc vMerge="1">
                  <a:txBody>
                    <a:bodyPr/>
                    <a:lstStyle/>
                    <a:p>
                      <a:endParaRPr lang="en-US"/>
                    </a:p>
                  </a:txBody>
                  <a:tcPr/>
                </a:tc>
                <a:tc>
                  <a:txBody>
                    <a:bodyPr/>
                    <a:lstStyle/>
                    <a:p>
                      <a:pPr algn="l" fontAlgn="ctr"/>
                      <a:r>
                        <a:rPr lang="en-US" sz="700" b="1" u="none" strike="noStrike" dirty="0">
                          <a:solidFill>
                            <a:schemeClr val="tx2"/>
                          </a:solidFill>
                          <a:effectLst/>
                        </a:rPr>
                        <a:t>• Organize small groups within each club to call and check on each other frequently</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All Rotarians are part of Membership Committee</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a:solidFill>
                            <a:schemeClr val="tx2"/>
                          </a:solidFill>
                          <a:effectLst/>
                        </a:rPr>
                        <a:t>• Work to strengthen clubs on a regionally focused organization base</a:t>
                      </a:r>
                      <a:endParaRPr lang="en-US" sz="7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3755378667"/>
                  </a:ext>
                </a:extLst>
              </a:tr>
              <a:tr h="216547">
                <a:tc vMerge="1">
                  <a:txBody>
                    <a:bodyPr/>
                    <a:lstStyle/>
                    <a:p>
                      <a:endParaRPr lang="en-US"/>
                    </a:p>
                  </a:txBody>
                  <a:tcPr/>
                </a:tc>
                <a:tc>
                  <a:txBody>
                    <a:bodyPr/>
                    <a:lstStyle/>
                    <a:p>
                      <a:pPr algn="l" fontAlgn="ctr"/>
                      <a:r>
                        <a:rPr lang="en-US" sz="700" b="1" u="none" strike="noStrike" dirty="0">
                          <a:solidFill>
                            <a:schemeClr val="tx2"/>
                          </a:solidFill>
                          <a:effectLst/>
                        </a:rPr>
                        <a:t>• Organize District- level speakers</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Develop "mobile" membership visiting different businesses</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Connect </a:t>
                      </a:r>
                      <a:r>
                        <a:rPr lang="en-US" sz="700" b="1" u="none" strike="noStrike" dirty="0" err="1">
                          <a:solidFill>
                            <a:schemeClr val="tx2"/>
                          </a:solidFill>
                          <a:effectLst/>
                        </a:rPr>
                        <a:t>wth</a:t>
                      </a:r>
                      <a:r>
                        <a:rPr lang="en-US" sz="700" b="1" u="none" strike="noStrike" dirty="0">
                          <a:solidFill>
                            <a:schemeClr val="tx2"/>
                          </a:solidFill>
                          <a:effectLst/>
                        </a:rPr>
                        <a:t> DG, AG, and district staff visits to help and assist clubs as needed</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3660160198"/>
                  </a:ext>
                </a:extLst>
              </a:tr>
              <a:tr h="216547">
                <a:tc vMerge="1">
                  <a:txBody>
                    <a:bodyPr/>
                    <a:lstStyle/>
                    <a:p>
                      <a:endParaRPr lang="en-US"/>
                    </a:p>
                  </a:txBody>
                  <a:tcPr/>
                </a:tc>
                <a:tc>
                  <a:txBody>
                    <a:bodyPr/>
                    <a:lstStyle/>
                    <a:p>
                      <a:endParaRPr lang="en-US" sz="700" b="1">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Identify which clubs may need the most assistance in membership and develop contingency options for them</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Build confidence at all levels of the district and club</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1812956682"/>
                  </a:ext>
                </a:extLst>
              </a:tr>
              <a:tr h="323231">
                <a:tc vMerge="1">
                  <a:txBody>
                    <a:bodyPr/>
                    <a:lstStyle/>
                    <a:p>
                      <a:endParaRPr lang="en-US"/>
                    </a:p>
                  </a:txBody>
                  <a:tcPr/>
                </a:tc>
                <a:tc>
                  <a:txBody>
                    <a:bodyPr/>
                    <a:lstStyle/>
                    <a:p>
                      <a:endParaRPr lang="en-US" sz="700" b="1" dirty="0">
                        <a:solidFill>
                          <a:schemeClr val="tx2"/>
                        </a:solidFill>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Identify "consolidating" clubs and assist in transferring members as needed</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Continue joining District level online discussion groups and education and training programs </a:t>
                      </a:r>
                      <a:endParaRPr lang="en-US" sz="700" b="1" i="0" u="none" strike="noStrike" dirty="0">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4193490450"/>
                  </a:ext>
                </a:extLst>
              </a:tr>
              <a:tr h="216547">
                <a:tc vMerge="1">
                  <a:txBody>
                    <a:bodyPr/>
                    <a:lstStyle/>
                    <a:p>
                      <a:endParaRPr lang="en-US"/>
                    </a:p>
                  </a:txBody>
                  <a:tcPr/>
                </a:tc>
                <a:tc>
                  <a:txBody>
                    <a:bodyPr/>
                    <a:lstStyle/>
                    <a:p>
                      <a:pPr algn="l" fontAlgn="ctr"/>
                      <a:r>
                        <a:rPr lang="en-US" sz="700" b="1" u="none" strike="noStrike">
                          <a:solidFill>
                            <a:schemeClr val="tx2"/>
                          </a:solidFill>
                          <a:effectLst/>
                        </a:rPr>
                        <a:t> </a:t>
                      </a:r>
                      <a:endParaRPr lang="en-US" sz="700" b="1" i="0" u="none" strike="noStrike">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a:solidFill>
                            <a:schemeClr val="tx2"/>
                          </a:solidFill>
                          <a:effectLst/>
                        </a:rPr>
                        <a:t>• Keep clubs informed about district-level activities to assist them with membership   </a:t>
                      </a:r>
                      <a:endParaRPr lang="en-US" sz="700" b="1" i="0" u="none" strike="noStrike">
                        <a:solidFill>
                          <a:schemeClr val="tx2"/>
                        </a:solidFill>
                        <a:effectLst/>
                        <a:latin typeface="Calibri (Body)"/>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tc>
                  <a:txBody>
                    <a:bodyPr/>
                    <a:lstStyle/>
                    <a:p>
                      <a:pPr algn="l" fontAlgn="ctr"/>
                      <a:r>
                        <a:rPr lang="en-US" sz="700" b="1" u="none" strike="noStrike" dirty="0">
                          <a:solidFill>
                            <a:schemeClr val="tx2"/>
                          </a:solidFill>
                          <a:effectLst/>
                        </a:rPr>
                        <a:t> </a:t>
                      </a:r>
                      <a:endParaRPr lang="en-US" sz="700" b="1" i="0" u="none" strike="noStrike" dirty="0">
                        <a:solidFill>
                          <a:schemeClr val="tx2"/>
                        </a:solidFill>
                        <a:effectLst/>
                        <a:latin typeface="Calibri" panose="020F0502020204030204" pitchFamily="34" charset="0"/>
                      </a:endParaRPr>
                    </a:p>
                  </a:txBody>
                  <a:tcPr marL="3178" marR="3178" marT="317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2">
                        <a:alpha val="15000"/>
                      </a:schemeClr>
                    </a:solidFill>
                  </a:tcPr>
                </a:tc>
                <a:extLst>
                  <a:ext uri="{0D108BD9-81ED-4DB2-BD59-A6C34878D82A}">
                    <a16:rowId xmlns:a16="http://schemas.microsoft.com/office/drawing/2014/main" val="85789081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9820C-D467-4B0A-820C-EC803A78D223}"/>
              </a:ext>
            </a:extLst>
          </p:cNvPr>
          <p:cNvPicPr>
            <a:picLocks noChangeAspect="1"/>
          </p:cNvPicPr>
          <p:nvPr/>
        </p:nvPicPr>
        <p:blipFill>
          <a:blip r:embed="rId2"/>
          <a:stretch>
            <a:fillRect/>
          </a:stretch>
        </p:blipFill>
        <p:spPr>
          <a:xfrm>
            <a:off x="2500312" y="1019175"/>
            <a:ext cx="4143375" cy="3105150"/>
          </a:xfrm>
          <a:prstGeom prst="rect">
            <a:avLst/>
          </a:prstGeom>
        </p:spPr>
      </p:pic>
      <p:sp>
        <p:nvSpPr>
          <p:cNvPr id="2" name="Title 1">
            <a:extLst>
              <a:ext uri="{FF2B5EF4-FFF2-40B4-BE49-F238E27FC236}">
                <a16:creationId xmlns:a16="http://schemas.microsoft.com/office/drawing/2014/main" id="{5C0DFB9A-F615-432D-B9BA-C5106977C4A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00723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609C2-38AA-4F26-8F94-520F88234F29}"/>
              </a:ext>
            </a:extLst>
          </p:cNvPr>
          <p:cNvSpPr/>
          <p:nvPr/>
        </p:nvSpPr>
        <p:spPr>
          <a:xfrm>
            <a:off x="0" y="0"/>
            <a:ext cx="3224213" cy="440055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With the right steps in place, Rotary is well-positioned to be </a:t>
            </a:r>
            <a:r>
              <a:rPr lang="en-US" b="1" dirty="0">
                <a:latin typeface="Segoe Print" panose="02000600000000000000" pitchFamily="2" charset="0"/>
              </a:rPr>
              <a:t>steadfast through the storm </a:t>
            </a:r>
            <a:r>
              <a:rPr lang="en-US" b="1" dirty="0"/>
              <a:t>and emerge to </a:t>
            </a:r>
            <a:r>
              <a:rPr lang="en-US" b="1" dirty="0">
                <a:latin typeface="Segoe Print" panose="02000600000000000000" pitchFamily="2" charset="0"/>
              </a:rPr>
              <a:t>open</a:t>
            </a:r>
            <a:r>
              <a:rPr lang="en-US" b="1" dirty="0"/>
              <a:t> </a:t>
            </a:r>
            <a:r>
              <a:rPr lang="en-US" b="1" dirty="0">
                <a:latin typeface="Segoe Print" panose="02000600000000000000" pitchFamily="2" charset="0"/>
              </a:rPr>
              <a:t>new opportunities</a:t>
            </a:r>
          </a:p>
        </p:txBody>
      </p:sp>
      <p:pic>
        <p:nvPicPr>
          <p:cNvPr id="21507" name="Picture 4" descr="A close up of a clock&#10;&#10;Description automatically generated">
            <a:extLst>
              <a:ext uri="{FF2B5EF4-FFF2-40B4-BE49-F238E27FC236}">
                <a16:creationId xmlns:a16="http://schemas.microsoft.com/office/drawing/2014/main" id="{42766BA1-E7FA-4419-A4AA-FFC584296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361950"/>
            <a:ext cx="59197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5E04FA2-6EEB-4367-8302-CE820C1C0292}"/>
              </a:ext>
            </a:extLst>
          </p:cNvPr>
          <p:cNvSpPr/>
          <p:nvPr/>
        </p:nvSpPr>
        <p:spPr>
          <a:xfrm>
            <a:off x="3224213" y="0"/>
            <a:ext cx="5919787" cy="4324350"/>
          </a:xfrm>
          <a:prstGeom prst="rect">
            <a:avLst/>
          </a:prstGeom>
          <a:solidFill>
            <a:schemeClr val="bg1">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593D89CC-9A2C-4E82-826C-FB7B56AB1770}"/>
              </a:ext>
            </a:extLst>
          </p:cNvPr>
          <p:cNvSpPr txBox="1"/>
          <p:nvPr/>
        </p:nvSpPr>
        <p:spPr>
          <a:xfrm>
            <a:off x="3657600" y="3738830"/>
            <a:ext cx="5410200" cy="1323439"/>
          </a:xfrm>
          <a:prstGeom prst="rect">
            <a:avLst/>
          </a:prstGeom>
          <a:noFill/>
        </p:spPr>
        <p:txBody>
          <a:bodyPr wrap="square" rtlCol="0">
            <a:spAutoFit/>
          </a:bodyPr>
          <a:lstStyle/>
          <a:p>
            <a:pPr algn="ctr"/>
            <a:r>
              <a:rPr lang="en-US" sz="1600" dirty="0">
                <a:solidFill>
                  <a:schemeClr val="tx2">
                    <a:lumMod val="75000"/>
                  </a:schemeClr>
                </a:solidFill>
              </a:rPr>
              <a:t>RI President-elect Holger's theme for 2020-21, </a:t>
            </a:r>
            <a:r>
              <a:rPr lang="en-US" sz="1600" b="1" dirty="0">
                <a:solidFill>
                  <a:schemeClr val="tx2">
                    <a:lumMod val="75000"/>
                  </a:schemeClr>
                </a:solidFill>
              </a:rPr>
              <a:t>Rotary Opens Opportunities</a:t>
            </a:r>
            <a:r>
              <a:rPr lang="en-US" sz="1600" dirty="0">
                <a:solidFill>
                  <a:schemeClr val="tx2">
                    <a:lumMod val="75000"/>
                  </a:schemeClr>
                </a:solidFill>
              </a:rPr>
              <a:t>, asks Rotarians to create </a:t>
            </a:r>
            <a:r>
              <a:rPr lang="en-US" sz="1600" b="1" dirty="0">
                <a:solidFill>
                  <a:schemeClr val="tx2">
                    <a:lumMod val="75000"/>
                  </a:schemeClr>
                </a:solidFill>
              </a:rPr>
              <a:t>opportunities</a:t>
            </a:r>
            <a:r>
              <a:rPr lang="en-US" sz="1600" dirty="0">
                <a:solidFill>
                  <a:schemeClr val="tx2">
                    <a:lumMod val="75000"/>
                  </a:schemeClr>
                </a:solidFill>
              </a:rPr>
              <a:t> that strengthen their leadership, help put service ideas into action, and improve the lives of those in need.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609C2-38AA-4F26-8F94-520F88234F29}"/>
              </a:ext>
            </a:extLst>
          </p:cNvPr>
          <p:cNvSpPr/>
          <p:nvPr/>
        </p:nvSpPr>
        <p:spPr>
          <a:xfrm>
            <a:off x="0" y="0"/>
            <a:ext cx="3352800" cy="44005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2"/>
              </a:solidFill>
            </a:endParaRPr>
          </a:p>
          <a:p>
            <a:pPr algn="ctr">
              <a:defRPr/>
            </a:pPr>
            <a:endParaRPr lang="en-US" dirty="0">
              <a:solidFill>
                <a:schemeClr val="tx2"/>
              </a:solidFill>
            </a:endParaRPr>
          </a:p>
          <a:p>
            <a:pPr algn="ctr">
              <a:defRPr/>
            </a:pPr>
            <a:r>
              <a:rPr lang="en-US" b="1" dirty="0">
                <a:solidFill>
                  <a:schemeClr val="tx2"/>
                </a:solidFill>
              </a:rPr>
              <a:t>Rotary’s Vision and Strategic Plan will help </a:t>
            </a:r>
            <a:r>
              <a:rPr lang="en-US" b="1" dirty="0">
                <a:solidFill>
                  <a:schemeClr val="tx2"/>
                </a:solidFill>
                <a:latin typeface="Segoe Print" panose="02000600000000000000" pitchFamily="2" charset="0"/>
              </a:rPr>
              <a:t>lead the way</a:t>
            </a:r>
          </a:p>
        </p:txBody>
      </p:sp>
      <p:pic>
        <p:nvPicPr>
          <p:cNvPr id="22531" name="Picture 3" descr="A screenshot of a social media post&#10;&#10;Description automatically generated">
            <a:extLst>
              <a:ext uri="{FF2B5EF4-FFF2-40B4-BE49-F238E27FC236}">
                <a16:creationId xmlns:a16="http://schemas.microsoft.com/office/drawing/2014/main" id="{0CE9BE61-0B56-491F-A709-9BDB0CD45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291" b="57527"/>
          <a:stretch>
            <a:fillRect/>
          </a:stretch>
        </p:blipFill>
        <p:spPr bwMode="auto">
          <a:xfrm>
            <a:off x="3352800" y="278914"/>
            <a:ext cx="491127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a:extLst>
              <a:ext uri="{FF2B5EF4-FFF2-40B4-BE49-F238E27FC236}">
                <a16:creationId xmlns:a16="http://schemas.microsoft.com/office/drawing/2014/main" id="{49013EED-338E-4533-A674-22B87934E844}"/>
              </a:ext>
            </a:extLst>
          </p:cNvPr>
          <p:cNvSpPr txBox="1">
            <a:spLocks noChangeArrowheads="1"/>
          </p:cNvSpPr>
          <p:nvPr/>
        </p:nvSpPr>
        <p:spPr bwMode="auto">
          <a:xfrm>
            <a:off x="3733800" y="1656040"/>
            <a:ext cx="3190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dirty="0">
                <a:solidFill>
                  <a:srgbClr val="F7A81B"/>
                </a:solidFill>
              </a:rPr>
              <a:t>INCREASE OUR IMPACT</a:t>
            </a:r>
          </a:p>
        </p:txBody>
      </p:sp>
      <p:sp>
        <p:nvSpPr>
          <p:cNvPr id="22533" name="TextBox 4">
            <a:extLst>
              <a:ext uri="{FF2B5EF4-FFF2-40B4-BE49-F238E27FC236}">
                <a16:creationId xmlns:a16="http://schemas.microsoft.com/office/drawing/2014/main" id="{AC67B008-B64D-47B7-BC2B-D05C84A4206E}"/>
              </a:ext>
            </a:extLst>
          </p:cNvPr>
          <p:cNvSpPr txBox="1">
            <a:spLocks noChangeArrowheads="1"/>
          </p:cNvSpPr>
          <p:nvPr/>
        </p:nvSpPr>
        <p:spPr bwMode="auto">
          <a:xfrm>
            <a:off x="3733800" y="2372002"/>
            <a:ext cx="28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dirty="0">
                <a:solidFill>
                  <a:srgbClr val="F7A81B"/>
                </a:solidFill>
              </a:rPr>
              <a:t>EXPAND OUR REACH</a:t>
            </a:r>
          </a:p>
        </p:txBody>
      </p:sp>
      <p:sp>
        <p:nvSpPr>
          <p:cNvPr id="22534" name="TextBox 5">
            <a:extLst>
              <a:ext uri="{FF2B5EF4-FFF2-40B4-BE49-F238E27FC236}">
                <a16:creationId xmlns:a16="http://schemas.microsoft.com/office/drawing/2014/main" id="{2C9C3DDA-0502-4FC7-8920-D782D972F772}"/>
              </a:ext>
            </a:extLst>
          </p:cNvPr>
          <p:cNvSpPr txBox="1">
            <a:spLocks noChangeArrowheads="1"/>
          </p:cNvSpPr>
          <p:nvPr/>
        </p:nvSpPr>
        <p:spPr bwMode="auto">
          <a:xfrm>
            <a:off x="3733800" y="3087965"/>
            <a:ext cx="512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dirty="0">
                <a:solidFill>
                  <a:srgbClr val="F7A81B"/>
                </a:solidFill>
              </a:rPr>
              <a:t>ENHANCE PARTICIPANT ENGAGEMENT</a:t>
            </a:r>
          </a:p>
        </p:txBody>
      </p:sp>
      <p:sp>
        <p:nvSpPr>
          <p:cNvPr id="22535" name="TextBox 6">
            <a:extLst>
              <a:ext uri="{FF2B5EF4-FFF2-40B4-BE49-F238E27FC236}">
                <a16:creationId xmlns:a16="http://schemas.microsoft.com/office/drawing/2014/main" id="{1B7B13B3-E295-434A-B165-086B7F296E2F}"/>
              </a:ext>
            </a:extLst>
          </p:cNvPr>
          <p:cNvSpPr txBox="1">
            <a:spLocks noChangeArrowheads="1"/>
          </p:cNvSpPr>
          <p:nvPr/>
        </p:nvSpPr>
        <p:spPr bwMode="auto">
          <a:xfrm>
            <a:off x="3733800" y="3803927"/>
            <a:ext cx="4579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dirty="0">
                <a:solidFill>
                  <a:srgbClr val="F7A81B"/>
                </a:solidFill>
              </a:rPr>
              <a:t>INCREASE OUR ABILITY TO ADAPT</a:t>
            </a:r>
          </a:p>
        </p:txBody>
      </p:sp>
      <p:pic>
        <p:nvPicPr>
          <p:cNvPr id="2" name="Picture 1">
            <a:extLst>
              <a:ext uri="{FF2B5EF4-FFF2-40B4-BE49-F238E27FC236}">
                <a16:creationId xmlns:a16="http://schemas.microsoft.com/office/drawing/2014/main" id="{3D41819C-ECEC-4CF5-BFCC-CE8277E9EF65}"/>
              </a:ext>
            </a:extLst>
          </p:cNvPr>
          <p:cNvPicPr>
            <a:picLocks noChangeAspect="1"/>
          </p:cNvPicPr>
          <p:nvPr/>
        </p:nvPicPr>
        <p:blipFill>
          <a:blip r:embed="rId3"/>
          <a:stretch>
            <a:fillRect/>
          </a:stretch>
        </p:blipFill>
        <p:spPr>
          <a:xfrm>
            <a:off x="1021556" y="894502"/>
            <a:ext cx="1309688" cy="9815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9609C2-38AA-4F26-8F94-520F88234F29}"/>
              </a:ext>
            </a:extLst>
          </p:cNvPr>
          <p:cNvSpPr/>
          <p:nvPr/>
        </p:nvSpPr>
        <p:spPr>
          <a:xfrm>
            <a:off x="0" y="0"/>
            <a:ext cx="3352800" cy="44005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solidFill>
              </a:rPr>
              <a:t>By focusing on these goals and following the process, we will </a:t>
            </a:r>
            <a:r>
              <a:rPr lang="en-US" b="1" dirty="0">
                <a:solidFill>
                  <a:schemeClr val="tx2"/>
                </a:solidFill>
                <a:latin typeface="Segoe Print" panose="02000600000000000000" pitchFamily="2" charset="0"/>
              </a:rPr>
              <a:t>maintain our strength and grow</a:t>
            </a:r>
          </a:p>
        </p:txBody>
      </p:sp>
      <p:grpSp>
        <p:nvGrpSpPr>
          <p:cNvPr id="23555" name="Group 4">
            <a:extLst>
              <a:ext uri="{FF2B5EF4-FFF2-40B4-BE49-F238E27FC236}">
                <a16:creationId xmlns:a16="http://schemas.microsoft.com/office/drawing/2014/main" id="{829273DE-E86C-43B3-B779-5CE0441F20DD}"/>
              </a:ext>
            </a:extLst>
          </p:cNvPr>
          <p:cNvGrpSpPr>
            <a:grpSpLocks/>
          </p:cNvGrpSpPr>
          <p:nvPr/>
        </p:nvGrpSpPr>
        <p:grpSpPr bwMode="auto">
          <a:xfrm flipH="1">
            <a:off x="3733800" y="400050"/>
            <a:ext cx="4754563" cy="4479925"/>
            <a:chOff x="5545174" y="639610"/>
            <a:chExt cx="7466143" cy="7268681"/>
          </a:xfrm>
        </p:grpSpPr>
        <p:sp>
          <p:nvSpPr>
            <p:cNvPr id="30" name="Freeform 358">
              <a:extLst>
                <a:ext uri="{FF2B5EF4-FFF2-40B4-BE49-F238E27FC236}">
                  <a16:creationId xmlns:a16="http://schemas.microsoft.com/office/drawing/2014/main" id="{1AE40E67-61A7-45DE-872D-DD24F36D9D51}"/>
                </a:ext>
              </a:extLst>
            </p:cNvPr>
            <p:cNvSpPr/>
            <p:nvPr/>
          </p:nvSpPr>
          <p:spPr>
            <a:xfrm>
              <a:off x="5545174" y="639610"/>
              <a:ext cx="3330473" cy="3917670"/>
            </a:xfrm>
            <a:custGeom>
              <a:avLst/>
              <a:gdLst>
                <a:gd name="connsiteX0" fmla="*/ 791776 w 3331708"/>
                <a:gd name="connsiteY0" fmla="*/ 0 h 3918181"/>
                <a:gd name="connsiteX1" fmla="*/ 1657038 w 3331708"/>
                <a:gd name="connsiteY1" fmla="*/ 347417 h 3918181"/>
                <a:gd name="connsiteX2" fmla="*/ 2836328 w 3331708"/>
                <a:gd name="connsiteY2" fmla="*/ 470380 h 3918181"/>
                <a:gd name="connsiteX3" fmla="*/ 2765076 w 3331708"/>
                <a:gd name="connsiteY3" fmla="*/ 793937 h 3918181"/>
                <a:gd name="connsiteX4" fmla="*/ 2748910 w 3331708"/>
                <a:gd name="connsiteY4" fmla="*/ 796151 h 3918181"/>
                <a:gd name="connsiteX5" fmla="*/ 2446939 w 3331708"/>
                <a:gd name="connsiteY5" fmla="*/ 925100 h 3918181"/>
                <a:gd name="connsiteX6" fmla="*/ 3331708 w 3331708"/>
                <a:gd name="connsiteY6" fmla="*/ 3010780 h 3918181"/>
                <a:gd name="connsiteX7" fmla="*/ 1206774 w 3331708"/>
                <a:gd name="connsiteY7" fmla="*/ 3918181 h 3918181"/>
                <a:gd name="connsiteX8" fmla="*/ 314437 w 3331708"/>
                <a:gd name="connsiteY8" fmla="*/ 1837689 h 3918181"/>
                <a:gd name="connsiteX9" fmla="*/ 0 w 3331708"/>
                <a:gd name="connsiteY9" fmla="*/ 1971962 h 3918181"/>
                <a:gd name="connsiteX10" fmla="*/ 14734 w 3331708"/>
                <a:gd name="connsiteY10" fmla="*/ 1935268 h 3918181"/>
                <a:gd name="connsiteX11" fmla="*/ 78730 w 3331708"/>
                <a:gd name="connsiteY11" fmla="*/ 1646908 h 3918181"/>
                <a:gd name="connsiteX12" fmla="*/ 145006 w 3331708"/>
                <a:gd name="connsiteY12" fmla="*/ 1610817 h 391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1708" h="3918181">
                  <a:moveTo>
                    <a:pt x="791776" y="0"/>
                  </a:moveTo>
                  <a:lnTo>
                    <a:pt x="1657038" y="347417"/>
                  </a:lnTo>
                  <a:lnTo>
                    <a:pt x="2836328" y="470380"/>
                  </a:lnTo>
                  <a:cubicBezTo>
                    <a:pt x="2809347" y="575912"/>
                    <a:pt x="2792057" y="688405"/>
                    <a:pt x="2765076" y="793937"/>
                  </a:cubicBezTo>
                  <a:lnTo>
                    <a:pt x="2748910" y="796151"/>
                  </a:lnTo>
                  <a:lnTo>
                    <a:pt x="2446939" y="925100"/>
                  </a:lnTo>
                  <a:lnTo>
                    <a:pt x="3331708" y="3010780"/>
                  </a:lnTo>
                  <a:lnTo>
                    <a:pt x="1206774" y="3918181"/>
                  </a:lnTo>
                  <a:lnTo>
                    <a:pt x="314437" y="1837689"/>
                  </a:lnTo>
                  <a:lnTo>
                    <a:pt x="0" y="1971962"/>
                  </a:lnTo>
                  <a:lnTo>
                    <a:pt x="14734" y="1935268"/>
                  </a:lnTo>
                  <a:lnTo>
                    <a:pt x="78730" y="1646908"/>
                  </a:lnTo>
                  <a:lnTo>
                    <a:pt x="145006" y="1610817"/>
                  </a:lnTo>
                  <a:close/>
                </a:path>
              </a:pathLst>
            </a:custGeom>
            <a:pattFill prst="narVert">
              <a:fgClr>
                <a:schemeClr val="tx2"/>
              </a:fgClr>
              <a:bgClr>
                <a:schemeClr val="tx2">
                  <a:lumMod val="75000"/>
                </a:schemeClr>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p>
          </p:txBody>
        </p:sp>
        <p:sp>
          <p:nvSpPr>
            <p:cNvPr id="31" name="Freeform 9">
              <a:extLst>
                <a:ext uri="{FF2B5EF4-FFF2-40B4-BE49-F238E27FC236}">
                  <a16:creationId xmlns:a16="http://schemas.microsoft.com/office/drawing/2014/main" id="{8EDE8A38-6324-42B3-A1B8-725DF5C42AFE}"/>
                </a:ext>
              </a:extLst>
            </p:cNvPr>
            <p:cNvSpPr>
              <a:spLocks/>
            </p:cNvSpPr>
            <p:nvPr/>
          </p:nvSpPr>
          <p:spPr bwMode="auto">
            <a:xfrm rot="1312577" flipH="1">
              <a:off x="8758483" y="2622914"/>
              <a:ext cx="3270644" cy="3271164"/>
            </a:xfrm>
            <a:custGeom>
              <a:avLst/>
              <a:gdLst>
                <a:gd name="T0" fmla="*/ 1020 w 1285"/>
                <a:gd name="T1" fmla="*/ 906 h 1285"/>
                <a:gd name="T2" fmla="*/ 1285 w 1285"/>
                <a:gd name="T3" fmla="*/ 643 h 1285"/>
                <a:gd name="T4" fmla="*/ 641 w 1285"/>
                <a:gd name="T5" fmla="*/ 0 h 1285"/>
                <a:gd name="T6" fmla="*/ 0 w 1285"/>
                <a:gd name="T7" fmla="*/ 643 h 1285"/>
                <a:gd name="T8" fmla="*/ 641 w 1285"/>
                <a:gd name="T9" fmla="*/ 1285 h 1285"/>
                <a:gd name="T10" fmla="*/ 906 w 1285"/>
                <a:gd name="T11" fmla="*/ 1020 h 1285"/>
                <a:gd name="T12" fmla="*/ 1020 w 1285"/>
                <a:gd name="T13" fmla="*/ 1020 h 1285"/>
                <a:gd name="T14" fmla="*/ 1020 w 1285"/>
                <a:gd name="T15" fmla="*/ 906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5" h="1285">
                  <a:moveTo>
                    <a:pt x="1020" y="906"/>
                  </a:moveTo>
                  <a:lnTo>
                    <a:pt x="1285" y="643"/>
                  </a:lnTo>
                  <a:lnTo>
                    <a:pt x="641" y="0"/>
                  </a:lnTo>
                  <a:lnTo>
                    <a:pt x="0" y="643"/>
                  </a:lnTo>
                  <a:lnTo>
                    <a:pt x="641" y="1285"/>
                  </a:lnTo>
                  <a:lnTo>
                    <a:pt x="906" y="1020"/>
                  </a:lnTo>
                  <a:lnTo>
                    <a:pt x="1020" y="1020"/>
                  </a:lnTo>
                  <a:lnTo>
                    <a:pt x="1020" y="906"/>
                  </a:lnTo>
                  <a:close/>
                </a:path>
              </a:pathLst>
            </a:custGeom>
            <a:solidFill>
              <a:schemeClr val="accent3">
                <a:lumMod val="75000"/>
              </a:schemeClr>
            </a:solidFill>
            <a:ln>
              <a:noFill/>
            </a:ln>
          </p:spPr>
          <p:txBody>
            <a:bodyPr lIns="68580" tIns="34290" rIns="68580" bIns="34290"/>
            <a:lstStyle/>
            <a:p>
              <a:pPr>
                <a:defRPr/>
              </a:pPr>
              <a:endParaRPr lang="id-ID" sz="1800"/>
            </a:p>
          </p:txBody>
        </p:sp>
        <p:sp>
          <p:nvSpPr>
            <p:cNvPr id="32" name="Freeform 361">
              <a:extLst>
                <a:ext uri="{FF2B5EF4-FFF2-40B4-BE49-F238E27FC236}">
                  <a16:creationId xmlns:a16="http://schemas.microsoft.com/office/drawing/2014/main" id="{6A5BF4F8-2E88-473C-9FFE-EAED5EE5DB73}"/>
                </a:ext>
              </a:extLst>
            </p:cNvPr>
            <p:cNvSpPr/>
            <p:nvPr/>
          </p:nvSpPr>
          <p:spPr>
            <a:xfrm>
              <a:off x="6751723" y="3650627"/>
              <a:ext cx="3116086" cy="3039349"/>
            </a:xfrm>
            <a:custGeom>
              <a:avLst/>
              <a:gdLst>
                <a:gd name="connsiteX0" fmla="*/ 2124934 w 3116395"/>
                <a:gd name="connsiteY0" fmla="*/ 0 h 3039420"/>
                <a:gd name="connsiteX1" fmla="*/ 2851766 w 3116395"/>
                <a:gd name="connsiteY1" fmla="*/ 1694779 h 3039420"/>
                <a:gd name="connsiteX2" fmla="*/ 2916553 w 3116395"/>
                <a:gd name="connsiteY2" fmla="*/ 1696356 h 3039420"/>
                <a:gd name="connsiteX3" fmla="*/ 3115669 w 3116395"/>
                <a:gd name="connsiteY3" fmla="*/ 1806558 h 3039420"/>
                <a:gd name="connsiteX4" fmla="*/ 3036985 w 3116395"/>
                <a:gd name="connsiteY4" fmla="*/ 2129577 h 3039420"/>
                <a:gd name="connsiteX5" fmla="*/ 3035720 w 3116395"/>
                <a:gd name="connsiteY5" fmla="*/ 2127403 h 3039420"/>
                <a:gd name="connsiteX6" fmla="*/ 904556 w 3116395"/>
                <a:gd name="connsiteY6" fmla="*/ 3039420 h 3039420"/>
                <a:gd name="connsiteX7" fmla="*/ 0 w 3116395"/>
                <a:gd name="connsiteY7" fmla="*/ 907401 h 3039420"/>
                <a:gd name="connsiteX8" fmla="*/ 3504 w 3116395"/>
                <a:gd name="connsiteY8" fmla="*/ 905905 h 3039420"/>
                <a:gd name="connsiteX9" fmla="*/ 2011 w 3116395"/>
                <a:gd name="connsiteY9" fmla="*/ 905199 h 3039420"/>
                <a:gd name="connsiteX10" fmla="*/ 79581 w 3116395"/>
                <a:gd name="connsiteY10" fmla="*/ 581660 h 3039420"/>
                <a:gd name="connsiteX11" fmla="*/ 656468 w 3116395"/>
                <a:gd name="connsiteY11" fmla="*/ 627072 h 3039420"/>
                <a:gd name="connsiteX12" fmla="*/ 860565 w 3116395"/>
                <a:gd name="connsiteY12" fmla="*/ 539917 h 3039420"/>
                <a:gd name="connsiteX13" fmla="*/ 975302 w 3116395"/>
                <a:gd name="connsiteY13" fmla="*/ 254160 h 3039420"/>
                <a:gd name="connsiteX14" fmla="*/ 1261059 w 3116395"/>
                <a:gd name="connsiteY14" fmla="*/ 368896 h 303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6395" h="3039420">
                  <a:moveTo>
                    <a:pt x="2124934" y="0"/>
                  </a:moveTo>
                  <a:lnTo>
                    <a:pt x="2851766" y="1694779"/>
                  </a:lnTo>
                  <a:lnTo>
                    <a:pt x="2916553" y="1696356"/>
                  </a:lnTo>
                  <a:cubicBezTo>
                    <a:pt x="3035150" y="1703781"/>
                    <a:pt x="3125459" y="1728372"/>
                    <a:pt x="3115669" y="1806558"/>
                  </a:cubicBezTo>
                  <a:lnTo>
                    <a:pt x="3036985" y="2129577"/>
                  </a:lnTo>
                  <a:lnTo>
                    <a:pt x="3035720" y="2127403"/>
                  </a:lnTo>
                  <a:lnTo>
                    <a:pt x="904556" y="3039420"/>
                  </a:lnTo>
                  <a:lnTo>
                    <a:pt x="0" y="907401"/>
                  </a:lnTo>
                  <a:lnTo>
                    <a:pt x="3504" y="905905"/>
                  </a:lnTo>
                  <a:lnTo>
                    <a:pt x="2011" y="905199"/>
                  </a:lnTo>
                  <a:lnTo>
                    <a:pt x="79581" y="581660"/>
                  </a:lnTo>
                  <a:lnTo>
                    <a:pt x="656468" y="627072"/>
                  </a:lnTo>
                  <a:lnTo>
                    <a:pt x="860565" y="539917"/>
                  </a:lnTo>
                  <a:lnTo>
                    <a:pt x="975302" y="254160"/>
                  </a:lnTo>
                  <a:lnTo>
                    <a:pt x="1261059" y="368896"/>
                  </a:lnTo>
                  <a:close/>
                </a:path>
              </a:pathLst>
            </a:custGeom>
            <a:pattFill prst="narVert">
              <a:fgClr>
                <a:schemeClr val="accent4"/>
              </a:fgClr>
              <a:bgClr>
                <a:schemeClr val="accent4">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p>
          </p:txBody>
        </p:sp>
        <p:sp>
          <p:nvSpPr>
            <p:cNvPr id="33" name="Freeform 360">
              <a:extLst>
                <a:ext uri="{FF2B5EF4-FFF2-40B4-BE49-F238E27FC236}">
                  <a16:creationId xmlns:a16="http://schemas.microsoft.com/office/drawing/2014/main" id="{CD1A2D44-9B6D-4A6F-9141-851B40F9BD0F}"/>
                </a:ext>
              </a:extLst>
            </p:cNvPr>
            <p:cNvSpPr/>
            <p:nvPr/>
          </p:nvSpPr>
          <p:spPr>
            <a:xfrm>
              <a:off x="9788037" y="4868942"/>
              <a:ext cx="3031329" cy="3039349"/>
            </a:xfrm>
            <a:custGeom>
              <a:avLst/>
              <a:gdLst>
                <a:gd name="connsiteX0" fmla="*/ 2122572 w 3029974"/>
                <a:gd name="connsiteY0" fmla="*/ 0 h 3039420"/>
                <a:gd name="connsiteX1" fmla="*/ 3029974 w 3029974"/>
                <a:gd name="connsiteY1" fmla="*/ 2124934 h 3039420"/>
                <a:gd name="connsiteX2" fmla="*/ 902195 w 3029974"/>
                <a:gd name="connsiteY2" fmla="*/ 3039420 h 3039420"/>
                <a:gd name="connsiteX3" fmla="*/ 0 w 3029974"/>
                <a:gd name="connsiteY3" fmla="*/ 908349 h 3039420"/>
                <a:gd name="connsiteX4" fmla="*/ 2604 w 3029974"/>
                <a:gd name="connsiteY4" fmla="*/ 907237 h 3039420"/>
                <a:gd name="connsiteX5" fmla="*/ 83330 w 3029974"/>
                <a:gd name="connsiteY5" fmla="*/ 583328 h 3039420"/>
                <a:gd name="connsiteX6" fmla="*/ 445911 w 3029974"/>
                <a:gd name="connsiteY6" fmla="*/ 717934 h 3039420"/>
                <a:gd name="connsiteX7" fmla="*/ 860565 w 3029974"/>
                <a:gd name="connsiteY7" fmla="*/ 540866 h 3039420"/>
                <a:gd name="connsiteX8" fmla="*/ 975302 w 3029974"/>
                <a:gd name="connsiteY8" fmla="*/ 255108 h 3039420"/>
                <a:gd name="connsiteX9" fmla="*/ 1261059 w 3029974"/>
                <a:gd name="connsiteY9" fmla="*/ 369845 h 303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9974" h="3039420">
                  <a:moveTo>
                    <a:pt x="2122572" y="0"/>
                  </a:moveTo>
                  <a:lnTo>
                    <a:pt x="3029974" y="2124934"/>
                  </a:lnTo>
                  <a:lnTo>
                    <a:pt x="902195" y="3039420"/>
                  </a:lnTo>
                  <a:lnTo>
                    <a:pt x="0" y="908349"/>
                  </a:lnTo>
                  <a:lnTo>
                    <a:pt x="2604" y="907237"/>
                  </a:lnTo>
                  <a:lnTo>
                    <a:pt x="83330" y="583328"/>
                  </a:lnTo>
                  <a:lnTo>
                    <a:pt x="445911" y="717934"/>
                  </a:lnTo>
                  <a:lnTo>
                    <a:pt x="860565" y="540866"/>
                  </a:lnTo>
                  <a:lnTo>
                    <a:pt x="975302" y="255108"/>
                  </a:lnTo>
                  <a:lnTo>
                    <a:pt x="1261059" y="369845"/>
                  </a:lnTo>
                  <a:close/>
                </a:path>
              </a:pathLst>
            </a:custGeom>
            <a:pattFill prst="narVert">
              <a:fgClr>
                <a:schemeClr val="accent3"/>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800"/>
            </a:p>
          </p:txBody>
        </p:sp>
        <p:sp>
          <p:nvSpPr>
            <p:cNvPr id="23573" name="Freeform 7">
              <a:extLst>
                <a:ext uri="{FF2B5EF4-FFF2-40B4-BE49-F238E27FC236}">
                  <a16:creationId xmlns:a16="http://schemas.microsoft.com/office/drawing/2014/main" id="{C0A840E1-254A-4B17-82B0-5074D3882476}"/>
                </a:ext>
              </a:extLst>
            </p:cNvPr>
            <p:cNvSpPr>
              <a:spLocks/>
            </p:cNvSpPr>
            <p:nvPr/>
          </p:nvSpPr>
          <p:spPr bwMode="auto">
            <a:xfrm rot="1312577" flipH="1">
              <a:off x="5639303" y="840123"/>
              <a:ext cx="3478861" cy="3481405"/>
            </a:xfrm>
            <a:custGeom>
              <a:avLst/>
              <a:gdLst>
                <a:gd name="T0" fmla="*/ 3478861 w 1367"/>
                <a:gd name="T1" fmla="*/ 0 h 1368"/>
                <a:gd name="T2" fmla="*/ 1356425 w 1367"/>
                <a:gd name="T3" fmla="*/ 0 h 1368"/>
                <a:gd name="T4" fmla="*/ 1598189 w 1367"/>
                <a:gd name="T5" fmla="*/ 241764 h 1368"/>
                <a:gd name="T6" fmla="*/ 0 w 1367"/>
                <a:gd name="T7" fmla="*/ 1847588 h 1368"/>
                <a:gd name="T8" fmla="*/ 1633818 w 1367"/>
                <a:gd name="T9" fmla="*/ 3481405 h 1368"/>
                <a:gd name="T10" fmla="*/ 3237097 w 1367"/>
                <a:gd name="T11" fmla="*/ 1883216 h 1368"/>
                <a:gd name="T12" fmla="*/ 3478861 w 1367"/>
                <a:gd name="T13" fmla="*/ 2124980 h 1368"/>
                <a:gd name="T14" fmla="*/ 3478861 w 1367"/>
                <a:gd name="T15" fmla="*/ 0 h 1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7" h="1368">
                  <a:moveTo>
                    <a:pt x="1367" y="0"/>
                  </a:moveTo>
                  <a:lnTo>
                    <a:pt x="533" y="0"/>
                  </a:lnTo>
                  <a:lnTo>
                    <a:pt x="628" y="95"/>
                  </a:lnTo>
                  <a:lnTo>
                    <a:pt x="0" y="726"/>
                  </a:lnTo>
                  <a:lnTo>
                    <a:pt x="642" y="1368"/>
                  </a:lnTo>
                  <a:lnTo>
                    <a:pt x="1272" y="740"/>
                  </a:lnTo>
                  <a:lnTo>
                    <a:pt x="1367" y="835"/>
                  </a:lnTo>
                  <a:lnTo>
                    <a:pt x="136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35" name="Freeform 8">
              <a:extLst>
                <a:ext uri="{FF2B5EF4-FFF2-40B4-BE49-F238E27FC236}">
                  <a16:creationId xmlns:a16="http://schemas.microsoft.com/office/drawing/2014/main" id="{AC1CEE64-E60D-4661-9B2D-EF5828ADB61B}"/>
                </a:ext>
              </a:extLst>
            </p:cNvPr>
            <p:cNvSpPr>
              <a:spLocks/>
            </p:cNvSpPr>
            <p:nvPr/>
          </p:nvSpPr>
          <p:spPr bwMode="auto">
            <a:xfrm rot="1312577" flipH="1">
              <a:off x="6744245" y="3210178"/>
              <a:ext cx="3273136" cy="3276315"/>
            </a:xfrm>
            <a:custGeom>
              <a:avLst/>
              <a:gdLst>
                <a:gd name="T0" fmla="*/ 1026 w 1286"/>
                <a:gd name="T1" fmla="*/ 382 h 1287"/>
                <a:gd name="T2" fmla="*/ 1026 w 1286"/>
                <a:gd name="T3" fmla="*/ 261 h 1287"/>
                <a:gd name="T4" fmla="*/ 905 w 1286"/>
                <a:gd name="T5" fmla="*/ 261 h 1287"/>
                <a:gd name="T6" fmla="*/ 644 w 1286"/>
                <a:gd name="T7" fmla="*/ 0 h 1287"/>
                <a:gd name="T8" fmla="*/ 0 w 1286"/>
                <a:gd name="T9" fmla="*/ 642 h 1287"/>
                <a:gd name="T10" fmla="*/ 644 w 1286"/>
                <a:gd name="T11" fmla="*/ 1287 h 1287"/>
                <a:gd name="T12" fmla="*/ 1286 w 1286"/>
                <a:gd name="T13" fmla="*/ 642 h 1287"/>
                <a:gd name="T14" fmla="*/ 1026 w 1286"/>
                <a:gd name="T15" fmla="*/ 382 h 1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1287">
                  <a:moveTo>
                    <a:pt x="1026" y="382"/>
                  </a:moveTo>
                  <a:lnTo>
                    <a:pt x="1026" y="261"/>
                  </a:lnTo>
                  <a:lnTo>
                    <a:pt x="905" y="261"/>
                  </a:lnTo>
                  <a:lnTo>
                    <a:pt x="644" y="0"/>
                  </a:lnTo>
                  <a:lnTo>
                    <a:pt x="0" y="642"/>
                  </a:lnTo>
                  <a:lnTo>
                    <a:pt x="644" y="1287"/>
                  </a:lnTo>
                  <a:lnTo>
                    <a:pt x="1286" y="642"/>
                  </a:lnTo>
                  <a:lnTo>
                    <a:pt x="1026" y="382"/>
                  </a:lnTo>
                  <a:close/>
                </a:path>
              </a:pathLst>
            </a:custGeom>
            <a:solidFill>
              <a:schemeClr val="accent4"/>
            </a:solidFill>
            <a:ln>
              <a:noFill/>
            </a:ln>
          </p:spPr>
          <p:txBody>
            <a:bodyPr lIns="68580" tIns="34290" rIns="68580" bIns="34290"/>
            <a:lstStyle/>
            <a:p>
              <a:pPr>
                <a:defRPr/>
              </a:pPr>
              <a:endParaRPr lang="id-ID" sz="1800"/>
            </a:p>
          </p:txBody>
        </p:sp>
        <p:sp>
          <p:nvSpPr>
            <p:cNvPr id="36" name="Freeform 9">
              <a:extLst>
                <a:ext uri="{FF2B5EF4-FFF2-40B4-BE49-F238E27FC236}">
                  <a16:creationId xmlns:a16="http://schemas.microsoft.com/office/drawing/2014/main" id="{6D592100-1E03-4937-B6AA-A0C0B3EDE287}"/>
                </a:ext>
              </a:extLst>
            </p:cNvPr>
            <p:cNvSpPr>
              <a:spLocks/>
            </p:cNvSpPr>
            <p:nvPr/>
          </p:nvSpPr>
          <p:spPr bwMode="auto">
            <a:xfrm rot="1312577" flipH="1">
              <a:off x="8835761" y="2300950"/>
              <a:ext cx="3270644" cy="3271164"/>
            </a:xfrm>
            <a:custGeom>
              <a:avLst/>
              <a:gdLst>
                <a:gd name="T0" fmla="*/ 1020 w 1285"/>
                <a:gd name="T1" fmla="*/ 906 h 1285"/>
                <a:gd name="T2" fmla="*/ 1285 w 1285"/>
                <a:gd name="T3" fmla="*/ 643 h 1285"/>
                <a:gd name="T4" fmla="*/ 641 w 1285"/>
                <a:gd name="T5" fmla="*/ 0 h 1285"/>
                <a:gd name="T6" fmla="*/ 0 w 1285"/>
                <a:gd name="T7" fmla="*/ 643 h 1285"/>
                <a:gd name="T8" fmla="*/ 641 w 1285"/>
                <a:gd name="T9" fmla="*/ 1285 h 1285"/>
                <a:gd name="T10" fmla="*/ 906 w 1285"/>
                <a:gd name="T11" fmla="*/ 1020 h 1285"/>
                <a:gd name="T12" fmla="*/ 1020 w 1285"/>
                <a:gd name="T13" fmla="*/ 1020 h 1285"/>
                <a:gd name="T14" fmla="*/ 1020 w 1285"/>
                <a:gd name="T15" fmla="*/ 906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5" h="1285">
                  <a:moveTo>
                    <a:pt x="1020" y="906"/>
                  </a:moveTo>
                  <a:lnTo>
                    <a:pt x="1285" y="643"/>
                  </a:lnTo>
                  <a:lnTo>
                    <a:pt x="641" y="0"/>
                  </a:lnTo>
                  <a:lnTo>
                    <a:pt x="0" y="643"/>
                  </a:lnTo>
                  <a:lnTo>
                    <a:pt x="641" y="1285"/>
                  </a:lnTo>
                  <a:lnTo>
                    <a:pt x="906" y="1020"/>
                  </a:lnTo>
                  <a:lnTo>
                    <a:pt x="1020" y="1020"/>
                  </a:lnTo>
                  <a:lnTo>
                    <a:pt x="1020" y="906"/>
                  </a:lnTo>
                  <a:close/>
                </a:path>
              </a:pathLst>
            </a:custGeom>
            <a:solidFill>
              <a:schemeClr val="accent6"/>
            </a:solidFill>
            <a:ln>
              <a:noFill/>
            </a:ln>
          </p:spPr>
          <p:txBody>
            <a:bodyPr lIns="68580" tIns="34290" rIns="68580" bIns="34290"/>
            <a:lstStyle/>
            <a:p>
              <a:pPr>
                <a:defRPr/>
              </a:pPr>
              <a:endParaRPr lang="id-ID" sz="1800"/>
            </a:p>
          </p:txBody>
        </p:sp>
        <p:sp>
          <p:nvSpPr>
            <p:cNvPr id="37" name="Freeform 10">
              <a:extLst>
                <a:ext uri="{FF2B5EF4-FFF2-40B4-BE49-F238E27FC236}">
                  <a16:creationId xmlns:a16="http://schemas.microsoft.com/office/drawing/2014/main" id="{A2C54C27-3B65-470F-B66A-FC4C9AB8F270}"/>
                </a:ext>
              </a:extLst>
            </p:cNvPr>
            <p:cNvSpPr>
              <a:spLocks/>
            </p:cNvSpPr>
            <p:nvPr/>
          </p:nvSpPr>
          <p:spPr bwMode="auto">
            <a:xfrm rot="1312577" flipH="1">
              <a:off x="9745659" y="4428494"/>
              <a:ext cx="3265658" cy="3276315"/>
            </a:xfrm>
            <a:custGeom>
              <a:avLst/>
              <a:gdLst>
                <a:gd name="T0" fmla="*/ 1023 w 1283"/>
                <a:gd name="T1" fmla="*/ 382 h 1287"/>
                <a:gd name="T2" fmla="*/ 1023 w 1283"/>
                <a:gd name="T3" fmla="*/ 261 h 1287"/>
                <a:gd name="T4" fmla="*/ 902 w 1283"/>
                <a:gd name="T5" fmla="*/ 261 h 1287"/>
                <a:gd name="T6" fmla="*/ 642 w 1283"/>
                <a:gd name="T7" fmla="*/ 0 h 1287"/>
                <a:gd name="T8" fmla="*/ 0 w 1283"/>
                <a:gd name="T9" fmla="*/ 642 h 1287"/>
                <a:gd name="T10" fmla="*/ 642 w 1283"/>
                <a:gd name="T11" fmla="*/ 1287 h 1287"/>
                <a:gd name="T12" fmla="*/ 1283 w 1283"/>
                <a:gd name="T13" fmla="*/ 642 h 1287"/>
                <a:gd name="T14" fmla="*/ 1023 w 1283"/>
                <a:gd name="T15" fmla="*/ 382 h 1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1287">
                  <a:moveTo>
                    <a:pt x="1023" y="382"/>
                  </a:moveTo>
                  <a:lnTo>
                    <a:pt x="1023" y="261"/>
                  </a:lnTo>
                  <a:lnTo>
                    <a:pt x="902" y="261"/>
                  </a:lnTo>
                  <a:lnTo>
                    <a:pt x="642" y="0"/>
                  </a:lnTo>
                  <a:lnTo>
                    <a:pt x="0" y="642"/>
                  </a:lnTo>
                  <a:lnTo>
                    <a:pt x="642" y="1287"/>
                  </a:lnTo>
                  <a:lnTo>
                    <a:pt x="1283" y="642"/>
                  </a:lnTo>
                  <a:lnTo>
                    <a:pt x="1023" y="382"/>
                  </a:lnTo>
                  <a:close/>
                </a:path>
              </a:pathLst>
            </a:custGeom>
            <a:solidFill>
              <a:schemeClr val="accent3"/>
            </a:solidFill>
            <a:ln>
              <a:noFill/>
            </a:ln>
          </p:spPr>
          <p:txBody>
            <a:bodyPr lIns="68580" tIns="34290" rIns="68580" bIns="34290"/>
            <a:lstStyle/>
            <a:p>
              <a:pPr>
                <a:defRPr/>
              </a:pPr>
              <a:endParaRPr lang="id-ID" sz="1800"/>
            </a:p>
          </p:txBody>
        </p:sp>
      </p:grpSp>
      <p:sp>
        <p:nvSpPr>
          <p:cNvPr id="23556" name="TextBox 27">
            <a:extLst>
              <a:ext uri="{FF2B5EF4-FFF2-40B4-BE49-F238E27FC236}">
                <a16:creationId xmlns:a16="http://schemas.microsoft.com/office/drawing/2014/main" id="{74C0CCD9-AB0B-479A-A5DC-2A1F62A26931}"/>
              </a:ext>
            </a:extLst>
          </p:cNvPr>
          <p:cNvSpPr txBox="1">
            <a:spLocks noChangeArrowheads="1"/>
          </p:cNvSpPr>
          <p:nvPr/>
        </p:nvSpPr>
        <p:spPr bwMode="auto">
          <a:xfrm rot="1371706" flipH="1">
            <a:off x="4056063" y="3646488"/>
            <a:ext cx="1368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chemeClr val="bg1"/>
                </a:solidFill>
              </a:rPr>
              <a:t>Recognition</a:t>
            </a:r>
            <a:endParaRPr lang="id-ID" altLang="en-US" sz="1600" b="1">
              <a:solidFill>
                <a:schemeClr val="bg1"/>
              </a:solidFill>
            </a:endParaRPr>
          </a:p>
        </p:txBody>
      </p:sp>
      <p:grpSp>
        <p:nvGrpSpPr>
          <p:cNvPr id="23557" name="Group 7">
            <a:extLst>
              <a:ext uri="{FF2B5EF4-FFF2-40B4-BE49-F238E27FC236}">
                <a16:creationId xmlns:a16="http://schemas.microsoft.com/office/drawing/2014/main" id="{736CE5D7-DA8A-43A9-B5C6-C3BADE517EB0}"/>
              </a:ext>
            </a:extLst>
          </p:cNvPr>
          <p:cNvGrpSpPr>
            <a:grpSpLocks/>
          </p:cNvGrpSpPr>
          <p:nvPr/>
        </p:nvGrpSpPr>
        <p:grpSpPr bwMode="auto">
          <a:xfrm rot="1409431" flipH="1">
            <a:off x="4706938" y="2322513"/>
            <a:ext cx="1155700" cy="534987"/>
            <a:chOff x="9332021" y="696070"/>
            <a:chExt cx="1604843" cy="767782"/>
          </a:xfrm>
        </p:grpSpPr>
        <p:sp>
          <p:nvSpPr>
            <p:cNvPr id="23567" name="TextBox 25">
              <a:extLst>
                <a:ext uri="{FF2B5EF4-FFF2-40B4-BE49-F238E27FC236}">
                  <a16:creationId xmlns:a16="http://schemas.microsoft.com/office/drawing/2014/main" id="{983D2F42-CD19-442A-BB1C-7E6379CBED37}"/>
                </a:ext>
              </a:extLst>
            </p:cNvPr>
            <p:cNvSpPr txBox="1">
              <a:spLocks noChangeArrowheads="1"/>
            </p:cNvSpPr>
            <p:nvPr/>
          </p:nvSpPr>
          <p:spPr bwMode="auto">
            <a:xfrm>
              <a:off x="9332021" y="696070"/>
              <a:ext cx="1604843" cy="48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chemeClr val="bg1"/>
                  </a:solidFill>
                </a:rPr>
                <a:t>Mitigation</a:t>
              </a:r>
              <a:endParaRPr lang="id-ID" altLang="en-US" sz="1600" b="1">
                <a:solidFill>
                  <a:schemeClr val="bg1"/>
                </a:solidFill>
              </a:endParaRPr>
            </a:p>
          </p:txBody>
        </p:sp>
        <p:sp>
          <p:nvSpPr>
            <p:cNvPr id="27" name="Rectangle 26">
              <a:extLst>
                <a:ext uri="{FF2B5EF4-FFF2-40B4-BE49-F238E27FC236}">
                  <a16:creationId xmlns:a16="http://schemas.microsoft.com/office/drawing/2014/main" id="{EABAADDA-CCFE-4AFD-9C31-D8825088CA5F}"/>
                </a:ext>
              </a:extLst>
            </p:cNvPr>
            <p:cNvSpPr/>
            <p:nvPr/>
          </p:nvSpPr>
          <p:spPr>
            <a:xfrm>
              <a:off x="9370932" y="1112604"/>
              <a:ext cx="1529892" cy="350856"/>
            </a:xfrm>
            <a:prstGeom prst="rect">
              <a:avLst/>
            </a:prstGeom>
          </p:spPr>
          <p:txBody>
            <a:bodyPr>
              <a:spAutoFit/>
            </a:bodyPr>
            <a:lstStyle/>
            <a:p>
              <a:pPr algn="ctr">
                <a:lnSpc>
                  <a:spcPct val="150000"/>
                </a:lnSpc>
                <a:defRPr/>
              </a:pPr>
              <a:endParaRPr lang="id-ID" sz="750" dirty="0">
                <a:solidFill>
                  <a:schemeClr val="bg1"/>
                </a:solidFill>
              </a:endParaRPr>
            </a:p>
          </p:txBody>
        </p:sp>
      </p:grpSp>
      <p:sp>
        <p:nvSpPr>
          <p:cNvPr id="23558" name="TextBox 23">
            <a:extLst>
              <a:ext uri="{FF2B5EF4-FFF2-40B4-BE49-F238E27FC236}">
                <a16:creationId xmlns:a16="http://schemas.microsoft.com/office/drawing/2014/main" id="{E348EA60-4AFC-4E86-A854-295C97FC0A3C}"/>
              </a:ext>
            </a:extLst>
          </p:cNvPr>
          <p:cNvSpPr txBox="1">
            <a:spLocks noChangeArrowheads="1"/>
          </p:cNvSpPr>
          <p:nvPr/>
        </p:nvSpPr>
        <p:spPr bwMode="auto">
          <a:xfrm rot="1352075" flipH="1">
            <a:off x="6008688" y="2882900"/>
            <a:ext cx="1449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chemeClr val="bg1"/>
                </a:solidFill>
              </a:rPr>
              <a:t>Continuation</a:t>
            </a:r>
            <a:endParaRPr lang="id-ID" altLang="en-US" sz="1600" b="1">
              <a:solidFill>
                <a:schemeClr val="bg1"/>
              </a:solidFill>
            </a:endParaRPr>
          </a:p>
        </p:txBody>
      </p:sp>
      <p:grpSp>
        <p:nvGrpSpPr>
          <p:cNvPr id="23559" name="Group 12">
            <a:extLst>
              <a:ext uri="{FF2B5EF4-FFF2-40B4-BE49-F238E27FC236}">
                <a16:creationId xmlns:a16="http://schemas.microsoft.com/office/drawing/2014/main" id="{CF8B729B-786A-4F4F-8FC4-6CE902B78BE7}"/>
              </a:ext>
            </a:extLst>
          </p:cNvPr>
          <p:cNvGrpSpPr>
            <a:grpSpLocks/>
          </p:cNvGrpSpPr>
          <p:nvPr/>
        </p:nvGrpSpPr>
        <p:grpSpPr bwMode="auto">
          <a:xfrm rot="1327713" flipH="1">
            <a:off x="6572250" y="1558925"/>
            <a:ext cx="1360488" cy="400050"/>
            <a:chOff x="5161664" y="407005"/>
            <a:chExt cx="1887449" cy="574862"/>
          </a:xfrm>
        </p:grpSpPr>
        <p:sp>
          <p:nvSpPr>
            <p:cNvPr id="14" name="Rectangle 13">
              <a:extLst>
                <a:ext uri="{FF2B5EF4-FFF2-40B4-BE49-F238E27FC236}">
                  <a16:creationId xmlns:a16="http://schemas.microsoft.com/office/drawing/2014/main" id="{AF18FA07-8592-42C2-B772-C1B91E362A8B}"/>
                </a:ext>
              </a:extLst>
            </p:cNvPr>
            <p:cNvSpPr/>
            <p:nvPr/>
          </p:nvSpPr>
          <p:spPr>
            <a:xfrm>
              <a:off x="5334205" y="631506"/>
              <a:ext cx="1528459" cy="349024"/>
            </a:xfrm>
            <a:prstGeom prst="rect">
              <a:avLst/>
            </a:prstGeom>
          </p:spPr>
          <p:txBody>
            <a:bodyPr>
              <a:spAutoFit/>
            </a:bodyPr>
            <a:lstStyle/>
            <a:p>
              <a:pPr algn="ctr">
                <a:lnSpc>
                  <a:spcPct val="150000"/>
                </a:lnSpc>
                <a:defRPr/>
              </a:pPr>
              <a:endParaRPr lang="id-ID" sz="750" dirty="0">
                <a:solidFill>
                  <a:schemeClr val="bg1"/>
                </a:solidFill>
              </a:endParaRPr>
            </a:p>
          </p:txBody>
        </p:sp>
        <p:sp>
          <p:nvSpPr>
            <p:cNvPr id="23566" name="TextBox 14">
              <a:extLst>
                <a:ext uri="{FF2B5EF4-FFF2-40B4-BE49-F238E27FC236}">
                  <a16:creationId xmlns:a16="http://schemas.microsoft.com/office/drawing/2014/main" id="{959C69EB-40CF-4B64-A0D6-61D7FD61148E}"/>
                </a:ext>
              </a:extLst>
            </p:cNvPr>
            <p:cNvSpPr txBox="1">
              <a:spLocks noChangeArrowheads="1"/>
            </p:cNvSpPr>
            <p:nvPr/>
          </p:nvSpPr>
          <p:spPr bwMode="auto">
            <a:xfrm>
              <a:off x="5161664" y="407005"/>
              <a:ext cx="1887449" cy="48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chemeClr val="bg1"/>
                  </a:solidFill>
                </a:rPr>
                <a:t>Opportunity</a:t>
              </a:r>
              <a:endParaRPr lang="id-ID" altLang="en-US" sz="1600" b="1">
                <a:solidFill>
                  <a:schemeClr val="bg1"/>
                </a:solidFill>
              </a:endParaRPr>
            </a:p>
          </p:txBody>
        </p:sp>
      </p:grpSp>
      <p:pic>
        <p:nvPicPr>
          <p:cNvPr id="23560" name="Picture 40" descr="A picture containing computer, room, clock&#10;&#10;Description automatically generated">
            <a:extLst>
              <a:ext uri="{FF2B5EF4-FFF2-40B4-BE49-F238E27FC236}">
                <a16:creationId xmlns:a16="http://schemas.microsoft.com/office/drawing/2014/main" id="{4D4FDCF7-18F5-4D13-9FBC-21A7D1088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430"/>
          <a:stretch>
            <a:fillRect/>
          </a:stretch>
        </p:blipFill>
        <p:spPr bwMode="auto">
          <a:xfrm rot="486944">
            <a:off x="6938963" y="744538"/>
            <a:ext cx="11128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D9C15FDB-8272-435F-8A22-AA61519AC738}"/>
              </a:ext>
            </a:extLst>
          </p:cNvPr>
          <p:cNvGrpSpPr/>
          <p:nvPr/>
        </p:nvGrpSpPr>
        <p:grpSpPr>
          <a:xfrm>
            <a:off x="4694576" y="3250084"/>
            <a:ext cx="373391" cy="372419"/>
            <a:chOff x="101600" y="1588"/>
            <a:chExt cx="1220787" cy="1217612"/>
          </a:xfrm>
          <a:solidFill>
            <a:schemeClr val="bg1"/>
          </a:solidFill>
        </p:grpSpPr>
        <p:sp>
          <p:nvSpPr>
            <p:cNvPr id="43" name="Freeform 9">
              <a:extLst>
                <a:ext uri="{FF2B5EF4-FFF2-40B4-BE49-F238E27FC236}">
                  <a16:creationId xmlns:a16="http://schemas.microsoft.com/office/drawing/2014/main" id="{7C0578AC-CA17-4B27-BBD2-176BDFDB1D15}"/>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44" name="Freeform 10">
              <a:extLst>
                <a:ext uri="{FF2B5EF4-FFF2-40B4-BE49-F238E27FC236}">
                  <a16:creationId xmlns:a16="http://schemas.microsoft.com/office/drawing/2014/main" id="{79C58F9E-0237-41F0-A015-BD1257036C13}"/>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45" name="Group 122">
            <a:extLst>
              <a:ext uri="{FF2B5EF4-FFF2-40B4-BE49-F238E27FC236}">
                <a16:creationId xmlns:a16="http://schemas.microsoft.com/office/drawing/2014/main" id="{7D1B87F2-1CE1-4AC3-9914-2E4F96C3B097}"/>
              </a:ext>
            </a:extLst>
          </p:cNvPr>
          <p:cNvGrpSpPr>
            <a:grpSpLocks noChangeAspect="1"/>
          </p:cNvGrpSpPr>
          <p:nvPr/>
        </p:nvGrpSpPr>
        <p:grpSpPr bwMode="auto">
          <a:xfrm rot="1460851">
            <a:off x="6658004" y="2383602"/>
            <a:ext cx="403993" cy="474935"/>
            <a:chOff x="2601" y="1750"/>
            <a:chExt cx="541" cy="636"/>
          </a:xfrm>
          <a:solidFill>
            <a:schemeClr val="bg1"/>
          </a:solidFill>
        </p:grpSpPr>
        <p:sp>
          <p:nvSpPr>
            <p:cNvPr id="46" name="Freeform 123">
              <a:extLst>
                <a:ext uri="{FF2B5EF4-FFF2-40B4-BE49-F238E27FC236}">
                  <a16:creationId xmlns:a16="http://schemas.microsoft.com/office/drawing/2014/main" id="{4CB7B677-8BED-4E26-8383-15FE8956286F}"/>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47" name="Freeform 124">
              <a:extLst>
                <a:ext uri="{FF2B5EF4-FFF2-40B4-BE49-F238E27FC236}">
                  <a16:creationId xmlns:a16="http://schemas.microsoft.com/office/drawing/2014/main" id="{8C6E259D-0F56-42CC-958A-98C905F62E11}"/>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51" name="Group 50">
            <a:extLst>
              <a:ext uri="{FF2B5EF4-FFF2-40B4-BE49-F238E27FC236}">
                <a16:creationId xmlns:a16="http://schemas.microsoft.com/office/drawing/2014/main" id="{0FC26127-7C96-44CC-B80A-72D6970353BC}"/>
              </a:ext>
            </a:extLst>
          </p:cNvPr>
          <p:cNvGrpSpPr/>
          <p:nvPr/>
        </p:nvGrpSpPr>
        <p:grpSpPr>
          <a:xfrm>
            <a:off x="5351271" y="2075301"/>
            <a:ext cx="294621" cy="294621"/>
            <a:chOff x="4805861" y="4168869"/>
            <a:chExt cx="569388" cy="569388"/>
          </a:xfrm>
          <a:solidFill>
            <a:schemeClr val="bg1"/>
          </a:solidFill>
        </p:grpSpPr>
        <p:sp>
          <p:nvSpPr>
            <p:cNvPr id="52" name="Freeform 431">
              <a:extLst>
                <a:ext uri="{FF2B5EF4-FFF2-40B4-BE49-F238E27FC236}">
                  <a16:creationId xmlns:a16="http://schemas.microsoft.com/office/drawing/2014/main" id="{F9E86B50-37A1-4A3E-80AA-A9877B8FF6BA}"/>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53" name="Freeform 432">
              <a:extLst>
                <a:ext uri="{FF2B5EF4-FFF2-40B4-BE49-F238E27FC236}">
                  <a16:creationId xmlns:a16="http://schemas.microsoft.com/office/drawing/2014/main" id="{2217534F-EFF6-448E-AF4B-6A41AA04920C}"/>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54" name="Freeform 433">
              <a:extLst>
                <a:ext uri="{FF2B5EF4-FFF2-40B4-BE49-F238E27FC236}">
                  <a16:creationId xmlns:a16="http://schemas.microsoft.com/office/drawing/2014/main" id="{E77426C0-3900-48C8-90F6-A2392E88EC66}"/>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sp>
        <p:nvSpPr>
          <p:cNvPr id="55" name="TextBox 54">
            <a:extLst>
              <a:ext uri="{FF2B5EF4-FFF2-40B4-BE49-F238E27FC236}">
                <a16:creationId xmlns:a16="http://schemas.microsoft.com/office/drawing/2014/main" id="{21826EBC-2ACD-480D-815B-E4DFA2539BF1}"/>
              </a:ext>
            </a:extLst>
          </p:cNvPr>
          <p:cNvSpPr txBox="1"/>
          <p:nvPr/>
        </p:nvSpPr>
        <p:spPr>
          <a:xfrm>
            <a:off x="3446463" y="255588"/>
            <a:ext cx="2813050" cy="461962"/>
          </a:xfrm>
          <a:prstGeom prst="rect">
            <a:avLst/>
          </a:prstGeom>
          <a:noFill/>
        </p:spPr>
        <p:txBody>
          <a:bodyPr wrap="none">
            <a:spAutoFit/>
          </a:bodyPr>
          <a:lstStyle/>
          <a:p>
            <a:pPr>
              <a:defRPr/>
            </a:pPr>
            <a:r>
              <a:rPr lang="en-US" b="1" spc="300" dirty="0">
                <a:solidFill>
                  <a:schemeClr val="tx2"/>
                </a:solidFill>
              </a:rPr>
              <a:t>THE PROCESS</a:t>
            </a:r>
          </a:p>
        </p:txBody>
      </p:sp>
      <p:pic>
        <p:nvPicPr>
          <p:cNvPr id="2" name="Picture 1">
            <a:extLst>
              <a:ext uri="{FF2B5EF4-FFF2-40B4-BE49-F238E27FC236}">
                <a16:creationId xmlns:a16="http://schemas.microsoft.com/office/drawing/2014/main" id="{03761FE7-A51E-4FF2-AC8B-6EFFF53BA7F1}"/>
              </a:ext>
            </a:extLst>
          </p:cNvPr>
          <p:cNvPicPr>
            <a:picLocks noChangeAspect="1"/>
          </p:cNvPicPr>
          <p:nvPr/>
        </p:nvPicPr>
        <p:blipFill>
          <a:blip r:embed="rId3"/>
          <a:stretch>
            <a:fillRect/>
          </a:stretch>
        </p:blipFill>
        <p:spPr>
          <a:xfrm>
            <a:off x="957572" y="314111"/>
            <a:ext cx="1294435" cy="9700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07DE-14F4-4783-A921-856DD3BD8554}"/>
              </a:ext>
            </a:extLst>
          </p:cNvPr>
          <p:cNvSpPr>
            <a:spLocks noGrp="1"/>
          </p:cNvSpPr>
          <p:nvPr>
            <p:ph type="title"/>
          </p:nvPr>
        </p:nvSpPr>
        <p:spPr/>
        <p:txBody>
          <a:bodyPr/>
          <a:lstStyle/>
          <a:p>
            <a:pPr>
              <a:defRPr/>
            </a:pPr>
            <a:r>
              <a:rPr lang="en-US" b="1" spc="300" dirty="0"/>
              <a:t>PROCESS OVERVIEW</a:t>
            </a:r>
          </a:p>
        </p:txBody>
      </p:sp>
      <p:sp>
        <p:nvSpPr>
          <p:cNvPr id="32" name="TextBox 31">
            <a:extLst>
              <a:ext uri="{FF2B5EF4-FFF2-40B4-BE49-F238E27FC236}">
                <a16:creationId xmlns:a16="http://schemas.microsoft.com/office/drawing/2014/main" id="{02E56A40-06DF-46DA-8C1C-59413D4828EF}"/>
              </a:ext>
            </a:extLst>
          </p:cNvPr>
          <p:cNvSpPr txBox="1"/>
          <p:nvPr/>
        </p:nvSpPr>
        <p:spPr>
          <a:xfrm>
            <a:off x="5454650" y="981075"/>
            <a:ext cx="3689350" cy="4008438"/>
          </a:xfrm>
          <a:prstGeom prst="rect">
            <a:avLst/>
          </a:prstGeom>
          <a:noFill/>
        </p:spPr>
        <p:txBody>
          <a:bodyPr>
            <a:spAutoFit/>
          </a:bodyPr>
          <a:lstStyle/>
          <a:p>
            <a:pPr>
              <a:defRPr/>
            </a:pPr>
            <a:r>
              <a:rPr lang="en-US" sz="1800" dirty="0">
                <a:solidFill>
                  <a:schemeClr val="tx2"/>
                </a:solidFill>
              </a:rPr>
              <a:t>Recognizes that membership is the Center of Gravity for the Future</a:t>
            </a:r>
          </a:p>
          <a:p>
            <a:pPr marL="285750" indent="-285750">
              <a:buFont typeface="Arial" panose="020B0604020202020204" pitchFamily="34" charset="0"/>
              <a:buChar char="•"/>
              <a:defRPr/>
            </a:pPr>
            <a:endParaRPr lang="en-US" sz="1600" dirty="0">
              <a:solidFill>
                <a:schemeClr val="tx2"/>
              </a:solidFill>
            </a:endParaRPr>
          </a:p>
          <a:p>
            <a:pPr marL="285750" indent="-285750">
              <a:buFont typeface="Arial" panose="020B0604020202020204" pitchFamily="34" charset="0"/>
              <a:buChar char="•"/>
              <a:defRPr/>
            </a:pPr>
            <a:endParaRPr lang="en-US" sz="1600" dirty="0">
              <a:solidFill>
                <a:schemeClr val="tx2"/>
              </a:solidFill>
            </a:endParaRPr>
          </a:p>
          <a:p>
            <a:pPr>
              <a:spcBef>
                <a:spcPts val="300"/>
              </a:spcBef>
              <a:spcAft>
                <a:spcPts val="300"/>
              </a:spcAft>
              <a:defRPr/>
            </a:pPr>
            <a:r>
              <a:rPr lang="en-US" sz="1400" dirty="0">
                <a:solidFill>
                  <a:schemeClr val="tx2"/>
                </a:solidFill>
              </a:rPr>
              <a:t>Becoming Comfortable with Uncertainty</a:t>
            </a:r>
          </a:p>
          <a:p>
            <a:pPr lvl="1">
              <a:spcBef>
                <a:spcPts val="300"/>
              </a:spcBef>
              <a:spcAft>
                <a:spcPts val="300"/>
              </a:spcAft>
              <a:defRPr/>
            </a:pPr>
            <a:r>
              <a:rPr lang="en-US" sz="1400" dirty="0">
                <a:solidFill>
                  <a:schemeClr val="tx2"/>
                </a:solidFill>
              </a:rPr>
              <a:t>Have a Plan | Know the Direction | Appreciate the Phases</a:t>
            </a:r>
          </a:p>
          <a:p>
            <a:pPr>
              <a:spcBef>
                <a:spcPts val="300"/>
              </a:spcBef>
              <a:spcAft>
                <a:spcPts val="300"/>
              </a:spcAft>
              <a:defRPr/>
            </a:pPr>
            <a:r>
              <a:rPr lang="en-US" sz="1400" dirty="0">
                <a:solidFill>
                  <a:schemeClr val="tx2"/>
                </a:solidFill>
              </a:rPr>
              <a:t>Being Pro-Active</a:t>
            </a:r>
          </a:p>
          <a:p>
            <a:pPr>
              <a:spcBef>
                <a:spcPts val="300"/>
              </a:spcBef>
              <a:spcAft>
                <a:spcPts val="300"/>
              </a:spcAft>
              <a:defRPr/>
            </a:pPr>
            <a:r>
              <a:rPr lang="en-US" sz="1400" dirty="0">
                <a:solidFill>
                  <a:schemeClr val="tx2"/>
                </a:solidFill>
              </a:rPr>
              <a:t>Being Positive</a:t>
            </a:r>
          </a:p>
          <a:p>
            <a:pPr>
              <a:spcBef>
                <a:spcPts val="300"/>
              </a:spcBef>
              <a:spcAft>
                <a:spcPts val="300"/>
              </a:spcAft>
              <a:defRPr/>
            </a:pPr>
            <a:r>
              <a:rPr lang="en-US" sz="1400" dirty="0">
                <a:solidFill>
                  <a:schemeClr val="tx2"/>
                </a:solidFill>
              </a:rPr>
              <a:t>Being Calm</a:t>
            </a:r>
          </a:p>
          <a:p>
            <a:pPr>
              <a:spcBef>
                <a:spcPts val="300"/>
              </a:spcBef>
              <a:spcAft>
                <a:spcPts val="300"/>
              </a:spcAft>
              <a:defRPr/>
            </a:pPr>
            <a:r>
              <a:rPr lang="en-US" sz="1400" dirty="0">
                <a:solidFill>
                  <a:schemeClr val="tx2"/>
                </a:solidFill>
              </a:rPr>
              <a:t>Know Expectations</a:t>
            </a:r>
          </a:p>
          <a:p>
            <a:pPr>
              <a:spcBef>
                <a:spcPts val="300"/>
              </a:spcBef>
              <a:spcAft>
                <a:spcPts val="300"/>
              </a:spcAft>
              <a:defRPr/>
            </a:pPr>
            <a:r>
              <a:rPr lang="en-US" sz="1400" dirty="0">
                <a:solidFill>
                  <a:schemeClr val="tx2"/>
                </a:solidFill>
              </a:rPr>
              <a:t>Set Realistic Goals and Objectives</a:t>
            </a:r>
          </a:p>
          <a:p>
            <a:pPr>
              <a:spcBef>
                <a:spcPts val="300"/>
              </a:spcBef>
              <a:spcAft>
                <a:spcPts val="300"/>
              </a:spcAft>
              <a:defRPr/>
            </a:pPr>
            <a:r>
              <a:rPr lang="en-US" sz="1400" dirty="0">
                <a:solidFill>
                  <a:schemeClr val="tx2"/>
                </a:solidFill>
              </a:rPr>
              <a:t>Know Where You Are in the Process</a:t>
            </a:r>
          </a:p>
        </p:txBody>
      </p:sp>
      <p:cxnSp>
        <p:nvCxnSpPr>
          <p:cNvPr id="34" name="Straight Connector 33">
            <a:extLst>
              <a:ext uri="{FF2B5EF4-FFF2-40B4-BE49-F238E27FC236}">
                <a16:creationId xmlns:a16="http://schemas.microsoft.com/office/drawing/2014/main" id="{B9007C95-CBE5-44B7-B3B9-A80F1A563817}"/>
              </a:ext>
            </a:extLst>
          </p:cNvPr>
          <p:cNvCxnSpPr/>
          <p:nvPr/>
        </p:nvCxnSpPr>
        <p:spPr>
          <a:xfrm>
            <a:off x="4114800" y="1081088"/>
            <a:ext cx="0" cy="3624262"/>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0" name="Group 292">
            <a:extLst>
              <a:ext uri="{FF2B5EF4-FFF2-40B4-BE49-F238E27FC236}">
                <a16:creationId xmlns:a16="http://schemas.microsoft.com/office/drawing/2014/main" id="{A3DF8AC0-7F9A-4B77-840C-D4118DB735B7}"/>
              </a:ext>
            </a:extLst>
          </p:cNvPr>
          <p:cNvGrpSpPr/>
          <p:nvPr/>
        </p:nvGrpSpPr>
        <p:grpSpPr>
          <a:xfrm>
            <a:off x="4362907" y="1081603"/>
            <a:ext cx="822960" cy="822960"/>
            <a:chOff x="4926585" y="3826212"/>
            <a:chExt cx="553452" cy="602759"/>
          </a:xfrm>
          <a:solidFill>
            <a:schemeClr val="bg1">
              <a:lumMod val="85000"/>
            </a:schemeClr>
          </a:solidFill>
        </p:grpSpPr>
        <p:sp>
          <p:nvSpPr>
            <p:cNvPr id="41" name="Freeform 109">
              <a:extLst>
                <a:ext uri="{FF2B5EF4-FFF2-40B4-BE49-F238E27FC236}">
                  <a16:creationId xmlns:a16="http://schemas.microsoft.com/office/drawing/2014/main" id="{29EA8F61-E50D-484F-BA0D-E6B6B154203D}"/>
                </a:ext>
              </a:extLst>
            </p:cNvPr>
            <p:cNvSpPr>
              <a:spLocks/>
            </p:cNvSpPr>
            <p:nvPr/>
          </p:nvSpPr>
          <p:spPr bwMode="auto">
            <a:xfrm>
              <a:off x="4926585" y="3826212"/>
              <a:ext cx="553452" cy="566031"/>
            </a:xfrm>
            <a:custGeom>
              <a:avLst/>
              <a:gdLst/>
              <a:ahLst/>
              <a:cxnLst>
                <a:cxn ang="0">
                  <a:pos x="430" y="359"/>
                </a:cxn>
                <a:cxn ang="0">
                  <a:pos x="394" y="339"/>
                </a:cxn>
                <a:cxn ang="0">
                  <a:pos x="414" y="255"/>
                </a:cxn>
                <a:cxn ang="0">
                  <a:pos x="230" y="95"/>
                </a:cxn>
                <a:cxn ang="0">
                  <a:pos x="94" y="283"/>
                </a:cxn>
                <a:cxn ang="0">
                  <a:pos x="274" y="411"/>
                </a:cxn>
                <a:cxn ang="0">
                  <a:pos x="282" y="459"/>
                </a:cxn>
                <a:cxn ang="0">
                  <a:pos x="66" y="159"/>
                </a:cxn>
                <a:cxn ang="0">
                  <a:pos x="458" y="223"/>
                </a:cxn>
                <a:cxn ang="0">
                  <a:pos x="430" y="359"/>
                </a:cxn>
              </a:cxnLst>
              <a:rect l="0" t="0" r="r" b="b"/>
              <a:pathLst>
                <a:path w="466" h="476">
                  <a:moveTo>
                    <a:pt x="430" y="359"/>
                  </a:moveTo>
                  <a:cubicBezTo>
                    <a:pt x="417" y="353"/>
                    <a:pt x="408" y="344"/>
                    <a:pt x="394" y="339"/>
                  </a:cubicBezTo>
                  <a:cubicBezTo>
                    <a:pt x="396" y="314"/>
                    <a:pt x="414" y="289"/>
                    <a:pt x="414" y="255"/>
                  </a:cubicBezTo>
                  <a:cubicBezTo>
                    <a:pt x="415" y="146"/>
                    <a:pt x="321" y="84"/>
                    <a:pt x="230" y="95"/>
                  </a:cubicBezTo>
                  <a:cubicBezTo>
                    <a:pt x="148" y="105"/>
                    <a:pt x="80" y="188"/>
                    <a:pt x="94" y="283"/>
                  </a:cubicBezTo>
                  <a:cubicBezTo>
                    <a:pt x="105" y="361"/>
                    <a:pt x="172" y="420"/>
                    <a:pt x="274" y="411"/>
                  </a:cubicBezTo>
                  <a:cubicBezTo>
                    <a:pt x="281" y="423"/>
                    <a:pt x="282" y="440"/>
                    <a:pt x="282" y="459"/>
                  </a:cubicBezTo>
                  <a:cubicBezTo>
                    <a:pt x="89" y="476"/>
                    <a:pt x="0" y="293"/>
                    <a:pt x="66" y="159"/>
                  </a:cubicBezTo>
                  <a:cubicBezTo>
                    <a:pt x="144" y="0"/>
                    <a:pt x="431" y="16"/>
                    <a:pt x="458" y="223"/>
                  </a:cubicBezTo>
                  <a:cubicBezTo>
                    <a:pt x="466" y="281"/>
                    <a:pt x="450" y="320"/>
                    <a:pt x="430" y="359"/>
                  </a:cubicBezTo>
                  <a:close/>
                </a:path>
              </a:pathLst>
            </a:custGeom>
            <a:grpFill/>
            <a:ln>
              <a:noFill/>
            </a:ln>
          </p:spPr>
          <p:txBody>
            <a:bodyPr lIns="76200" tIns="38100" rIns="76200" bIns="38100"/>
            <a:lstStyle/>
            <a:p>
              <a:pPr>
                <a:defRPr/>
              </a:pPr>
              <a:endParaRPr lang="en-US" sz="1500" dirty="0">
                <a:solidFill>
                  <a:schemeClr val="bg1">
                    <a:lumMod val="65000"/>
                  </a:schemeClr>
                </a:solidFill>
              </a:endParaRPr>
            </a:p>
          </p:txBody>
        </p:sp>
        <p:sp>
          <p:nvSpPr>
            <p:cNvPr id="42" name="Freeform 115">
              <a:extLst>
                <a:ext uri="{FF2B5EF4-FFF2-40B4-BE49-F238E27FC236}">
                  <a16:creationId xmlns:a16="http://schemas.microsoft.com/office/drawing/2014/main" id="{893E268C-CED8-4309-BA9B-B2F0A5049E48}"/>
                </a:ext>
              </a:extLst>
            </p:cNvPr>
            <p:cNvSpPr>
              <a:spLocks/>
            </p:cNvSpPr>
            <p:nvPr/>
          </p:nvSpPr>
          <p:spPr bwMode="auto">
            <a:xfrm>
              <a:off x="4996521" y="3949984"/>
              <a:ext cx="424146" cy="345656"/>
            </a:xfrm>
            <a:custGeom>
              <a:avLst/>
              <a:gdLst/>
              <a:ahLst/>
              <a:cxnLst>
                <a:cxn ang="0">
                  <a:pos x="311" y="215"/>
                </a:cxn>
                <a:cxn ang="0">
                  <a:pos x="271" y="195"/>
                </a:cxn>
                <a:cxn ang="0">
                  <a:pos x="283" y="135"/>
                </a:cxn>
                <a:cxn ang="0">
                  <a:pos x="103" y="151"/>
                </a:cxn>
                <a:cxn ang="0">
                  <a:pos x="207" y="239"/>
                </a:cxn>
                <a:cxn ang="0">
                  <a:pos x="211" y="283"/>
                </a:cxn>
                <a:cxn ang="0">
                  <a:pos x="211" y="19"/>
                </a:cxn>
                <a:cxn ang="0">
                  <a:pos x="311" y="215"/>
                </a:cxn>
              </a:cxnLst>
              <a:rect l="0" t="0" r="r" b="b"/>
              <a:pathLst>
                <a:path w="357" h="291">
                  <a:moveTo>
                    <a:pt x="311" y="215"/>
                  </a:moveTo>
                  <a:cubicBezTo>
                    <a:pt x="291" y="215"/>
                    <a:pt x="287" y="199"/>
                    <a:pt x="271" y="195"/>
                  </a:cubicBezTo>
                  <a:cubicBezTo>
                    <a:pt x="281" y="175"/>
                    <a:pt x="286" y="161"/>
                    <a:pt x="283" y="135"/>
                  </a:cubicBezTo>
                  <a:cubicBezTo>
                    <a:pt x="269" y="24"/>
                    <a:pt x="101" y="46"/>
                    <a:pt x="103" y="151"/>
                  </a:cubicBezTo>
                  <a:cubicBezTo>
                    <a:pt x="104" y="190"/>
                    <a:pt x="138" y="248"/>
                    <a:pt x="207" y="239"/>
                  </a:cubicBezTo>
                  <a:cubicBezTo>
                    <a:pt x="205" y="256"/>
                    <a:pt x="218" y="273"/>
                    <a:pt x="211" y="283"/>
                  </a:cubicBezTo>
                  <a:cubicBezTo>
                    <a:pt x="0" y="291"/>
                    <a:pt x="33" y="0"/>
                    <a:pt x="211" y="19"/>
                  </a:cubicBezTo>
                  <a:cubicBezTo>
                    <a:pt x="289" y="27"/>
                    <a:pt x="357" y="122"/>
                    <a:pt x="311" y="215"/>
                  </a:cubicBezTo>
                  <a:close/>
                </a:path>
              </a:pathLst>
            </a:custGeom>
            <a:grpFill/>
            <a:ln>
              <a:noFill/>
            </a:ln>
          </p:spPr>
          <p:txBody>
            <a:bodyPr lIns="76200" tIns="38100" rIns="76200" bIns="38100"/>
            <a:lstStyle/>
            <a:p>
              <a:pPr>
                <a:defRPr/>
              </a:pPr>
              <a:endParaRPr lang="en-US" sz="1500" dirty="0">
                <a:solidFill>
                  <a:schemeClr val="bg1">
                    <a:lumMod val="65000"/>
                  </a:schemeClr>
                </a:solidFill>
              </a:endParaRPr>
            </a:p>
          </p:txBody>
        </p:sp>
        <p:sp>
          <p:nvSpPr>
            <p:cNvPr id="43" name="Freeform 117">
              <a:extLst>
                <a:ext uri="{FF2B5EF4-FFF2-40B4-BE49-F238E27FC236}">
                  <a16:creationId xmlns:a16="http://schemas.microsoft.com/office/drawing/2014/main" id="{CBAACAD2-FB05-4209-8596-58A470ED9CE2}"/>
                </a:ext>
              </a:extLst>
            </p:cNvPr>
            <p:cNvSpPr>
              <a:spLocks/>
            </p:cNvSpPr>
            <p:nvPr/>
          </p:nvSpPr>
          <p:spPr bwMode="auto">
            <a:xfrm>
              <a:off x="5140419" y="4017908"/>
              <a:ext cx="201759" cy="187671"/>
            </a:xfrm>
            <a:custGeom>
              <a:avLst/>
              <a:gdLst/>
              <a:ahLst/>
              <a:cxnLst>
                <a:cxn ang="0">
                  <a:pos x="130" y="122"/>
                </a:cxn>
                <a:cxn ang="0">
                  <a:pos x="70" y="90"/>
                </a:cxn>
                <a:cxn ang="0">
                  <a:pos x="78" y="158"/>
                </a:cxn>
                <a:cxn ang="0">
                  <a:pos x="10" y="74"/>
                </a:cxn>
                <a:cxn ang="0">
                  <a:pos x="130" y="122"/>
                </a:cxn>
              </a:cxnLst>
              <a:rect l="0" t="0" r="r" b="b"/>
              <a:pathLst>
                <a:path w="170" h="158">
                  <a:moveTo>
                    <a:pt x="130" y="122"/>
                  </a:moveTo>
                  <a:cubicBezTo>
                    <a:pt x="103" y="118"/>
                    <a:pt x="91" y="100"/>
                    <a:pt x="70" y="90"/>
                  </a:cubicBezTo>
                  <a:cubicBezTo>
                    <a:pt x="69" y="116"/>
                    <a:pt x="81" y="130"/>
                    <a:pt x="78" y="158"/>
                  </a:cubicBezTo>
                  <a:cubicBezTo>
                    <a:pt x="28" y="155"/>
                    <a:pt x="0" y="117"/>
                    <a:pt x="10" y="74"/>
                  </a:cubicBezTo>
                  <a:cubicBezTo>
                    <a:pt x="27" y="0"/>
                    <a:pt x="170" y="24"/>
                    <a:pt x="130" y="122"/>
                  </a:cubicBezTo>
                  <a:close/>
                </a:path>
              </a:pathLst>
            </a:custGeom>
            <a:grpFill/>
            <a:ln>
              <a:noFill/>
            </a:ln>
          </p:spPr>
          <p:txBody>
            <a:bodyPr lIns="76200" tIns="38100" rIns="76200" bIns="38100"/>
            <a:lstStyle/>
            <a:p>
              <a:pPr>
                <a:defRPr/>
              </a:pPr>
              <a:endParaRPr lang="en-US" sz="1500" dirty="0">
                <a:solidFill>
                  <a:schemeClr val="bg1">
                    <a:lumMod val="65000"/>
                  </a:schemeClr>
                </a:solidFill>
              </a:endParaRPr>
            </a:p>
          </p:txBody>
        </p:sp>
        <p:sp>
          <p:nvSpPr>
            <p:cNvPr id="44" name="Freeform 122">
              <a:extLst>
                <a:ext uri="{FF2B5EF4-FFF2-40B4-BE49-F238E27FC236}">
                  <a16:creationId xmlns:a16="http://schemas.microsoft.com/office/drawing/2014/main" id="{FF354623-DDFC-49E3-AB79-84F2F4ACE2D0}"/>
                </a:ext>
              </a:extLst>
            </p:cNvPr>
            <p:cNvSpPr>
              <a:spLocks/>
            </p:cNvSpPr>
            <p:nvPr/>
          </p:nvSpPr>
          <p:spPr bwMode="auto">
            <a:xfrm>
              <a:off x="5256644" y="4176899"/>
              <a:ext cx="199746" cy="252072"/>
            </a:xfrm>
            <a:custGeom>
              <a:avLst/>
              <a:gdLst/>
              <a:ahLst/>
              <a:cxnLst>
                <a:cxn ang="0">
                  <a:pos x="0" y="0"/>
                </a:cxn>
                <a:cxn ang="0">
                  <a:pos x="168" y="96"/>
                </a:cxn>
                <a:cxn ang="0">
                  <a:pos x="104" y="108"/>
                </a:cxn>
                <a:cxn ang="0">
                  <a:pos x="156" y="196"/>
                </a:cxn>
                <a:cxn ang="0">
                  <a:pos x="132" y="212"/>
                </a:cxn>
                <a:cxn ang="0">
                  <a:pos x="72" y="128"/>
                </a:cxn>
                <a:cxn ang="0">
                  <a:pos x="36" y="188"/>
                </a:cxn>
                <a:cxn ang="0">
                  <a:pos x="0" y="0"/>
                </a:cxn>
              </a:cxnLst>
              <a:rect l="0" t="0" r="r" b="b"/>
              <a:pathLst>
                <a:path w="168" h="212">
                  <a:moveTo>
                    <a:pt x="0" y="0"/>
                  </a:moveTo>
                  <a:cubicBezTo>
                    <a:pt x="59" y="29"/>
                    <a:pt x="110" y="66"/>
                    <a:pt x="168" y="96"/>
                  </a:cubicBezTo>
                  <a:cubicBezTo>
                    <a:pt x="152" y="106"/>
                    <a:pt x="124" y="102"/>
                    <a:pt x="104" y="108"/>
                  </a:cubicBezTo>
                  <a:cubicBezTo>
                    <a:pt x="109" y="133"/>
                    <a:pt x="147" y="161"/>
                    <a:pt x="156" y="196"/>
                  </a:cubicBezTo>
                  <a:cubicBezTo>
                    <a:pt x="147" y="200"/>
                    <a:pt x="138" y="205"/>
                    <a:pt x="132" y="212"/>
                  </a:cubicBezTo>
                  <a:cubicBezTo>
                    <a:pt x="108" y="188"/>
                    <a:pt x="89" y="159"/>
                    <a:pt x="72" y="128"/>
                  </a:cubicBezTo>
                  <a:cubicBezTo>
                    <a:pt x="53" y="141"/>
                    <a:pt x="49" y="169"/>
                    <a:pt x="36" y="188"/>
                  </a:cubicBezTo>
                  <a:cubicBezTo>
                    <a:pt x="19" y="130"/>
                    <a:pt x="10" y="64"/>
                    <a:pt x="0" y="0"/>
                  </a:cubicBezTo>
                  <a:close/>
                </a:path>
              </a:pathLst>
            </a:custGeom>
            <a:grpFill/>
            <a:ln>
              <a:noFill/>
            </a:ln>
          </p:spPr>
          <p:txBody>
            <a:bodyPr lIns="76200" tIns="38100" rIns="76200" bIns="38100"/>
            <a:lstStyle/>
            <a:p>
              <a:pPr>
                <a:defRPr/>
              </a:pPr>
              <a:endParaRPr lang="en-US" sz="1500" dirty="0">
                <a:solidFill>
                  <a:schemeClr val="bg1">
                    <a:lumMod val="65000"/>
                  </a:schemeClr>
                </a:solidFill>
              </a:endParaRPr>
            </a:p>
          </p:txBody>
        </p:sp>
      </p:grpSp>
      <p:sp>
        <p:nvSpPr>
          <p:cNvPr id="45" name="TextBox 44">
            <a:extLst>
              <a:ext uri="{FF2B5EF4-FFF2-40B4-BE49-F238E27FC236}">
                <a16:creationId xmlns:a16="http://schemas.microsoft.com/office/drawing/2014/main" id="{5C98049A-1BAF-402F-9210-97954321E310}"/>
              </a:ext>
            </a:extLst>
          </p:cNvPr>
          <p:cNvSpPr txBox="1"/>
          <p:nvPr/>
        </p:nvSpPr>
        <p:spPr>
          <a:xfrm>
            <a:off x="4417328" y="1847392"/>
            <a:ext cx="827087" cy="369887"/>
          </a:xfrm>
          <a:prstGeom prst="rect">
            <a:avLst/>
          </a:prstGeom>
          <a:noFill/>
        </p:spPr>
        <p:txBody>
          <a:bodyPr wrap="none">
            <a:spAutoFit/>
          </a:bodyPr>
          <a:lstStyle/>
          <a:p>
            <a:pPr>
              <a:defRPr/>
            </a:pPr>
            <a:r>
              <a:rPr lang="en-US" sz="1800" dirty="0">
                <a:solidFill>
                  <a:schemeClr val="tx2"/>
                </a:solidFill>
              </a:rPr>
              <a:t>GOAL</a:t>
            </a:r>
          </a:p>
        </p:txBody>
      </p:sp>
      <p:pic>
        <p:nvPicPr>
          <p:cNvPr id="24583" name="Picture 45">
            <a:extLst>
              <a:ext uri="{FF2B5EF4-FFF2-40B4-BE49-F238E27FC236}">
                <a16:creationId xmlns:a16="http://schemas.microsoft.com/office/drawing/2014/main" id="{F0EE076F-600E-4090-8A15-AB579EC2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081088"/>
            <a:ext cx="3213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7" descr="A close up of a logo&#10;&#10;Description automatically generated">
            <a:extLst>
              <a:ext uri="{FF2B5EF4-FFF2-40B4-BE49-F238E27FC236}">
                <a16:creationId xmlns:a16="http://schemas.microsoft.com/office/drawing/2014/main" id="{B7672C8D-3AD6-4AC9-849E-6E0F1254B0D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50000" t="6667" r="29259" b="75687"/>
          <a:stretch>
            <a:fillRect/>
          </a:stretch>
        </p:blipFill>
        <p:spPr bwMode="auto">
          <a:xfrm>
            <a:off x="4248150" y="2472749"/>
            <a:ext cx="10668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C430D8D1-557A-486B-A970-50BEFAF28416}"/>
              </a:ext>
            </a:extLst>
          </p:cNvPr>
          <p:cNvSpPr txBox="1"/>
          <p:nvPr/>
        </p:nvSpPr>
        <p:spPr>
          <a:xfrm>
            <a:off x="4248150" y="3297238"/>
            <a:ext cx="1211263" cy="368300"/>
          </a:xfrm>
          <a:prstGeom prst="rect">
            <a:avLst/>
          </a:prstGeom>
          <a:noFill/>
        </p:spPr>
        <p:txBody>
          <a:bodyPr wrap="none">
            <a:spAutoFit/>
          </a:bodyPr>
          <a:lstStyle/>
          <a:p>
            <a:pPr>
              <a:defRPr/>
            </a:pPr>
            <a:r>
              <a:rPr lang="en-US" sz="1800" dirty="0">
                <a:solidFill>
                  <a:schemeClr val="tx2"/>
                </a:solidFill>
              </a:rPr>
              <a:t>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07DE-14F4-4783-A921-856DD3BD8554}"/>
              </a:ext>
            </a:extLst>
          </p:cNvPr>
          <p:cNvSpPr>
            <a:spLocks noGrp="1"/>
          </p:cNvSpPr>
          <p:nvPr>
            <p:ph type="title"/>
          </p:nvPr>
        </p:nvSpPr>
        <p:spPr/>
        <p:txBody>
          <a:bodyPr/>
          <a:lstStyle/>
          <a:p>
            <a:pPr>
              <a:defRPr/>
            </a:pPr>
            <a:r>
              <a:rPr lang="en-US" b="1" spc="300" dirty="0"/>
              <a:t>ASKING THE RIGHT QUESTIONS</a:t>
            </a:r>
          </a:p>
        </p:txBody>
      </p:sp>
      <p:cxnSp>
        <p:nvCxnSpPr>
          <p:cNvPr id="34" name="Straight Connector 33">
            <a:extLst>
              <a:ext uri="{FF2B5EF4-FFF2-40B4-BE49-F238E27FC236}">
                <a16:creationId xmlns:a16="http://schemas.microsoft.com/office/drawing/2014/main" id="{B9007C95-CBE5-44B7-B3B9-A80F1A563817}"/>
              </a:ext>
            </a:extLst>
          </p:cNvPr>
          <p:cNvCxnSpPr/>
          <p:nvPr/>
        </p:nvCxnSpPr>
        <p:spPr>
          <a:xfrm>
            <a:off x="3276600" y="1081088"/>
            <a:ext cx="0" cy="3624262"/>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25604" name="Picture 45">
            <a:extLst>
              <a:ext uri="{FF2B5EF4-FFF2-40B4-BE49-F238E27FC236}">
                <a16:creationId xmlns:a16="http://schemas.microsoft.com/office/drawing/2014/main" id="{830A6515-4162-4E03-9512-215758C54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1588"/>
            <a:ext cx="259873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7F996B4-00D2-4CE2-96A9-5F06FDBA9E57}"/>
              </a:ext>
            </a:extLst>
          </p:cNvPr>
          <p:cNvSpPr txBox="1"/>
          <p:nvPr/>
        </p:nvSpPr>
        <p:spPr>
          <a:xfrm>
            <a:off x="3474417" y="768813"/>
            <a:ext cx="5638800" cy="4339650"/>
          </a:xfrm>
          <a:prstGeom prst="rect">
            <a:avLst/>
          </a:prstGeom>
          <a:noFill/>
        </p:spPr>
        <p:txBody>
          <a:bodyPr>
            <a:spAutoFit/>
          </a:bodyPr>
          <a:lstStyle/>
          <a:p>
            <a:pPr>
              <a:defRPr/>
            </a:pPr>
            <a:r>
              <a:rPr lang="en-US" sz="1400" b="1" dirty="0">
                <a:solidFill>
                  <a:schemeClr val="accent1"/>
                </a:solidFill>
                <a:latin typeface="Segoe Print" panose="02000600000000000000" pitchFamily="2" charset="0"/>
              </a:rPr>
              <a:t>STATUS</a:t>
            </a:r>
          </a:p>
          <a:p>
            <a:pPr marL="285750" indent="-285750">
              <a:buClr>
                <a:schemeClr val="bg1">
                  <a:lumMod val="85000"/>
                </a:schemeClr>
              </a:buClr>
              <a:buFont typeface="Arial" panose="020B0604020202020204" pitchFamily="34" charset="0"/>
              <a:buChar char="•"/>
              <a:defRPr/>
            </a:pPr>
            <a:r>
              <a:rPr lang="en-US" sz="1400" dirty="0">
                <a:solidFill>
                  <a:schemeClr val="tx2"/>
                </a:solidFill>
              </a:rPr>
              <a:t>What does your club look like on July 1, 2020?</a:t>
            </a:r>
          </a:p>
          <a:p>
            <a:pPr marL="285750" indent="-285750">
              <a:spcAft>
                <a:spcPts val="600"/>
              </a:spcAft>
              <a:buClr>
                <a:schemeClr val="bg1">
                  <a:lumMod val="85000"/>
                </a:schemeClr>
              </a:buClr>
              <a:buFont typeface="Arial" panose="020B0604020202020204" pitchFamily="34" charset="0"/>
              <a:buChar char="•"/>
              <a:defRPr/>
            </a:pPr>
            <a:r>
              <a:rPr lang="en-US" sz="1400" dirty="0">
                <a:solidFill>
                  <a:schemeClr val="tx2"/>
                </a:solidFill>
              </a:rPr>
              <a:t>What does your district look like on July 1, 2020? </a:t>
            </a:r>
          </a:p>
          <a:p>
            <a:pPr>
              <a:defRPr/>
            </a:pPr>
            <a:r>
              <a:rPr lang="en-US" sz="1400" b="1" dirty="0">
                <a:solidFill>
                  <a:schemeClr val="accent1"/>
                </a:solidFill>
                <a:latin typeface="Segoe Print" panose="02000600000000000000" pitchFamily="2" charset="0"/>
              </a:rPr>
              <a:t>FINANCIAL</a:t>
            </a:r>
          </a:p>
          <a:p>
            <a:pPr marL="285750" indent="-285750">
              <a:buClr>
                <a:schemeClr val="bg1">
                  <a:lumMod val="85000"/>
                </a:schemeClr>
              </a:buClr>
              <a:buFont typeface="Arial" panose="020B0604020202020204" pitchFamily="34" charset="0"/>
              <a:buChar char="•"/>
              <a:defRPr/>
            </a:pPr>
            <a:r>
              <a:rPr lang="en-US" sz="1400" dirty="0">
                <a:solidFill>
                  <a:schemeClr val="tx2"/>
                </a:solidFill>
              </a:rPr>
              <a:t>How can districts help clubs financially?</a:t>
            </a:r>
          </a:p>
          <a:p>
            <a:pPr marL="285750" indent="-285750">
              <a:buClr>
                <a:schemeClr val="bg1">
                  <a:lumMod val="85000"/>
                </a:schemeClr>
              </a:buClr>
              <a:buFont typeface="Arial" panose="020B0604020202020204" pitchFamily="34" charset="0"/>
              <a:buChar char="•"/>
              <a:defRPr/>
            </a:pPr>
            <a:r>
              <a:rPr lang="en-US" sz="1400" dirty="0">
                <a:solidFill>
                  <a:schemeClr val="tx2"/>
                </a:solidFill>
              </a:rPr>
              <a:t>What is the status of club major fund-raising activities?</a:t>
            </a:r>
          </a:p>
          <a:p>
            <a:pPr marL="285750" indent="-285750">
              <a:spcAft>
                <a:spcPts val="600"/>
              </a:spcAft>
              <a:buClr>
                <a:schemeClr val="bg1">
                  <a:lumMod val="85000"/>
                </a:schemeClr>
              </a:buClr>
              <a:buFont typeface="Arial" panose="020B0604020202020204" pitchFamily="34" charset="0"/>
              <a:buChar char="•"/>
              <a:defRPr/>
            </a:pPr>
            <a:r>
              <a:rPr lang="en-US" sz="1400" dirty="0">
                <a:solidFill>
                  <a:schemeClr val="tx2"/>
                </a:solidFill>
              </a:rPr>
              <a:t>What do clubs and districts need to be doing in preparation for the next steps? </a:t>
            </a:r>
          </a:p>
          <a:p>
            <a:pPr>
              <a:defRPr/>
            </a:pPr>
            <a:r>
              <a:rPr lang="en-US" sz="1400" b="1" dirty="0">
                <a:solidFill>
                  <a:schemeClr val="accent1"/>
                </a:solidFill>
                <a:latin typeface="Segoe Print" panose="02000600000000000000" pitchFamily="2" charset="0"/>
              </a:rPr>
              <a:t>RELATIONSHIP</a:t>
            </a:r>
          </a:p>
          <a:p>
            <a:pPr marL="285750" indent="-285750">
              <a:buClr>
                <a:schemeClr val="bg1">
                  <a:lumMod val="85000"/>
                </a:schemeClr>
              </a:buClr>
              <a:buFont typeface="Arial" panose="020B0604020202020204" pitchFamily="34" charset="0"/>
              <a:buChar char="•"/>
              <a:defRPr/>
            </a:pPr>
            <a:r>
              <a:rPr lang="en-US" sz="1400" dirty="0">
                <a:solidFill>
                  <a:schemeClr val="tx2"/>
                </a:solidFill>
              </a:rPr>
              <a:t>What is the “health” of clubs in the district?</a:t>
            </a:r>
          </a:p>
          <a:p>
            <a:pPr marL="285750" indent="-285750">
              <a:buClr>
                <a:schemeClr val="bg1">
                  <a:lumMod val="85000"/>
                </a:schemeClr>
              </a:buClr>
              <a:buFont typeface="Arial" panose="020B0604020202020204" pitchFamily="34" charset="0"/>
              <a:buChar char="•"/>
              <a:defRPr/>
            </a:pPr>
            <a:r>
              <a:rPr lang="en-US" sz="1400" dirty="0">
                <a:solidFill>
                  <a:schemeClr val="tx2"/>
                </a:solidFill>
              </a:rPr>
              <a:t>Are there “consolidating clubs” to which members leaving other clubs may be directed?</a:t>
            </a:r>
          </a:p>
          <a:p>
            <a:pPr marL="285750" indent="-285750">
              <a:buClr>
                <a:schemeClr val="bg1">
                  <a:lumMod val="85000"/>
                </a:schemeClr>
              </a:buClr>
              <a:buFont typeface="Arial" panose="020B0604020202020204" pitchFamily="34" charset="0"/>
              <a:buChar char="•"/>
              <a:defRPr/>
            </a:pPr>
            <a:r>
              <a:rPr lang="en-US" sz="1400" dirty="0">
                <a:solidFill>
                  <a:schemeClr val="tx2"/>
                </a:solidFill>
              </a:rPr>
              <a:t>Are there new clubs to be formed?</a:t>
            </a:r>
          </a:p>
          <a:p>
            <a:pPr marL="285750" indent="-285750">
              <a:buClr>
                <a:schemeClr val="bg1">
                  <a:lumMod val="85000"/>
                </a:schemeClr>
              </a:buClr>
              <a:buFont typeface="Arial" panose="020B0604020202020204" pitchFamily="34" charset="0"/>
              <a:buChar char="•"/>
              <a:defRPr/>
            </a:pPr>
            <a:r>
              <a:rPr lang="en-US" sz="1400" dirty="0">
                <a:solidFill>
                  <a:schemeClr val="tx2"/>
                </a:solidFill>
              </a:rPr>
              <a:t>Can new “club models” be adopted?</a:t>
            </a:r>
          </a:p>
          <a:p>
            <a:pPr marL="285750" indent="-285750">
              <a:buClr>
                <a:schemeClr val="bg1">
                  <a:lumMod val="85000"/>
                </a:schemeClr>
              </a:buClr>
              <a:buFont typeface="Arial" panose="020B0604020202020204" pitchFamily="34" charset="0"/>
              <a:buChar char="•"/>
              <a:defRPr/>
            </a:pPr>
            <a:r>
              <a:rPr lang="en-US" sz="1400" dirty="0">
                <a:solidFill>
                  <a:schemeClr val="tx2"/>
                </a:solidFill>
              </a:rPr>
              <a:t>How can satellite clubs be encouraged and nurtured?</a:t>
            </a:r>
          </a:p>
          <a:p>
            <a:pPr marL="285750" indent="-285750">
              <a:buClr>
                <a:schemeClr val="bg1">
                  <a:lumMod val="85000"/>
                </a:schemeClr>
              </a:buClr>
              <a:buFont typeface="Arial" panose="020B0604020202020204" pitchFamily="34" charset="0"/>
              <a:buChar char="•"/>
              <a:defRPr/>
            </a:pPr>
            <a:r>
              <a:rPr lang="en-US" sz="1400" dirty="0">
                <a:solidFill>
                  <a:schemeClr val="tx2"/>
                </a:solidFill>
              </a:rPr>
              <a:t>What education and training programs are needed at the club and district level?</a:t>
            </a:r>
          </a:p>
          <a:p>
            <a:pPr marL="285750" indent="-285750">
              <a:buClr>
                <a:schemeClr val="bg1">
                  <a:lumMod val="85000"/>
                </a:schemeClr>
              </a:buClr>
              <a:buFont typeface="Arial" panose="020B0604020202020204" pitchFamily="34" charset="0"/>
              <a:buChar char="•"/>
              <a:defRPr/>
            </a:pPr>
            <a:r>
              <a:rPr lang="en-US" sz="1400" dirty="0">
                <a:solidFill>
                  <a:schemeClr val="tx2"/>
                </a:solidFill>
              </a:rPr>
              <a:t>What large gatherings are planned?  Will they be permitted, or will they have to be accomplished online?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07DE-14F4-4783-A921-856DD3BD8554}"/>
              </a:ext>
            </a:extLst>
          </p:cNvPr>
          <p:cNvSpPr>
            <a:spLocks noGrp="1"/>
          </p:cNvSpPr>
          <p:nvPr>
            <p:ph type="title"/>
          </p:nvPr>
        </p:nvSpPr>
        <p:spPr/>
        <p:txBody>
          <a:bodyPr/>
          <a:lstStyle/>
          <a:p>
            <a:pPr>
              <a:defRPr/>
            </a:pPr>
            <a:r>
              <a:rPr lang="en-US" b="1" spc="300" dirty="0"/>
              <a:t>RECOGNITION – CLUB COHESION</a:t>
            </a:r>
          </a:p>
        </p:txBody>
      </p:sp>
      <p:sp>
        <p:nvSpPr>
          <p:cNvPr id="3" name="Rectangle 2">
            <a:extLst>
              <a:ext uri="{FF2B5EF4-FFF2-40B4-BE49-F238E27FC236}">
                <a16:creationId xmlns:a16="http://schemas.microsoft.com/office/drawing/2014/main" id="{BB171C0A-A70B-4DF7-9D65-FE17562CA0D0}"/>
              </a:ext>
            </a:extLst>
          </p:cNvPr>
          <p:cNvSpPr/>
          <p:nvPr/>
        </p:nvSpPr>
        <p:spPr>
          <a:xfrm>
            <a:off x="76200" y="1247775"/>
            <a:ext cx="990600" cy="76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D63A35C1-4B06-44A4-B32F-1272CAF3B883}"/>
              </a:ext>
            </a:extLst>
          </p:cNvPr>
          <p:cNvSpPr/>
          <p:nvPr/>
        </p:nvSpPr>
        <p:spPr>
          <a:xfrm>
            <a:off x="76200" y="20859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55467B6C-19E5-4F09-BC8D-667980CFEF79}"/>
              </a:ext>
            </a:extLst>
          </p:cNvPr>
          <p:cNvSpPr/>
          <p:nvPr/>
        </p:nvSpPr>
        <p:spPr>
          <a:xfrm>
            <a:off x="76200" y="29606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 name="Group 16">
            <a:extLst>
              <a:ext uri="{FF2B5EF4-FFF2-40B4-BE49-F238E27FC236}">
                <a16:creationId xmlns:a16="http://schemas.microsoft.com/office/drawing/2014/main" id="{91553CF2-A8A2-4A1E-8926-E1EF63F48AFB}"/>
              </a:ext>
            </a:extLst>
          </p:cNvPr>
          <p:cNvGrpSpPr/>
          <p:nvPr/>
        </p:nvGrpSpPr>
        <p:grpSpPr>
          <a:xfrm>
            <a:off x="297180" y="1355138"/>
            <a:ext cx="548640" cy="548640"/>
            <a:chOff x="101600" y="1588"/>
            <a:chExt cx="1220787" cy="1217612"/>
          </a:xfrm>
          <a:solidFill>
            <a:schemeClr val="bg1"/>
          </a:solidFill>
        </p:grpSpPr>
        <p:sp>
          <p:nvSpPr>
            <p:cNvPr id="18" name="Freeform 9">
              <a:extLst>
                <a:ext uri="{FF2B5EF4-FFF2-40B4-BE49-F238E27FC236}">
                  <a16:creationId xmlns:a16="http://schemas.microsoft.com/office/drawing/2014/main" id="{DA169DFD-F734-4384-A29B-7127B4FA8CAA}"/>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19" name="Freeform 10">
              <a:extLst>
                <a:ext uri="{FF2B5EF4-FFF2-40B4-BE49-F238E27FC236}">
                  <a16:creationId xmlns:a16="http://schemas.microsoft.com/office/drawing/2014/main" id="{E0C940C2-C7A6-4A9B-BC5F-6EC96B9553B6}"/>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20" name="Group 122">
            <a:extLst>
              <a:ext uri="{FF2B5EF4-FFF2-40B4-BE49-F238E27FC236}">
                <a16:creationId xmlns:a16="http://schemas.microsoft.com/office/drawing/2014/main" id="{8F989D5E-87FE-483E-89BF-6E0984E91AE8}"/>
              </a:ext>
            </a:extLst>
          </p:cNvPr>
          <p:cNvGrpSpPr>
            <a:grpSpLocks noChangeAspect="1"/>
          </p:cNvGrpSpPr>
          <p:nvPr/>
        </p:nvGrpSpPr>
        <p:grpSpPr bwMode="auto">
          <a:xfrm>
            <a:off x="338156" y="3067481"/>
            <a:ext cx="466689" cy="548640"/>
            <a:chOff x="2601" y="1750"/>
            <a:chExt cx="541" cy="636"/>
          </a:xfrm>
          <a:solidFill>
            <a:schemeClr val="bg1"/>
          </a:solidFill>
        </p:grpSpPr>
        <p:sp>
          <p:nvSpPr>
            <p:cNvPr id="21" name="Freeform 123">
              <a:extLst>
                <a:ext uri="{FF2B5EF4-FFF2-40B4-BE49-F238E27FC236}">
                  <a16:creationId xmlns:a16="http://schemas.microsoft.com/office/drawing/2014/main" id="{79CAD430-164F-4F44-B1A8-78CE4FC6367E}"/>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22" name="Freeform 124">
              <a:extLst>
                <a:ext uri="{FF2B5EF4-FFF2-40B4-BE49-F238E27FC236}">
                  <a16:creationId xmlns:a16="http://schemas.microsoft.com/office/drawing/2014/main" id="{14C5B0C3-BFB5-41B9-BCF9-4C19BBD73647}"/>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23" name="Group 22">
            <a:extLst>
              <a:ext uri="{FF2B5EF4-FFF2-40B4-BE49-F238E27FC236}">
                <a16:creationId xmlns:a16="http://schemas.microsoft.com/office/drawing/2014/main" id="{083F67D2-6C3E-4DDD-B818-74DD2EC7FE10}"/>
              </a:ext>
            </a:extLst>
          </p:cNvPr>
          <p:cNvGrpSpPr/>
          <p:nvPr/>
        </p:nvGrpSpPr>
        <p:grpSpPr>
          <a:xfrm>
            <a:off x="297180" y="2192475"/>
            <a:ext cx="548640" cy="548640"/>
            <a:chOff x="4805861" y="4168869"/>
            <a:chExt cx="569388" cy="569388"/>
          </a:xfrm>
          <a:solidFill>
            <a:schemeClr val="bg1"/>
          </a:solidFill>
        </p:grpSpPr>
        <p:sp>
          <p:nvSpPr>
            <p:cNvPr id="24" name="Freeform 431">
              <a:extLst>
                <a:ext uri="{FF2B5EF4-FFF2-40B4-BE49-F238E27FC236}">
                  <a16:creationId xmlns:a16="http://schemas.microsoft.com/office/drawing/2014/main" id="{49500EB2-6010-4A3D-B5FD-28EF75361364}"/>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25" name="Freeform 432">
              <a:extLst>
                <a:ext uri="{FF2B5EF4-FFF2-40B4-BE49-F238E27FC236}">
                  <a16:creationId xmlns:a16="http://schemas.microsoft.com/office/drawing/2014/main" id="{CC098B6C-F399-4B71-8D85-17826D106ED4}"/>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26" name="Freeform 433">
              <a:extLst>
                <a:ext uri="{FF2B5EF4-FFF2-40B4-BE49-F238E27FC236}">
                  <a16:creationId xmlns:a16="http://schemas.microsoft.com/office/drawing/2014/main" id="{77962535-B0F1-444D-B02F-E6C78C9EE93B}"/>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graphicFrame>
        <p:nvGraphicFramePr>
          <p:cNvPr id="7" name="Table 7">
            <a:extLst>
              <a:ext uri="{FF2B5EF4-FFF2-40B4-BE49-F238E27FC236}">
                <a16:creationId xmlns:a16="http://schemas.microsoft.com/office/drawing/2014/main" id="{CD4D2F4E-E312-4A1B-AAE9-75862320A94B}"/>
              </a:ext>
            </a:extLst>
          </p:cNvPr>
          <p:cNvGraphicFramePr>
            <a:graphicFrameLocks noGrp="1"/>
          </p:cNvGraphicFramePr>
          <p:nvPr>
            <p:extLst>
              <p:ext uri="{D42A27DB-BD31-4B8C-83A1-F6EECF244321}">
                <p14:modId xmlns:p14="http://schemas.microsoft.com/office/powerpoint/2010/main" val="1082855395"/>
              </p:ext>
            </p:extLst>
          </p:nvPr>
        </p:nvGraphicFramePr>
        <p:xfrm>
          <a:off x="1676400" y="895350"/>
          <a:ext cx="7129463" cy="3905254"/>
        </p:xfrm>
        <a:graphic>
          <a:graphicData uri="http://schemas.openxmlformats.org/drawingml/2006/table">
            <a:tbl>
              <a:tblPr firstRow="1" bandRow="1">
                <a:tableStyleId>{F5AB1C69-6EDB-4FF4-983F-18BD219EF322}</a:tableStyleId>
              </a:tblPr>
              <a:tblGrid>
                <a:gridCol w="1447804">
                  <a:extLst>
                    <a:ext uri="{9D8B030D-6E8A-4147-A177-3AD203B41FA5}">
                      <a16:colId xmlns:a16="http://schemas.microsoft.com/office/drawing/2014/main" val="4250380782"/>
                    </a:ext>
                  </a:extLst>
                </a:gridCol>
                <a:gridCol w="5681659">
                  <a:extLst>
                    <a:ext uri="{9D8B030D-6E8A-4147-A177-3AD203B41FA5}">
                      <a16:colId xmlns:a16="http://schemas.microsoft.com/office/drawing/2014/main" val="542794750"/>
                    </a:ext>
                  </a:extLst>
                </a:gridCol>
              </a:tblGrid>
              <a:tr h="428501">
                <a:tc>
                  <a:txBody>
                    <a:bodyPr/>
                    <a:lstStyle/>
                    <a:p>
                      <a:pPr algn="ctr" fontAlgn="ctr"/>
                      <a:r>
                        <a:rPr lang="en-US" sz="1600" u="none" strike="noStrike" dirty="0">
                          <a:effectLst/>
                          <a:latin typeface="Segoe Print" panose="02000600000000000000" pitchFamily="2" charset="0"/>
                        </a:rPr>
                        <a:t>GOALS</a:t>
                      </a:r>
                      <a:endParaRPr lang="en-US" sz="1600" b="1" i="0" u="none" strike="noStrike" dirty="0">
                        <a:solidFill>
                          <a:srgbClr val="000000"/>
                        </a:solidFill>
                        <a:effectLst/>
                        <a:latin typeface="Segoe Print" panose="02000600000000000000" pitchFamily="2" charset="0"/>
                      </a:endParaRPr>
                    </a:p>
                  </a:txBody>
                  <a:tcPr marL="7997" marR="7997" marT="7997" marB="0" anchor="ctr"/>
                </a:tc>
                <a:tc>
                  <a:txBody>
                    <a:bodyPr/>
                    <a:lstStyle/>
                    <a:p>
                      <a:pPr algn="ctr" fontAlgn="ctr"/>
                      <a:r>
                        <a:rPr lang="en-US" sz="1600" u="none" strike="noStrike" dirty="0">
                          <a:effectLst/>
                          <a:latin typeface="Segoe Print" panose="02000600000000000000" pitchFamily="2" charset="0"/>
                        </a:rPr>
                        <a:t>ACTIONS</a:t>
                      </a:r>
                      <a:endParaRPr lang="en-US" sz="1600" b="1" i="1" u="none" strike="noStrike" dirty="0">
                        <a:solidFill>
                          <a:srgbClr val="000000"/>
                        </a:solidFill>
                        <a:effectLst/>
                        <a:latin typeface="Segoe Print" panose="02000600000000000000" pitchFamily="2" charset="0"/>
                      </a:endParaRPr>
                    </a:p>
                  </a:txBody>
                  <a:tcPr marL="7997" marR="7997" marT="7997" marB="0" anchor="ctr"/>
                </a:tc>
                <a:extLst>
                  <a:ext uri="{0D108BD9-81ED-4DB2-BD59-A6C34878D82A}">
                    <a16:rowId xmlns:a16="http://schemas.microsoft.com/office/drawing/2014/main" val="1495628122"/>
                  </a:ext>
                </a:extLst>
              </a:tr>
              <a:tr h="238200">
                <a:tc rowSpan="2">
                  <a:txBody>
                    <a:bodyPr/>
                    <a:lstStyle/>
                    <a:p>
                      <a:pPr algn="ctr" fontAlgn="ctr"/>
                      <a:r>
                        <a:rPr lang="en-US" sz="1200" b="1" u="none" strike="noStrike" dirty="0">
                          <a:solidFill>
                            <a:schemeClr val="tx2"/>
                          </a:solidFill>
                          <a:effectLst/>
                        </a:rPr>
                        <a:t>INCREASE OUR IMPACT</a:t>
                      </a:r>
                      <a:endParaRPr lang="en-US" sz="1200" b="1" i="0" u="none" strike="noStrike" dirty="0">
                        <a:solidFill>
                          <a:schemeClr val="tx2"/>
                        </a:solidFill>
                        <a:effectLst/>
                        <a:latin typeface="Calibri" panose="020F0502020204030204" pitchFamily="34" charset="0"/>
                      </a:endParaRPr>
                    </a:p>
                  </a:txBody>
                  <a:tcPr marL="7997" marR="7997" marT="7997" marB="0" anchor="ctr">
                    <a:solidFill>
                      <a:schemeClr val="accent3">
                        <a:alpha val="15000"/>
                      </a:schemeClr>
                    </a:solidFill>
                  </a:tcPr>
                </a:tc>
                <a:tc>
                  <a:txBody>
                    <a:bodyPr/>
                    <a:lstStyle/>
                    <a:p>
                      <a:pPr marL="230188" indent="-230188" algn="l" fontAlgn="ctr"/>
                      <a:r>
                        <a:rPr lang="en-US" sz="1000" b="1" u="none" strike="noStrike" dirty="0">
                          <a:solidFill>
                            <a:schemeClr val="tx2"/>
                          </a:solidFill>
                          <a:effectLst/>
                        </a:rPr>
                        <a:t>• Partner with local agencies  </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2471108534"/>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Organize district-level Zoom presentations on Areas of Focus &amp; District-level speakers</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78589754"/>
                  </a:ext>
                </a:extLst>
              </a:tr>
              <a:tr h="238200">
                <a:tc rowSpan="3">
                  <a:txBody>
                    <a:bodyPr/>
                    <a:lstStyle/>
                    <a:p>
                      <a:pPr algn="ctr" fontAlgn="ctr"/>
                      <a:r>
                        <a:rPr lang="en-US" sz="1200" b="1" u="none" strike="noStrike" dirty="0">
                          <a:solidFill>
                            <a:schemeClr val="tx2"/>
                          </a:solidFill>
                          <a:effectLst/>
                        </a:rPr>
                        <a:t>EXPAND OUR REACH</a:t>
                      </a:r>
                      <a:endParaRPr lang="en-US" sz="1200" b="1" i="0" u="none" strike="noStrike" dirty="0">
                        <a:solidFill>
                          <a:schemeClr val="tx2"/>
                        </a:solidFill>
                        <a:effectLst/>
                        <a:latin typeface="Calibri" panose="020F0502020204030204" pitchFamily="34" charset="0"/>
                      </a:endParaRPr>
                    </a:p>
                  </a:txBody>
                  <a:tcPr marL="7997" marR="7997" marT="7997" marB="0" anchor="ctr">
                    <a:noFill/>
                  </a:tcPr>
                </a:tc>
                <a:tc>
                  <a:txBody>
                    <a:bodyPr/>
                    <a:lstStyle/>
                    <a:p>
                      <a:pPr algn="l" fontAlgn="ctr"/>
                      <a:r>
                        <a:rPr lang="en-US" sz="1000" b="1" u="none" strike="noStrike" dirty="0">
                          <a:solidFill>
                            <a:schemeClr val="tx2"/>
                          </a:solidFill>
                          <a:effectLst/>
                        </a:rPr>
                        <a:t>• Have speakers at club internet meetings</a:t>
                      </a:r>
                      <a:endParaRPr lang="en-US" sz="1000" b="1" i="0" u="none" strike="noStrike" dirty="0">
                        <a:solidFill>
                          <a:schemeClr val="tx2"/>
                        </a:solidFill>
                        <a:effectLst/>
                        <a:latin typeface="Calibri (Body)"/>
                      </a:endParaRPr>
                    </a:p>
                  </a:txBody>
                  <a:tcPr marL="182880" marR="7997" marT="7997" marB="0" anchor="ctr">
                    <a:noFill/>
                  </a:tcPr>
                </a:tc>
                <a:extLst>
                  <a:ext uri="{0D108BD9-81ED-4DB2-BD59-A6C34878D82A}">
                    <a16:rowId xmlns:a16="http://schemas.microsoft.com/office/drawing/2014/main" val="873240874"/>
                  </a:ext>
                </a:extLst>
              </a:tr>
              <a:tr h="368936">
                <a:tc vMerge="1">
                  <a:txBody>
                    <a:bodyPr/>
                    <a:lstStyle/>
                    <a:p>
                      <a:endParaRPr lang="en-US"/>
                    </a:p>
                  </a:txBody>
                  <a:tcPr/>
                </a:tc>
                <a:tc>
                  <a:txBody>
                    <a:bodyPr/>
                    <a:lstStyle/>
                    <a:p>
                      <a:pPr algn="l" fontAlgn="ctr"/>
                      <a:r>
                        <a:rPr lang="en-US" sz="1000" b="1" u="none" strike="noStrike" dirty="0">
                          <a:solidFill>
                            <a:schemeClr val="tx2"/>
                          </a:solidFill>
                          <a:effectLst/>
                        </a:rPr>
                        <a:t>• Meet with clubs from the district, the Zone, Intra-Zone, and internationally using conference meeting techniques</a:t>
                      </a:r>
                      <a:endParaRPr lang="en-US" sz="1000" b="1" i="0" u="none" strike="noStrike" dirty="0">
                        <a:solidFill>
                          <a:schemeClr val="tx2"/>
                        </a:solidFill>
                        <a:effectLst/>
                        <a:latin typeface="Calibri (Body)"/>
                      </a:endParaRPr>
                    </a:p>
                  </a:txBody>
                  <a:tcPr marL="182880" marR="7997" marT="7997" marB="0" anchor="ctr">
                    <a:noFill/>
                  </a:tcPr>
                </a:tc>
                <a:extLst>
                  <a:ext uri="{0D108BD9-81ED-4DB2-BD59-A6C34878D82A}">
                    <a16:rowId xmlns:a16="http://schemas.microsoft.com/office/drawing/2014/main" val="2965714067"/>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Use E-club experiences</a:t>
                      </a:r>
                      <a:endParaRPr lang="en-US" sz="1000" b="1" i="0" u="none" strike="noStrike" dirty="0">
                        <a:solidFill>
                          <a:schemeClr val="tx2"/>
                        </a:solidFill>
                        <a:effectLst/>
                        <a:latin typeface="Calibri (Body)"/>
                      </a:endParaRPr>
                    </a:p>
                  </a:txBody>
                  <a:tcPr marL="182880" marR="7997" marT="7997" marB="0" anchor="ctr">
                    <a:noFill/>
                  </a:tcPr>
                </a:tc>
                <a:extLst>
                  <a:ext uri="{0D108BD9-81ED-4DB2-BD59-A6C34878D82A}">
                    <a16:rowId xmlns:a16="http://schemas.microsoft.com/office/drawing/2014/main" val="2065992097"/>
                  </a:ext>
                </a:extLst>
              </a:tr>
              <a:tr h="238200">
                <a:tc rowSpan="6">
                  <a:txBody>
                    <a:bodyPr/>
                    <a:lstStyle/>
                    <a:p>
                      <a:pPr algn="ctr" fontAlgn="ctr"/>
                      <a:r>
                        <a:rPr lang="en-US" sz="1200" b="1" u="none" strike="noStrike" dirty="0">
                          <a:solidFill>
                            <a:schemeClr val="tx2"/>
                          </a:solidFill>
                          <a:effectLst/>
                        </a:rPr>
                        <a:t>ENHANCE PARTICIPANT ENGAGEMENT</a:t>
                      </a:r>
                      <a:endParaRPr lang="en-US" sz="1200" b="1" i="0" u="none" strike="noStrike" dirty="0">
                        <a:solidFill>
                          <a:schemeClr val="tx2"/>
                        </a:solidFill>
                        <a:effectLst/>
                        <a:latin typeface="Calibri" panose="020F0502020204030204" pitchFamily="34" charset="0"/>
                      </a:endParaRPr>
                    </a:p>
                  </a:txBody>
                  <a:tcPr marL="7997" marR="7997" marT="7997" marB="0" anchor="ctr">
                    <a:solidFill>
                      <a:schemeClr val="accent3">
                        <a:alpha val="15000"/>
                      </a:schemeClr>
                    </a:solidFill>
                  </a:tcPr>
                </a:tc>
                <a:tc>
                  <a:txBody>
                    <a:bodyPr/>
                    <a:lstStyle/>
                    <a:p>
                      <a:pPr algn="l" fontAlgn="ctr"/>
                      <a:r>
                        <a:rPr lang="en-US" sz="1000" b="1" u="none" strike="noStrike" dirty="0">
                          <a:solidFill>
                            <a:schemeClr val="tx2"/>
                          </a:solidFill>
                          <a:effectLst/>
                        </a:rPr>
                        <a:t>• Maintain normal meeting times using conferencing to establish a routine and normalcy</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1086940607"/>
                  </a:ext>
                </a:extLst>
              </a:tr>
              <a:tr h="368936">
                <a:tc vMerge="1">
                  <a:txBody>
                    <a:bodyPr/>
                    <a:lstStyle/>
                    <a:p>
                      <a:endParaRPr lang="en-US"/>
                    </a:p>
                  </a:txBody>
                  <a:tcPr/>
                </a:tc>
                <a:tc>
                  <a:txBody>
                    <a:bodyPr/>
                    <a:lstStyle/>
                    <a:p>
                      <a:pPr algn="l" fontAlgn="ctr"/>
                      <a:r>
                        <a:rPr lang="en-US" sz="1000" b="1" u="none" strike="noStrike" dirty="0">
                          <a:solidFill>
                            <a:schemeClr val="tx2"/>
                          </a:solidFill>
                          <a:effectLst/>
                        </a:rPr>
                        <a:t>• Have club fellowship activities such as wine tasting, beer pub crawls (a beer in each room), dinner parties, and receptions</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1684698590"/>
                  </a:ext>
                </a:extLst>
              </a:tr>
              <a:tr h="356881">
                <a:tc vMerge="1">
                  <a:txBody>
                    <a:bodyPr/>
                    <a:lstStyle/>
                    <a:p>
                      <a:endParaRPr lang="en-US"/>
                    </a:p>
                  </a:txBody>
                  <a:tcPr/>
                </a:tc>
                <a:tc>
                  <a:txBody>
                    <a:bodyPr/>
                    <a:lstStyle/>
                    <a:p>
                      <a:pPr algn="l" fontAlgn="ctr"/>
                      <a:r>
                        <a:rPr lang="en-US" sz="1000" b="1" u="none" strike="noStrike" dirty="0">
                          <a:solidFill>
                            <a:schemeClr val="tx2"/>
                          </a:solidFill>
                          <a:effectLst/>
                        </a:rPr>
                        <a:t>• Participate in streaming video presentations &amp; blog discussions; encourage clubs to use WhatsApp or other messenger apps</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3930791119"/>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Encourage members to participate in the Rotary Learning Center and take online courses</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2114469824"/>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Stay engaged and involved</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2538417950"/>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Closely watch for those not participating and contact them directly</a:t>
                      </a:r>
                      <a:endParaRPr lang="en-US" sz="1000" b="1" i="0" u="none" strike="noStrike" dirty="0">
                        <a:solidFill>
                          <a:schemeClr val="tx2"/>
                        </a:solidFill>
                        <a:effectLst/>
                        <a:latin typeface="Calibri" panose="020F0502020204030204" pitchFamily="34" charset="0"/>
                      </a:endParaRPr>
                    </a:p>
                  </a:txBody>
                  <a:tcPr marL="182880" marR="7997" marT="7997" marB="0" anchor="ctr">
                    <a:solidFill>
                      <a:schemeClr val="accent3">
                        <a:alpha val="15000"/>
                      </a:schemeClr>
                    </a:solidFill>
                  </a:tcPr>
                </a:tc>
                <a:extLst>
                  <a:ext uri="{0D108BD9-81ED-4DB2-BD59-A6C34878D82A}">
                    <a16:rowId xmlns:a16="http://schemas.microsoft.com/office/drawing/2014/main" val="1443202313"/>
                  </a:ext>
                </a:extLst>
              </a:tr>
              <a:tr h="238200">
                <a:tc rowSpan="2">
                  <a:txBody>
                    <a:bodyPr/>
                    <a:lstStyle/>
                    <a:p>
                      <a:pPr algn="ctr" fontAlgn="ctr"/>
                      <a:r>
                        <a:rPr lang="en-US" sz="1200" b="1" u="none" strike="noStrike" dirty="0">
                          <a:solidFill>
                            <a:schemeClr val="tx2"/>
                          </a:solidFill>
                          <a:effectLst/>
                        </a:rPr>
                        <a:t>INCREASE OUR ABILITY TO ADAPT</a:t>
                      </a:r>
                      <a:endParaRPr lang="en-US" sz="1200" b="1" i="0" u="none" strike="noStrike" dirty="0">
                        <a:solidFill>
                          <a:schemeClr val="tx2"/>
                        </a:solidFill>
                        <a:effectLst/>
                        <a:latin typeface="Calibri" panose="020F0502020204030204" pitchFamily="34" charset="0"/>
                      </a:endParaRPr>
                    </a:p>
                  </a:txBody>
                  <a:tcPr marL="7997" marR="7997" marT="7997" marB="0" anchor="ctr">
                    <a:noFill/>
                  </a:tcPr>
                </a:tc>
                <a:tc>
                  <a:txBody>
                    <a:bodyPr/>
                    <a:lstStyle/>
                    <a:p>
                      <a:pPr algn="l" fontAlgn="ctr"/>
                      <a:r>
                        <a:rPr lang="en-US" sz="1000" b="1" u="none" strike="noStrike" dirty="0">
                          <a:solidFill>
                            <a:schemeClr val="tx2"/>
                          </a:solidFill>
                          <a:effectLst/>
                        </a:rPr>
                        <a:t>• Increase the use of the Internet for meetings and keeping in touch</a:t>
                      </a:r>
                      <a:endParaRPr lang="en-US" sz="1000" b="1" i="0" u="none" strike="noStrike" dirty="0">
                        <a:solidFill>
                          <a:schemeClr val="tx2"/>
                        </a:solidFill>
                        <a:effectLst/>
                        <a:latin typeface="Calibri" panose="020F0502020204030204" pitchFamily="34" charset="0"/>
                      </a:endParaRPr>
                    </a:p>
                  </a:txBody>
                  <a:tcPr marL="182880" marR="7997" marT="7997" marB="0" anchor="ctr">
                    <a:noFill/>
                  </a:tcPr>
                </a:tc>
                <a:extLst>
                  <a:ext uri="{0D108BD9-81ED-4DB2-BD59-A6C34878D82A}">
                    <a16:rowId xmlns:a16="http://schemas.microsoft.com/office/drawing/2014/main" val="136836474"/>
                  </a:ext>
                </a:extLst>
              </a:tr>
              <a:tr h="238200">
                <a:tc vMerge="1">
                  <a:txBody>
                    <a:bodyPr/>
                    <a:lstStyle/>
                    <a:p>
                      <a:endParaRPr lang="en-US"/>
                    </a:p>
                  </a:txBody>
                  <a:tcPr/>
                </a:tc>
                <a:tc>
                  <a:txBody>
                    <a:bodyPr/>
                    <a:lstStyle/>
                    <a:p>
                      <a:pPr algn="l" fontAlgn="ctr"/>
                      <a:r>
                        <a:rPr lang="en-US" sz="1000" b="1" u="none" strike="noStrike" dirty="0">
                          <a:solidFill>
                            <a:schemeClr val="tx2"/>
                          </a:solidFill>
                          <a:effectLst/>
                        </a:rPr>
                        <a:t>• Organize small groups within each club to call and check on each other frequently</a:t>
                      </a:r>
                      <a:endParaRPr lang="en-US" sz="1000" b="1" i="0" u="none" strike="noStrike" dirty="0">
                        <a:solidFill>
                          <a:schemeClr val="tx2"/>
                        </a:solidFill>
                        <a:effectLst/>
                        <a:latin typeface="Calibri" panose="020F0502020204030204" pitchFamily="34" charset="0"/>
                      </a:endParaRPr>
                    </a:p>
                  </a:txBody>
                  <a:tcPr marL="182880" marR="7997" marT="7997" marB="0" anchor="ctr">
                    <a:noFill/>
                  </a:tcPr>
                </a:tc>
                <a:extLst>
                  <a:ext uri="{0D108BD9-81ED-4DB2-BD59-A6C34878D82A}">
                    <a16:rowId xmlns:a16="http://schemas.microsoft.com/office/drawing/2014/main" val="2778896367"/>
                  </a:ext>
                </a:extLst>
              </a:tr>
            </a:tbl>
          </a:graphicData>
        </a:graphic>
      </p:graphicFrame>
      <p:sp>
        <p:nvSpPr>
          <p:cNvPr id="34" name="Rectangle 33">
            <a:extLst>
              <a:ext uri="{FF2B5EF4-FFF2-40B4-BE49-F238E27FC236}">
                <a16:creationId xmlns:a16="http://schemas.microsoft.com/office/drawing/2014/main" id="{EA6039A3-1B72-4056-B2F9-56EEC46E25DA}"/>
              </a:ext>
            </a:extLst>
          </p:cNvPr>
          <p:cNvSpPr/>
          <p:nvPr/>
        </p:nvSpPr>
        <p:spPr>
          <a:xfrm>
            <a:off x="76200" y="37607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72" name="Picture 34" descr="A picture containing computer, room, clock&#10;&#10;Description automatically generated">
            <a:extLst>
              <a:ext uri="{FF2B5EF4-FFF2-40B4-BE49-F238E27FC236}">
                <a16:creationId xmlns:a16="http://schemas.microsoft.com/office/drawing/2014/main" id="{E9E7D4BE-DE13-480C-ACF0-FC4005118809}"/>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b="12430"/>
          <a:stretch>
            <a:fillRect/>
          </a:stretch>
        </p:blipFill>
        <p:spPr bwMode="auto">
          <a:xfrm>
            <a:off x="217488" y="3867150"/>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07DE-14F4-4783-A921-856DD3BD8554}"/>
              </a:ext>
            </a:extLst>
          </p:cNvPr>
          <p:cNvSpPr>
            <a:spLocks noGrp="1"/>
          </p:cNvSpPr>
          <p:nvPr>
            <p:ph type="title"/>
          </p:nvPr>
        </p:nvSpPr>
        <p:spPr/>
        <p:txBody>
          <a:bodyPr/>
          <a:lstStyle/>
          <a:p>
            <a:pPr>
              <a:defRPr/>
            </a:pPr>
            <a:r>
              <a:rPr lang="en-US" b="1" spc="300" dirty="0"/>
              <a:t>MITIGATION – CLUB STRENGTH</a:t>
            </a:r>
          </a:p>
        </p:txBody>
      </p:sp>
      <p:graphicFrame>
        <p:nvGraphicFramePr>
          <p:cNvPr id="36" name="Table 35">
            <a:extLst>
              <a:ext uri="{FF2B5EF4-FFF2-40B4-BE49-F238E27FC236}">
                <a16:creationId xmlns:a16="http://schemas.microsoft.com/office/drawing/2014/main" id="{C9DF5683-5CD1-413D-A7AB-9B08CB3630E1}"/>
              </a:ext>
            </a:extLst>
          </p:cNvPr>
          <p:cNvGraphicFramePr>
            <a:graphicFrameLocks noGrp="1"/>
          </p:cNvGraphicFramePr>
          <p:nvPr>
            <p:extLst>
              <p:ext uri="{D42A27DB-BD31-4B8C-83A1-F6EECF244321}">
                <p14:modId xmlns:p14="http://schemas.microsoft.com/office/powerpoint/2010/main" val="2393129094"/>
              </p:ext>
            </p:extLst>
          </p:nvPr>
        </p:nvGraphicFramePr>
        <p:xfrm>
          <a:off x="1704975" y="908050"/>
          <a:ext cx="7134225" cy="4203458"/>
        </p:xfrm>
        <a:graphic>
          <a:graphicData uri="http://schemas.openxmlformats.org/drawingml/2006/table">
            <a:tbl>
              <a:tblPr>
                <a:tableStyleId>{5C22544A-7EE6-4342-B048-85BDC9FD1C3A}</a:tableStyleId>
              </a:tblPr>
              <a:tblGrid>
                <a:gridCol w="1342737">
                  <a:extLst>
                    <a:ext uri="{9D8B030D-6E8A-4147-A177-3AD203B41FA5}">
                      <a16:colId xmlns:a16="http://schemas.microsoft.com/office/drawing/2014/main" val="945329463"/>
                    </a:ext>
                  </a:extLst>
                </a:gridCol>
                <a:gridCol w="5791488">
                  <a:extLst>
                    <a:ext uri="{9D8B030D-6E8A-4147-A177-3AD203B41FA5}">
                      <a16:colId xmlns:a16="http://schemas.microsoft.com/office/drawing/2014/main" val="75530359"/>
                    </a:ext>
                  </a:extLst>
                </a:gridCol>
              </a:tblGrid>
              <a:tr h="325452">
                <a:tc>
                  <a:txBody>
                    <a:bodyPr/>
                    <a:lstStyle/>
                    <a:p>
                      <a:pPr algn="ctr" fontAlgn="ctr"/>
                      <a:r>
                        <a:rPr lang="en-US" sz="1600" b="1" u="none" strike="noStrike" dirty="0">
                          <a:solidFill>
                            <a:schemeClr val="bg1">
                              <a:lumMod val="95000"/>
                            </a:schemeClr>
                          </a:solidFill>
                          <a:effectLst/>
                          <a:latin typeface="Segoe Print" panose="02000600000000000000" pitchFamily="2" charset="0"/>
                        </a:rPr>
                        <a:t>GOALS</a:t>
                      </a:r>
                      <a:endParaRPr lang="en-US" sz="1600" b="1" i="0" u="none" strike="noStrike" dirty="0">
                        <a:solidFill>
                          <a:schemeClr val="bg1">
                            <a:lumMod val="95000"/>
                          </a:schemeClr>
                        </a:solidFill>
                        <a:effectLst/>
                        <a:latin typeface="Segoe Print" panose="02000600000000000000" pitchFamily="2" charset="0"/>
                      </a:endParaRPr>
                    </a:p>
                  </a:txBody>
                  <a:tcPr marL="7997" marR="7997" marT="7997" marB="0" anchor="ctr">
                    <a:solidFill>
                      <a:schemeClr val="accent6"/>
                    </a:solidFill>
                  </a:tcPr>
                </a:tc>
                <a:tc>
                  <a:txBody>
                    <a:bodyPr/>
                    <a:lstStyle/>
                    <a:p>
                      <a:pPr algn="ctr" fontAlgn="ctr"/>
                      <a:r>
                        <a:rPr lang="en-US" sz="1600" b="1" u="none" strike="noStrike" dirty="0">
                          <a:solidFill>
                            <a:schemeClr val="bg1">
                              <a:lumMod val="95000"/>
                            </a:schemeClr>
                          </a:solidFill>
                          <a:effectLst/>
                          <a:latin typeface="Segoe Print" panose="02000600000000000000" pitchFamily="2" charset="0"/>
                        </a:rPr>
                        <a:t>ACTIONS</a:t>
                      </a:r>
                      <a:endParaRPr lang="en-US" sz="1600" b="1" i="1" u="none" strike="noStrike" dirty="0">
                        <a:solidFill>
                          <a:schemeClr val="bg1">
                            <a:lumMod val="95000"/>
                          </a:schemeClr>
                        </a:solidFill>
                        <a:effectLst/>
                        <a:latin typeface="Segoe Print" panose="02000600000000000000" pitchFamily="2" charset="0"/>
                      </a:endParaRPr>
                    </a:p>
                  </a:txBody>
                  <a:tcPr marL="7997" marR="7997" marT="7997" marB="0" anchor="ctr">
                    <a:solidFill>
                      <a:schemeClr val="accent6"/>
                    </a:solidFill>
                  </a:tcPr>
                </a:tc>
                <a:extLst>
                  <a:ext uri="{0D108BD9-81ED-4DB2-BD59-A6C34878D82A}">
                    <a16:rowId xmlns:a16="http://schemas.microsoft.com/office/drawing/2014/main" val="3358235282"/>
                  </a:ext>
                </a:extLst>
              </a:tr>
              <a:tr h="230206">
                <a:tc rowSpan="3">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INCREASE OUR IMPACT</a:t>
                      </a:r>
                    </a:p>
                  </a:txBody>
                  <a:tcPr marL="4850" marR="4850" marT="4850" marB="0" anchor="ctr">
                    <a:solidFill>
                      <a:schemeClr val="accent6">
                        <a:alpha val="15000"/>
                      </a:schemeClr>
                    </a:solidFill>
                  </a:tcPr>
                </a:tc>
                <a:tc>
                  <a:txBody>
                    <a:bodyPr/>
                    <a:lstStyle/>
                    <a:p>
                      <a:pPr algn="l" fontAlgn="ctr"/>
                      <a:r>
                        <a:rPr lang="en-US" sz="900" b="1" u="none" strike="noStrike" dirty="0">
                          <a:solidFill>
                            <a:schemeClr val="tx2"/>
                          </a:solidFill>
                          <a:effectLst/>
                        </a:rPr>
                        <a:t>• Encourage the discussion of Disease Prevention and Treatment as an area of focus while it is fresh in everyone's mind</a:t>
                      </a:r>
                      <a:endParaRPr lang="en-US" sz="900" b="1" i="0" u="none" strike="noStrike" dirty="0">
                        <a:solidFill>
                          <a:schemeClr val="tx2"/>
                        </a:solidFill>
                        <a:effectLst/>
                        <a:latin typeface="Calibri" panose="020F0502020204030204" pitchFamily="34" charset="0"/>
                      </a:endParaRPr>
                    </a:p>
                  </a:txBody>
                  <a:tcPr marL="182889" marR="4850" marT="4850" marB="0" anchor="ctr">
                    <a:solidFill>
                      <a:schemeClr val="accent6">
                        <a:alpha val="15000"/>
                      </a:schemeClr>
                    </a:solidFill>
                  </a:tcPr>
                </a:tc>
                <a:extLst>
                  <a:ext uri="{0D108BD9-81ED-4DB2-BD59-A6C34878D82A}">
                    <a16:rowId xmlns:a16="http://schemas.microsoft.com/office/drawing/2014/main" val="3788192637"/>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Work with local agencies to assist in community and business recovery </a:t>
                      </a:r>
                      <a:endParaRPr lang="en-US" sz="900" b="1" i="0" u="none" strike="noStrike" dirty="0">
                        <a:solidFill>
                          <a:schemeClr val="tx2"/>
                        </a:solidFill>
                        <a:effectLst/>
                        <a:latin typeface="Calibri" panose="020F0502020204030204" pitchFamily="34" charset="0"/>
                      </a:endParaRPr>
                    </a:p>
                  </a:txBody>
                  <a:tcPr marL="182889" marR="4850" marT="4850" marB="0" anchor="ctr">
                    <a:solidFill>
                      <a:schemeClr val="accent6">
                        <a:alpha val="15000"/>
                      </a:schemeClr>
                    </a:solidFill>
                  </a:tcPr>
                </a:tc>
                <a:extLst>
                  <a:ext uri="{0D108BD9-81ED-4DB2-BD59-A6C34878D82A}">
                    <a16:rowId xmlns:a16="http://schemas.microsoft.com/office/drawing/2014/main" val="432410348"/>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Partner with other organizations &amp; seek grants for a larger community impact projects</a:t>
                      </a:r>
                      <a:endParaRPr lang="en-US" sz="900" b="1" i="0" u="none" strike="noStrike" dirty="0">
                        <a:solidFill>
                          <a:schemeClr val="tx2"/>
                        </a:solidFill>
                        <a:effectLst/>
                        <a:latin typeface="Calibri" panose="020F0502020204030204" pitchFamily="34" charset="0"/>
                      </a:endParaRPr>
                    </a:p>
                  </a:txBody>
                  <a:tcPr marL="182889" marR="4850" marT="4850" marB="0" anchor="ctr">
                    <a:solidFill>
                      <a:schemeClr val="accent6">
                        <a:alpha val="15000"/>
                      </a:schemeClr>
                    </a:solidFill>
                  </a:tcPr>
                </a:tc>
                <a:extLst>
                  <a:ext uri="{0D108BD9-81ED-4DB2-BD59-A6C34878D82A}">
                    <a16:rowId xmlns:a16="http://schemas.microsoft.com/office/drawing/2014/main" val="4258981407"/>
                  </a:ext>
                </a:extLst>
              </a:tr>
              <a:tr h="154898">
                <a:tc rowSpan="7">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EXPAND OUR REACH</a:t>
                      </a:r>
                    </a:p>
                  </a:txBody>
                  <a:tcPr marL="4850" marR="4850" marT="4850" marB="0" anchor="ctr">
                    <a:noFill/>
                  </a:tcPr>
                </a:tc>
                <a:tc>
                  <a:txBody>
                    <a:bodyPr/>
                    <a:lstStyle/>
                    <a:p>
                      <a:pPr algn="l" fontAlgn="ctr"/>
                      <a:r>
                        <a:rPr lang="en-US" sz="900" b="1" u="none" strike="noStrike" dirty="0">
                          <a:solidFill>
                            <a:schemeClr val="tx2"/>
                          </a:solidFill>
                          <a:effectLst/>
                        </a:rPr>
                        <a:t>• Focus on Public Image resources to attract possible members</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1475653755"/>
                  </a:ext>
                </a:extLst>
              </a:tr>
              <a:tr h="142010">
                <a:tc vMerge="1">
                  <a:txBody>
                    <a:bodyPr/>
                    <a:lstStyle/>
                    <a:p>
                      <a:endParaRPr lang="en-US"/>
                    </a:p>
                  </a:txBody>
                  <a:tcPr/>
                </a:tc>
                <a:tc>
                  <a:txBody>
                    <a:bodyPr/>
                    <a:lstStyle/>
                    <a:p>
                      <a:pPr algn="l" fontAlgn="ctr"/>
                      <a:r>
                        <a:rPr lang="en-US" sz="900" b="1" u="none" strike="noStrike" dirty="0">
                          <a:solidFill>
                            <a:schemeClr val="tx2"/>
                          </a:solidFill>
                          <a:effectLst/>
                        </a:rPr>
                        <a:t>• Ask non-Rotarians to join in club Zoom meetings</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3526085185"/>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Reorient club giving programs to align with current community needs</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1925187987"/>
                  </a:ext>
                </a:extLst>
              </a:tr>
              <a:tr h="182568">
                <a:tc vMerge="1">
                  <a:txBody>
                    <a:bodyPr/>
                    <a:lstStyle/>
                    <a:p>
                      <a:endParaRPr lang="en-US"/>
                    </a:p>
                  </a:txBody>
                  <a:tcPr/>
                </a:tc>
                <a:tc>
                  <a:txBody>
                    <a:bodyPr/>
                    <a:lstStyle/>
                    <a:p>
                      <a:pPr algn="l" fontAlgn="ctr"/>
                      <a:r>
                        <a:rPr lang="en-US" sz="900" b="1" u="none" strike="noStrike" dirty="0">
                          <a:solidFill>
                            <a:schemeClr val="tx2"/>
                          </a:solidFill>
                          <a:effectLst/>
                        </a:rPr>
                        <a:t>• Work with local schools to provide scholarships and to assist parents who may be in financial need</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2999105898"/>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Work with local medical facilities to replace critical stocks</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1005867525"/>
                  </a:ext>
                </a:extLst>
              </a:tr>
              <a:tr h="182568">
                <a:tc vMerge="1">
                  <a:txBody>
                    <a:bodyPr/>
                    <a:lstStyle/>
                    <a:p>
                      <a:endParaRPr lang="en-US"/>
                    </a:p>
                  </a:txBody>
                  <a:tcPr/>
                </a:tc>
                <a:tc>
                  <a:txBody>
                    <a:bodyPr/>
                    <a:lstStyle/>
                    <a:p>
                      <a:pPr algn="l" fontAlgn="ctr"/>
                      <a:r>
                        <a:rPr lang="en-US" sz="900" b="1" u="none" strike="noStrike" dirty="0">
                          <a:solidFill>
                            <a:schemeClr val="tx2"/>
                          </a:solidFill>
                          <a:effectLst/>
                        </a:rPr>
                        <a:t>• Contact other Rotary clubs to determine if there is an opportunity to partner with other clubs on any projects</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3905123672"/>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Determine if there are District or Global Grants that clubs can support</a:t>
                      </a:r>
                      <a:endParaRPr lang="en-US" sz="900" b="1" i="0" u="none" strike="noStrike" dirty="0">
                        <a:solidFill>
                          <a:schemeClr val="tx2"/>
                        </a:solidFill>
                        <a:effectLst/>
                        <a:latin typeface="Calibri" panose="020F0502020204030204" pitchFamily="34" charset="0"/>
                      </a:endParaRPr>
                    </a:p>
                  </a:txBody>
                  <a:tcPr marL="182889" marR="4850" marT="4850" marB="0" anchor="ctr">
                    <a:noFill/>
                  </a:tcPr>
                </a:tc>
                <a:extLst>
                  <a:ext uri="{0D108BD9-81ED-4DB2-BD59-A6C34878D82A}">
                    <a16:rowId xmlns:a16="http://schemas.microsoft.com/office/drawing/2014/main" val="975410938"/>
                  </a:ext>
                </a:extLst>
              </a:tr>
              <a:tr h="279170">
                <a:tc rowSpan="6">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ENHANCE PARTICIPANT ENGAGEMENT</a:t>
                      </a:r>
                    </a:p>
                  </a:txBody>
                  <a:tcPr marL="4850" marR="4850" marT="4850" marB="0" anchor="ctr">
                    <a:solidFill>
                      <a:schemeClr val="accent6">
                        <a:alpha val="15000"/>
                      </a:schemeClr>
                    </a:solidFill>
                  </a:tcPr>
                </a:tc>
                <a:tc>
                  <a:txBody>
                    <a:bodyPr/>
                    <a:lstStyle/>
                    <a:p>
                      <a:pPr algn="l" fontAlgn="ctr"/>
                      <a:r>
                        <a:rPr lang="en-US" sz="900" b="1" u="none" strike="noStrike" dirty="0">
                          <a:solidFill>
                            <a:schemeClr val="tx2"/>
                          </a:solidFill>
                          <a:effectLst/>
                        </a:rPr>
                        <a:t>• Have frequent club visits by the DG, AGs, District Committee Chairs, Secretary, and Treasurer to support the club leaders</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134474741"/>
                  </a:ext>
                </a:extLst>
              </a:tr>
              <a:tr h="142010">
                <a:tc vMerge="1">
                  <a:txBody>
                    <a:bodyPr/>
                    <a:lstStyle/>
                    <a:p>
                      <a:endParaRPr lang="en-US"/>
                    </a:p>
                  </a:txBody>
                  <a:tcPr/>
                </a:tc>
                <a:tc>
                  <a:txBody>
                    <a:bodyPr/>
                    <a:lstStyle/>
                    <a:p>
                      <a:pPr algn="l" fontAlgn="ctr"/>
                      <a:r>
                        <a:rPr lang="en-US" sz="900" b="1" u="none" strike="noStrike" dirty="0">
                          <a:solidFill>
                            <a:schemeClr val="tx2"/>
                          </a:solidFill>
                          <a:effectLst/>
                        </a:rPr>
                        <a:t>• Alter the "normal" pattern</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852809630"/>
                  </a:ext>
                </a:extLst>
              </a:tr>
              <a:tr h="142010">
                <a:tc vMerge="1">
                  <a:txBody>
                    <a:bodyPr/>
                    <a:lstStyle/>
                    <a:p>
                      <a:endParaRPr lang="en-US"/>
                    </a:p>
                  </a:txBody>
                  <a:tcPr/>
                </a:tc>
                <a:tc>
                  <a:txBody>
                    <a:bodyPr/>
                    <a:lstStyle/>
                    <a:p>
                      <a:pPr algn="l" fontAlgn="ctr"/>
                      <a:r>
                        <a:rPr lang="en-US" sz="900" b="1" u="none" strike="noStrike" dirty="0">
                          <a:solidFill>
                            <a:schemeClr val="tx2"/>
                          </a:solidFill>
                          <a:effectLst/>
                        </a:rPr>
                        <a:t>• Develop community based Rotaract clubs</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3981134816"/>
                  </a:ext>
                </a:extLst>
              </a:tr>
              <a:tr h="279170">
                <a:tc vMerge="1">
                  <a:txBody>
                    <a:bodyPr/>
                    <a:lstStyle/>
                    <a:p>
                      <a:endParaRPr lang="en-US"/>
                    </a:p>
                  </a:txBody>
                  <a:tcPr/>
                </a:tc>
                <a:tc>
                  <a:txBody>
                    <a:bodyPr/>
                    <a:lstStyle/>
                    <a:p>
                      <a:pPr algn="l" fontAlgn="ctr"/>
                      <a:r>
                        <a:rPr lang="en-US" sz="900" b="1" u="none" strike="noStrike" dirty="0">
                          <a:solidFill>
                            <a:schemeClr val="tx2"/>
                          </a:solidFill>
                          <a:effectLst/>
                        </a:rPr>
                        <a:t>• Encourage and support "Rotary Means Business" events and activities.  Maybe even have a "Business Fair" to promote and support Rotarian-owned businesses</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4175142994"/>
                  </a:ext>
                </a:extLst>
              </a:tr>
              <a:tr h="142010">
                <a:tc vMerge="1">
                  <a:txBody>
                    <a:bodyPr/>
                    <a:lstStyle/>
                    <a:p>
                      <a:endParaRPr lang="en-US"/>
                    </a:p>
                  </a:txBody>
                  <a:tcPr/>
                </a:tc>
                <a:tc>
                  <a:txBody>
                    <a:bodyPr/>
                    <a:lstStyle/>
                    <a:p>
                      <a:pPr algn="l" fontAlgn="ctr"/>
                      <a:r>
                        <a:rPr lang="en-US" sz="900" b="1" u="none" strike="noStrike" dirty="0">
                          <a:solidFill>
                            <a:schemeClr val="tx2"/>
                          </a:solidFill>
                          <a:effectLst/>
                        </a:rPr>
                        <a:t>• Join with other clubs and complete larger projects</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270396745"/>
                  </a:ext>
                </a:extLst>
              </a:tr>
              <a:tr h="279170">
                <a:tc vMerge="1">
                  <a:txBody>
                    <a:bodyPr/>
                    <a:lstStyle/>
                    <a:p>
                      <a:endParaRPr lang="en-US"/>
                    </a:p>
                  </a:txBody>
                  <a:tcPr/>
                </a:tc>
                <a:tc>
                  <a:txBody>
                    <a:bodyPr/>
                    <a:lstStyle/>
                    <a:p>
                      <a:pPr algn="l" fontAlgn="ctr"/>
                      <a:r>
                        <a:rPr lang="en-US" sz="900" b="1" u="none" strike="noStrike" dirty="0">
                          <a:solidFill>
                            <a:schemeClr val="tx2"/>
                          </a:solidFill>
                          <a:effectLst/>
                        </a:rPr>
                        <a:t>• Encourage club boards to work with their members who may be in financial need &amp; club fellowship activities and events</a:t>
                      </a:r>
                      <a:endParaRPr lang="en-US" sz="900" b="1" i="0" u="none" strike="noStrike" dirty="0">
                        <a:solidFill>
                          <a:schemeClr val="tx2"/>
                        </a:solidFill>
                        <a:effectLst/>
                        <a:latin typeface="Calibri (Body)"/>
                      </a:endParaRPr>
                    </a:p>
                  </a:txBody>
                  <a:tcPr marL="182889" marR="4850" marT="4850" marB="0" anchor="ctr">
                    <a:solidFill>
                      <a:schemeClr val="accent6">
                        <a:alpha val="15000"/>
                      </a:schemeClr>
                    </a:solidFill>
                  </a:tcPr>
                </a:tc>
                <a:extLst>
                  <a:ext uri="{0D108BD9-81ED-4DB2-BD59-A6C34878D82A}">
                    <a16:rowId xmlns:a16="http://schemas.microsoft.com/office/drawing/2014/main" val="191602273"/>
                  </a:ext>
                </a:extLst>
              </a:tr>
              <a:tr h="154898">
                <a:tc rowSpan="5">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INCREASE OUR ABILITY TO ADAPT</a:t>
                      </a:r>
                    </a:p>
                  </a:txBody>
                  <a:tcPr marL="4850" marR="4850" marT="4850" marB="0" anchor="ctr">
                    <a:noFill/>
                  </a:tcPr>
                </a:tc>
                <a:tc>
                  <a:txBody>
                    <a:bodyPr/>
                    <a:lstStyle/>
                    <a:p>
                      <a:pPr algn="l" fontAlgn="ctr"/>
                      <a:r>
                        <a:rPr lang="en-US" sz="900" b="1" u="none" strike="noStrike" dirty="0">
                          <a:solidFill>
                            <a:schemeClr val="tx2"/>
                          </a:solidFill>
                          <a:effectLst/>
                        </a:rPr>
                        <a:t>• Develop a comprehensive Club membership Plan </a:t>
                      </a:r>
                      <a:endParaRPr lang="en-US" sz="900" b="1" i="0" u="none" strike="noStrike" dirty="0">
                        <a:solidFill>
                          <a:schemeClr val="tx2"/>
                        </a:solidFill>
                        <a:effectLst/>
                        <a:latin typeface="Calibri (Body)"/>
                      </a:endParaRPr>
                    </a:p>
                  </a:txBody>
                  <a:tcPr marL="182889" marR="4850" marT="4850" marB="0" anchor="ctr">
                    <a:noFill/>
                  </a:tcPr>
                </a:tc>
                <a:extLst>
                  <a:ext uri="{0D108BD9-81ED-4DB2-BD59-A6C34878D82A}">
                    <a16:rowId xmlns:a16="http://schemas.microsoft.com/office/drawing/2014/main" val="4181344160"/>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Ask every Rotarian to be in charge of membership in the Club – set goals</a:t>
                      </a:r>
                      <a:endParaRPr lang="en-US" sz="900" b="1" i="0" u="none" strike="noStrike" dirty="0">
                        <a:solidFill>
                          <a:schemeClr val="tx2"/>
                        </a:solidFill>
                        <a:effectLst/>
                        <a:latin typeface="Calibri (Body)"/>
                      </a:endParaRPr>
                    </a:p>
                  </a:txBody>
                  <a:tcPr marL="182889" marR="4850" marT="4850" marB="0" anchor="ctr">
                    <a:noFill/>
                  </a:tcPr>
                </a:tc>
                <a:extLst>
                  <a:ext uri="{0D108BD9-81ED-4DB2-BD59-A6C34878D82A}">
                    <a16:rowId xmlns:a16="http://schemas.microsoft.com/office/drawing/2014/main" val="1792111508"/>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Develop "mobile" membership visiting different businesses once we can safely do so</a:t>
                      </a:r>
                      <a:endParaRPr lang="en-US" sz="900" b="1" i="0" u="none" strike="noStrike" dirty="0">
                        <a:solidFill>
                          <a:schemeClr val="tx2"/>
                        </a:solidFill>
                        <a:effectLst/>
                        <a:latin typeface="Calibri (Body)"/>
                      </a:endParaRPr>
                    </a:p>
                  </a:txBody>
                  <a:tcPr marL="182889" marR="4850" marT="4850" marB="0" anchor="ctr">
                    <a:noFill/>
                  </a:tcPr>
                </a:tc>
                <a:extLst>
                  <a:ext uri="{0D108BD9-81ED-4DB2-BD59-A6C34878D82A}">
                    <a16:rowId xmlns:a16="http://schemas.microsoft.com/office/drawing/2014/main" val="1180201946"/>
                  </a:ext>
                </a:extLst>
              </a:tr>
              <a:tr h="279170">
                <a:tc vMerge="1">
                  <a:txBody>
                    <a:bodyPr/>
                    <a:lstStyle/>
                    <a:p>
                      <a:endParaRPr lang="en-US"/>
                    </a:p>
                  </a:txBody>
                  <a:tcPr/>
                </a:tc>
                <a:tc>
                  <a:txBody>
                    <a:bodyPr/>
                    <a:lstStyle/>
                    <a:p>
                      <a:pPr algn="l" fontAlgn="ctr"/>
                      <a:r>
                        <a:rPr lang="en-US" sz="900" b="1" u="none" strike="noStrike" dirty="0">
                          <a:solidFill>
                            <a:schemeClr val="tx2"/>
                          </a:solidFill>
                          <a:effectLst/>
                        </a:rPr>
                        <a:t>• Identify who may need the most assistance in membership and develop contingency options for them; have frank conversations about "consolidating" clubs and assist in transferring members as needed</a:t>
                      </a:r>
                      <a:endParaRPr lang="en-US" sz="900" b="1" i="0" u="none" strike="noStrike" dirty="0">
                        <a:solidFill>
                          <a:schemeClr val="tx2"/>
                        </a:solidFill>
                        <a:effectLst/>
                        <a:latin typeface="Calibri (Body)"/>
                      </a:endParaRPr>
                    </a:p>
                  </a:txBody>
                  <a:tcPr marL="182889" marR="4850" marT="4850" marB="0" anchor="ctr">
                    <a:noFill/>
                  </a:tcPr>
                </a:tc>
                <a:extLst>
                  <a:ext uri="{0D108BD9-81ED-4DB2-BD59-A6C34878D82A}">
                    <a16:rowId xmlns:a16="http://schemas.microsoft.com/office/drawing/2014/main" val="2976000765"/>
                  </a:ext>
                </a:extLst>
              </a:tr>
              <a:tr h="154898">
                <a:tc vMerge="1">
                  <a:txBody>
                    <a:bodyPr/>
                    <a:lstStyle/>
                    <a:p>
                      <a:endParaRPr lang="en-US"/>
                    </a:p>
                  </a:txBody>
                  <a:tcPr/>
                </a:tc>
                <a:tc>
                  <a:txBody>
                    <a:bodyPr/>
                    <a:lstStyle/>
                    <a:p>
                      <a:pPr algn="l" fontAlgn="ctr"/>
                      <a:r>
                        <a:rPr lang="en-US" sz="900" b="1" u="none" strike="noStrike" dirty="0">
                          <a:solidFill>
                            <a:schemeClr val="tx2"/>
                          </a:solidFill>
                          <a:effectLst/>
                        </a:rPr>
                        <a:t>• Keep clubs informed about area and district-level activities to expand knowledge of Rotary    </a:t>
                      </a:r>
                      <a:endParaRPr lang="en-US" sz="900" b="1" i="0" u="none" strike="noStrike" dirty="0">
                        <a:solidFill>
                          <a:schemeClr val="tx2"/>
                        </a:solidFill>
                        <a:effectLst/>
                        <a:latin typeface="Calibri (Body)"/>
                      </a:endParaRPr>
                    </a:p>
                  </a:txBody>
                  <a:tcPr marL="182889" marR="4850" marT="4850" marB="0" anchor="ctr">
                    <a:noFill/>
                  </a:tcPr>
                </a:tc>
                <a:extLst>
                  <a:ext uri="{0D108BD9-81ED-4DB2-BD59-A6C34878D82A}">
                    <a16:rowId xmlns:a16="http://schemas.microsoft.com/office/drawing/2014/main" val="1943657151"/>
                  </a:ext>
                </a:extLst>
              </a:tr>
            </a:tbl>
          </a:graphicData>
        </a:graphic>
      </p:graphicFrame>
      <p:sp>
        <p:nvSpPr>
          <p:cNvPr id="37" name="Rectangle 36">
            <a:extLst>
              <a:ext uri="{FF2B5EF4-FFF2-40B4-BE49-F238E27FC236}">
                <a16:creationId xmlns:a16="http://schemas.microsoft.com/office/drawing/2014/main" id="{E5E5279A-5BB4-43DC-B45D-54F30D6DA162}"/>
              </a:ext>
            </a:extLst>
          </p:cNvPr>
          <p:cNvSpPr/>
          <p:nvPr/>
        </p:nvSpPr>
        <p:spPr>
          <a:xfrm>
            <a:off x="76200" y="12477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F3007F68-422E-41A5-A44F-E8BEEC253BF8}"/>
              </a:ext>
            </a:extLst>
          </p:cNvPr>
          <p:cNvSpPr/>
          <p:nvPr/>
        </p:nvSpPr>
        <p:spPr>
          <a:xfrm>
            <a:off x="76200" y="2085975"/>
            <a:ext cx="990600" cy="76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37F2314C-7E89-4357-9EA8-6B5E4CEEB27E}"/>
              </a:ext>
            </a:extLst>
          </p:cNvPr>
          <p:cNvSpPr/>
          <p:nvPr/>
        </p:nvSpPr>
        <p:spPr>
          <a:xfrm>
            <a:off x="76200" y="29606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 name="Group 46">
            <a:extLst>
              <a:ext uri="{FF2B5EF4-FFF2-40B4-BE49-F238E27FC236}">
                <a16:creationId xmlns:a16="http://schemas.microsoft.com/office/drawing/2014/main" id="{D44C4B33-D063-4D9B-8B78-CDB6F5D4CB69}"/>
              </a:ext>
            </a:extLst>
          </p:cNvPr>
          <p:cNvGrpSpPr/>
          <p:nvPr/>
        </p:nvGrpSpPr>
        <p:grpSpPr>
          <a:xfrm>
            <a:off x="297180" y="1355138"/>
            <a:ext cx="548640" cy="548640"/>
            <a:chOff x="101600" y="1588"/>
            <a:chExt cx="1220787" cy="1217612"/>
          </a:xfrm>
          <a:solidFill>
            <a:schemeClr val="bg1"/>
          </a:solidFill>
        </p:grpSpPr>
        <p:sp>
          <p:nvSpPr>
            <p:cNvPr id="50" name="Freeform 9">
              <a:extLst>
                <a:ext uri="{FF2B5EF4-FFF2-40B4-BE49-F238E27FC236}">
                  <a16:creationId xmlns:a16="http://schemas.microsoft.com/office/drawing/2014/main" id="{CE1DA413-FDF8-487A-A119-F3074A7145B3}"/>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51" name="Freeform 10">
              <a:extLst>
                <a:ext uri="{FF2B5EF4-FFF2-40B4-BE49-F238E27FC236}">
                  <a16:creationId xmlns:a16="http://schemas.microsoft.com/office/drawing/2014/main" id="{63AAB7D5-3642-4075-B301-27DA5F6B5ABB}"/>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52" name="Group 122">
            <a:extLst>
              <a:ext uri="{FF2B5EF4-FFF2-40B4-BE49-F238E27FC236}">
                <a16:creationId xmlns:a16="http://schemas.microsoft.com/office/drawing/2014/main" id="{06D73306-D1D8-4070-859F-A5038490D019}"/>
              </a:ext>
            </a:extLst>
          </p:cNvPr>
          <p:cNvGrpSpPr>
            <a:grpSpLocks noChangeAspect="1"/>
          </p:cNvGrpSpPr>
          <p:nvPr/>
        </p:nvGrpSpPr>
        <p:grpSpPr bwMode="auto">
          <a:xfrm>
            <a:off x="338156" y="3067481"/>
            <a:ext cx="466689" cy="548640"/>
            <a:chOff x="2601" y="1750"/>
            <a:chExt cx="541" cy="636"/>
          </a:xfrm>
          <a:solidFill>
            <a:schemeClr val="bg1"/>
          </a:solidFill>
        </p:grpSpPr>
        <p:sp>
          <p:nvSpPr>
            <p:cNvPr id="53" name="Freeform 123">
              <a:extLst>
                <a:ext uri="{FF2B5EF4-FFF2-40B4-BE49-F238E27FC236}">
                  <a16:creationId xmlns:a16="http://schemas.microsoft.com/office/drawing/2014/main" id="{37D20D68-7E0F-46E1-B6E3-5C225E99FF3F}"/>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54" name="Freeform 124">
              <a:extLst>
                <a:ext uri="{FF2B5EF4-FFF2-40B4-BE49-F238E27FC236}">
                  <a16:creationId xmlns:a16="http://schemas.microsoft.com/office/drawing/2014/main" id="{49E72BD4-D328-4257-A49B-6D391A200DAD}"/>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55" name="Group 54">
            <a:extLst>
              <a:ext uri="{FF2B5EF4-FFF2-40B4-BE49-F238E27FC236}">
                <a16:creationId xmlns:a16="http://schemas.microsoft.com/office/drawing/2014/main" id="{4E3B4FC3-973E-4E53-808F-DA2B6B729050}"/>
              </a:ext>
            </a:extLst>
          </p:cNvPr>
          <p:cNvGrpSpPr/>
          <p:nvPr/>
        </p:nvGrpSpPr>
        <p:grpSpPr>
          <a:xfrm>
            <a:off x="297180" y="2192475"/>
            <a:ext cx="548640" cy="548640"/>
            <a:chOff x="4805861" y="4168869"/>
            <a:chExt cx="569388" cy="569388"/>
          </a:xfrm>
          <a:solidFill>
            <a:schemeClr val="bg1"/>
          </a:solidFill>
        </p:grpSpPr>
        <p:sp>
          <p:nvSpPr>
            <p:cNvPr id="56" name="Freeform 431">
              <a:extLst>
                <a:ext uri="{FF2B5EF4-FFF2-40B4-BE49-F238E27FC236}">
                  <a16:creationId xmlns:a16="http://schemas.microsoft.com/office/drawing/2014/main" id="{420D9600-3917-44AA-828D-357C0E29333D}"/>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57" name="Freeform 432">
              <a:extLst>
                <a:ext uri="{FF2B5EF4-FFF2-40B4-BE49-F238E27FC236}">
                  <a16:creationId xmlns:a16="http://schemas.microsoft.com/office/drawing/2014/main" id="{0921A778-ABEE-4F44-A82D-3801CB526957}"/>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58" name="Freeform 433">
              <a:extLst>
                <a:ext uri="{FF2B5EF4-FFF2-40B4-BE49-F238E27FC236}">
                  <a16:creationId xmlns:a16="http://schemas.microsoft.com/office/drawing/2014/main" id="{99BFAC08-AFC4-42DD-8627-C436D368626B}"/>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sp>
        <p:nvSpPr>
          <p:cNvPr id="59" name="Rectangle 58">
            <a:extLst>
              <a:ext uri="{FF2B5EF4-FFF2-40B4-BE49-F238E27FC236}">
                <a16:creationId xmlns:a16="http://schemas.microsoft.com/office/drawing/2014/main" id="{B655811D-CC66-49AF-8CE6-D1041B658538}"/>
              </a:ext>
            </a:extLst>
          </p:cNvPr>
          <p:cNvSpPr/>
          <p:nvPr/>
        </p:nvSpPr>
        <p:spPr>
          <a:xfrm>
            <a:off x="76200" y="37607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712" name="Picture 59" descr="A picture containing computer, room, clock&#10;&#10;Description automatically generated">
            <a:extLst>
              <a:ext uri="{FF2B5EF4-FFF2-40B4-BE49-F238E27FC236}">
                <a16:creationId xmlns:a16="http://schemas.microsoft.com/office/drawing/2014/main" id="{C15DE8AA-85AC-4400-8912-8F8B8C167B57}"/>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b="12430"/>
          <a:stretch>
            <a:fillRect/>
          </a:stretch>
        </p:blipFill>
        <p:spPr bwMode="auto">
          <a:xfrm>
            <a:off x="217488" y="3867150"/>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07DE-14F4-4783-A921-856DD3BD8554}"/>
              </a:ext>
            </a:extLst>
          </p:cNvPr>
          <p:cNvSpPr>
            <a:spLocks noGrp="1"/>
          </p:cNvSpPr>
          <p:nvPr>
            <p:ph type="title"/>
          </p:nvPr>
        </p:nvSpPr>
        <p:spPr/>
        <p:txBody>
          <a:bodyPr/>
          <a:lstStyle/>
          <a:p>
            <a:pPr>
              <a:defRPr/>
            </a:pPr>
            <a:r>
              <a:rPr lang="en-US" b="1" spc="300" dirty="0"/>
              <a:t>CONTINUATION – BUILD CONFIDENCE</a:t>
            </a:r>
          </a:p>
        </p:txBody>
      </p:sp>
      <p:graphicFrame>
        <p:nvGraphicFramePr>
          <p:cNvPr id="27" name="Table 26">
            <a:extLst>
              <a:ext uri="{FF2B5EF4-FFF2-40B4-BE49-F238E27FC236}">
                <a16:creationId xmlns:a16="http://schemas.microsoft.com/office/drawing/2014/main" id="{94DD737F-16D6-4584-810C-EF326B493F33}"/>
              </a:ext>
            </a:extLst>
          </p:cNvPr>
          <p:cNvGraphicFramePr>
            <a:graphicFrameLocks noGrp="1"/>
          </p:cNvGraphicFramePr>
          <p:nvPr>
            <p:extLst>
              <p:ext uri="{D42A27DB-BD31-4B8C-83A1-F6EECF244321}">
                <p14:modId xmlns:p14="http://schemas.microsoft.com/office/powerpoint/2010/main" val="801090920"/>
              </p:ext>
            </p:extLst>
          </p:nvPr>
        </p:nvGraphicFramePr>
        <p:xfrm>
          <a:off x="1682750" y="900113"/>
          <a:ext cx="7156450" cy="4127503"/>
        </p:xfrm>
        <a:graphic>
          <a:graphicData uri="http://schemas.openxmlformats.org/drawingml/2006/table">
            <a:tbl>
              <a:tblPr>
                <a:tableStyleId>{5C22544A-7EE6-4342-B048-85BDC9FD1C3A}</a:tableStyleId>
              </a:tblPr>
              <a:tblGrid>
                <a:gridCol w="1441020">
                  <a:extLst>
                    <a:ext uri="{9D8B030D-6E8A-4147-A177-3AD203B41FA5}">
                      <a16:colId xmlns:a16="http://schemas.microsoft.com/office/drawing/2014/main" val="2436500715"/>
                    </a:ext>
                  </a:extLst>
                </a:gridCol>
                <a:gridCol w="5715430">
                  <a:extLst>
                    <a:ext uri="{9D8B030D-6E8A-4147-A177-3AD203B41FA5}">
                      <a16:colId xmlns:a16="http://schemas.microsoft.com/office/drawing/2014/main" val="4006073993"/>
                    </a:ext>
                  </a:extLst>
                </a:gridCol>
              </a:tblGrid>
              <a:tr h="261549">
                <a:tc>
                  <a:txBody>
                    <a:bodyPr/>
                    <a:lstStyle/>
                    <a:p>
                      <a:pPr algn="ctr" fontAlgn="ctr"/>
                      <a:r>
                        <a:rPr lang="en-US" sz="1600" b="1" u="none" strike="noStrike" dirty="0">
                          <a:solidFill>
                            <a:schemeClr val="bg1">
                              <a:lumMod val="95000"/>
                            </a:schemeClr>
                          </a:solidFill>
                          <a:effectLst/>
                          <a:latin typeface="Segoe Print" panose="02000600000000000000" pitchFamily="2" charset="0"/>
                        </a:rPr>
                        <a:t>GOALS</a:t>
                      </a:r>
                      <a:endParaRPr lang="en-US" sz="1600" b="1" i="0" u="none" strike="noStrike" dirty="0">
                        <a:solidFill>
                          <a:schemeClr val="bg1">
                            <a:lumMod val="95000"/>
                          </a:schemeClr>
                        </a:solidFill>
                        <a:effectLst/>
                        <a:latin typeface="Segoe Print" panose="02000600000000000000" pitchFamily="2" charset="0"/>
                      </a:endParaRPr>
                    </a:p>
                  </a:txBody>
                  <a:tcPr marL="7998" marR="7998" marT="7997" marB="0" anchor="ctr">
                    <a:solidFill>
                      <a:schemeClr val="accent4"/>
                    </a:solidFill>
                  </a:tcPr>
                </a:tc>
                <a:tc>
                  <a:txBody>
                    <a:bodyPr/>
                    <a:lstStyle/>
                    <a:p>
                      <a:pPr algn="ctr" fontAlgn="ctr"/>
                      <a:r>
                        <a:rPr lang="en-US" sz="1600" b="1" u="none" strike="noStrike" dirty="0">
                          <a:solidFill>
                            <a:schemeClr val="bg1">
                              <a:lumMod val="95000"/>
                            </a:schemeClr>
                          </a:solidFill>
                          <a:effectLst/>
                          <a:latin typeface="Segoe Print" panose="02000600000000000000" pitchFamily="2" charset="0"/>
                        </a:rPr>
                        <a:t>ACTIONS</a:t>
                      </a:r>
                      <a:endParaRPr lang="en-US" sz="1600" b="1" i="1" u="none" strike="noStrike" dirty="0">
                        <a:solidFill>
                          <a:schemeClr val="bg1">
                            <a:lumMod val="95000"/>
                          </a:schemeClr>
                        </a:solidFill>
                        <a:effectLst/>
                        <a:latin typeface="Segoe Print" panose="02000600000000000000" pitchFamily="2" charset="0"/>
                      </a:endParaRPr>
                    </a:p>
                  </a:txBody>
                  <a:tcPr marL="7998" marR="7998" marT="7997" marB="0" anchor="ctr">
                    <a:solidFill>
                      <a:schemeClr val="accent4"/>
                    </a:solidFill>
                  </a:tcPr>
                </a:tc>
                <a:extLst>
                  <a:ext uri="{0D108BD9-81ED-4DB2-BD59-A6C34878D82A}">
                    <a16:rowId xmlns:a16="http://schemas.microsoft.com/office/drawing/2014/main" val="4000852142"/>
                  </a:ext>
                </a:extLst>
              </a:tr>
              <a:tr h="192348">
                <a:tc rowSpan="3">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INCREASE OUR IMPACT</a:t>
                      </a:r>
                    </a:p>
                  </a:txBody>
                  <a:tcPr marL="6108" marR="6108" marT="6108" marB="0" anchor="ctr">
                    <a:solidFill>
                      <a:schemeClr val="accent4">
                        <a:alpha val="15000"/>
                      </a:schemeClr>
                    </a:solidFill>
                  </a:tcPr>
                </a:tc>
                <a:tc>
                  <a:txBody>
                    <a:bodyPr/>
                    <a:lstStyle/>
                    <a:p>
                      <a:pPr algn="l" fontAlgn="ctr"/>
                      <a:r>
                        <a:rPr lang="en-US" sz="1000" b="1" u="none" strike="noStrike" dirty="0">
                          <a:solidFill>
                            <a:schemeClr val="tx2"/>
                          </a:solidFill>
                          <a:effectLst/>
                        </a:rPr>
                        <a:t>• Identify and participate in a large project together with other clubs</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4133968440"/>
                  </a:ext>
                </a:extLst>
              </a:tr>
              <a:tr h="192348">
                <a:tc vMerge="1">
                  <a:txBody>
                    <a:bodyPr/>
                    <a:lstStyle/>
                    <a:p>
                      <a:endParaRPr lang="en-US"/>
                    </a:p>
                  </a:txBody>
                  <a:tcPr/>
                </a:tc>
                <a:tc>
                  <a:txBody>
                    <a:bodyPr/>
                    <a:lstStyle/>
                    <a:p>
                      <a:pPr algn="l" fontAlgn="ctr"/>
                      <a:r>
                        <a:rPr lang="en-US" sz="1000" b="1" u="none" strike="noStrike" dirty="0">
                          <a:solidFill>
                            <a:schemeClr val="tx2"/>
                          </a:solidFill>
                          <a:effectLst/>
                        </a:rPr>
                        <a:t>• Use Public Image means to highlight the projects and activities in which clubs are participating</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1466835398"/>
                  </a:ext>
                </a:extLst>
              </a:tr>
              <a:tr h="187844">
                <a:tc vMerge="1">
                  <a:txBody>
                    <a:bodyPr/>
                    <a:lstStyle/>
                    <a:p>
                      <a:endParaRPr lang="en-US"/>
                    </a:p>
                  </a:txBody>
                  <a:tcPr/>
                </a:tc>
                <a:tc>
                  <a:txBody>
                    <a:bodyPr/>
                    <a:lstStyle/>
                    <a:p>
                      <a:pPr algn="l" fontAlgn="ctr"/>
                      <a:r>
                        <a:rPr lang="en-US" sz="1000" b="1" u="none" strike="noStrike" dirty="0">
                          <a:solidFill>
                            <a:schemeClr val="tx2"/>
                          </a:solidFill>
                          <a:effectLst/>
                        </a:rPr>
                        <a:t>• Use local media to tell Rotary Stories and show People of Action in action</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2295305554"/>
                  </a:ext>
                </a:extLst>
              </a:tr>
              <a:tr h="158514">
                <a:tc rowSpan="6">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EXPAND OUR REACH</a:t>
                      </a:r>
                    </a:p>
                  </a:txBody>
                  <a:tcPr marL="6108" marR="6108" marT="6108" marB="0" anchor="ctr">
                    <a:noFill/>
                  </a:tcPr>
                </a:tc>
                <a:tc>
                  <a:txBody>
                    <a:bodyPr/>
                    <a:lstStyle/>
                    <a:p>
                      <a:pPr algn="l" fontAlgn="ctr"/>
                      <a:r>
                        <a:rPr lang="en-US" sz="1000" b="1" u="none" strike="noStrike" dirty="0">
                          <a:solidFill>
                            <a:schemeClr val="tx2"/>
                          </a:solidFill>
                          <a:effectLst/>
                        </a:rPr>
                        <a:t>• Search out international projects in which to participate</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879686805"/>
                  </a:ext>
                </a:extLst>
              </a:tr>
              <a:tr h="192348">
                <a:tc vMerge="1">
                  <a:txBody>
                    <a:bodyPr/>
                    <a:lstStyle/>
                    <a:p>
                      <a:endParaRPr lang="en-US"/>
                    </a:p>
                  </a:txBody>
                  <a:tcPr/>
                </a:tc>
                <a:tc>
                  <a:txBody>
                    <a:bodyPr/>
                    <a:lstStyle/>
                    <a:p>
                      <a:pPr algn="l" fontAlgn="ctr"/>
                      <a:r>
                        <a:rPr lang="en-US" sz="1000" b="1" u="none" strike="noStrike" dirty="0">
                          <a:solidFill>
                            <a:schemeClr val="tx2"/>
                          </a:solidFill>
                          <a:effectLst/>
                        </a:rPr>
                        <a:t>• Continue to develop new clubs using creative and innovative models</a:t>
                      </a:r>
                      <a:endParaRPr lang="en-US" sz="1000" b="1" i="0" u="none" strike="noStrike" dirty="0">
                        <a:solidFill>
                          <a:schemeClr val="tx2"/>
                        </a:solidFill>
                        <a:effectLst/>
                        <a:latin typeface="Calibri" panose="020F0502020204030204" pitchFamily="34" charset="0"/>
                      </a:endParaRPr>
                    </a:p>
                  </a:txBody>
                  <a:tcPr marL="182894" marR="6108" marT="6108" marB="0" anchor="ctr">
                    <a:noFill/>
                  </a:tcPr>
                </a:tc>
                <a:extLst>
                  <a:ext uri="{0D108BD9-81ED-4DB2-BD59-A6C34878D82A}">
                    <a16:rowId xmlns:a16="http://schemas.microsoft.com/office/drawing/2014/main" val="1230318077"/>
                  </a:ext>
                </a:extLst>
              </a:tr>
              <a:tr h="158514">
                <a:tc vMerge="1">
                  <a:txBody>
                    <a:bodyPr/>
                    <a:lstStyle/>
                    <a:p>
                      <a:endParaRPr lang="en-US"/>
                    </a:p>
                  </a:txBody>
                  <a:tcPr/>
                </a:tc>
                <a:tc>
                  <a:txBody>
                    <a:bodyPr/>
                    <a:lstStyle/>
                    <a:p>
                      <a:pPr algn="l" fontAlgn="ctr"/>
                      <a:r>
                        <a:rPr lang="en-US" sz="1000" b="1" u="none" strike="noStrike" dirty="0">
                          <a:solidFill>
                            <a:schemeClr val="tx2"/>
                          </a:solidFill>
                          <a:effectLst/>
                        </a:rPr>
                        <a:t>•  Be proactive and aggressive in implementing the plan</a:t>
                      </a:r>
                      <a:endParaRPr lang="en-US" sz="1000" b="1" i="0" u="none" strike="noStrike" dirty="0">
                        <a:solidFill>
                          <a:schemeClr val="tx2"/>
                        </a:solidFill>
                        <a:effectLst/>
                        <a:latin typeface="Calibri" panose="020F0502020204030204" pitchFamily="34" charset="0"/>
                      </a:endParaRPr>
                    </a:p>
                  </a:txBody>
                  <a:tcPr marL="182894" marR="6108" marT="6108" marB="0" anchor="ctr">
                    <a:noFill/>
                  </a:tcPr>
                </a:tc>
                <a:extLst>
                  <a:ext uri="{0D108BD9-81ED-4DB2-BD59-A6C34878D82A}">
                    <a16:rowId xmlns:a16="http://schemas.microsoft.com/office/drawing/2014/main" val="710066744"/>
                  </a:ext>
                </a:extLst>
              </a:tr>
              <a:tr h="310919">
                <a:tc vMerge="1">
                  <a:txBody>
                    <a:bodyPr/>
                    <a:lstStyle/>
                    <a:p>
                      <a:endParaRPr lang="en-US"/>
                    </a:p>
                  </a:txBody>
                  <a:tcPr/>
                </a:tc>
                <a:tc>
                  <a:txBody>
                    <a:bodyPr/>
                    <a:lstStyle/>
                    <a:p>
                      <a:pPr algn="l" fontAlgn="ctr"/>
                      <a:r>
                        <a:rPr lang="en-US" sz="1000" b="1" u="none" strike="noStrike" dirty="0">
                          <a:solidFill>
                            <a:schemeClr val="tx2"/>
                          </a:solidFill>
                          <a:effectLst/>
                        </a:rPr>
                        <a:t>• Be bold and strong and clearly demonstrate the we are People of Action ready for action and ready to move forward immediately</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2818873585"/>
                  </a:ext>
                </a:extLst>
              </a:tr>
              <a:tr h="158514">
                <a:tc vMerge="1">
                  <a:txBody>
                    <a:bodyPr/>
                    <a:lstStyle/>
                    <a:p>
                      <a:endParaRPr lang="en-US"/>
                    </a:p>
                  </a:txBody>
                  <a:tcPr/>
                </a:tc>
                <a:tc>
                  <a:txBody>
                    <a:bodyPr/>
                    <a:lstStyle/>
                    <a:p>
                      <a:pPr algn="l" fontAlgn="ctr"/>
                      <a:r>
                        <a:rPr lang="en-US" sz="1000" b="1" u="none" strike="noStrike" dirty="0">
                          <a:solidFill>
                            <a:schemeClr val="tx2"/>
                          </a:solidFill>
                          <a:effectLst/>
                        </a:rPr>
                        <a:t>• Think forward:  Plan for 2021 - 2022 activities and events</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1036156149"/>
                  </a:ext>
                </a:extLst>
              </a:tr>
              <a:tr h="310919">
                <a:tc vMerge="1">
                  <a:txBody>
                    <a:bodyPr/>
                    <a:lstStyle/>
                    <a:p>
                      <a:endParaRPr lang="en-US"/>
                    </a:p>
                  </a:txBody>
                  <a:tcPr/>
                </a:tc>
                <a:tc>
                  <a:txBody>
                    <a:bodyPr/>
                    <a:lstStyle/>
                    <a:p>
                      <a:pPr algn="l" fontAlgn="ctr"/>
                      <a:r>
                        <a:rPr lang="en-US" sz="1000" b="1" u="none" strike="noStrike" dirty="0">
                          <a:solidFill>
                            <a:schemeClr val="tx2"/>
                          </a:solidFill>
                          <a:effectLst/>
                        </a:rPr>
                        <a:t>• What could leadership ensure that your Club is plugged into? PETS, Team Training, District Assemblies, Conferences, Awards and Guards and Changing of the Guard Activities and other District and Club events</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2081719943"/>
                  </a:ext>
                </a:extLst>
              </a:tr>
              <a:tr h="226708">
                <a:tc rowSpan="4">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ENHANCE PARTICIPANT ENGAGEMENT</a:t>
                      </a:r>
                    </a:p>
                  </a:txBody>
                  <a:tcPr marL="6108" marR="6108" marT="6108" marB="0" anchor="ctr">
                    <a:solidFill>
                      <a:schemeClr val="accent4">
                        <a:alpha val="15000"/>
                      </a:schemeClr>
                    </a:solidFill>
                  </a:tcPr>
                </a:tc>
                <a:tc>
                  <a:txBody>
                    <a:bodyPr/>
                    <a:lstStyle/>
                    <a:p>
                      <a:pPr algn="l" fontAlgn="ctr"/>
                      <a:r>
                        <a:rPr lang="en-US" sz="1000" b="1" u="none" strike="noStrike" dirty="0">
                          <a:solidFill>
                            <a:schemeClr val="tx2"/>
                          </a:solidFill>
                          <a:effectLst/>
                        </a:rPr>
                        <a:t>• Make education and training opportunities for members easy to participate in, rewarding, and fun</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2966245052"/>
                  </a:ext>
                </a:extLst>
              </a:tr>
              <a:tr h="226708">
                <a:tc vMerge="1">
                  <a:txBody>
                    <a:bodyPr/>
                    <a:lstStyle/>
                    <a:p>
                      <a:endParaRPr lang="en-US"/>
                    </a:p>
                  </a:txBody>
                  <a:tcPr/>
                </a:tc>
                <a:tc>
                  <a:txBody>
                    <a:bodyPr/>
                    <a:lstStyle/>
                    <a:p>
                      <a:pPr algn="l" fontAlgn="ctr"/>
                      <a:r>
                        <a:rPr lang="en-US" sz="1000" b="1" u="none" strike="noStrike" dirty="0">
                          <a:solidFill>
                            <a:schemeClr val="tx2"/>
                          </a:solidFill>
                          <a:effectLst/>
                        </a:rPr>
                        <a:t>• Organize intra-district activities and events so clubs get to know one another and work together</a:t>
                      </a:r>
                      <a:endParaRPr lang="en-US" sz="1000" b="1" i="0" u="none" strike="noStrike" dirty="0">
                        <a:solidFill>
                          <a:schemeClr val="tx2"/>
                        </a:solidFill>
                        <a:effectLst/>
                        <a:latin typeface="Calibri" panose="020F0502020204030204" pitchFamily="34" charset="0"/>
                      </a:endParaRPr>
                    </a:p>
                  </a:txBody>
                  <a:tcPr marL="182894" marR="6108" marT="6108" marB="0" anchor="ctr">
                    <a:solidFill>
                      <a:schemeClr val="accent4">
                        <a:alpha val="15000"/>
                      </a:schemeClr>
                    </a:solidFill>
                  </a:tcPr>
                </a:tc>
                <a:extLst>
                  <a:ext uri="{0D108BD9-81ED-4DB2-BD59-A6C34878D82A}">
                    <a16:rowId xmlns:a16="http://schemas.microsoft.com/office/drawing/2014/main" val="2492402674"/>
                  </a:ext>
                </a:extLst>
              </a:tr>
              <a:tr h="158514">
                <a:tc vMerge="1">
                  <a:txBody>
                    <a:bodyPr/>
                    <a:lstStyle/>
                    <a:p>
                      <a:endParaRPr lang="en-US"/>
                    </a:p>
                  </a:txBody>
                  <a:tcPr/>
                </a:tc>
                <a:tc>
                  <a:txBody>
                    <a:bodyPr/>
                    <a:lstStyle/>
                    <a:p>
                      <a:pPr algn="l" fontAlgn="ctr"/>
                      <a:r>
                        <a:rPr lang="en-US" sz="1000" b="1" u="none" strike="noStrike" dirty="0">
                          <a:solidFill>
                            <a:schemeClr val="tx2"/>
                          </a:solidFill>
                          <a:effectLst/>
                        </a:rPr>
                        <a:t>• Encourage the development of satellite clubs</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268662072"/>
                  </a:ext>
                </a:extLst>
              </a:tr>
              <a:tr h="310919">
                <a:tc vMerge="1">
                  <a:txBody>
                    <a:bodyPr/>
                    <a:lstStyle/>
                    <a:p>
                      <a:endParaRPr lang="en-US"/>
                    </a:p>
                  </a:txBody>
                  <a:tcPr/>
                </a:tc>
                <a:tc>
                  <a:txBody>
                    <a:bodyPr/>
                    <a:lstStyle/>
                    <a:p>
                      <a:pPr algn="l" fontAlgn="ctr"/>
                      <a:r>
                        <a:rPr lang="en-US" sz="1000" b="1" u="none" strike="noStrike" dirty="0">
                          <a:solidFill>
                            <a:schemeClr val="tx2"/>
                          </a:solidFill>
                          <a:effectLst/>
                        </a:rPr>
                        <a:t>• Reward and thank clubs and their members for their hard work in keeping Rotary strong during the past very trying year</a:t>
                      </a:r>
                      <a:endParaRPr lang="en-US" sz="1000" b="1" i="0" u="none" strike="noStrike" dirty="0">
                        <a:solidFill>
                          <a:schemeClr val="tx2"/>
                        </a:solidFill>
                        <a:effectLst/>
                        <a:latin typeface="Calibri (Body)"/>
                      </a:endParaRPr>
                    </a:p>
                  </a:txBody>
                  <a:tcPr marL="182894" marR="6108" marT="6108" marB="0" anchor="ctr">
                    <a:solidFill>
                      <a:schemeClr val="accent4">
                        <a:alpha val="15000"/>
                      </a:schemeClr>
                    </a:solidFill>
                  </a:tcPr>
                </a:tc>
                <a:extLst>
                  <a:ext uri="{0D108BD9-81ED-4DB2-BD59-A6C34878D82A}">
                    <a16:rowId xmlns:a16="http://schemas.microsoft.com/office/drawing/2014/main" val="3786931584"/>
                  </a:ext>
                </a:extLst>
              </a:tr>
              <a:tr h="310919">
                <a:tc rowSpan="5">
                  <a:txBody>
                    <a:bodyPr/>
                    <a:lstStyle/>
                    <a:p>
                      <a:pPr marL="0" algn="ctr" defTabSz="457200" rtl="0" eaLnBrk="1" fontAlgn="ctr" latinLnBrk="0" hangingPunct="1"/>
                      <a:r>
                        <a:rPr lang="en-US" sz="1200" b="1" u="none" strike="noStrike" kern="1200" dirty="0">
                          <a:solidFill>
                            <a:schemeClr val="tx2"/>
                          </a:solidFill>
                          <a:effectLst/>
                          <a:latin typeface="+mn-lt"/>
                          <a:ea typeface="+mn-ea"/>
                          <a:cs typeface="+mn-cs"/>
                        </a:rPr>
                        <a:t>INCREASE OUR ABILITY TO ADAPT</a:t>
                      </a:r>
                    </a:p>
                  </a:txBody>
                  <a:tcPr marL="6108" marR="6108" marT="6108" marB="0" anchor="ctr">
                    <a:noFill/>
                  </a:tcPr>
                </a:tc>
                <a:tc>
                  <a:txBody>
                    <a:bodyPr/>
                    <a:lstStyle/>
                    <a:p>
                      <a:pPr algn="l" fontAlgn="ctr"/>
                      <a:r>
                        <a:rPr lang="en-US" sz="1000" b="1" u="none" strike="noStrike" dirty="0">
                          <a:solidFill>
                            <a:schemeClr val="tx2"/>
                          </a:solidFill>
                          <a:effectLst/>
                        </a:rPr>
                        <a:t>• Demonstrate that Rotary is strong and continues to be an active participant in community and international activities</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114618349"/>
                  </a:ext>
                </a:extLst>
              </a:tr>
              <a:tr h="192348">
                <a:tc vMerge="1">
                  <a:txBody>
                    <a:bodyPr/>
                    <a:lstStyle/>
                    <a:p>
                      <a:endParaRPr lang="en-US"/>
                    </a:p>
                  </a:txBody>
                  <a:tcPr/>
                </a:tc>
                <a:tc>
                  <a:txBody>
                    <a:bodyPr/>
                    <a:lstStyle/>
                    <a:p>
                      <a:pPr algn="l" fontAlgn="ctr"/>
                      <a:r>
                        <a:rPr lang="en-US" sz="1000" b="1" u="none" strike="noStrike" dirty="0">
                          <a:solidFill>
                            <a:schemeClr val="tx2"/>
                          </a:solidFill>
                          <a:effectLst/>
                        </a:rPr>
                        <a:t>• Work to strengthen clubs in your area by visiting and being a part of Area led meetings</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3801647421"/>
                  </a:ext>
                </a:extLst>
              </a:tr>
              <a:tr h="192348">
                <a:tc vMerge="1">
                  <a:txBody>
                    <a:bodyPr/>
                    <a:lstStyle/>
                    <a:p>
                      <a:endParaRPr lang="en-US"/>
                    </a:p>
                  </a:txBody>
                  <a:tcPr/>
                </a:tc>
                <a:tc>
                  <a:txBody>
                    <a:bodyPr/>
                    <a:lstStyle/>
                    <a:p>
                      <a:pPr algn="l" fontAlgn="ctr"/>
                      <a:r>
                        <a:rPr lang="en-US" sz="1000" b="1" u="none" strike="noStrike" dirty="0">
                          <a:solidFill>
                            <a:schemeClr val="tx2"/>
                          </a:solidFill>
                          <a:effectLst/>
                        </a:rPr>
                        <a:t>• Engage DG, AG, and district staff visits to help and assist clubs as needed</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532039081"/>
                  </a:ext>
                </a:extLst>
              </a:tr>
              <a:tr h="158514">
                <a:tc vMerge="1">
                  <a:txBody>
                    <a:bodyPr/>
                    <a:lstStyle/>
                    <a:p>
                      <a:endParaRPr lang="en-US"/>
                    </a:p>
                  </a:txBody>
                  <a:tcPr/>
                </a:tc>
                <a:tc>
                  <a:txBody>
                    <a:bodyPr/>
                    <a:lstStyle/>
                    <a:p>
                      <a:pPr algn="l" fontAlgn="ctr"/>
                      <a:r>
                        <a:rPr lang="en-US" sz="1000" b="1" u="none" strike="noStrike" dirty="0">
                          <a:solidFill>
                            <a:schemeClr val="tx2"/>
                          </a:solidFill>
                          <a:effectLst/>
                        </a:rPr>
                        <a:t>• Build confidence at all levels with recognition</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3817477389"/>
                  </a:ext>
                </a:extLst>
              </a:tr>
              <a:tr h="226708">
                <a:tc vMerge="1">
                  <a:txBody>
                    <a:bodyPr/>
                    <a:lstStyle/>
                    <a:p>
                      <a:endParaRPr lang="en-US"/>
                    </a:p>
                  </a:txBody>
                  <a:tcPr/>
                </a:tc>
                <a:tc>
                  <a:txBody>
                    <a:bodyPr/>
                    <a:lstStyle/>
                    <a:p>
                      <a:pPr algn="l" fontAlgn="ctr"/>
                      <a:r>
                        <a:rPr lang="en-US" sz="1000" b="1" u="none" strike="noStrike" dirty="0">
                          <a:solidFill>
                            <a:schemeClr val="tx2"/>
                          </a:solidFill>
                          <a:effectLst/>
                        </a:rPr>
                        <a:t>• Continue engaging District level online discussion groups and education and training programs </a:t>
                      </a:r>
                      <a:endParaRPr lang="en-US" sz="1000" b="1" i="0" u="none" strike="noStrike" dirty="0">
                        <a:solidFill>
                          <a:schemeClr val="tx2"/>
                        </a:solidFill>
                        <a:effectLst/>
                        <a:latin typeface="Calibri (Body)"/>
                      </a:endParaRPr>
                    </a:p>
                  </a:txBody>
                  <a:tcPr marL="182894" marR="6108" marT="6108" marB="0" anchor="ctr">
                    <a:noFill/>
                  </a:tcPr>
                </a:tc>
                <a:extLst>
                  <a:ext uri="{0D108BD9-81ED-4DB2-BD59-A6C34878D82A}">
                    <a16:rowId xmlns:a16="http://schemas.microsoft.com/office/drawing/2014/main" val="1077600095"/>
                  </a:ext>
                </a:extLst>
              </a:tr>
            </a:tbl>
          </a:graphicData>
        </a:graphic>
      </p:graphicFrame>
      <p:sp>
        <p:nvSpPr>
          <p:cNvPr id="28" name="Rectangle 27">
            <a:extLst>
              <a:ext uri="{FF2B5EF4-FFF2-40B4-BE49-F238E27FC236}">
                <a16:creationId xmlns:a16="http://schemas.microsoft.com/office/drawing/2014/main" id="{A086EFEA-C81B-4BF9-B11F-3C5635B95442}"/>
              </a:ext>
            </a:extLst>
          </p:cNvPr>
          <p:cNvSpPr/>
          <p:nvPr/>
        </p:nvSpPr>
        <p:spPr>
          <a:xfrm>
            <a:off x="76200" y="12477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AC9F3EEB-0D6F-44BC-B188-A3BBF3329721}"/>
              </a:ext>
            </a:extLst>
          </p:cNvPr>
          <p:cNvSpPr/>
          <p:nvPr/>
        </p:nvSpPr>
        <p:spPr>
          <a:xfrm>
            <a:off x="76200" y="2085975"/>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D5715243-48DF-4840-920D-7A5B908482C3}"/>
              </a:ext>
            </a:extLst>
          </p:cNvPr>
          <p:cNvSpPr/>
          <p:nvPr/>
        </p:nvSpPr>
        <p:spPr>
          <a:xfrm>
            <a:off x="76200" y="2960688"/>
            <a:ext cx="990600" cy="76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 name="Group 30">
            <a:extLst>
              <a:ext uri="{FF2B5EF4-FFF2-40B4-BE49-F238E27FC236}">
                <a16:creationId xmlns:a16="http://schemas.microsoft.com/office/drawing/2014/main" id="{66D624E1-46F6-4479-8F74-77A50A5173BF}"/>
              </a:ext>
            </a:extLst>
          </p:cNvPr>
          <p:cNvGrpSpPr/>
          <p:nvPr/>
        </p:nvGrpSpPr>
        <p:grpSpPr>
          <a:xfrm>
            <a:off x="297180" y="1355138"/>
            <a:ext cx="548640" cy="548640"/>
            <a:chOff x="101600" y="1588"/>
            <a:chExt cx="1220787" cy="1217612"/>
          </a:xfrm>
          <a:solidFill>
            <a:schemeClr val="bg1"/>
          </a:solidFill>
        </p:grpSpPr>
        <p:sp>
          <p:nvSpPr>
            <p:cNvPr id="32" name="Freeform 9">
              <a:extLst>
                <a:ext uri="{FF2B5EF4-FFF2-40B4-BE49-F238E27FC236}">
                  <a16:creationId xmlns:a16="http://schemas.microsoft.com/office/drawing/2014/main" id="{EA214E8B-00CD-4D26-A18B-CCA4C7D0A202}"/>
                </a:ext>
              </a:extLst>
            </p:cNvPr>
            <p:cNvSpPr>
              <a:spLocks noEditPoints="1"/>
            </p:cNvSpPr>
            <p:nvPr/>
          </p:nvSpPr>
          <p:spPr bwMode="auto">
            <a:xfrm>
              <a:off x="101600" y="1588"/>
              <a:ext cx="1220787" cy="1217612"/>
            </a:xfrm>
            <a:custGeom>
              <a:avLst/>
              <a:gdLst>
                <a:gd name="T0" fmla="*/ 245 w 392"/>
                <a:gd name="T1" fmla="*/ 0 h 391"/>
                <a:gd name="T2" fmla="*/ 98 w 392"/>
                <a:gd name="T3" fmla="*/ 147 h 391"/>
                <a:gd name="T4" fmla="*/ 115 w 392"/>
                <a:gd name="T5" fmla="*/ 215 h 391"/>
                <a:gd name="T6" fmla="*/ 13 w 392"/>
                <a:gd name="T7" fmla="*/ 317 h 391"/>
                <a:gd name="T8" fmla="*/ 13 w 392"/>
                <a:gd name="T9" fmla="*/ 317 h 391"/>
                <a:gd name="T10" fmla="*/ 0 w 392"/>
                <a:gd name="T11" fmla="*/ 348 h 391"/>
                <a:gd name="T12" fmla="*/ 43 w 392"/>
                <a:gd name="T13" fmla="*/ 391 h 391"/>
                <a:gd name="T14" fmla="*/ 74 w 392"/>
                <a:gd name="T15" fmla="*/ 379 h 391"/>
                <a:gd name="T16" fmla="*/ 74 w 392"/>
                <a:gd name="T17" fmla="*/ 379 h 391"/>
                <a:gd name="T18" fmla="*/ 176 w 392"/>
                <a:gd name="T19" fmla="*/ 276 h 391"/>
                <a:gd name="T20" fmla="*/ 245 w 392"/>
                <a:gd name="T21" fmla="*/ 294 h 391"/>
                <a:gd name="T22" fmla="*/ 392 w 392"/>
                <a:gd name="T23" fmla="*/ 147 h 391"/>
                <a:gd name="T24" fmla="*/ 245 w 392"/>
                <a:gd name="T25" fmla="*/ 0 h 391"/>
                <a:gd name="T26" fmla="*/ 59 w 392"/>
                <a:gd name="T27" fmla="*/ 363 h 391"/>
                <a:gd name="T28" fmla="*/ 43 w 392"/>
                <a:gd name="T29" fmla="*/ 370 h 391"/>
                <a:gd name="T30" fmla="*/ 22 w 392"/>
                <a:gd name="T31" fmla="*/ 348 h 391"/>
                <a:gd name="T32" fmla="*/ 28 w 392"/>
                <a:gd name="T33" fmla="*/ 333 h 391"/>
                <a:gd name="T34" fmla="*/ 28 w 392"/>
                <a:gd name="T35" fmla="*/ 333 h 391"/>
                <a:gd name="T36" fmla="*/ 127 w 392"/>
                <a:gd name="T37" fmla="*/ 234 h 391"/>
                <a:gd name="T38" fmla="*/ 158 w 392"/>
                <a:gd name="T39" fmla="*/ 264 h 391"/>
                <a:gd name="T40" fmla="*/ 59 w 392"/>
                <a:gd name="T41" fmla="*/ 363 h 391"/>
                <a:gd name="T42" fmla="*/ 245 w 392"/>
                <a:gd name="T43" fmla="*/ 269 h 391"/>
                <a:gd name="T44" fmla="*/ 123 w 392"/>
                <a:gd name="T45" fmla="*/ 147 h 391"/>
                <a:gd name="T46" fmla="*/ 245 w 392"/>
                <a:gd name="T47" fmla="*/ 24 h 391"/>
                <a:gd name="T48" fmla="*/ 367 w 392"/>
                <a:gd name="T49" fmla="*/ 147 h 391"/>
                <a:gd name="T50" fmla="*/ 245 w 392"/>
                <a:gd name="T51"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2" h="391">
                  <a:moveTo>
                    <a:pt x="245" y="0"/>
                  </a:moveTo>
                  <a:cubicBezTo>
                    <a:pt x="164" y="0"/>
                    <a:pt x="98" y="65"/>
                    <a:pt x="98" y="147"/>
                  </a:cubicBezTo>
                  <a:cubicBezTo>
                    <a:pt x="98" y="171"/>
                    <a:pt x="104" y="195"/>
                    <a:pt x="115" y="215"/>
                  </a:cubicBezTo>
                  <a:cubicBezTo>
                    <a:pt x="13" y="317"/>
                    <a:pt x="13" y="317"/>
                    <a:pt x="13" y="317"/>
                  </a:cubicBezTo>
                  <a:cubicBezTo>
                    <a:pt x="13" y="317"/>
                    <a:pt x="13" y="317"/>
                    <a:pt x="13" y="317"/>
                  </a:cubicBezTo>
                  <a:cubicBezTo>
                    <a:pt x="5" y="325"/>
                    <a:pt x="0" y="336"/>
                    <a:pt x="0" y="348"/>
                  </a:cubicBezTo>
                  <a:cubicBezTo>
                    <a:pt x="0" y="372"/>
                    <a:pt x="19" y="391"/>
                    <a:pt x="43" y="391"/>
                  </a:cubicBezTo>
                  <a:cubicBezTo>
                    <a:pt x="55" y="391"/>
                    <a:pt x="66" y="387"/>
                    <a:pt x="74" y="379"/>
                  </a:cubicBezTo>
                  <a:cubicBezTo>
                    <a:pt x="74" y="379"/>
                    <a:pt x="74" y="379"/>
                    <a:pt x="74" y="379"/>
                  </a:cubicBezTo>
                  <a:cubicBezTo>
                    <a:pt x="176" y="276"/>
                    <a:pt x="176" y="276"/>
                    <a:pt x="176" y="276"/>
                  </a:cubicBezTo>
                  <a:cubicBezTo>
                    <a:pt x="197" y="287"/>
                    <a:pt x="220" y="294"/>
                    <a:pt x="245" y="294"/>
                  </a:cubicBezTo>
                  <a:cubicBezTo>
                    <a:pt x="326" y="294"/>
                    <a:pt x="392" y="228"/>
                    <a:pt x="392" y="147"/>
                  </a:cubicBezTo>
                  <a:cubicBezTo>
                    <a:pt x="392" y="65"/>
                    <a:pt x="326" y="0"/>
                    <a:pt x="245" y="0"/>
                  </a:cubicBezTo>
                  <a:close/>
                  <a:moveTo>
                    <a:pt x="59" y="363"/>
                  </a:moveTo>
                  <a:cubicBezTo>
                    <a:pt x="55" y="367"/>
                    <a:pt x="49" y="370"/>
                    <a:pt x="43" y="370"/>
                  </a:cubicBezTo>
                  <a:cubicBezTo>
                    <a:pt x="31" y="370"/>
                    <a:pt x="22" y="360"/>
                    <a:pt x="22" y="348"/>
                  </a:cubicBezTo>
                  <a:cubicBezTo>
                    <a:pt x="22" y="342"/>
                    <a:pt x="24" y="337"/>
                    <a:pt x="28" y="333"/>
                  </a:cubicBezTo>
                  <a:cubicBezTo>
                    <a:pt x="28" y="333"/>
                    <a:pt x="28" y="333"/>
                    <a:pt x="28" y="333"/>
                  </a:cubicBezTo>
                  <a:cubicBezTo>
                    <a:pt x="127" y="234"/>
                    <a:pt x="127" y="234"/>
                    <a:pt x="127" y="234"/>
                  </a:cubicBezTo>
                  <a:cubicBezTo>
                    <a:pt x="136" y="246"/>
                    <a:pt x="146" y="256"/>
                    <a:pt x="158" y="264"/>
                  </a:cubicBezTo>
                  <a:lnTo>
                    <a:pt x="59" y="363"/>
                  </a:lnTo>
                  <a:close/>
                  <a:moveTo>
                    <a:pt x="245" y="269"/>
                  </a:moveTo>
                  <a:cubicBezTo>
                    <a:pt x="177" y="269"/>
                    <a:pt x="123" y="214"/>
                    <a:pt x="123" y="147"/>
                  </a:cubicBezTo>
                  <a:cubicBezTo>
                    <a:pt x="123" y="79"/>
                    <a:pt x="177" y="24"/>
                    <a:pt x="245" y="24"/>
                  </a:cubicBezTo>
                  <a:cubicBezTo>
                    <a:pt x="313" y="24"/>
                    <a:pt x="367" y="79"/>
                    <a:pt x="367" y="147"/>
                  </a:cubicBezTo>
                  <a:cubicBezTo>
                    <a:pt x="367" y="214"/>
                    <a:pt x="313" y="269"/>
                    <a:pt x="245"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sp>
          <p:nvSpPr>
            <p:cNvPr id="33" name="Freeform 10">
              <a:extLst>
                <a:ext uri="{FF2B5EF4-FFF2-40B4-BE49-F238E27FC236}">
                  <a16:creationId xmlns:a16="http://schemas.microsoft.com/office/drawing/2014/main" id="{63ACDF50-BD65-4382-B903-AAC8451D00AD}"/>
                </a:ext>
              </a:extLst>
            </p:cNvPr>
            <p:cNvSpPr>
              <a:spLocks/>
            </p:cNvSpPr>
            <p:nvPr/>
          </p:nvSpPr>
          <p:spPr bwMode="auto">
            <a:xfrm>
              <a:off x="596900" y="192088"/>
              <a:ext cx="285750" cy="285750"/>
            </a:xfrm>
            <a:custGeom>
              <a:avLst/>
              <a:gdLst>
                <a:gd name="T0" fmla="*/ 86 w 92"/>
                <a:gd name="T1" fmla="*/ 0 h 92"/>
                <a:gd name="T2" fmla="*/ 0 w 92"/>
                <a:gd name="T3" fmla="*/ 86 h 92"/>
                <a:gd name="T4" fmla="*/ 6 w 92"/>
                <a:gd name="T5" fmla="*/ 92 h 92"/>
                <a:gd name="T6" fmla="*/ 13 w 92"/>
                <a:gd name="T7" fmla="*/ 86 h 92"/>
                <a:gd name="T8" fmla="*/ 86 w 92"/>
                <a:gd name="T9" fmla="*/ 12 h 92"/>
                <a:gd name="T10" fmla="*/ 92 w 92"/>
                <a:gd name="T11" fmla="*/ 6 h 92"/>
                <a:gd name="T12" fmla="*/ 86 w 9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86" y="0"/>
                  </a:moveTo>
                  <a:cubicBezTo>
                    <a:pt x="39" y="0"/>
                    <a:pt x="0" y="38"/>
                    <a:pt x="0" y="86"/>
                  </a:cubicBezTo>
                  <a:cubicBezTo>
                    <a:pt x="0" y="89"/>
                    <a:pt x="3" y="92"/>
                    <a:pt x="6" y="92"/>
                  </a:cubicBezTo>
                  <a:cubicBezTo>
                    <a:pt x="10" y="92"/>
                    <a:pt x="13" y="89"/>
                    <a:pt x="13" y="86"/>
                  </a:cubicBezTo>
                  <a:cubicBezTo>
                    <a:pt x="13" y="45"/>
                    <a:pt x="45" y="12"/>
                    <a:pt x="86" y="12"/>
                  </a:cubicBezTo>
                  <a:cubicBezTo>
                    <a:pt x="89" y="12"/>
                    <a:pt x="92" y="9"/>
                    <a:pt x="92" y="6"/>
                  </a:cubicBezTo>
                  <a:cubicBezTo>
                    <a:pt x="92" y="3"/>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id-ID" sz="1500"/>
            </a:p>
          </p:txBody>
        </p:sp>
      </p:grpSp>
      <p:grpSp>
        <p:nvGrpSpPr>
          <p:cNvPr id="34" name="Group 122">
            <a:extLst>
              <a:ext uri="{FF2B5EF4-FFF2-40B4-BE49-F238E27FC236}">
                <a16:creationId xmlns:a16="http://schemas.microsoft.com/office/drawing/2014/main" id="{C882CCF9-2E75-4776-A26A-5BA0B662B51C}"/>
              </a:ext>
            </a:extLst>
          </p:cNvPr>
          <p:cNvGrpSpPr>
            <a:grpSpLocks noChangeAspect="1"/>
          </p:cNvGrpSpPr>
          <p:nvPr/>
        </p:nvGrpSpPr>
        <p:grpSpPr bwMode="auto">
          <a:xfrm>
            <a:off x="338156" y="3067481"/>
            <a:ext cx="466689" cy="548640"/>
            <a:chOff x="2601" y="1750"/>
            <a:chExt cx="541" cy="636"/>
          </a:xfrm>
          <a:solidFill>
            <a:schemeClr val="bg1"/>
          </a:solidFill>
        </p:grpSpPr>
        <p:sp>
          <p:nvSpPr>
            <p:cNvPr id="35" name="Freeform 123">
              <a:extLst>
                <a:ext uri="{FF2B5EF4-FFF2-40B4-BE49-F238E27FC236}">
                  <a16:creationId xmlns:a16="http://schemas.microsoft.com/office/drawing/2014/main" id="{8B688DAB-95B9-49E0-A7EE-167D092B551E}"/>
                </a:ext>
              </a:extLst>
            </p:cNvPr>
            <p:cNvSpPr>
              <a:spLocks/>
            </p:cNvSpPr>
            <p:nvPr/>
          </p:nvSpPr>
          <p:spPr bwMode="auto">
            <a:xfrm>
              <a:off x="2601" y="1750"/>
              <a:ext cx="541" cy="427"/>
            </a:xfrm>
            <a:custGeom>
              <a:avLst/>
              <a:gdLst>
                <a:gd name="T0" fmla="*/ 572 w 1157"/>
                <a:gd name="T1" fmla="*/ 0 h 913"/>
                <a:gd name="T2" fmla="*/ 588 w 1157"/>
                <a:gd name="T3" fmla="*/ 0 h 913"/>
                <a:gd name="T4" fmla="*/ 652 w 1157"/>
                <a:gd name="T5" fmla="*/ 88 h 913"/>
                <a:gd name="T6" fmla="*/ 729 w 1157"/>
                <a:gd name="T7" fmla="*/ 224 h 913"/>
                <a:gd name="T8" fmla="*/ 756 w 1157"/>
                <a:gd name="T9" fmla="*/ 299 h 913"/>
                <a:gd name="T10" fmla="*/ 644 w 1157"/>
                <a:gd name="T11" fmla="*/ 283 h 913"/>
                <a:gd name="T12" fmla="*/ 644 w 1157"/>
                <a:gd name="T13" fmla="*/ 590 h 913"/>
                <a:gd name="T14" fmla="*/ 745 w 1157"/>
                <a:gd name="T15" fmla="*/ 486 h 913"/>
                <a:gd name="T16" fmla="*/ 871 w 1157"/>
                <a:gd name="T17" fmla="*/ 398 h 913"/>
                <a:gd name="T18" fmla="*/ 801 w 1157"/>
                <a:gd name="T19" fmla="*/ 326 h 913"/>
                <a:gd name="T20" fmla="*/ 879 w 1157"/>
                <a:gd name="T21" fmla="*/ 299 h 913"/>
                <a:gd name="T22" fmla="*/ 983 w 1157"/>
                <a:gd name="T23" fmla="*/ 299 h 913"/>
                <a:gd name="T24" fmla="*/ 1156 w 1157"/>
                <a:gd name="T25" fmla="*/ 336 h 913"/>
                <a:gd name="T26" fmla="*/ 1119 w 1157"/>
                <a:gd name="T27" fmla="*/ 414 h 913"/>
                <a:gd name="T28" fmla="*/ 1028 w 1157"/>
                <a:gd name="T29" fmla="*/ 555 h 913"/>
                <a:gd name="T30" fmla="*/ 972 w 1157"/>
                <a:gd name="T31" fmla="*/ 617 h 913"/>
                <a:gd name="T32" fmla="*/ 937 w 1157"/>
                <a:gd name="T33" fmla="*/ 512 h 913"/>
                <a:gd name="T34" fmla="*/ 892 w 1157"/>
                <a:gd name="T35" fmla="*/ 536 h 913"/>
                <a:gd name="T36" fmla="*/ 665 w 1157"/>
                <a:gd name="T37" fmla="*/ 913 h 913"/>
                <a:gd name="T38" fmla="*/ 494 w 1157"/>
                <a:gd name="T39" fmla="*/ 910 h 913"/>
                <a:gd name="T40" fmla="*/ 270 w 1157"/>
                <a:gd name="T41" fmla="*/ 536 h 913"/>
                <a:gd name="T42" fmla="*/ 222 w 1157"/>
                <a:gd name="T43" fmla="*/ 512 h 913"/>
                <a:gd name="T44" fmla="*/ 185 w 1157"/>
                <a:gd name="T45" fmla="*/ 617 h 913"/>
                <a:gd name="T46" fmla="*/ 131 w 1157"/>
                <a:gd name="T47" fmla="*/ 555 h 913"/>
                <a:gd name="T48" fmla="*/ 43 w 1157"/>
                <a:gd name="T49" fmla="*/ 411 h 913"/>
                <a:gd name="T50" fmla="*/ 3 w 1157"/>
                <a:gd name="T51" fmla="*/ 334 h 913"/>
                <a:gd name="T52" fmla="*/ 177 w 1157"/>
                <a:gd name="T53" fmla="*/ 299 h 913"/>
                <a:gd name="T54" fmla="*/ 281 w 1157"/>
                <a:gd name="T55" fmla="*/ 299 h 913"/>
                <a:gd name="T56" fmla="*/ 358 w 1157"/>
                <a:gd name="T57" fmla="*/ 326 h 913"/>
                <a:gd name="T58" fmla="*/ 326 w 1157"/>
                <a:gd name="T59" fmla="*/ 366 h 913"/>
                <a:gd name="T60" fmla="*/ 289 w 1157"/>
                <a:gd name="T61" fmla="*/ 400 h 913"/>
                <a:gd name="T62" fmla="*/ 505 w 1157"/>
                <a:gd name="T63" fmla="*/ 582 h 913"/>
                <a:gd name="T64" fmla="*/ 516 w 1157"/>
                <a:gd name="T65" fmla="*/ 587 h 913"/>
                <a:gd name="T66" fmla="*/ 516 w 1157"/>
                <a:gd name="T67" fmla="*/ 283 h 913"/>
                <a:gd name="T68" fmla="*/ 409 w 1157"/>
                <a:gd name="T69" fmla="*/ 304 h 913"/>
                <a:gd name="T70" fmla="*/ 435 w 1157"/>
                <a:gd name="T71" fmla="*/ 219 h 913"/>
                <a:gd name="T72" fmla="*/ 518 w 1157"/>
                <a:gd name="T73" fmla="*/ 69 h 913"/>
                <a:gd name="T74" fmla="*/ 572 w 1157"/>
                <a:gd name="T7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7" h="913">
                  <a:moveTo>
                    <a:pt x="572" y="0"/>
                  </a:moveTo>
                  <a:cubicBezTo>
                    <a:pt x="577" y="0"/>
                    <a:pt x="582" y="0"/>
                    <a:pt x="588" y="0"/>
                  </a:cubicBezTo>
                  <a:cubicBezTo>
                    <a:pt x="619" y="13"/>
                    <a:pt x="635" y="58"/>
                    <a:pt x="652" y="88"/>
                  </a:cubicBezTo>
                  <a:cubicBezTo>
                    <a:pt x="675" y="130"/>
                    <a:pt x="705" y="181"/>
                    <a:pt x="729" y="224"/>
                  </a:cubicBezTo>
                  <a:cubicBezTo>
                    <a:pt x="743" y="249"/>
                    <a:pt x="763" y="282"/>
                    <a:pt x="756" y="299"/>
                  </a:cubicBezTo>
                  <a:cubicBezTo>
                    <a:pt x="738" y="340"/>
                    <a:pt x="679" y="288"/>
                    <a:pt x="644" y="283"/>
                  </a:cubicBezTo>
                  <a:cubicBezTo>
                    <a:pt x="644" y="385"/>
                    <a:pt x="644" y="488"/>
                    <a:pt x="644" y="590"/>
                  </a:cubicBezTo>
                  <a:cubicBezTo>
                    <a:pt x="676" y="558"/>
                    <a:pt x="707" y="518"/>
                    <a:pt x="745" y="486"/>
                  </a:cubicBezTo>
                  <a:cubicBezTo>
                    <a:pt x="784" y="452"/>
                    <a:pt x="828" y="425"/>
                    <a:pt x="871" y="398"/>
                  </a:cubicBezTo>
                  <a:cubicBezTo>
                    <a:pt x="855" y="373"/>
                    <a:pt x="799" y="363"/>
                    <a:pt x="801" y="326"/>
                  </a:cubicBezTo>
                  <a:cubicBezTo>
                    <a:pt x="803" y="295"/>
                    <a:pt x="840" y="299"/>
                    <a:pt x="879" y="299"/>
                  </a:cubicBezTo>
                  <a:cubicBezTo>
                    <a:pt x="920" y="299"/>
                    <a:pt x="948" y="299"/>
                    <a:pt x="983" y="299"/>
                  </a:cubicBezTo>
                  <a:cubicBezTo>
                    <a:pt x="1039" y="299"/>
                    <a:pt x="1153" y="280"/>
                    <a:pt x="1156" y="336"/>
                  </a:cubicBezTo>
                  <a:cubicBezTo>
                    <a:pt x="1157" y="353"/>
                    <a:pt x="1130" y="395"/>
                    <a:pt x="1119" y="414"/>
                  </a:cubicBezTo>
                  <a:cubicBezTo>
                    <a:pt x="1085" y="469"/>
                    <a:pt x="1061" y="502"/>
                    <a:pt x="1028" y="555"/>
                  </a:cubicBezTo>
                  <a:cubicBezTo>
                    <a:pt x="1016" y="574"/>
                    <a:pt x="1003" y="618"/>
                    <a:pt x="972" y="617"/>
                  </a:cubicBezTo>
                  <a:cubicBezTo>
                    <a:pt x="932" y="614"/>
                    <a:pt x="945" y="552"/>
                    <a:pt x="937" y="512"/>
                  </a:cubicBezTo>
                  <a:cubicBezTo>
                    <a:pt x="920" y="513"/>
                    <a:pt x="906" y="527"/>
                    <a:pt x="892" y="536"/>
                  </a:cubicBezTo>
                  <a:cubicBezTo>
                    <a:pt x="775" y="614"/>
                    <a:pt x="668" y="726"/>
                    <a:pt x="665" y="913"/>
                  </a:cubicBezTo>
                  <a:cubicBezTo>
                    <a:pt x="621" y="889"/>
                    <a:pt x="535" y="897"/>
                    <a:pt x="494" y="910"/>
                  </a:cubicBezTo>
                  <a:cubicBezTo>
                    <a:pt x="490" y="724"/>
                    <a:pt x="382" y="612"/>
                    <a:pt x="270" y="536"/>
                  </a:cubicBezTo>
                  <a:cubicBezTo>
                    <a:pt x="255" y="526"/>
                    <a:pt x="239" y="514"/>
                    <a:pt x="222" y="512"/>
                  </a:cubicBezTo>
                  <a:cubicBezTo>
                    <a:pt x="213" y="552"/>
                    <a:pt x="228" y="617"/>
                    <a:pt x="185" y="617"/>
                  </a:cubicBezTo>
                  <a:cubicBezTo>
                    <a:pt x="156" y="616"/>
                    <a:pt x="143" y="574"/>
                    <a:pt x="131" y="555"/>
                  </a:cubicBezTo>
                  <a:cubicBezTo>
                    <a:pt x="98" y="500"/>
                    <a:pt x="78" y="466"/>
                    <a:pt x="43" y="411"/>
                  </a:cubicBezTo>
                  <a:cubicBezTo>
                    <a:pt x="30" y="391"/>
                    <a:pt x="0" y="359"/>
                    <a:pt x="3" y="334"/>
                  </a:cubicBezTo>
                  <a:cubicBezTo>
                    <a:pt x="9" y="282"/>
                    <a:pt x="118" y="299"/>
                    <a:pt x="177" y="299"/>
                  </a:cubicBezTo>
                  <a:cubicBezTo>
                    <a:pt x="211" y="299"/>
                    <a:pt x="241" y="299"/>
                    <a:pt x="281" y="299"/>
                  </a:cubicBezTo>
                  <a:cubicBezTo>
                    <a:pt x="322" y="299"/>
                    <a:pt x="356" y="295"/>
                    <a:pt x="358" y="326"/>
                  </a:cubicBezTo>
                  <a:cubicBezTo>
                    <a:pt x="359" y="350"/>
                    <a:pt x="340" y="354"/>
                    <a:pt x="326" y="366"/>
                  </a:cubicBezTo>
                  <a:cubicBezTo>
                    <a:pt x="311" y="378"/>
                    <a:pt x="302" y="387"/>
                    <a:pt x="289" y="400"/>
                  </a:cubicBezTo>
                  <a:cubicBezTo>
                    <a:pt x="375" y="442"/>
                    <a:pt x="446" y="515"/>
                    <a:pt x="505" y="582"/>
                  </a:cubicBezTo>
                  <a:cubicBezTo>
                    <a:pt x="505" y="581"/>
                    <a:pt x="511" y="598"/>
                    <a:pt x="516" y="587"/>
                  </a:cubicBezTo>
                  <a:cubicBezTo>
                    <a:pt x="516" y="486"/>
                    <a:pt x="516" y="384"/>
                    <a:pt x="516" y="283"/>
                  </a:cubicBezTo>
                  <a:cubicBezTo>
                    <a:pt x="481" y="286"/>
                    <a:pt x="435" y="334"/>
                    <a:pt x="409" y="304"/>
                  </a:cubicBezTo>
                  <a:cubicBezTo>
                    <a:pt x="389" y="281"/>
                    <a:pt x="420" y="247"/>
                    <a:pt x="435" y="219"/>
                  </a:cubicBezTo>
                  <a:cubicBezTo>
                    <a:pt x="465" y="166"/>
                    <a:pt x="492" y="119"/>
                    <a:pt x="518" y="69"/>
                  </a:cubicBezTo>
                  <a:cubicBezTo>
                    <a:pt x="534" y="40"/>
                    <a:pt x="548" y="5"/>
                    <a:pt x="5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sp>
          <p:nvSpPr>
            <p:cNvPr id="36" name="Freeform 124">
              <a:extLst>
                <a:ext uri="{FF2B5EF4-FFF2-40B4-BE49-F238E27FC236}">
                  <a16:creationId xmlns:a16="http://schemas.microsoft.com/office/drawing/2014/main" id="{F0C479D6-0F44-4FC3-80C3-39A19BD847AC}"/>
                </a:ext>
              </a:extLst>
            </p:cNvPr>
            <p:cNvSpPr>
              <a:spLocks noEditPoints="1"/>
            </p:cNvSpPr>
            <p:nvPr/>
          </p:nvSpPr>
          <p:spPr bwMode="auto">
            <a:xfrm>
              <a:off x="2779" y="2184"/>
              <a:ext cx="185" cy="202"/>
            </a:xfrm>
            <a:custGeom>
              <a:avLst/>
              <a:gdLst>
                <a:gd name="T0" fmla="*/ 178 w 397"/>
                <a:gd name="T1" fmla="*/ 14 h 432"/>
                <a:gd name="T2" fmla="*/ 392 w 397"/>
                <a:gd name="T3" fmla="*/ 212 h 432"/>
                <a:gd name="T4" fmla="*/ 274 w 397"/>
                <a:gd name="T5" fmla="*/ 382 h 432"/>
                <a:gd name="T6" fmla="*/ 7 w 397"/>
                <a:gd name="T7" fmla="*/ 196 h 432"/>
                <a:gd name="T8" fmla="*/ 114 w 397"/>
                <a:gd name="T9" fmla="*/ 30 h 432"/>
                <a:gd name="T10" fmla="*/ 178 w 397"/>
                <a:gd name="T11" fmla="*/ 14 h 432"/>
                <a:gd name="T12" fmla="*/ 136 w 397"/>
                <a:gd name="T13" fmla="*/ 214 h 432"/>
                <a:gd name="T14" fmla="*/ 264 w 397"/>
                <a:gd name="T15" fmla="*/ 209 h 432"/>
                <a:gd name="T16" fmla="*/ 189 w 397"/>
                <a:gd name="T17" fmla="*/ 142 h 432"/>
                <a:gd name="T18" fmla="*/ 136 w 397"/>
                <a:gd name="T19" fmla="*/ 2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432">
                  <a:moveTo>
                    <a:pt x="178" y="14"/>
                  </a:moveTo>
                  <a:cubicBezTo>
                    <a:pt x="298" y="0"/>
                    <a:pt x="397" y="91"/>
                    <a:pt x="392" y="212"/>
                  </a:cubicBezTo>
                  <a:cubicBezTo>
                    <a:pt x="389" y="291"/>
                    <a:pt x="340" y="356"/>
                    <a:pt x="274" y="382"/>
                  </a:cubicBezTo>
                  <a:cubicBezTo>
                    <a:pt x="153" y="432"/>
                    <a:pt x="0" y="346"/>
                    <a:pt x="7" y="196"/>
                  </a:cubicBezTo>
                  <a:cubicBezTo>
                    <a:pt x="11" y="119"/>
                    <a:pt x="58" y="58"/>
                    <a:pt x="114" y="30"/>
                  </a:cubicBezTo>
                  <a:cubicBezTo>
                    <a:pt x="132" y="22"/>
                    <a:pt x="155" y="17"/>
                    <a:pt x="178" y="14"/>
                  </a:cubicBezTo>
                  <a:close/>
                  <a:moveTo>
                    <a:pt x="136" y="214"/>
                  </a:moveTo>
                  <a:cubicBezTo>
                    <a:pt x="144" y="285"/>
                    <a:pt x="259" y="285"/>
                    <a:pt x="264" y="209"/>
                  </a:cubicBezTo>
                  <a:cubicBezTo>
                    <a:pt x="266" y="165"/>
                    <a:pt x="233" y="135"/>
                    <a:pt x="189" y="142"/>
                  </a:cubicBezTo>
                  <a:cubicBezTo>
                    <a:pt x="154" y="148"/>
                    <a:pt x="130" y="170"/>
                    <a:pt x="136"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pPr>
                <a:defRPr/>
              </a:pPr>
              <a:endParaRPr lang="en-US" sz="1500" dirty="0"/>
            </a:p>
          </p:txBody>
        </p:sp>
      </p:grpSp>
      <p:grpSp>
        <p:nvGrpSpPr>
          <p:cNvPr id="37" name="Group 36">
            <a:extLst>
              <a:ext uri="{FF2B5EF4-FFF2-40B4-BE49-F238E27FC236}">
                <a16:creationId xmlns:a16="http://schemas.microsoft.com/office/drawing/2014/main" id="{8D3D8EE9-E756-4809-917D-52280898A073}"/>
              </a:ext>
            </a:extLst>
          </p:cNvPr>
          <p:cNvGrpSpPr/>
          <p:nvPr/>
        </p:nvGrpSpPr>
        <p:grpSpPr>
          <a:xfrm>
            <a:off x="297180" y="2192475"/>
            <a:ext cx="548640" cy="548640"/>
            <a:chOff x="4805861" y="4168869"/>
            <a:chExt cx="569388" cy="569388"/>
          </a:xfrm>
          <a:solidFill>
            <a:schemeClr val="bg1"/>
          </a:solidFill>
        </p:grpSpPr>
        <p:sp>
          <p:nvSpPr>
            <p:cNvPr id="38" name="Freeform 431">
              <a:extLst>
                <a:ext uri="{FF2B5EF4-FFF2-40B4-BE49-F238E27FC236}">
                  <a16:creationId xmlns:a16="http://schemas.microsoft.com/office/drawing/2014/main" id="{E10D462D-9472-4D7E-8C8B-76F9E467CAF3}"/>
                </a:ext>
              </a:extLst>
            </p:cNvPr>
            <p:cNvSpPr>
              <a:spLocks noEditPoints="1"/>
            </p:cNvSpPr>
            <p:nvPr/>
          </p:nvSpPr>
          <p:spPr bwMode="auto">
            <a:xfrm>
              <a:off x="4805861" y="4168869"/>
              <a:ext cx="569388" cy="569388"/>
            </a:xfrm>
            <a:custGeom>
              <a:avLst/>
              <a:gdLst>
                <a:gd name="T0" fmla="*/ 91 w 92"/>
                <a:gd name="T1" fmla="*/ 11 h 92"/>
                <a:gd name="T2" fmla="*/ 46 w 92"/>
                <a:gd name="T3" fmla="*/ 0 h 92"/>
                <a:gd name="T4" fmla="*/ 2 w 92"/>
                <a:gd name="T5" fmla="*/ 11 h 92"/>
                <a:gd name="T6" fmla="*/ 46 w 92"/>
                <a:gd name="T7" fmla="*/ 92 h 92"/>
                <a:gd name="T8" fmla="*/ 91 w 92"/>
                <a:gd name="T9" fmla="*/ 11 h 92"/>
                <a:gd name="T10" fmla="*/ 46 w 92"/>
                <a:gd name="T11" fmla="*/ 84 h 92"/>
                <a:gd name="T12" fmla="*/ 11 w 92"/>
                <a:gd name="T13" fmla="*/ 19 h 92"/>
                <a:gd name="T14" fmla="*/ 46 w 92"/>
                <a:gd name="T15" fmla="*/ 8 h 92"/>
                <a:gd name="T16" fmla="*/ 82 w 92"/>
                <a:gd name="T17" fmla="*/ 19 h 92"/>
                <a:gd name="T18" fmla="*/ 46 w 92"/>
                <a:gd name="T1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91" y="11"/>
                  </a:moveTo>
                  <a:cubicBezTo>
                    <a:pt x="46" y="0"/>
                    <a:pt x="46" y="0"/>
                    <a:pt x="46" y="0"/>
                  </a:cubicBezTo>
                  <a:cubicBezTo>
                    <a:pt x="2" y="11"/>
                    <a:pt x="2" y="11"/>
                    <a:pt x="2" y="11"/>
                  </a:cubicBezTo>
                  <a:cubicBezTo>
                    <a:pt x="2" y="11"/>
                    <a:pt x="0" y="71"/>
                    <a:pt x="46" y="92"/>
                  </a:cubicBezTo>
                  <a:cubicBezTo>
                    <a:pt x="92" y="71"/>
                    <a:pt x="91" y="11"/>
                    <a:pt x="91" y="11"/>
                  </a:cubicBezTo>
                  <a:close/>
                  <a:moveTo>
                    <a:pt x="46" y="84"/>
                  </a:moveTo>
                  <a:cubicBezTo>
                    <a:pt x="9" y="67"/>
                    <a:pt x="11" y="19"/>
                    <a:pt x="11" y="19"/>
                  </a:cubicBezTo>
                  <a:cubicBezTo>
                    <a:pt x="46" y="8"/>
                    <a:pt x="46" y="8"/>
                    <a:pt x="46" y="8"/>
                  </a:cubicBezTo>
                  <a:cubicBezTo>
                    <a:pt x="82" y="19"/>
                    <a:pt x="82" y="19"/>
                    <a:pt x="82" y="19"/>
                  </a:cubicBezTo>
                  <a:cubicBezTo>
                    <a:pt x="82" y="19"/>
                    <a:pt x="83" y="67"/>
                    <a:pt x="46" y="84"/>
                  </a:cubicBezTo>
                  <a:close/>
                </a:path>
              </a:pathLst>
            </a:custGeom>
            <a:grpFill/>
            <a:ln>
              <a:noFill/>
            </a:ln>
          </p:spPr>
          <p:txBody>
            <a:bodyPr lIns="76200" tIns="38100" rIns="76200" bIns="38100"/>
            <a:lstStyle/>
            <a:p>
              <a:pPr>
                <a:defRPr/>
              </a:pPr>
              <a:endParaRPr lang="en-US" sz="1500" dirty="0"/>
            </a:p>
          </p:txBody>
        </p:sp>
        <p:sp>
          <p:nvSpPr>
            <p:cNvPr id="39" name="Freeform 432">
              <a:extLst>
                <a:ext uri="{FF2B5EF4-FFF2-40B4-BE49-F238E27FC236}">
                  <a16:creationId xmlns:a16="http://schemas.microsoft.com/office/drawing/2014/main" id="{6D83834A-EE9F-416C-A28B-C0492ED242DC}"/>
                </a:ext>
              </a:extLst>
            </p:cNvPr>
            <p:cNvSpPr>
              <a:spLocks/>
            </p:cNvSpPr>
            <p:nvPr/>
          </p:nvSpPr>
          <p:spPr bwMode="auto">
            <a:xfrm>
              <a:off x="4892450" y="4242339"/>
              <a:ext cx="291254" cy="327988"/>
            </a:xfrm>
            <a:custGeom>
              <a:avLst/>
              <a:gdLst>
                <a:gd name="T0" fmla="*/ 47 w 47"/>
                <a:gd name="T1" fmla="*/ 5 h 53"/>
                <a:gd name="T2" fmla="*/ 32 w 47"/>
                <a:gd name="T3" fmla="*/ 0 h 53"/>
                <a:gd name="T4" fmla="*/ 0 w 47"/>
                <a:gd name="T5" fmla="*/ 10 h 53"/>
                <a:gd name="T6" fmla="*/ 14 w 47"/>
                <a:gd name="T7" fmla="*/ 53 h 53"/>
                <a:gd name="T8" fmla="*/ 47 w 47"/>
                <a:gd name="T9" fmla="*/ 5 h 53"/>
              </a:gdLst>
              <a:ahLst/>
              <a:cxnLst>
                <a:cxn ang="0">
                  <a:pos x="T0" y="T1"/>
                </a:cxn>
                <a:cxn ang="0">
                  <a:pos x="T2" y="T3"/>
                </a:cxn>
                <a:cxn ang="0">
                  <a:pos x="T4" y="T5"/>
                </a:cxn>
                <a:cxn ang="0">
                  <a:pos x="T6" y="T7"/>
                </a:cxn>
                <a:cxn ang="0">
                  <a:pos x="T8" y="T9"/>
                </a:cxn>
              </a:cxnLst>
              <a:rect l="0" t="0" r="r" b="b"/>
              <a:pathLst>
                <a:path w="47" h="53">
                  <a:moveTo>
                    <a:pt x="47" y="5"/>
                  </a:moveTo>
                  <a:cubicBezTo>
                    <a:pt x="32" y="0"/>
                    <a:pt x="32" y="0"/>
                    <a:pt x="32" y="0"/>
                  </a:cubicBezTo>
                  <a:cubicBezTo>
                    <a:pt x="0" y="10"/>
                    <a:pt x="0" y="10"/>
                    <a:pt x="0" y="10"/>
                  </a:cubicBezTo>
                  <a:cubicBezTo>
                    <a:pt x="0" y="10"/>
                    <a:pt x="0" y="34"/>
                    <a:pt x="14" y="53"/>
                  </a:cubicBezTo>
                  <a:cubicBezTo>
                    <a:pt x="20" y="46"/>
                    <a:pt x="39" y="26"/>
                    <a:pt x="47" y="5"/>
                  </a:cubicBezTo>
                  <a:close/>
                </a:path>
              </a:pathLst>
            </a:custGeom>
            <a:grpFill/>
            <a:ln>
              <a:noFill/>
            </a:ln>
          </p:spPr>
          <p:txBody>
            <a:bodyPr lIns="76200" tIns="38100" rIns="76200" bIns="38100"/>
            <a:lstStyle/>
            <a:p>
              <a:pPr>
                <a:defRPr/>
              </a:pPr>
              <a:endParaRPr lang="en-US" sz="1500" dirty="0"/>
            </a:p>
          </p:txBody>
        </p:sp>
        <p:sp>
          <p:nvSpPr>
            <p:cNvPr id="40" name="Freeform 433">
              <a:extLst>
                <a:ext uri="{FF2B5EF4-FFF2-40B4-BE49-F238E27FC236}">
                  <a16:creationId xmlns:a16="http://schemas.microsoft.com/office/drawing/2014/main" id="{BDEF1735-433E-45D5-BFA0-4FCC1A321642}"/>
                </a:ext>
              </a:extLst>
            </p:cNvPr>
            <p:cNvSpPr>
              <a:spLocks/>
            </p:cNvSpPr>
            <p:nvPr/>
          </p:nvSpPr>
          <p:spPr bwMode="auto">
            <a:xfrm>
              <a:off x="5015774" y="4323680"/>
              <a:ext cx="272886" cy="341108"/>
            </a:xfrm>
            <a:custGeom>
              <a:avLst/>
              <a:gdLst>
                <a:gd name="T0" fmla="*/ 0 w 44"/>
                <a:gd name="T1" fmla="*/ 47 h 55"/>
                <a:gd name="T2" fmla="*/ 12 w 44"/>
                <a:gd name="T3" fmla="*/ 55 h 55"/>
                <a:gd name="T4" fmla="*/ 44 w 44"/>
                <a:gd name="T5" fmla="*/ 0 h 55"/>
                <a:gd name="T6" fmla="*/ 0 w 44"/>
                <a:gd name="T7" fmla="*/ 47 h 55"/>
              </a:gdLst>
              <a:ahLst/>
              <a:cxnLst>
                <a:cxn ang="0">
                  <a:pos x="T0" y="T1"/>
                </a:cxn>
                <a:cxn ang="0">
                  <a:pos x="T2" y="T3"/>
                </a:cxn>
                <a:cxn ang="0">
                  <a:pos x="T4" y="T5"/>
                </a:cxn>
                <a:cxn ang="0">
                  <a:pos x="T6" y="T7"/>
                </a:cxn>
              </a:cxnLst>
              <a:rect l="0" t="0" r="r" b="b"/>
              <a:pathLst>
                <a:path w="44" h="55">
                  <a:moveTo>
                    <a:pt x="0" y="47"/>
                  </a:moveTo>
                  <a:cubicBezTo>
                    <a:pt x="3" y="50"/>
                    <a:pt x="7" y="53"/>
                    <a:pt x="12" y="55"/>
                  </a:cubicBezTo>
                  <a:cubicBezTo>
                    <a:pt x="40" y="42"/>
                    <a:pt x="44" y="11"/>
                    <a:pt x="44" y="0"/>
                  </a:cubicBezTo>
                  <a:cubicBezTo>
                    <a:pt x="26" y="30"/>
                    <a:pt x="7" y="43"/>
                    <a:pt x="0" y="47"/>
                  </a:cubicBezTo>
                  <a:close/>
                </a:path>
              </a:pathLst>
            </a:custGeom>
            <a:grpFill/>
            <a:ln>
              <a:noFill/>
            </a:ln>
          </p:spPr>
          <p:txBody>
            <a:bodyPr lIns="76200" tIns="38100" rIns="76200" bIns="38100"/>
            <a:lstStyle/>
            <a:p>
              <a:pPr>
                <a:defRPr/>
              </a:pPr>
              <a:endParaRPr lang="en-US" sz="1500" dirty="0"/>
            </a:p>
          </p:txBody>
        </p:sp>
      </p:grpSp>
      <p:sp>
        <p:nvSpPr>
          <p:cNvPr id="41" name="Rectangle 40">
            <a:extLst>
              <a:ext uri="{FF2B5EF4-FFF2-40B4-BE49-F238E27FC236}">
                <a16:creationId xmlns:a16="http://schemas.microsoft.com/office/drawing/2014/main" id="{229819AA-E5EF-4343-84AA-6B819A6814A4}"/>
              </a:ext>
            </a:extLst>
          </p:cNvPr>
          <p:cNvSpPr/>
          <p:nvPr/>
        </p:nvSpPr>
        <p:spPr>
          <a:xfrm>
            <a:off x="76200" y="3760788"/>
            <a:ext cx="990600" cy="76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54" name="Picture 41" descr="A picture containing computer, room, clock&#10;&#10;Description automatically generated">
            <a:extLst>
              <a:ext uri="{FF2B5EF4-FFF2-40B4-BE49-F238E27FC236}">
                <a16:creationId xmlns:a16="http://schemas.microsoft.com/office/drawing/2014/main" id="{48610AF2-DB8F-4A5B-AF88-BCC0643C24E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b="12430"/>
          <a:stretch>
            <a:fillRect/>
          </a:stretch>
        </p:blipFill>
        <p:spPr bwMode="auto">
          <a:xfrm>
            <a:off x="217488" y="3867150"/>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TRF-PowerpointDesignEN_Light_DRAFT.pot</Template>
  <TotalTime>31382</TotalTime>
  <Words>1882</Words>
  <Application>Microsoft Office PowerPoint</Application>
  <PresentationFormat>On-screen Show (16:9)</PresentationFormat>
  <Paragraphs>211</Paragraphs>
  <Slides>12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 Narrow</vt:lpstr>
      <vt:lpstr>Calibri</vt:lpstr>
      <vt:lpstr>Calibri (Body)</vt:lpstr>
      <vt:lpstr>Georgia</vt:lpstr>
      <vt:lpstr>Segoe Print</vt:lpstr>
      <vt:lpstr>TRF-PowerpointDesignEN_Light_DRAFT</vt:lpstr>
      <vt:lpstr>Custom Design</vt:lpstr>
      <vt:lpstr>2_Custom Design</vt:lpstr>
      <vt:lpstr>PowerPoint Presentation</vt:lpstr>
      <vt:lpstr>PowerPoint Presentation</vt:lpstr>
      <vt:lpstr>PowerPoint Presentation</vt:lpstr>
      <vt:lpstr>PowerPoint Presentation</vt:lpstr>
      <vt:lpstr>PROCESS OVERVIEW</vt:lpstr>
      <vt:lpstr>ASKING THE RIGHT QUESTIONS</vt:lpstr>
      <vt:lpstr>RECOGNITION – CLUB COHESION</vt:lpstr>
      <vt:lpstr>MITIGATION – CLUB STRENGTH</vt:lpstr>
      <vt:lpstr>CONTINUATION – BUILD CONFIDENCE</vt:lpstr>
      <vt:lpstr>ACTION PLAN</vt:lpstr>
      <vt:lpstr>ACTION PLAN</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Lin Kelly</cp:lastModifiedBy>
  <cp:revision>660</cp:revision>
  <cp:lastPrinted>2020-03-30T15:10:36Z</cp:lastPrinted>
  <dcterms:created xsi:type="dcterms:W3CDTF">2010-04-16T20:11:30Z</dcterms:created>
  <dcterms:modified xsi:type="dcterms:W3CDTF">2020-04-26T13:08:08Z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16:9 (Widescreen)</vt:lpwstr>
  </property>
  <property fmtid="{D5CDD505-2E9C-101B-9397-08002B2CF9AE}" pid="4" name="Status">
    <vt:lpwstr>In Review</vt:lpwstr>
  </property>
  <property fmtid="{D5CDD505-2E9C-101B-9397-08002B2CF9AE}" pid="5" name="WhenToUse">
    <vt:lpwstr/>
  </property>
</Properties>
</file>