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542" r:id="rId3"/>
    <p:sldId id="543" r:id="rId4"/>
    <p:sldId id="540" r:id="rId5"/>
    <p:sldId id="544" r:id="rId6"/>
    <p:sldId id="548" r:id="rId7"/>
    <p:sldId id="545" r:id="rId8"/>
    <p:sldId id="546" r:id="rId9"/>
    <p:sldId id="54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1"/>
  </p:normalViewPr>
  <p:slideViewPr>
    <p:cSldViewPr snapToGrid="0" snapToObjects="1">
      <p:cViewPr varScale="1">
        <p:scale>
          <a:sx n="104" d="100"/>
          <a:sy n="104" d="100"/>
        </p:scale>
        <p:origin x="1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stankeeler/Documents/ROTARY/Membership/Training/2020%20Area%20Summits/7720%20Club%20Historic%20Member%20Count%20July%201,%202009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AREA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Report1!$C$21</c:f>
              <c:strCache>
                <c:ptCount val="1"/>
                <c:pt idx="0">
                  <c:v>Williamston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Report1!$D$21:$O$21</c:f>
              <c:numCache>
                <c:formatCode>General</c:formatCode>
                <c:ptCount val="12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31</c:v>
                </c:pt>
                <c:pt idx="8">
                  <c:v>30</c:v>
                </c:pt>
                <c:pt idx="9">
                  <c:v>34</c:v>
                </c:pt>
                <c:pt idx="10">
                  <c:v>32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14-754D-957E-23F8B1827434}"/>
            </c:ext>
          </c:extLst>
        </c:ser>
        <c:ser>
          <c:idx val="1"/>
          <c:order val="1"/>
          <c:tx>
            <c:strRef>
              <c:f>Report1!$C$22</c:f>
              <c:strCache>
                <c:ptCount val="1"/>
                <c:pt idx="0">
                  <c:v>Belhaven-Pantego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Report1!$D$22:$O$22</c:f>
              <c:numCache>
                <c:formatCode>General</c:formatCode>
                <c:ptCount val="12"/>
                <c:pt idx="0">
                  <c:v>24</c:v>
                </c:pt>
                <c:pt idx="1">
                  <c:v>22</c:v>
                </c:pt>
                <c:pt idx="2">
                  <c:v>17</c:v>
                </c:pt>
                <c:pt idx="3">
                  <c:v>18</c:v>
                </c:pt>
                <c:pt idx="4">
                  <c:v>14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14-754D-957E-23F8B1827434}"/>
            </c:ext>
          </c:extLst>
        </c:ser>
        <c:ser>
          <c:idx val="2"/>
          <c:order val="2"/>
          <c:tx>
            <c:strRef>
              <c:f>Report1!$C$23</c:f>
              <c:strCache>
                <c:ptCount val="1"/>
                <c:pt idx="0">
                  <c:v>Washington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Report1!$D$23:$O$23</c:f>
              <c:numCache>
                <c:formatCode>General</c:formatCode>
                <c:ptCount val="12"/>
                <c:pt idx="0">
                  <c:v>28</c:v>
                </c:pt>
                <c:pt idx="1">
                  <c:v>29</c:v>
                </c:pt>
                <c:pt idx="2">
                  <c:v>28</c:v>
                </c:pt>
                <c:pt idx="3">
                  <c:v>23</c:v>
                </c:pt>
                <c:pt idx="4">
                  <c:v>21</c:v>
                </c:pt>
                <c:pt idx="5">
                  <c:v>22</c:v>
                </c:pt>
                <c:pt idx="6">
                  <c:v>24</c:v>
                </c:pt>
                <c:pt idx="7">
                  <c:v>30</c:v>
                </c:pt>
                <c:pt idx="8">
                  <c:v>28</c:v>
                </c:pt>
                <c:pt idx="9">
                  <c:v>28</c:v>
                </c:pt>
                <c:pt idx="10">
                  <c:v>26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14-754D-957E-23F8B1827434}"/>
            </c:ext>
          </c:extLst>
        </c:ser>
        <c:ser>
          <c:idx val="3"/>
          <c:order val="3"/>
          <c:tx>
            <c:strRef>
              <c:f>Report1!$C$24</c:f>
              <c:strCache>
                <c:ptCount val="1"/>
                <c:pt idx="0">
                  <c:v>Washington (Noon)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Report1!$D$24:$O$24</c:f>
              <c:numCache>
                <c:formatCode>General</c:formatCode>
                <c:ptCount val="12"/>
                <c:pt idx="0">
                  <c:v>54</c:v>
                </c:pt>
                <c:pt idx="1">
                  <c:v>55</c:v>
                </c:pt>
                <c:pt idx="2">
                  <c:v>53</c:v>
                </c:pt>
                <c:pt idx="3">
                  <c:v>56</c:v>
                </c:pt>
                <c:pt idx="4">
                  <c:v>59</c:v>
                </c:pt>
                <c:pt idx="5">
                  <c:v>74</c:v>
                </c:pt>
                <c:pt idx="6">
                  <c:v>70</c:v>
                </c:pt>
                <c:pt idx="7">
                  <c:v>77</c:v>
                </c:pt>
                <c:pt idx="8">
                  <c:v>80</c:v>
                </c:pt>
                <c:pt idx="9">
                  <c:v>86</c:v>
                </c:pt>
                <c:pt idx="10">
                  <c:v>86</c:v>
                </c:pt>
                <c:pt idx="11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14-754D-957E-23F8B1827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498448"/>
        <c:axId val="1253500128"/>
      </c:lineChart>
      <c:catAx>
        <c:axId val="12534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500128"/>
        <c:crosses val="autoZero"/>
        <c:auto val="1"/>
        <c:lblAlgn val="ctr"/>
        <c:lblOffset val="100"/>
        <c:noMultiLvlLbl val="0"/>
      </c:catAx>
      <c:valAx>
        <c:axId val="12535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49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0.01591</cdr:y>
    </cdr:from>
    <cdr:to>
      <cdr:x>0.06828</cdr:x>
      <cdr:y>0.04545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1DB8CC-89B1-C54B-9982-5CACAF21A1A4}"/>
            </a:ext>
          </a:extLst>
        </cdr:cNvPr>
        <cdr:cNvSpPr txBox="1"/>
      </cdr:nvSpPr>
      <cdr:spPr>
        <a:xfrm xmlns:a="http://schemas.openxmlformats.org/drawingml/2006/main">
          <a:off x="0" y="131703"/>
          <a:ext cx="714963" cy="24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Members</a:t>
          </a:r>
        </a:p>
      </cdr:txBody>
    </cdr:sp>
  </cdr:relSizeAnchor>
  <cdr:relSizeAnchor xmlns:cdr="http://schemas.openxmlformats.org/drawingml/2006/chartDrawing">
    <cdr:from>
      <cdr:x>0</cdr:x>
      <cdr:y>0.91068</cdr:y>
    </cdr:from>
    <cdr:to>
      <cdr:x>0.06828</cdr:x>
      <cdr:y>0.94023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4530BC-CA37-3949-B2EE-FA6F5BD3B104}"/>
            </a:ext>
          </a:extLst>
        </cdr:cNvPr>
        <cdr:cNvSpPr txBox="1"/>
      </cdr:nvSpPr>
      <cdr:spPr>
        <a:xfrm xmlns:a="http://schemas.openxmlformats.org/drawingml/2006/main">
          <a:off x="0" y="7539096"/>
          <a:ext cx="714963" cy="24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July 01</a:t>
          </a:r>
          <a:r>
            <a:rPr lang="en-US" sz="1200" b="1" baseline="0"/>
            <a:t> &gt;</a:t>
          </a:r>
          <a:endParaRPr lang="en-US" sz="12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2C80-20EB-BF46-843B-45974308CA0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6B47-C413-DA4D-A9BA-B4FF2C83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0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3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4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27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8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77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49675-6FC3-4E55-9CCB-46E24AFD237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60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19BA-B000-2242-8EEE-057553404911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8C5C-249B-4A4D-8BB7-225AB1CB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797-602C-2D4E-B44B-B98DDF858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Graphs </a:t>
            </a:r>
            <a:br>
              <a:rPr lang="en-US" dirty="0"/>
            </a:br>
            <a:r>
              <a:rPr lang="en-US" dirty="0"/>
              <a:t>used in 2020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D5414-5D2F-9447-8321-3B5AB1A03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Graphs are by Area</a:t>
            </a:r>
          </a:p>
          <a:p>
            <a:r>
              <a:rPr lang="en-US" dirty="0"/>
              <a:t>If you would like more information please contact:</a:t>
            </a:r>
          </a:p>
          <a:p>
            <a:r>
              <a:rPr lang="en-US" dirty="0"/>
              <a:t>Stan Keeler</a:t>
            </a:r>
          </a:p>
          <a:p>
            <a:r>
              <a:rPr lang="en-US" dirty="0" err="1"/>
              <a:t>stankeeler@gmail.com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2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96D6-C0EE-6244-9A8A-03FBEE1B3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1288655"/>
            <a:ext cx="8140700" cy="55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818"/>
            <a:ext cx="7886700" cy="1325563"/>
          </a:xfrm>
        </p:spPr>
        <p:txBody>
          <a:bodyPr anchor="t"/>
          <a:lstStyle/>
          <a:p>
            <a:r>
              <a:rPr lang="en-US" dirty="0"/>
              <a:t>AREA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45C6-DE85-AD4F-828B-C6468359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6AA99-5E6F-B94A-A00A-D92E9A93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990600"/>
            <a:ext cx="84586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C6B-76EE-5E47-BB34-4A5DFA9F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 3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792FDF4F-9331-D84F-A68D-9809AD5336E1}"/>
              </a:ext>
            </a:extLst>
          </p:cNvPr>
          <p:cNvGraphicFramePr/>
          <p:nvPr>
            <p:extLst/>
          </p:nvPr>
        </p:nvGraphicFramePr>
        <p:xfrm>
          <a:off x="609600" y="10668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87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AREA  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78F8D-FC4F-F94F-AFC6-73C76B123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7802"/>
            <a:ext cx="8742880" cy="59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AREA 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AA728-7D0F-DE48-94D6-D6DB581B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8403"/>
            <a:ext cx="8763000" cy="58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AREA  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60BC8-97FF-C744-8FA6-FABBE579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762144" cy="59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AREA  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269CE-24E2-9042-A311-EDE4DD9A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74793"/>
            <a:ext cx="8599470" cy="58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5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C7C3-D9EE-124A-928A-C4708E72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AREA  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2B02C-4270-8A4A-A397-A3A849DE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80801"/>
            <a:ext cx="8229600" cy="58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1179"/>
      </p:ext>
    </p:extLst>
  </p:cSld>
  <p:clrMapOvr>
    <a:masterClrMapping/>
  </p:clrMapOvr>
</p:sld>
</file>

<file path=ppt/theme/theme1.xml><?xml version="1.0" encoding="utf-8"?>
<a:theme xmlns:a="http://schemas.openxmlformats.org/drawingml/2006/main" name="Page 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ge Size" id="{4AF05764-6EDE-554F-AF67-BB68FFE884B5}" vid="{49C59ECB-7AC4-4B45-AA56-BF3C965CF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Page Size</Template>
  <TotalTime>14</TotalTime>
  <Words>57</Words>
  <Application>Microsoft Macintosh PowerPoint</Application>
  <PresentationFormat>On-screen Show (4:3)</PresentationFormat>
  <Paragraphs>24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Page Size</vt:lpstr>
      <vt:lpstr>Membership Graphs  used in 2020 Summit</vt:lpstr>
      <vt:lpstr>AREA  1 </vt:lpstr>
      <vt:lpstr>AREA  2</vt:lpstr>
      <vt:lpstr>AREA  3</vt:lpstr>
      <vt:lpstr>AREA   4</vt:lpstr>
      <vt:lpstr>AREA  5</vt:lpstr>
      <vt:lpstr>AREA   6</vt:lpstr>
      <vt:lpstr>AREA   7</vt:lpstr>
      <vt:lpstr>AREA   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Keeler</dc:creator>
  <cp:lastModifiedBy>Stan Keeler</cp:lastModifiedBy>
  <cp:revision>2</cp:revision>
  <dcterms:created xsi:type="dcterms:W3CDTF">2020-05-11T20:13:32Z</dcterms:created>
  <dcterms:modified xsi:type="dcterms:W3CDTF">2020-05-11T20:27:46Z</dcterms:modified>
</cp:coreProperties>
</file>