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22"/>
  </p:notesMasterIdLst>
  <p:handoutMasterIdLst>
    <p:handoutMasterId r:id="rId23"/>
  </p:handoutMasterIdLst>
  <p:sldIdLst>
    <p:sldId id="361" r:id="rId4"/>
    <p:sldId id="324" r:id="rId5"/>
    <p:sldId id="440" r:id="rId6"/>
    <p:sldId id="552" r:id="rId7"/>
    <p:sldId id="551" r:id="rId8"/>
    <p:sldId id="541" r:id="rId9"/>
    <p:sldId id="549" r:id="rId10"/>
    <p:sldId id="456" r:id="rId11"/>
    <p:sldId id="327" r:id="rId12"/>
    <p:sldId id="525" r:id="rId13"/>
    <p:sldId id="550" r:id="rId14"/>
    <p:sldId id="295" r:id="rId15"/>
    <p:sldId id="523" r:id="rId16"/>
    <p:sldId id="298" r:id="rId17"/>
    <p:sldId id="299" r:id="rId18"/>
    <p:sldId id="336" r:id="rId19"/>
    <p:sldId id="524" r:id="rId20"/>
    <p:sldId id="392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D579"/>
    <a:srgbClr val="009999"/>
    <a:srgbClr val="005DAA"/>
    <a:srgbClr val="58585A"/>
    <a:srgbClr val="FF7600"/>
    <a:srgbClr val="D91B5C"/>
    <a:srgbClr val="872175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3"/>
    <p:restoredTop sz="93312" autoAdjust="0"/>
  </p:normalViewPr>
  <p:slideViewPr>
    <p:cSldViewPr>
      <p:cViewPr varScale="1">
        <p:scale>
          <a:sx n="96" d="100"/>
          <a:sy n="96" d="100"/>
        </p:scale>
        <p:origin x="1640" y="176"/>
      </p:cViewPr>
      <p:guideLst>
        <p:guide orient="horz" pos="2208"/>
        <p:guide pos="2880"/>
      </p:guideLst>
    </p:cSldViewPr>
  </p:slideViewPr>
  <p:outlineViewPr>
    <p:cViewPr>
      <p:scale>
        <a:sx n="75" d="100"/>
        <a:sy n="75" d="100"/>
      </p:scale>
      <p:origin x="0" y="-9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fld id="{57B268A5-4BBA-4023-B90A-CFDD76BE3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6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6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fld id="{AD249675-6FC3-4E55-9CCB-46E24AFD2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44C97-7764-4A7B-BA2B-F8F3D17CCF80}" type="slidenum">
              <a:rPr lang="en-US" altLang="en-US" smtClean="0">
                <a:latin typeface="Arial" charset="0"/>
                <a:ea typeface="ヒラギノ角ゴ Pro W3"/>
                <a:cs typeface="ヒラギノ角ゴ Pro W3"/>
              </a:rPr>
              <a:pPr/>
              <a:t>1</a:t>
            </a:fld>
            <a:endParaRPr lang="en-US" altLang="en-US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7F0DD87-4164-4F09-9BC1-EF4799DAD57A}" type="slidenum">
              <a:rPr lang="en-US" altLang="en-US" sz="1200">
                <a:cs typeface="ヒラギノ角ゴ Pro W3"/>
              </a:rPr>
              <a:pPr algn="r"/>
              <a:t>16</a:t>
            </a:fld>
            <a:endParaRPr lang="en-US" altLang="en-US" sz="1200">
              <a:cs typeface="ヒラギノ角ゴ Pro W3"/>
            </a:endParaRPr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F8187ABD-E567-4459-A11D-9AE29E0206EE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16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188614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E3D4C-74BA-7245-864F-4693718367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1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3696AF-C3C8-4203-B2AA-B55F3F44E8A3}" type="slidenum">
              <a:rPr lang="en-US" altLang="en-US" smtClean="0">
                <a:latin typeface="Arial" charset="0"/>
                <a:ea typeface="ヒラギノ角ゴ Pro W3"/>
                <a:cs typeface="ヒラギノ角ゴ Pro W3"/>
              </a:rPr>
              <a:pPr/>
              <a:t>2</a:t>
            </a:fld>
            <a:endParaRPr lang="en-US" altLang="en-US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3B90BC87-A945-4446-92FD-EB57F44E1DDC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2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313393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>
            <a:extLst>
              <a:ext uri="{FF2B5EF4-FFF2-40B4-BE49-F238E27FC236}">
                <a16:creationId xmlns:a16="http://schemas.microsoft.com/office/drawing/2014/main" id="{6DA528E0-D683-CA47-9C6C-5C7DEE8499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>
            <a:extLst>
              <a:ext uri="{FF2B5EF4-FFF2-40B4-BE49-F238E27FC236}">
                <a16:creationId xmlns:a16="http://schemas.microsoft.com/office/drawing/2014/main" id="{898A8871-620D-EA49-8E11-EB39358AF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4089" y="4564064"/>
            <a:ext cx="5364162" cy="4321175"/>
          </a:xfrm>
          <a:noFill/>
        </p:spPr>
        <p:txBody>
          <a:bodyPr/>
          <a:lstStyle/>
          <a:p>
            <a:endParaRPr lang="en-US" altLang="en-US" b="1" dirty="0">
              <a:latin typeface="Arial" panose="020B0604020202020204" pitchFamily="34" charset="0"/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</p:txBody>
      </p:sp>
      <p:sp>
        <p:nvSpPr>
          <p:cNvPr id="163844" name="Slide Number Placeholder 3">
            <a:extLst>
              <a:ext uri="{FF2B5EF4-FFF2-40B4-BE49-F238E27FC236}">
                <a16:creationId xmlns:a16="http://schemas.microsoft.com/office/drawing/2014/main" id="{567AC772-8FF9-B540-9A09-D05A677BD074}"/>
              </a:ext>
            </a:extLst>
          </p:cNvPr>
          <p:cNvSpPr txBox="1">
            <a:spLocks noGrp="1"/>
          </p:cNvSpPr>
          <p:nvPr/>
        </p:nvSpPr>
        <p:spPr bwMode="auto">
          <a:xfrm>
            <a:off x="4144964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69938" indent="-295275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85863" indent="-238125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60525" indent="-238125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133600" indent="-236538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908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30480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5052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9624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r"/>
            <a:fld id="{DAA49D7E-FEC7-E249-B152-E71B0E55DB10}" type="slidenum">
              <a:rPr lang="en-US" altLang="en-US" sz="1200">
                <a:solidFill>
                  <a:srgbClr val="000000"/>
                </a:solidFill>
              </a:rPr>
              <a:pPr algn="r"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4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D67BA-F0E5-4448-8B75-DC4FA3C55CD1}" type="slidenum">
              <a:rPr lang="en-US" altLang="en-US" smtClean="0">
                <a:latin typeface="Arial" charset="0"/>
                <a:ea typeface="ヒラギノ角ゴ Pro W3"/>
                <a:cs typeface="ヒラギノ角ゴ Pro W3"/>
              </a:rPr>
              <a:pPr/>
              <a:t>9</a:t>
            </a:fld>
            <a:endParaRPr lang="en-US" altLang="en-US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23ED7E59-F603-48AD-9212-3872D9C6B360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9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72799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D67BA-F0E5-4448-8B75-DC4FA3C55CD1}" type="slidenum">
              <a:rPr lang="en-US" altLang="en-US" smtClean="0">
                <a:latin typeface="Arial" charset="0"/>
                <a:ea typeface="ヒラギノ角ゴ Pro W3"/>
                <a:cs typeface="ヒラギノ角ゴ Pro W3"/>
              </a:rPr>
              <a:pPr/>
              <a:t>10</a:t>
            </a:fld>
            <a:endParaRPr lang="en-US" altLang="en-US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23ED7E59-F603-48AD-9212-3872D9C6B360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10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236289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B97D20-2A8C-4DB6-AA02-78DDD3DFA6A8}" type="slidenum">
              <a:rPr lang="en-US" altLang="en-US" sz="1200">
                <a:cs typeface="ヒラギノ角ゴ Pro W3"/>
              </a:rPr>
              <a:pPr algn="r"/>
              <a:t>12</a:t>
            </a:fld>
            <a:endParaRPr lang="en-US" altLang="en-US" sz="1200">
              <a:cs typeface="ヒラギノ角ゴ Pro W3"/>
            </a:endParaRPr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72A7DFEA-C9DA-4F8F-8A6E-90E050A79EB5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12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2837858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E3D4C-74BA-7245-864F-4693718367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EB890C-B0B6-4D7D-9578-30E5E612AB90}" type="slidenum">
              <a:rPr lang="en-US" altLang="en-US" sz="1200">
                <a:cs typeface="ヒラギノ角ゴ Pro W3"/>
              </a:rPr>
              <a:pPr algn="r"/>
              <a:t>14</a:t>
            </a:fld>
            <a:endParaRPr lang="en-US" altLang="en-US" sz="1200">
              <a:cs typeface="ヒラギノ角ゴ Pro W3"/>
            </a:endParaRPr>
          </a:p>
        </p:txBody>
      </p:sp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8DCABB44-CC80-418A-B547-42EB7966F0EC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14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723116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9ADB5A-BFCA-442F-B59D-D8C9C83CA35B}" type="slidenum">
              <a:rPr lang="en-US" altLang="en-US" sz="1200">
                <a:cs typeface="ヒラギノ角ゴ Pro W3"/>
              </a:rPr>
              <a:pPr algn="r"/>
              <a:t>15</a:t>
            </a:fld>
            <a:endParaRPr lang="en-US" altLang="en-US" sz="1200">
              <a:cs typeface="ヒラギノ角ゴ Pro W3"/>
            </a:endParaRPr>
          </a:p>
        </p:txBody>
      </p:sp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4" y="8686801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CC41D295-9FB5-4D12-89CF-EA5547B2B1D8}" type="slidenum">
              <a:rPr lang="en-US" altLang="en-US" sz="1300">
                <a:solidFill>
                  <a:srgbClr val="000000"/>
                </a:solidFill>
                <a:cs typeface="ヒラギノ角ゴ Pro W3"/>
              </a:rPr>
              <a:pPr algn="r"/>
              <a:t>15</a:t>
            </a:fld>
            <a:endParaRPr lang="en-US" altLang="en-US" sz="13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7413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1"/>
            <a:ext cx="5032375" cy="4113213"/>
          </a:xfrm>
          <a:noFill/>
          <a:ln/>
        </p:spPr>
        <p:txBody>
          <a:bodyPr lIns="91430" tIns="45715" rIns="91430" bIns="45715"/>
          <a:lstStyle/>
          <a:p>
            <a:pPr eaLnBrk="1" hangingPunct="1"/>
            <a:r>
              <a:rPr lang="en-US" altLang="en-US">
                <a:latin typeface="Arial" charset="0"/>
                <a:ea typeface="ヒラギノ角ゴ Pro W3"/>
                <a:cs typeface="ヒラギノ角ゴ Pro W3"/>
              </a:rPr>
              <a:t>Large Banners</a:t>
            </a:r>
          </a:p>
        </p:txBody>
      </p:sp>
    </p:spTree>
    <p:extLst>
      <p:ext uri="{BB962C8B-B14F-4D97-AF65-F5344CB8AC3E}">
        <p14:creationId xmlns:p14="http://schemas.microsoft.com/office/powerpoint/2010/main" val="76759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>
            <a:extLst/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5021-EA04-CD44-A411-870EB493B7BC}" type="datetimeFigureOut">
              <a:rPr lang="en-US" smtClean="0"/>
              <a:t>5/11/20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1967-04EF-1D49-8AE8-EC4BBC72F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0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31" r:id="rId6"/>
    <p:sldLayoutId id="2147483747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t>TITLE  |  </a:t>
            </a:r>
            <a:fld id="{FEBCD6D2-D377-453D-A2DA-9314DDCC93F8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9219" name="Picture 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7" r:id="rId14"/>
    <p:sldLayoutId id="2147483738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t>TITLE |  </a:t>
            </a:r>
            <a:fld id="{B90E7E01-E4EA-4319-9A9F-52B4693FACC2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pencerrotary@gmail.com" TargetMode="External"/><Relationship Id="rId2" Type="http://schemas.openxmlformats.org/officeDocument/2006/relationships/hyperlink" Target="mailto:stankeeler@gmail.com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 txBox="1">
            <a:spLocks noChangeArrowheads="1"/>
          </p:cNvSpPr>
          <p:nvPr/>
        </p:nvSpPr>
        <p:spPr bwMode="auto">
          <a:xfrm>
            <a:off x="304800" y="3657600"/>
            <a:ext cx="8077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>
              <a:spcAft>
                <a:spcPts val="2400"/>
              </a:spcAft>
            </a:pPr>
            <a:r>
              <a:rPr lang="en-US" altLang="en-US" sz="4400" dirty="0">
                <a:solidFill>
                  <a:srgbClr val="0432FF"/>
                </a:solidFill>
                <a:latin typeface="Arial Narrow Bold" pitchFamily="34" charset="0"/>
                <a:cs typeface="ヒラギノ角ゴ Pro W3"/>
              </a:rPr>
              <a:t>TITLE</a:t>
            </a:r>
          </a:p>
          <a:p>
            <a:pPr defTabSz="457200"/>
            <a:r>
              <a:rPr lang="en-US" altLang="en-US" sz="2800" b="1" dirty="0">
                <a:solidFill>
                  <a:srgbClr val="0432FF"/>
                </a:solidFill>
                <a:latin typeface="Georgia" pitchFamily="18" charset="0"/>
                <a:cs typeface="ヒラギノ角ゴ Pro W3"/>
              </a:rPr>
              <a:t>District Governor Elect Spencer Stanley</a:t>
            </a:r>
          </a:p>
          <a:p>
            <a:pPr defTabSz="457200"/>
            <a:r>
              <a:rPr lang="en-US" altLang="en-US" sz="1800" u="sng" dirty="0">
                <a:solidFill>
                  <a:srgbClr val="0432FF"/>
                </a:solidFill>
                <a:latin typeface="Georgia" pitchFamily="18" charset="0"/>
                <a:cs typeface="ヒラギノ角ゴ Pro W3"/>
              </a:rPr>
              <a:t>Supporting </a:t>
            </a:r>
            <a:r>
              <a:rPr lang="en-US" altLang="en-US" sz="1800" b="1" u="sng" dirty="0">
                <a:solidFill>
                  <a:srgbClr val="0432FF"/>
                </a:solidFill>
                <a:latin typeface="Georgia" pitchFamily="18" charset="0"/>
                <a:cs typeface="ヒラギノ角ゴ Pro W3"/>
              </a:rPr>
              <a:t>District Membership Chair PDG Stan Keeler</a:t>
            </a:r>
            <a:r>
              <a:rPr lang="en-US" altLang="en-US" sz="1800" b="1" dirty="0">
                <a:solidFill>
                  <a:srgbClr val="0432FF"/>
                </a:solidFill>
                <a:latin typeface="Georgia" pitchFamily="18" charset="0"/>
                <a:cs typeface="ヒラギノ角ゴ Pro W3"/>
              </a:rPr>
              <a:t>!</a:t>
            </a:r>
            <a:endParaRPr lang="en-US" altLang="en-US" sz="1800" dirty="0">
              <a:solidFill>
                <a:srgbClr val="0432FF"/>
              </a:solidFill>
              <a:latin typeface="Georgia" pitchFamily="18" charset="0"/>
              <a:cs typeface="ヒラギノ角ゴ Pro W3"/>
            </a:endParaRPr>
          </a:p>
          <a:p>
            <a:pPr defTabSz="457200"/>
            <a:r>
              <a:rPr lang="en-US" altLang="en-US" sz="2000" dirty="0">
                <a:solidFill>
                  <a:srgbClr val="0432FF"/>
                </a:solidFill>
                <a:latin typeface="Georgia" pitchFamily="18" charset="0"/>
                <a:cs typeface="ヒラギノ角ゴ Pro W3"/>
              </a:rPr>
              <a:t>Spring 2020</a:t>
            </a:r>
          </a:p>
          <a:p>
            <a:pPr defTabSz="457200"/>
            <a:endParaRPr lang="en-US" altLang="en-US" sz="2000" dirty="0">
              <a:solidFill>
                <a:srgbClr val="0432FF"/>
              </a:solidFill>
              <a:latin typeface="Georgia" pitchFamily="18" charset="0"/>
              <a:cs typeface="ヒラギノ角ゴ Pro W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-69448" y="3276600"/>
            <a:ext cx="9220200" cy="990600"/>
          </a:xfrm>
          <a:ln>
            <a:miter lim="800000"/>
            <a:headEnd/>
            <a:tailEnd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0" numCol="1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latin typeface="Berlin Sans FB Demi"/>
              </a:rPr>
              <a:t>Rotary Has Changed!  Has Your Club?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800" b="1">
                <a:solidFill>
                  <a:srgbClr val="FFFFFF"/>
                </a:solidFill>
                <a:ea typeface="MS PGothic" pitchFamily="34" charset="-128"/>
                <a:cs typeface="ヒラギノ角ゴ Pro W3"/>
              </a:rPr>
              <a:t>Clubs </a:t>
            </a:r>
            <a:r>
              <a:rPr lang="en-US" altLang="en-US" sz="2800" b="1" u="sng">
                <a:solidFill>
                  <a:srgbClr val="FFFFFF"/>
                </a:solidFill>
                <a:ea typeface="MS PGothic" pitchFamily="34" charset="-128"/>
                <a:cs typeface="ヒラギノ角ゴ Pro W3"/>
              </a:rPr>
              <a:t>Need</a:t>
            </a:r>
            <a:r>
              <a:rPr lang="en-US" altLang="en-US" sz="2800" b="1">
                <a:solidFill>
                  <a:srgbClr val="FFFFFF"/>
                </a:solidFill>
                <a:ea typeface="MS PGothic" pitchFamily="34" charset="-128"/>
                <a:cs typeface="ヒラギノ角ゴ Pro W3"/>
              </a:rPr>
              <a:t> Moderate Membership Growth</a:t>
            </a:r>
          </a:p>
        </p:txBody>
      </p:sp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8450" y="1365489"/>
            <a:ext cx="884555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5800" indent="-685800" defTabSz="457200" eaLnBrk="0" hangingPunct="0">
              <a:spcAft>
                <a:spcPct val="25000"/>
              </a:spcAft>
              <a:buFont typeface="Wingdings" pitchFamily="2" charset="2"/>
              <a:buChar char="q"/>
            </a:pPr>
            <a:r>
              <a:rPr lang="en-US" altLang="en-US" sz="32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You must </a:t>
            </a:r>
            <a:r>
              <a:rPr lang="en-US" altLang="en-US" sz="3200" b="1" u="sng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plan</a:t>
            </a:r>
            <a:r>
              <a:rPr lang="en-US" altLang="en-US" sz="32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 for the attrition that WILL occur!</a:t>
            </a:r>
          </a:p>
          <a:p>
            <a:pPr marL="685800" indent="-685800" defTabSz="457200" eaLnBrk="0" hangingPunct="0">
              <a:spcAft>
                <a:spcPct val="25000"/>
              </a:spcAft>
              <a:buFont typeface="Wingdings" pitchFamily="2" charset="2"/>
              <a:buChar char="q"/>
            </a:pPr>
            <a:r>
              <a:rPr lang="en-US" altLang="en-US" sz="32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This takes intentionality – a “</a:t>
            </a:r>
            <a:r>
              <a:rPr lang="en-US" altLang="en-US" sz="3200" b="1" u="sng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PLAN</a:t>
            </a:r>
            <a:r>
              <a:rPr lang="en-US" altLang="en-US" sz="32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”!</a:t>
            </a:r>
          </a:p>
          <a:p>
            <a:pPr marL="685800" indent="-685800" defTabSz="457200" eaLnBrk="0" hangingPunct="0">
              <a:spcAft>
                <a:spcPct val="25000"/>
              </a:spcAft>
              <a:buFont typeface="Wingdings" pitchFamily="2" charset="2"/>
              <a:buChar char="q"/>
            </a:pPr>
            <a:endParaRPr lang="en-US" altLang="en-US" sz="3200" b="1" dirty="0">
              <a:solidFill>
                <a:schemeClr val="tx2"/>
              </a:solidFill>
              <a:ea typeface="MS PGothic" pitchFamily="34" charset="-128"/>
              <a:cs typeface="ヒラギノ角ゴ Pro W3"/>
            </a:endParaRPr>
          </a:p>
          <a:p>
            <a:pPr marL="685800" indent="-685800" defTabSz="457200" eaLnBrk="0" hangingPunct="0">
              <a:spcAft>
                <a:spcPct val="25000"/>
              </a:spcAft>
              <a:buFont typeface="Wingdings" pitchFamily="2" charset="2"/>
              <a:buChar char="q"/>
            </a:pPr>
            <a:r>
              <a:rPr lang="en-US" altLang="en-US" sz="32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Membership is a Club Responsibility!</a:t>
            </a:r>
          </a:p>
          <a:p>
            <a:pPr marL="685800" indent="-685800" defTabSz="457200" eaLnBrk="0" hangingPunct="0">
              <a:spcAft>
                <a:spcPct val="25000"/>
              </a:spcAft>
              <a:buFont typeface="Wingdings" pitchFamily="2" charset="2"/>
              <a:buChar char="q"/>
            </a:pPr>
            <a:endParaRPr lang="en-US" altLang="en-US" sz="3200" b="1" dirty="0">
              <a:solidFill>
                <a:schemeClr val="tx2"/>
              </a:solidFill>
              <a:ea typeface="MS PGothic" pitchFamily="34" charset="-128"/>
              <a:cs typeface="ヒラギノ角ゴ Pro W3"/>
            </a:endParaRPr>
          </a:p>
          <a:p>
            <a:pPr marL="685800" indent="-685800" defTabSz="457200" eaLnBrk="0" hangingPunct="0">
              <a:spcAft>
                <a:spcPct val="25000"/>
              </a:spcAft>
              <a:buFont typeface="Wingdings" pitchFamily="2" charset="2"/>
              <a:buChar char="q"/>
            </a:pPr>
            <a:r>
              <a:rPr lang="en-US" altLang="en-US" sz="32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If It Is To Be, It Is Up To YOU! </a:t>
            </a:r>
            <a:r>
              <a:rPr lang="en-US" altLang="en-US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(WITH HELP!)</a:t>
            </a:r>
            <a:endParaRPr lang="en-US" altLang="en-US" sz="3200" dirty="0">
              <a:solidFill>
                <a:schemeClr val="tx2"/>
              </a:solidFill>
              <a:ea typeface="MS PGothic" pitchFamily="34" charset="-128"/>
              <a:cs typeface="ヒラギノ角ゴ Pro W3"/>
            </a:endParaRPr>
          </a:p>
          <a:p>
            <a:pPr marL="685800" indent="-685800" defTabSz="457200" eaLnBrk="0" hangingPunct="0">
              <a:spcAft>
                <a:spcPct val="25000"/>
              </a:spcAft>
              <a:buFontTx/>
              <a:buAutoNum type="arabicPeriod"/>
            </a:pPr>
            <a:endParaRPr lang="en-US" altLang="en-US" sz="2800" i="1" dirty="0">
              <a:solidFill>
                <a:schemeClr val="tx2"/>
              </a:solidFill>
              <a:cs typeface="ヒラギノ角ゴ Pro W3"/>
            </a:endParaRPr>
          </a:p>
          <a:p>
            <a:pPr marL="685800" indent="-685800" defTabSz="457200" eaLnBrk="0" hangingPunct="0">
              <a:spcAft>
                <a:spcPct val="25000"/>
              </a:spcAft>
              <a:buFontTx/>
              <a:buAutoNum type="arabicPeriod"/>
            </a:pPr>
            <a:endParaRPr lang="en-US" altLang="en-US" sz="2800" i="1" dirty="0">
              <a:solidFill>
                <a:schemeClr val="tx2"/>
              </a:solidFill>
              <a:cs typeface="ヒラギノ角ゴ Pro W3"/>
            </a:endParaRPr>
          </a:p>
          <a:p>
            <a:pPr marL="1314450" lvl="1" indent="-514350" defTabSz="457200" eaLnBrk="0" hangingPunct="0">
              <a:spcAft>
                <a:spcPct val="25000"/>
              </a:spcAft>
              <a:buFont typeface="Arial" charset="0"/>
              <a:buAutoNum type="arabicPeriod"/>
            </a:pPr>
            <a:endParaRPr lang="en-US" altLang="en-US" sz="2800" dirty="0">
              <a:solidFill>
                <a:schemeClr val="tx2"/>
              </a:solidFill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34821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9D88-72C5-DA47-9590-C35E4FD2B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PLANNING:  </a:t>
            </a:r>
            <a:r>
              <a:rPr lang="en-US" sz="1600" dirty="0"/>
              <a:t>FAIL TO PLAN = PLAN TO FAIL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02879-56F2-8A4C-9A8B-016A574A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PLAN / STRATEGIES</a:t>
            </a:r>
          </a:p>
          <a:p>
            <a:pPr lvl="1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SIMPLE</a:t>
            </a:r>
          </a:p>
          <a:p>
            <a:pPr lvl="2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UNDERSTAND BY EVERY CLUB MEMBER</a:t>
            </a:r>
          </a:p>
          <a:p>
            <a:pPr lvl="2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ATTAINABLE GOALS</a:t>
            </a:r>
          </a:p>
          <a:p>
            <a:pPr lvl="1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ACTIONABLE</a:t>
            </a:r>
          </a:p>
          <a:p>
            <a:pPr lvl="2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ITEMS THAT ARE DOABLE IN REAL LIFE</a:t>
            </a:r>
          </a:p>
          <a:p>
            <a:pPr lvl="2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THAT ARE ACHIEVABLE</a:t>
            </a:r>
          </a:p>
          <a:p>
            <a:pPr lvl="1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ACCOUNTABLE</a:t>
            </a:r>
          </a:p>
          <a:p>
            <a:pPr lvl="2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 REPORTS TO CLUB BOARD EVERY MONTH</a:t>
            </a:r>
          </a:p>
          <a:p>
            <a:pPr lvl="2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 REPORTS OUT TO DMC EVERY MONTH</a:t>
            </a:r>
          </a:p>
          <a:p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YOUR PLAN</a:t>
            </a:r>
          </a:p>
        </p:txBody>
      </p:sp>
    </p:spTree>
    <p:extLst>
      <p:ext uri="{BB962C8B-B14F-4D97-AF65-F5344CB8AC3E}">
        <p14:creationId xmlns:p14="http://schemas.microsoft.com/office/powerpoint/2010/main" val="2048757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/>
          <p:cNvSpPr>
            <a:spLocks noChangeArrowheads="1"/>
          </p:cNvSpPr>
          <p:nvPr/>
        </p:nvSpPr>
        <p:spPr bwMode="auto">
          <a:xfrm>
            <a:off x="0" y="417513"/>
            <a:ext cx="9142413" cy="641350"/>
          </a:xfrm>
          <a:prstGeom prst="rect">
            <a:avLst/>
          </a:prstGeom>
          <a:solidFill>
            <a:srgbClr val="04367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8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8194" name="Title 1">
            <a:extLst/>
          </p:cNvPr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3600" b="1" dirty="0">
                <a:solidFill>
                  <a:srgbClr val="FFFFFF"/>
                </a:solidFill>
                <a:ea typeface="MS PGothic" panose="020B0600070205080204" pitchFamily="34" charset="-128"/>
              </a:rPr>
              <a:t>Setting The Stage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anose="020B0600070205080204" pitchFamily="34" charset="-128"/>
            </a:endParaRPr>
          </a:p>
        </p:txBody>
      </p:sp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" y="1447800"/>
            <a:ext cx="83820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Char char="•"/>
            </a:pPr>
            <a:r>
              <a:rPr lang="en-US" altLang="en-US" sz="4000" b="1" dirty="0">
                <a:solidFill>
                  <a:srgbClr val="FF0000"/>
                </a:solidFill>
                <a:cs typeface="ヒラギノ角ゴ Pro W3"/>
              </a:rPr>
              <a:t>Hope is </a:t>
            </a:r>
            <a:r>
              <a:rPr lang="en-US" altLang="en-US" sz="4000" b="1" u="sng" dirty="0">
                <a:solidFill>
                  <a:srgbClr val="FF0000"/>
                </a:solidFill>
                <a:cs typeface="ヒラギノ角ゴ Pro W3"/>
              </a:rPr>
              <a:t>NOT</a:t>
            </a:r>
            <a:r>
              <a:rPr lang="en-US" altLang="en-US" sz="4000" b="1" dirty="0">
                <a:solidFill>
                  <a:srgbClr val="FF0000"/>
                </a:solidFill>
                <a:cs typeface="ヒラギノ角ゴ Pro W3"/>
              </a:rPr>
              <a:t> a strategy</a:t>
            </a:r>
          </a:p>
          <a:p>
            <a:pPr marL="800100" lvl="1" indent="-342900" eaLnBrk="0" hangingPunct="0">
              <a:buFont typeface="Arial" charset="0"/>
              <a:buChar char="•"/>
            </a:pPr>
            <a:r>
              <a:rPr lang="en-US" altLang="en-US" sz="2800" b="1" i="1" dirty="0">
                <a:solidFill>
                  <a:schemeClr val="tx2"/>
                </a:solidFill>
                <a:cs typeface="ヒラギノ角ゴ Pro W3"/>
              </a:rPr>
              <a:t>We must be </a:t>
            </a:r>
            <a:r>
              <a:rPr lang="en-US" altLang="en-US" sz="2800" b="1" i="1" u="sng" dirty="0">
                <a:solidFill>
                  <a:schemeClr val="tx2"/>
                </a:solidFill>
                <a:cs typeface="ヒラギノ角ゴ Pro W3"/>
              </a:rPr>
              <a:t>intentional</a:t>
            </a:r>
            <a:r>
              <a:rPr lang="en-US" altLang="en-US" sz="2800" b="1" i="1" dirty="0">
                <a:solidFill>
                  <a:schemeClr val="tx2"/>
                </a:solidFill>
                <a:cs typeface="ヒラギノ角ゴ Pro W3"/>
              </a:rPr>
              <a:t> about membership growth</a:t>
            </a:r>
          </a:p>
          <a:p>
            <a:pPr marL="342900" indent="-342900" eaLnBrk="0" hangingPunct="0">
              <a:buFontTx/>
              <a:buChar char="•"/>
            </a:pPr>
            <a:r>
              <a:rPr lang="en-US" altLang="en-US" sz="2800" b="1" dirty="0">
                <a:solidFill>
                  <a:schemeClr val="tx2"/>
                </a:solidFill>
                <a:cs typeface="ヒラギノ角ゴ Pro W3"/>
              </a:rPr>
              <a:t>Rotary is a </a:t>
            </a:r>
            <a:r>
              <a:rPr lang="en-US" altLang="en-US" sz="3200" b="1" u="sng" dirty="0">
                <a:solidFill>
                  <a:schemeClr val="tx2"/>
                </a:solidFill>
                <a:cs typeface="ヒラギノ角ゴ Pro W3"/>
              </a:rPr>
              <a:t>Membership</a:t>
            </a:r>
            <a:r>
              <a:rPr lang="en-US" altLang="en-US" sz="2800" b="1" dirty="0">
                <a:solidFill>
                  <a:schemeClr val="tx2"/>
                </a:solidFill>
                <a:cs typeface="ヒラギノ角ゴ Pro W3"/>
              </a:rPr>
              <a:t> Organization</a:t>
            </a:r>
          </a:p>
          <a:p>
            <a:pPr marL="800100" lvl="1" indent="-342900" eaLnBrk="0" hangingPunct="0">
              <a:buFont typeface="Arial" charset="0"/>
              <a:buChar char="•"/>
            </a:pPr>
            <a:r>
              <a:rPr lang="en-US" altLang="en-US" sz="2800" b="1" i="1" dirty="0">
                <a:solidFill>
                  <a:schemeClr val="tx2"/>
                </a:solidFill>
                <a:cs typeface="ヒラギノ角ゴ Pro W3"/>
              </a:rPr>
              <a:t>Service is what we do – our product</a:t>
            </a:r>
          </a:p>
          <a:p>
            <a:pPr marL="342900" indent="-342900" eaLnBrk="0" hangingPunct="0">
              <a:buFontTx/>
              <a:buChar char="•"/>
            </a:pPr>
            <a:r>
              <a:rPr lang="en-US" altLang="en-US" sz="2800" b="1" dirty="0">
                <a:solidFill>
                  <a:schemeClr val="tx2"/>
                </a:solidFill>
                <a:cs typeface="ヒラギノ角ゴ Pro W3"/>
              </a:rPr>
              <a:t>Members are </a:t>
            </a:r>
            <a:r>
              <a:rPr lang="en-US" altLang="en-US" sz="2800" b="1" u="sng" dirty="0">
                <a:solidFill>
                  <a:schemeClr val="tx2"/>
                </a:solidFill>
                <a:cs typeface="ヒラギノ角ゴ Pro W3"/>
              </a:rPr>
              <a:t>our customers</a:t>
            </a:r>
          </a:p>
          <a:p>
            <a:pPr marL="800100" lvl="1" indent="-342900" eaLnBrk="0" hangingPunct="0">
              <a:buFont typeface="Arial" charset="0"/>
              <a:buChar char="•"/>
            </a:pPr>
            <a:r>
              <a:rPr lang="en-US" altLang="en-US" sz="2800" b="1" i="1" dirty="0">
                <a:solidFill>
                  <a:schemeClr val="tx2"/>
                </a:solidFill>
                <a:cs typeface="ヒラギノ角ゴ Pro W3"/>
              </a:rPr>
              <a:t>Our clubs must meet their needs, or they will vote with their feet</a:t>
            </a:r>
          </a:p>
          <a:p>
            <a:pPr marL="342900" indent="-342900" eaLnBrk="0" hangingPunct="0">
              <a:buFontTx/>
              <a:buChar char="•"/>
            </a:pPr>
            <a:r>
              <a:rPr lang="en-US" altLang="en-US" sz="2800" b="1" u="sng" dirty="0">
                <a:solidFill>
                  <a:schemeClr val="tx2"/>
                </a:solidFill>
                <a:cs typeface="ヒラギノ角ゴ Pro W3"/>
              </a:rPr>
              <a:t>Without members</a:t>
            </a:r>
            <a:r>
              <a:rPr lang="en-US" altLang="en-US" sz="2800" b="1" dirty="0">
                <a:solidFill>
                  <a:schemeClr val="tx2"/>
                </a:solidFill>
                <a:cs typeface="ヒラギノ角ゴ Pro W3"/>
              </a:rPr>
              <a:t>, how will we deliver service?</a:t>
            </a:r>
            <a:endParaRPr lang="en-US" altLang="en-US" b="1" dirty="0">
              <a:solidFill>
                <a:schemeClr val="tx2"/>
              </a:solidFill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750755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EB5BF-7994-CE41-B2EB-66EB09DF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77">
            <a:off x="5416127" y="662698"/>
            <a:ext cx="4563194" cy="5945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693DE-FE1A-3946-81AD-2E62EE0F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367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HOPE IS NOT A STRATAGEY!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EE571-84E4-0E4D-8E1A-FF3D30A93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9946">
            <a:off x="384802" y="809583"/>
            <a:ext cx="4762174" cy="63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35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5"/>
          <p:cNvSpPr>
            <a:spLocks noChangeArrowheads="1"/>
          </p:cNvSpPr>
          <p:nvPr/>
        </p:nvSpPr>
        <p:spPr bwMode="auto">
          <a:xfrm>
            <a:off x="0" y="417513"/>
            <a:ext cx="9142413" cy="641350"/>
          </a:xfrm>
          <a:prstGeom prst="rect">
            <a:avLst/>
          </a:prstGeom>
          <a:solidFill>
            <a:srgbClr val="04367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8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8194" name="Title 1">
            <a:extLst/>
          </p:cNvPr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3600" b="1" dirty="0">
                <a:solidFill>
                  <a:srgbClr val="FFFFFF"/>
                </a:solidFill>
                <a:ea typeface="MS PGothic" panose="020B0600070205080204" pitchFamily="34" charset="-128"/>
              </a:rPr>
              <a:t>Attracting Members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anose="020B0600070205080204" pitchFamily="34" charset="-128"/>
            </a:endParaRPr>
          </a:p>
        </p:txBody>
      </p:sp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381000" y="2667000"/>
            <a:ext cx="8572500" cy="41544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0988" indent="-277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287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Font typeface="Arial" panose="020B0604020202020204" pitchFamily="34" charset="0"/>
              <a:buAutoNum type="arabicPeriod"/>
              <a:defRPr/>
            </a:pPr>
            <a:r>
              <a:rPr lang="en-US" altLang="en-US" b="1" dirty="0">
                <a:solidFill>
                  <a:schemeClr val="tx2"/>
                </a:solidFill>
                <a:ea typeface="ヒラギノ角ゴ Pro W3" pitchFamily="-84" charset="-128"/>
              </a:rPr>
              <a:t> Not a podium announcement; a 1:1 personal ask</a:t>
            </a:r>
          </a:p>
          <a:p>
            <a:pPr eaLnBrk="0" hangingPunct="0">
              <a:buFont typeface="Arial" panose="020B0604020202020204" pitchFamily="34" charset="0"/>
              <a:buAutoNum type="arabicPeriod"/>
              <a:defRPr/>
            </a:pPr>
            <a:r>
              <a:rPr lang="en-US" altLang="en-US" b="1" dirty="0">
                <a:solidFill>
                  <a:schemeClr val="tx2"/>
                </a:solidFill>
                <a:ea typeface="ヒラギノ角ゴ Pro W3" pitchFamily="-84" charset="-128"/>
              </a:rPr>
              <a:t> Must become CULTURE!</a:t>
            </a:r>
          </a:p>
          <a:p>
            <a:pPr eaLnBrk="0" hangingPunct="0">
              <a:buFont typeface="Arial" panose="020B0604020202020204" pitchFamily="34" charset="0"/>
              <a:buAutoNum type="arabicPeriod"/>
              <a:defRPr/>
            </a:pPr>
            <a:r>
              <a:rPr lang="en-US" altLang="en-US" b="1" dirty="0">
                <a:solidFill>
                  <a:schemeClr val="tx2"/>
                </a:solidFill>
                <a:ea typeface="ヒラギノ角ゴ Pro W3" pitchFamily="-84" charset="-128"/>
              </a:rPr>
              <a:t> Every member responsible for attracting new members</a:t>
            </a:r>
          </a:p>
          <a:p>
            <a:pPr algn="ctr" eaLnBrk="0" hangingPunct="0">
              <a:defRPr/>
            </a:pPr>
            <a:br>
              <a:rPr lang="en-US" altLang="en-US" b="1" dirty="0">
                <a:solidFill>
                  <a:schemeClr val="tx2"/>
                </a:solidFill>
                <a:ea typeface="ヒラギノ角ゴ Pro W3" pitchFamily="-84" charset="-128"/>
              </a:rPr>
            </a:br>
            <a:r>
              <a:rPr lang="en-US" altLang="en-US" b="1" dirty="0">
                <a:solidFill>
                  <a:schemeClr val="accent6"/>
                </a:solidFill>
                <a:ea typeface="ヒラギノ角ゴ Pro W3" pitchFamily="-84" charset="-128"/>
              </a:rPr>
              <a:t>The Object of Rotary is to encourage and foster the ideal of service as a basis of worthy enterprise and, in particular, to encourage and foster:</a:t>
            </a:r>
          </a:p>
          <a:p>
            <a:pPr algn="ctr" eaLnBrk="0" hangingPunct="0">
              <a:defRPr/>
            </a:pPr>
            <a:r>
              <a:rPr lang="en-US" altLang="en-US" b="1" dirty="0">
                <a:solidFill>
                  <a:schemeClr val="accent6"/>
                </a:solidFill>
                <a:ea typeface="ヒラギノ角ゴ Pro W3" pitchFamily="-84" charset="-128"/>
              </a:rPr>
              <a:t>FIRST: The development of acquaintance as an opportunity for service;</a:t>
            </a:r>
            <a:endParaRPr lang="en-US" altLang="en-US" sz="2000" b="1" dirty="0">
              <a:solidFill>
                <a:schemeClr val="accent6"/>
              </a:solidFill>
              <a:ea typeface="ヒラギノ角ゴ Pro W3" pitchFamily="-84" charset="-128"/>
            </a:endParaRPr>
          </a:p>
          <a:p>
            <a:pPr lvl="2" eaLnBrk="0" hangingPunct="0">
              <a:buFont typeface="Arial" panose="020B0604020202020204" pitchFamily="34" charset="0"/>
              <a:buAutoNum type="romanLcPeriod"/>
              <a:defRPr/>
            </a:pPr>
            <a:endParaRPr lang="en-US" altLang="en-US" b="1" dirty="0">
              <a:solidFill>
                <a:schemeClr val="tx2"/>
              </a:solidFill>
              <a:ea typeface="ヒラギノ角ゴ Pro W3" pitchFamily="-84" charset="-128"/>
            </a:endParaRPr>
          </a:p>
          <a:p>
            <a:pPr eaLnBrk="0" hangingPunct="0">
              <a:buFont typeface="Arial" panose="020B0604020202020204" pitchFamily="34" charset="0"/>
              <a:buAutoNum type="arabicPeriod"/>
              <a:defRPr/>
            </a:pPr>
            <a:endParaRPr lang="en-US" altLang="en-US" b="1" dirty="0">
              <a:solidFill>
                <a:schemeClr val="tx2"/>
              </a:solidFill>
              <a:ea typeface="ヒラギノ角ゴ Pro W3" pitchFamily="-84" charset="-128"/>
            </a:endParaRPr>
          </a:p>
        </p:txBody>
      </p:sp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219200"/>
            <a:ext cx="823753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36005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/>
          <p:cNvSpPr>
            <a:spLocks noChangeArrowheads="1"/>
          </p:cNvSpPr>
          <p:nvPr/>
        </p:nvSpPr>
        <p:spPr bwMode="auto">
          <a:xfrm>
            <a:off x="0" y="417513"/>
            <a:ext cx="9142413" cy="641350"/>
          </a:xfrm>
          <a:prstGeom prst="rect">
            <a:avLst/>
          </a:prstGeom>
          <a:solidFill>
            <a:srgbClr val="04367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80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8194" name="Title 1">
            <a:extLst/>
          </p:cNvPr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3600" b="1" dirty="0">
                <a:solidFill>
                  <a:srgbClr val="FFFFFF"/>
                </a:solidFill>
                <a:ea typeface="MS PGothic" panose="020B0600070205080204" pitchFamily="34" charset="-128"/>
              </a:rPr>
              <a:t>Attracting Members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anose="020B0600070205080204" pitchFamily="34" charset="-128"/>
            </a:endParaRPr>
          </a:p>
        </p:txBody>
      </p:sp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270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1385888"/>
            <a:ext cx="858043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8788" y="3657600"/>
            <a:ext cx="8382000" cy="646113"/>
          </a:xfrm>
          <a:prstGeom prst="rect">
            <a:avLst/>
          </a:prstGeom>
          <a:solidFill>
            <a:srgbClr val="FFFF00"/>
          </a:solidFill>
          <a:ln w="69850" cmpd="dbl">
            <a:solidFill>
              <a:srgbClr val="0432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dirty="0">
                <a:solidFill>
                  <a:schemeClr val="tx2"/>
                </a:solidFill>
                <a:cs typeface="ヒラギノ角ゴ Pro W3"/>
              </a:rPr>
              <a:t>#1 Proven Member Growth Method!</a:t>
            </a:r>
          </a:p>
        </p:txBody>
      </p:sp>
      <p:sp>
        <p:nvSpPr>
          <p:cNvPr id="72710" name="TextBox 8"/>
          <p:cNvSpPr txBox="1">
            <a:spLocks noChangeArrowheads="1"/>
          </p:cNvSpPr>
          <p:nvPr/>
        </p:nvSpPr>
        <p:spPr bwMode="auto">
          <a:xfrm>
            <a:off x="762000" y="4379913"/>
            <a:ext cx="85725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Char char="•"/>
            </a:pPr>
            <a:r>
              <a:rPr lang="en-US" altLang="en-US" b="1" dirty="0">
                <a:solidFill>
                  <a:schemeClr val="tx2"/>
                </a:solidFill>
                <a:cs typeface="ヒラギノ角ゴ Pro W3"/>
              </a:rPr>
              <a:t>If you do nothing else, do this one strategy!</a:t>
            </a:r>
          </a:p>
          <a:p>
            <a:pPr marL="342900" indent="-342900" eaLnBrk="0" hangingPunct="0">
              <a:buFontTx/>
              <a:buChar char="•"/>
            </a:pPr>
            <a:r>
              <a:rPr lang="en-US" altLang="en-US" b="1" u="sng" dirty="0">
                <a:solidFill>
                  <a:schemeClr val="tx2"/>
                </a:solidFill>
                <a:cs typeface="ヒラギノ角ゴ Pro W3"/>
              </a:rPr>
              <a:t>Guaranteed</a:t>
            </a:r>
            <a:r>
              <a:rPr lang="en-US" altLang="en-US" b="1" dirty="0">
                <a:solidFill>
                  <a:schemeClr val="tx2"/>
                </a:solidFill>
                <a:cs typeface="ヒラギノ角ゴ Pro W3"/>
              </a:rPr>
              <a:t> fastest way to grow the club</a:t>
            </a:r>
          </a:p>
          <a:p>
            <a:pPr marL="342900" indent="-342900" eaLnBrk="0" hangingPunct="0">
              <a:buFontTx/>
              <a:buChar char="•"/>
            </a:pPr>
            <a:r>
              <a:rPr lang="en-US" altLang="en-US" b="1" dirty="0">
                <a:solidFill>
                  <a:schemeClr val="tx2"/>
                </a:solidFill>
                <a:cs typeface="ヒラギノ角ゴ Pro W3"/>
              </a:rPr>
              <a:t>Takes some effort, but has the BIGGEST return</a:t>
            </a:r>
          </a:p>
          <a:p>
            <a:pPr marL="342900" indent="-342900" eaLnBrk="0" hangingPunct="0">
              <a:buFontTx/>
              <a:buChar char="•"/>
            </a:pPr>
            <a:r>
              <a:rPr lang="en-US" altLang="en-US" b="1" dirty="0">
                <a:solidFill>
                  <a:schemeClr val="tx2"/>
                </a:solidFill>
                <a:cs typeface="ヒラギノ角ゴ Pro W3"/>
              </a:rPr>
              <a:t>Must be done regularly – </a:t>
            </a:r>
            <a:r>
              <a:rPr lang="en-US" altLang="en-US" b="1" u="sng" dirty="0">
                <a:solidFill>
                  <a:schemeClr val="tx2"/>
                </a:solidFill>
                <a:cs typeface="ヒラギノ角ゴ Pro W3"/>
              </a:rPr>
              <a:t>consistently</a:t>
            </a:r>
            <a:r>
              <a:rPr lang="en-US" altLang="en-US" b="1" dirty="0">
                <a:solidFill>
                  <a:schemeClr val="tx2"/>
                </a:solidFill>
                <a:cs typeface="ヒラギノ角ゴ Pro W3"/>
              </a:rPr>
              <a:t> for success</a:t>
            </a:r>
          </a:p>
        </p:txBody>
      </p:sp>
    </p:spTree>
    <p:extLst>
      <p:ext uri="{BB962C8B-B14F-4D97-AF65-F5344CB8AC3E}">
        <p14:creationId xmlns:p14="http://schemas.microsoft.com/office/powerpoint/2010/main" val="2193861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1202" name="Text Box 7"/>
          <p:cNvSpPr txBox="1">
            <a:spLocks noChangeArrowheads="1"/>
          </p:cNvSpPr>
          <p:nvPr/>
        </p:nvSpPr>
        <p:spPr bwMode="auto">
          <a:xfrm>
            <a:off x="1676400" y="3200400"/>
            <a:ext cx="5921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>
                <a:cs typeface="ヒラギノ角ゴ Pro W3"/>
              </a:rPr>
              <a:t>Health check image goes here</a:t>
            </a:r>
          </a:p>
        </p:txBody>
      </p:sp>
      <p:pic>
        <p:nvPicPr>
          <p:cNvPr id="51203" name="Picture 8" descr="Pages from 2540_rotary_club_health_check_en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42638">
            <a:off x="2209800" y="1165807"/>
            <a:ext cx="4414838" cy="571341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1204" name="Title 1"/>
          <p:cNvSpPr>
            <a:spLocks/>
          </p:cNvSpPr>
          <p:nvPr/>
        </p:nvSpPr>
        <p:spPr bwMode="auto">
          <a:xfrm>
            <a:off x="381000" y="433388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3600" b="1">
                <a:solidFill>
                  <a:srgbClr val="FFFFFF"/>
                </a:solidFill>
                <a:ea typeface="MS PGothic" pitchFamily="34" charset="-128"/>
                <a:cs typeface="ヒラギノ角ゴ Pro W3"/>
              </a:rPr>
              <a:t>Rotary Club Health Check</a:t>
            </a:r>
          </a:p>
        </p:txBody>
      </p:sp>
    </p:spTree>
    <p:extLst>
      <p:ext uri="{BB962C8B-B14F-4D97-AF65-F5344CB8AC3E}">
        <p14:creationId xmlns:p14="http://schemas.microsoft.com/office/powerpoint/2010/main" val="198108275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9DBE80-5B30-9F46-8ECD-B1FB92EE9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8439">
            <a:off x="4311725" y="798642"/>
            <a:ext cx="4513799" cy="5837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554A5-12C3-9B4D-B19C-46CF997A4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311">
            <a:off x="2642713" y="621062"/>
            <a:ext cx="4639521" cy="6000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655003-0AAD-D941-A8DF-777DB6679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323" y="579862"/>
            <a:ext cx="4629993" cy="5988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9C6FF2-2BFE-2E4E-B709-A642435A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169" y="327144"/>
            <a:ext cx="2437831" cy="872782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RESOURCE GUIDE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A117A-0B8E-1C4C-B752-E291848CD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85061">
            <a:off x="185233" y="635449"/>
            <a:ext cx="4591721" cy="60727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0707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3200">
                <a:latin typeface="Berlin Sans FB Demi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BE442-3C4A-3846-BEB4-048ECB842D10}"/>
              </a:ext>
            </a:extLst>
          </p:cNvPr>
          <p:cNvSpPr txBox="1"/>
          <p:nvPr/>
        </p:nvSpPr>
        <p:spPr>
          <a:xfrm>
            <a:off x="2080591" y="2398643"/>
            <a:ext cx="38699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 Keeler</a:t>
            </a:r>
          </a:p>
          <a:p>
            <a:r>
              <a:rPr lang="en-US" dirty="0"/>
              <a:t>District Membership Chair</a:t>
            </a:r>
          </a:p>
          <a:p>
            <a:r>
              <a:rPr lang="en-US" dirty="0"/>
              <a:t>630-803-6818</a:t>
            </a:r>
          </a:p>
          <a:p>
            <a:r>
              <a:rPr lang="en-US" dirty="0">
                <a:hlinkClick r:id="rId2"/>
              </a:rPr>
              <a:t>stankeeler@gmail.com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Spencer Stanley</a:t>
            </a:r>
          </a:p>
          <a:p>
            <a:r>
              <a:rPr lang="en-US" dirty="0"/>
              <a:t>District Governor Elect</a:t>
            </a:r>
          </a:p>
          <a:p>
            <a:r>
              <a:rPr lang="en-US"/>
              <a:t>252-833-4716</a:t>
            </a:r>
            <a:endParaRPr lang="en-US" dirty="0"/>
          </a:p>
          <a:p>
            <a:r>
              <a:rPr lang="en-US" dirty="0">
                <a:hlinkClick r:id="rId3"/>
              </a:rPr>
              <a:t>spencerrotary@gmail.com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/>
          </p:cNvSpPr>
          <p:nvPr/>
        </p:nvSpPr>
        <p:spPr bwMode="auto">
          <a:xfrm>
            <a:off x="285750" y="436563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3600" b="1">
                <a:solidFill>
                  <a:srgbClr val="FFFFFF"/>
                </a:solidFill>
                <a:ea typeface="MS PGothic" pitchFamily="34" charset="-128"/>
                <a:cs typeface="ヒラギノ角ゴ Pro W3"/>
              </a:rPr>
              <a:t>Mindset – Membership Organization</a:t>
            </a:r>
          </a:p>
        </p:txBody>
      </p:sp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4086" y="1447800"/>
            <a:ext cx="8845550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5800" indent="-685800" defTabSz="45720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0000"/>
                </a:solidFill>
                <a:ea typeface="MS PGothic" pitchFamily="34" charset="-128"/>
                <a:cs typeface="ヒラギノ角ゴ Pro W3"/>
              </a:rPr>
              <a:t>WE ARE A MEMBERSHIP ORGANIZATION</a:t>
            </a:r>
          </a:p>
          <a:p>
            <a:pPr marL="1314450" lvl="1" indent="-514350" defTabSz="45720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Everything else becomes easier once membership is working</a:t>
            </a:r>
          </a:p>
          <a:p>
            <a:pPr marL="1314450" lvl="1" indent="-514350" defTabSz="45720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Membership is our lifeline</a:t>
            </a:r>
          </a:p>
          <a:p>
            <a:pPr marL="1314450" lvl="1" indent="-514350" defTabSz="457200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Membership is our source of everything</a:t>
            </a:r>
          </a:p>
          <a:p>
            <a:pPr marL="685800" indent="-685800" defTabSz="45720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SERVICE IS WHAT WE DO</a:t>
            </a:r>
          </a:p>
          <a:p>
            <a:pPr marL="1314450" lvl="1" indent="-514350" defTabSz="45720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It’s our product; our deliverable</a:t>
            </a:r>
          </a:p>
          <a:p>
            <a:pPr marL="1314450" lvl="1" indent="-514350" defTabSz="45720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Service is our “WHY”</a:t>
            </a:r>
          </a:p>
          <a:p>
            <a:pPr marL="1314450" lvl="1" indent="-514350" defTabSz="457200" eaLnBrk="0" hangingPunct="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chemeClr val="tx2"/>
                </a:solidFill>
                <a:ea typeface="MS PGothic" pitchFamily="34" charset="-128"/>
                <a:cs typeface="ヒラギノ角ゴ Pro W3"/>
              </a:rPr>
              <a:t>But we need members to do it!</a:t>
            </a:r>
          </a:p>
        </p:txBody>
      </p:sp>
    </p:spTree>
    <p:extLst>
      <p:ext uri="{BB962C8B-B14F-4D97-AF65-F5344CB8AC3E}">
        <p14:creationId xmlns:p14="http://schemas.microsoft.com/office/powerpoint/2010/main" val="1159319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9C20-51BB-0146-BC00-62328F95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71" y="457200"/>
            <a:ext cx="8763000" cy="533400"/>
          </a:xfrm>
        </p:spPr>
        <p:txBody>
          <a:bodyPr/>
          <a:lstStyle/>
          <a:p>
            <a:r>
              <a:rPr lang="en-US" sz="2400" b="1" dirty="0"/>
              <a:t>District 7720 Membership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1F964-BAFF-544A-AC9D-2B1DB6A3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6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9C20-51BB-0146-BC00-62328F95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71" y="457200"/>
            <a:ext cx="8763000" cy="533400"/>
          </a:xfrm>
        </p:spPr>
        <p:txBody>
          <a:bodyPr/>
          <a:lstStyle/>
          <a:p>
            <a:r>
              <a:rPr lang="en-US" b="1" dirty="0"/>
              <a:t>ROTARY INTERNATIONAL  COMPLETE  MEMBERSHIP HISTORY…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BE043-AE1B-5342-BBA4-6D6D764E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3" y="1143000"/>
            <a:ext cx="8839201" cy="5024410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F36DBFF7-47EF-0D48-A69E-B567D8BEE466}"/>
              </a:ext>
            </a:extLst>
          </p:cNvPr>
          <p:cNvSpPr/>
          <p:nvPr/>
        </p:nvSpPr>
        <p:spPr>
          <a:xfrm>
            <a:off x="6863787" y="1905000"/>
            <a:ext cx="2133600" cy="647700"/>
          </a:xfrm>
          <a:prstGeom prst="donut">
            <a:avLst>
              <a:gd name="adj" fmla="val 60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9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9C20-51BB-0146-BC00-62328F95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71" y="457200"/>
            <a:ext cx="8763000" cy="533400"/>
          </a:xfrm>
        </p:spPr>
        <p:txBody>
          <a:bodyPr/>
          <a:lstStyle/>
          <a:p>
            <a:r>
              <a:rPr lang="en-US" b="1" dirty="0"/>
              <a:t>DISTRICT HISTORY…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2A288-18C0-CD4A-8A76-94D108C9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39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4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9429-6432-D148-AC2C-FFA0E97A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D7720  AREA  MEMBERSHIP  TRENDS 2009 &gt;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6ADF3-EB87-7E43-A715-B06D92258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83174"/>
            <a:ext cx="8229600" cy="57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A302-85DF-F145-865E-773A4031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4</a:t>
            </a:r>
            <a:r>
              <a:rPr lang="en-US" b="1" dirty="0"/>
              <a:t> GROWTH CLUB </a:t>
            </a:r>
            <a:r>
              <a:rPr lang="en-US" sz="2400" b="1" dirty="0">
                <a:solidFill>
                  <a:srgbClr val="FFFF00"/>
                </a:solidFill>
              </a:rPr>
              <a:t>EXAMPLES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4AD58-11B8-144D-AE99-08886D7DE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3428"/>
            <a:ext cx="8780346" cy="553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Content Placeholder 2">
            <a:extLst>
              <a:ext uri="{FF2B5EF4-FFF2-40B4-BE49-F238E27FC236}">
                <a16:creationId xmlns:a16="http://schemas.microsoft.com/office/drawing/2014/main" id="{3472CBAF-90B6-114D-96CA-D832EDE940CC}"/>
              </a:ext>
            </a:extLst>
          </p:cNvPr>
          <p:cNvSpPr>
            <a:spLocks/>
          </p:cNvSpPr>
          <p:nvPr/>
        </p:nvSpPr>
        <p:spPr bwMode="auto">
          <a:xfrm>
            <a:off x="228600" y="1371600"/>
            <a:ext cx="89154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573088" indent="-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lv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Calibri" panose="020F0502020204030204" pitchFamily="34" charset="0"/>
              </a:rPr>
              <a:t>You are the front line of the army fighting Rotary's biggest enemy 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Calibri" panose="020F0502020204030204" pitchFamily="34" charset="0"/>
              </a:rPr>
              <a:t>                 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59B8B1-949C-324D-8DC0-38BA95C31190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147479" y="3962400"/>
            <a:ext cx="8915400" cy="10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 marL="573088" lvl="1" indent="-457200" algn="ctr" defTabSz="914400">
              <a:buFont typeface="Arial" panose="020B0604020202020204" pitchFamily="34" charset="0"/>
              <a:buNone/>
            </a:pPr>
            <a:r>
              <a:rPr lang="en-US" altLang="en-US" sz="6600" b="1" dirty="0">
                <a:solidFill>
                  <a:schemeClr val="tx2"/>
                </a:solidFill>
              </a:rPr>
              <a:t>COMPLACENCY</a:t>
            </a:r>
            <a:r>
              <a:rPr lang="en-US" altLang="ja-JP" sz="4000" b="1" dirty="0"/>
              <a:t>   </a:t>
            </a:r>
            <a:endParaRPr lang="en-US" altLang="en-US" sz="4000" b="1" dirty="0"/>
          </a:p>
        </p:txBody>
      </p:sp>
      <p:grpSp>
        <p:nvGrpSpPr>
          <p:cNvPr id="196612" name="Group 4">
            <a:extLst>
              <a:ext uri="{FF2B5EF4-FFF2-40B4-BE49-F238E27FC236}">
                <a16:creationId xmlns:a16="http://schemas.microsoft.com/office/drawing/2014/main" id="{958E486C-60C1-6C45-B69D-725834B0AFD1}"/>
              </a:ext>
            </a:extLst>
          </p:cNvPr>
          <p:cNvGrpSpPr>
            <a:grpSpLocks/>
          </p:cNvGrpSpPr>
          <p:nvPr/>
        </p:nvGrpSpPr>
        <p:grpSpPr bwMode="auto">
          <a:xfrm>
            <a:off x="3038158" y="3008629"/>
            <a:ext cx="3134042" cy="2928303"/>
            <a:chOff x="1392" y="1681"/>
            <a:chExt cx="2879" cy="2879"/>
          </a:xfrm>
        </p:grpSpPr>
        <p:sp>
          <p:nvSpPr>
            <p:cNvPr id="162823" name="Oval 5">
              <a:extLst>
                <a:ext uri="{FF2B5EF4-FFF2-40B4-BE49-F238E27FC236}">
                  <a16:creationId xmlns:a16="http://schemas.microsoft.com/office/drawing/2014/main" id="{8182B12C-B8C2-7B42-AAA4-9D3478A2D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681"/>
              <a:ext cx="2879" cy="28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ヒラギノ角ゴ Pro W3" panose="020B0300000000000000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162824" name="Line 6">
              <a:extLst>
                <a:ext uri="{FF2B5EF4-FFF2-40B4-BE49-F238E27FC236}">
                  <a16:creationId xmlns:a16="http://schemas.microsoft.com/office/drawing/2014/main" id="{B8AE916A-F464-5147-A922-CB400541C1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144"/>
              <a:ext cx="2044" cy="20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36069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800" b="1" dirty="0">
                <a:solidFill>
                  <a:schemeClr val="bg1"/>
                </a:solidFill>
                <a:latin typeface="Arial Narrow" panose="020B0604020202020204" pitchFamily="34" charset="0"/>
              </a:rPr>
              <a:t>INTENTIONAL MEMBERSHIP STRATAGIES???</a:t>
            </a:r>
            <a:endParaRPr lang="en-US" altLang="en-US" sz="2800" b="1" dirty="0">
              <a:solidFill>
                <a:srgbClr val="FFFFFF"/>
              </a:solidFill>
              <a:ea typeface="MS PGothic" pitchFamily="34" charset="-128"/>
              <a:cs typeface="ヒラギノ角ゴ Pro W3"/>
            </a:endParaRPr>
          </a:p>
        </p:txBody>
      </p:sp>
      <p:sp>
        <p:nvSpPr>
          <p:cNvPr id="104453" name="Rectangle 3">
            <a:extLst/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5627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800">
              <a:solidFill>
                <a:srgbClr val="F7A8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2D8E56-729C-D648-A610-B4A4AC080498}"/>
              </a:ext>
            </a:extLst>
          </p:cNvPr>
          <p:cNvSpPr txBox="1"/>
          <p:nvPr/>
        </p:nvSpPr>
        <p:spPr>
          <a:xfrm>
            <a:off x="239713" y="1490870"/>
            <a:ext cx="86645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>
              <a:buNone/>
              <a:tabLst>
                <a:tab pos="8458200" algn="l"/>
              </a:tabLst>
            </a:pPr>
            <a:r>
              <a:rPr lang="en-US" altLang="en-US" sz="4400" b="1" dirty="0">
                <a:solidFill>
                  <a:srgbClr val="0070C0"/>
                </a:solidFill>
              </a:rPr>
              <a:t>WE don't get it!</a:t>
            </a:r>
          </a:p>
          <a:p>
            <a:pPr marL="0" indent="0" algn="ctr" defTabSz="914400">
              <a:buNone/>
              <a:tabLst>
                <a:tab pos="8458200" algn="l"/>
              </a:tabLst>
            </a:pPr>
            <a:endParaRPr lang="en-US" altLang="en-US" sz="4400" dirty="0">
              <a:solidFill>
                <a:srgbClr val="0070C0"/>
              </a:solidFill>
            </a:endParaRPr>
          </a:p>
          <a:p>
            <a:pPr marL="0" indent="0" algn="ctr" defTabSz="914400">
              <a:buNone/>
              <a:tabLst>
                <a:tab pos="8458200" algn="l"/>
              </a:tabLst>
            </a:pPr>
            <a:r>
              <a:rPr lang="en-US" altLang="en-US" sz="4400" b="1" dirty="0">
                <a:solidFill>
                  <a:srgbClr val="0070C0"/>
                </a:solidFill>
              </a:rPr>
              <a:t> or WE don't care! </a:t>
            </a:r>
          </a:p>
          <a:p>
            <a:pPr marL="0" indent="0" algn="ctr" defTabSz="914400">
              <a:buNone/>
              <a:tabLst>
                <a:tab pos="8458200" algn="l"/>
              </a:tabLst>
            </a:pPr>
            <a:endParaRPr lang="en-US" altLang="en-US" sz="4400" b="1" dirty="0">
              <a:solidFill>
                <a:srgbClr val="0070C0"/>
              </a:solidFill>
            </a:endParaRPr>
          </a:p>
          <a:p>
            <a:pPr marL="0" indent="0" algn="ctr" defTabSz="914400">
              <a:buNone/>
              <a:tabLst>
                <a:tab pos="8458200" algn="l"/>
              </a:tabLst>
            </a:pPr>
            <a:r>
              <a:rPr lang="en-US" altLang="en-US" sz="4400" b="1" dirty="0">
                <a:solidFill>
                  <a:srgbClr val="0070C0"/>
                </a:solidFill>
              </a:rPr>
              <a:t>WE don't know how!</a:t>
            </a:r>
          </a:p>
          <a:p>
            <a:pPr marL="0" indent="0" algn="ctr" defTabSz="914400">
              <a:buNone/>
              <a:tabLst>
                <a:tab pos="8458200" algn="l"/>
              </a:tabLst>
            </a:pPr>
            <a:endParaRPr lang="en-US" sz="4400" b="1" dirty="0">
              <a:solidFill>
                <a:srgbClr val="0070C0"/>
              </a:solidFill>
            </a:endParaRPr>
          </a:p>
          <a:p>
            <a:pPr marL="0" indent="0" algn="ctr" defTabSz="914400">
              <a:buNone/>
              <a:tabLst>
                <a:tab pos="8458200" algn="l"/>
              </a:tabLst>
            </a:pPr>
            <a:r>
              <a:rPr lang="en-US" sz="4400" b="1" dirty="0">
                <a:solidFill>
                  <a:srgbClr val="0070C0"/>
                </a:solidFill>
              </a:rPr>
              <a:t>SOMEONE ELSE will do that?</a:t>
            </a:r>
            <a:endParaRPr lang="en-US" sz="4400" dirty="0"/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10322494-027B-1648-A10E-FBEC70DAAD59}"/>
              </a:ext>
            </a:extLst>
          </p:cNvPr>
          <p:cNvSpPr/>
          <p:nvPr/>
        </p:nvSpPr>
        <p:spPr>
          <a:xfrm>
            <a:off x="914400" y="3657600"/>
            <a:ext cx="7543800" cy="1752600"/>
          </a:xfrm>
          <a:prstGeom prst="donut">
            <a:avLst>
              <a:gd name="adj" fmla="val 20511"/>
            </a:avLst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749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40517</TotalTime>
  <Words>482</Words>
  <Application>Microsoft Macintosh PowerPoint</Application>
  <PresentationFormat>On-screen Show (4:3)</PresentationFormat>
  <Paragraphs>110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ＭＳ Ｐゴシック</vt:lpstr>
      <vt:lpstr>ＭＳ Ｐゴシック</vt:lpstr>
      <vt:lpstr>ヒラギノ角ゴ Pro W3</vt:lpstr>
      <vt:lpstr>Arial</vt:lpstr>
      <vt:lpstr>Arial Narrow</vt:lpstr>
      <vt:lpstr>Arial Narrow Bold</vt:lpstr>
      <vt:lpstr>Berlin Sans FB Demi</vt:lpstr>
      <vt:lpstr>Calibri</vt:lpstr>
      <vt:lpstr>Comic Sans MS</vt:lpstr>
      <vt:lpstr>Georgia</vt:lpstr>
      <vt:lpstr>Wingdings</vt:lpstr>
      <vt:lpstr>Communications_white</vt:lpstr>
      <vt:lpstr>Custom Design</vt:lpstr>
      <vt:lpstr>2_Custom Design</vt:lpstr>
      <vt:lpstr>Rotary Has Changed!  Has Your Club?</vt:lpstr>
      <vt:lpstr>PowerPoint Presentation</vt:lpstr>
      <vt:lpstr>District 7720 Membership 2019</vt:lpstr>
      <vt:lpstr>ROTARY INTERNATIONAL  COMPLETE  MEMBERSHIP HISTORY…</vt:lpstr>
      <vt:lpstr>DISTRICT HISTORY…</vt:lpstr>
      <vt:lpstr>D7720  AREA  MEMBERSHIP  TRENDS 2009 &gt; TODAY</vt:lpstr>
      <vt:lpstr>4 GROWTH CLUB EXAMPLES</vt:lpstr>
      <vt:lpstr>PowerPoint Presentation</vt:lpstr>
      <vt:lpstr>PowerPoint Presentation</vt:lpstr>
      <vt:lpstr>PowerPoint Presentation</vt:lpstr>
      <vt:lpstr>PLANNING:  FAIL TO PLAN = PLAN TO FAIL</vt:lpstr>
      <vt:lpstr>PowerPoint Presentation</vt:lpstr>
      <vt:lpstr>HOPE IS NOT A STRATAGEY!</vt:lpstr>
      <vt:lpstr>PowerPoint Presentation</vt:lpstr>
      <vt:lpstr>PowerPoint Presentation</vt:lpstr>
      <vt:lpstr>PowerPoint Presentation</vt:lpstr>
      <vt:lpstr>RESOURCE GUIDE</vt:lpstr>
      <vt:lpstr>THANK YOU!</vt:lpstr>
    </vt:vector>
  </TitlesOfParts>
  <Company>Rotary International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Stan Keeler</cp:lastModifiedBy>
  <cp:revision>805</cp:revision>
  <cp:lastPrinted>2020-05-07T20:46:03Z</cp:lastPrinted>
  <dcterms:created xsi:type="dcterms:W3CDTF">2010-04-16T20:11:30Z</dcterms:created>
  <dcterms:modified xsi:type="dcterms:W3CDTF">2020-05-11T20:20:16Z</dcterms:modified>
</cp:coreProperties>
</file>