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2" r:id="rId2"/>
  </p:sldMasterIdLst>
  <p:notesMasterIdLst>
    <p:notesMasterId r:id="rId35"/>
  </p:notesMasterIdLst>
  <p:sldIdLst>
    <p:sldId id="354" r:id="rId3"/>
    <p:sldId id="333" r:id="rId4"/>
    <p:sldId id="305" r:id="rId5"/>
    <p:sldId id="350" r:id="rId6"/>
    <p:sldId id="351" r:id="rId7"/>
    <p:sldId id="296" r:id="rId8"/>
    <p:sldId id="307" r:id="rId9"/>
    <p:sldId id="311" r:id="rId10"/>
    <p:sldId id="312" r:id="rId11"/>
    <p:sldId id="335" r:id="rId12"/>
    <p:sldId id="348" r:id="rId13"/>
    <p:sldId id="336" r:id="rId14"/>
    <p:sldId id="352" r:id="rId15"/>
    <p:sldId id="323" r:id="rId16"/>
    <p:sldId id="325" r:id="rId17"/>
    <p:sldId id="343" r:id="rId18"/>
    <p:sldId id="321" r:id="rId19"/>
    <p:sldId id="322" r:id="rId20"/>
    <p:sldId id="326" r:id="rId21"/>
    <p:sldId id="334" r:id="rId22"/>
    <p:sldId id="349" r:id="rId23"/>
    <p:sldId id="304" r:id="rId24"/>
    <p:sldId id="298" r:id="rId25"/>
    <p:sldId id="353" r:id="rId26"/>
    <p:sldId id="337" r:id="rId27"/>
    <p:sldId id="338" r:id="rId28"/>
    <p:sldId id="339" r:id="rId29"/>
    <p:sldId id="340" r:id="rId30"/>
    <p:sldId id="341" r:id="rId31"/>
    <p:sldId id="342" r:id="rId32"/>
    <p:sldId id="347" r:id="rId33"/>
    <p:sldId id="300" r:id="rId34"/>
  </p:sldIdLst>
  <p:sldSz cx="12399963" cy="664845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094">
          <p15:clr>
            <a:srgbClr val="A4A3A4"/>
          </p15:clr>
        </p15:guide>
        <p15:guide id="2" pos="39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CCFF"/>
    <a:srgbClr val="33CCFF"/>
    <a:srgbClr val="FFBE1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2" autoAdjust="0"/>
    <p:restoredTop sz="85441" autoAdjust="0"/>
  </p:normalViewPr>
  <p:slideViewPr>
    <p:cSldViewPr snapToGrid="0">
      <p:cViewPr varScale="1">
        <p:scale>
          <a:sx n="77" d="100"/>
          <a:sy n="77" d="100"/>
        </p:scale>
        <p:origin x="1648" y="184"/>
      </p:cViewPr>
      <p:guideLst>
        <p:guide orient="horz" pos="2094"/>
        <p:guide pos="3905"/>
      </p:guideLst>
    </p:cSldViewPr>
  </p:slideViewPr>
  <p:notesTextViewPr>
    <p:cViewPr>
      <p:scale>
        <a:sx n="1" d="1"/>
        <a:sy n="1" d="1"/>
      </p:scale>
      <p:origin x="0" y="0"/>
    </p:cViewPr>
  </p:notesTextViewPr>
  <p:sorterViewPr>
    <p:cViewPr varScale="1">
      <p:scale>
        <a:sx n="100" d="100"/>
        <a:sy n="100" d="100"/>
      </p:scale>
      <p:origin x="0" y="-45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5F664B-B80E-4225-ADE3-1E952A88C0B3}" type="datetimeFigureOut">
              <a:rPr lang="en-US" smtClean="0"/>
              <a:t>9/15/22</a:t>
            </a:fld>
            <a:endParaRPr lang="en-US"/>
          </a:p>
        </p:txBody>
      </p:sp>
      <p:sp>
        <p:nvSpPr>
          <p:cNvPr id="4" name="Slide Image Placeholder 3"/>
          <p:cNvSpPr>
            <a:spLocks noGrp="1" noRot="1" noChangeAspect="1"/>
          </p:cNvSpPr>
          <p:nvPr>
            <p:ph type="sldImg" idx="2"/>
          </p:nvPr>
        </p:nvSpPr>
        <p:spPr>
          <a:xfrm>
            <a:off x="579438" y="1162050"/>
            <a:ext cx="5851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C868A6-5811-4CA3-9874-25F3423E7B47}" type="slidenum">
              <a:rPr lang="en-US" smtClean="0"/>
              <a:t>‹#›</a:t>
            </a:fld>
            <a:endParaRPr lang="en-US"/>
          </a:p>
        </p:txBody>
      </p:sp>
    </p:spTree>
    <p:extLst>
      <p:ext uri="{BB962C8B-B14F-4D97-AF65-F5344CB8AC3E}">
        <p14:creationId xmlns:p14="http://schemas.microsoft.com/office/powerpoint/2010/main" val="101773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 are delighted to welcome you to Discover Rotary. I am ___________________ of the Rotary Club of __________________________</a:t>
            </a:r>
            <a:r>
              <a:rPr lang="en-US" baseline="0" dirty="0"/>
              <a:t> a</a:t>
            </a:r>
            <a:r>
              <a:rPr lang="en-US" dirty="0"/>
              <a:t>nd it is an honor for me to be with you to talk about how Rotary makes a difference in people’s lives around the world and right here at home. We’ll begin with introductions.</a:t>
            </a:r>
          </a:p>
        </p:txBody>
      </p:sp>
      <p:sp>
        <p:nvSpPr>
          <p:cNvPr id="4" name="Slide Number Placeholder 3"/>
          <p:cNvSpPr>
            <a:spLocks noGrp="1"/>
          </p:cNvSpPr>
          <p:nvPr>
            <p:ph type="sldNum" sz="quarter" idx="5"/>
          </p:nvPr>
        </p:nvSpPr>
        <p:spPr/>
        <p:txBody>
          <a:bodyPr/>
          <a:lstStyle/>
          <a:p>
            <a:fld id="{03C868A6-5811-4CA3-9874-25F3423E7B47}" type="slidenum">
              <a:rPr lang="en-US" smtClean="0"/>
              <a:t>2</a:t>
            </a:fld>
            <a:endParaRPr lang="en-US"/>
          </a:p>
        </p:txBody>
      </p:sp>
    </p:spTree>
    <p:extLst>
      <p:ext uri="{BB962C8B-B14F-4D97-AF65-F5344CB8AC3E}">
        <p14:creationId xmlns:p14="http://schemas.microsoft.com/office/powerpoint/2010/main" val="258779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Rotary clubs serve communities around the world, each with unique concerns and needs. Rotarians have continually adapted and improved the way they respond to those needs, taking on a broad range of service projects. We</a:t>
            </a:r>
            <a:r>
              <a:rPr lang="en-US" sz="1200" b="0" i="0" kern="1200" baseline="0" dirty="0">
                <a:solidFill>
                  <a:schemeClr val="tx1"/>
                </a:solidFill>
                <a:effectLst/>
                <a:latin typeface="+mn-lt"/>
                <a:ea typeface="+mn-ea"/>
                <a:cs typeface="+mn-cs"/>
              </a:rPr>
              <a:t> focus our efforts in seven primary areas we refer to as Rotary’s seven areas of focus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Rotary International and The Rotary Foundation recognize these seven areas of focus as organizational priorities. They are also the lens through which our Foundation views grant funding requests. </a:t>
            </a:r>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11</a:t>
            </a:fld>
            <a:endParaRPr lang="en-US"/>
          </a:p>
        </p:txBody>
      </p:sp>
    </p:spTree>
    <p:extLst>
      <p:ext uri="{BB962C8B-B14F-4D97-AF65-F5344CB8AC3E}">
        <p14:creationId xmlns:p14="http://schemas.microsoft.com/office/powerpoint/2010/main" val="168607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in these areas of focus</a:t>
            </a:r>
            <a:r>
              <a:rPr lang="en-US" baseline="0" dirty="0"/>
              <a:t> that Rotarians are engaged continuously throughout the world, both locally and on a global scale. Through these 7</a:t>
            </a:r>
            <a:r>
              <a:rPr lang="en-US" dirty="0"/>
              <a:t> Areas of Focus we build international relationships, improve lives, create a better world, support peace and are</a:t>
            </a:r>
            <a:r>
              <a:rPr lang="en-US" baseline="0" dirty="0"/>
              <a:t> </a:t>
            </a:r>
            <a:r>
              <a:rPr lang="en-US" dirty="0"/>
              <a:t>very close to ending polio forever. </a:t>
            </a:r>
          </a:p>
        </p:txBody>
      </p:sp>
      <p:sp>
        <p:nvSpPr>
          <p:cNvPr id="4" name="Slide Number Placeholder 3"/>
          <p:cNvSpPr>
            <a:spLocks noGrp="1"/>
          </p:cNvSpPr>
          <p:nvPr>
            <p:ph type="sldNum" sz="quarter" idx="5"/>
          </p:nvPr>
        </p:nvSpPr>
        <p:spPr/>
        <p:txBody>
          <a:bodyPr/>
          <a:lstStyle/>
          <a:p>
            <a:fld id="{03C868A6-5811-4CA3-9874-25F3423E7B47}" type="slidenum">
              <a:rPr lang="en-US" smtClean="0"/>
              <a:t>12</a:t>
            </a:fld>
            <a:endParaRPr lang="en-US"/>
          </a:p>
        </p:txBody>
      </p:sp>
    </p:spTree>
    <p:extLst>
      <p:ext uri="{BB962C8B-B14F-4D97-AF65-F5344CB8AC3E}">
        <p14:creationId xmlns:p14="http://schemas.microsoft.com/office/powerpoint/2010/main" val="95850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is easy to understand. Just remember four, five, seven. The Four-Way Test (what we live by), The Five Avenues of Service (how we serve) and The Seven Areas of Focus (issues we address) all intended the improve the lives of people right here at home as well as around the world. Keep</a:t>
            </a:r>
            <a:r>
              <a:rPr lang="en-US" baseline="0" dirty="0"/>
              <a:t> an eye out for that “</a:t>
            </a:r>
            <a:r>
              <a:rPr lang="en-US" dirty="0"/>
              <a:t>Rotarians at Work” logo. You’re likely to see it anywhere people are doing good for others.</a:t>
            </a:r>
          </a:p>
        </p:txBody>
      </p:sp>
      <p:sp>
        <p:nvSpPr>
          <p:cNvPr id="4" name="Slide Number Placeholder 3"/>
          <p:cNvSpPr>
            <a:spLocks noGrp="1"/>
          </p:cNvSpPr>
          <p:nvPr>
            <p:ph type="sldNum" sz="quarter" idx="5"/>
          </p:nvPr>
        </p:nvSpPr>
        <p:spPr/>
        <p:txBody>
          <a:bodyPr/>
          <a:lstStyle/>
          <a:p>
            <a:fld id="{03C868A6-5811-4CA3-9874-25F3423E7B47}" type="slidenum">
              <a:rPr lang="en-US" smtClean="0"/>
              <a:t>13</a:t>
            </a:fld>
            <a:endParaRPr lang="en-US"/>
          </a:p>
        </p:txBody>
      </p:sp>
    </p:spTree>
    <p:extLst>
      <p:ext uri="{BB962C8B-B14F-4D97-AF65-F5344CB8AC3E}">
        <p14:creationId xmlns:p14="http://schemas.microsoft.com/office/powerpoint/2010/main" val="395848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1917 Rotary</a:t>
            </a:r>
            <a:r>
              <a:rPr lang="en-US" baseline="0" dirty="0"/>
              <a:t> International </a:t>
            </a:r>
            <a:r>
              <a:rPr lang="en-US" dirty="0"/>
              <a:t>convention, outgoing RI President Arch </a:t>
            </a:r>
            <a:r>
              <a:rPr lang="en-US" dirty="0" err="1"/>
              <a:t>Klumph</a:t>
            </a:r>
            <a:r>
              <a:rPr lang="en-US" dirty="0"/>
              <a:t> proposed setting up an endowment “for the purpose of doing good in the world.” That one idea, and an initial contribution of $26.50 set in motion a powerful force that has transformed millions of lives around the globe. Arch </a:t>
            </a:r>
            <a:r>
              <a:rPr lang="en-US" dirty="0" err="1"/>
              <a:t>Klumph</a:t>
            </a:r>
            <a:r>
              <a:rPr lang="en-US" dirty="0"/>
              <a:t> planted a seed and thanks to his vision, staunch advocacy and the extraordinary generosity of Rotarians worldwide, the Rotary Foundation has become one of the world’s leading humanitarian foundations.</a:t>
            </a:r>
          </a:p>
        </p:txBody>
      </p:sp>
      <p:sp>
        <p:nvSpPr>
          <p:cNvPr id="4" name="Slide Number Placeholder 3"/>
          <p:cNvSpPr>
            <a:spLocks noGrp="1"/>
          </p:cNvSpPr>
          <p:nvPr>
            <p:ph type="sldNum" sz="quarter" idx="5"/>
          </p:nvPr>
        </p:nvSpPr>
        <p:spPr/>
        <p:txBody>
          <a:bodyPr/>
          <a:lstStyle/>
          <a:p>
            <a:fld id="{03C868A6-5811-4CA3-9874-25F3423E7B47}" type="slidenum">
              <a:rPr lang="en-US" smtClean="0"/>
              <a:t>14</a:t>
            </a:fld>
            <a:endParaRPr lang="en-US"/>
          </a:p>
        </p:txBody>
      </p:sp>
    </p:spTree>
    <p:extLst>
      <p:ext uri="{BB962C8B-B14F-4D97-AF65-F5344CB8AC3E}">
        <p14:creationId xmlns:p14="http://schemas.microsoft.com/office/powerpoint/2010/main" val="255709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Rotary’s number one external priority is to eradicate polio in the world. The Polio Plus campaign to do just that was launched in 1985 and has reached a 99.9% reduction in the number of Polio cases worldwide. We are now working on the final countries: Pakistan and Afghanistan. In 2017 Rotary committed to raise $50 million per year with every dollar to be matched with two additional dollars from the Bill and Melinda Gates Foundation bringing the total to $450 million. That match opportunity</a:t>
            </a:r>
            <a:r>
              <a:rPr lang="en-US" baseline="0" dirty="0"/>
              <a:t> has subsequently been </a:t>
            </a:r>
            <a:r>
              <a:rPr lang="en-US" dirty="0"/>
              <a:t>extended as Rotary continues its efforts to keep its promise to the children of the world to eradicate polio.</a:t>
            </a:r>
          </a:p>
        </p:txBody>
      </p:sp>
      <p:sp>
        <p:nvSpPr>
          <p:cNvPr id="4" name="Slide Number Placeholder 3"/>
          <p:cNvSpPr>
            <a:spLocks noGrp="1"/>
          </p:cNvSpPr>
          <p:nvPr>
            <p:ph type="sldNum" sz="quarter" idx="5"/>
          </p:nvPr>
        </p:nvSpPr>
        <p:spPr/>
        <p:txBody>
          <a:bodyPr/>
          <a:lstStyle/>
          <a:p>
            <a:fld id="{03C868A6-5811-4CA3-9874-25F3423E7B47}" type="slidenum">
              <a:rPr lang="en-US" smtClean="0"/>
              <a:t>15</a:t>
            </a:fld>
            <a:endParaRPr lang="en-US"/>
          </a:p>
        </p:txBody>
      </p:sp>
    </p:spTree>
    <p:extLst>
      <p:ext uri="{BB962C8B-B14F-4D97-AF65-F5344CB8AC3E}">
        <p14:creationId xmlns:p14="http://schemas.microsoft.com/office/powerpoint/2010/main" val="304349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believes in developing the next generation of leaders. Our programs help young people build leadership skills, expand education and learn the value of service. There are several programs available from Youth Exchange to Rotary Peace Fellowships, grants and scholarships. Rotaract Clubs promote leadership, professional development and service for college age adults</a:t>
            </a:r>
            <a:r>
              <a:rPr lang="en-US" baseline="0" dirty="0"/>
              <a:t> and young professionals seeking to develop themselves and support their communities. </a:t>
            </a:r>
            <a:r>
              <a:rPr lang="en-US" dirty="0"/>
              <a:t>Interact Clubs bring people ages 12-18 together to develop leadership skills and learn about the world through service projects and activities.</a:t>
            </a:r>
          </a:p>
        </p:txBody>
      </p:sp>
      <p:sp>
        <p:nvSpPr>
          <p:cNvPr id="4" name="Slide Number Placeholder 3"/>
          <p:cNvSpPr>
            <a:spLocks noGrp="1"/>
          </p:cNvSpPr>
          <p:nvPr>
            <p:ph type="sldNum" sz="quarter" idx="5"/>
          </p:nvPr>
        </p:nvSpPr>
        <p:spPr/>
        <p:txBody>
          <a:bodyPr/>
          <a:lstStyle/>
          <a:p>
            <a:fld id="{03C868A6-5811-4CA3-9874-25F3423E7B47}" type="slidenum">
              <a:rPr lang="en-US" smtClean="0"/>
              <a:t>16</a:t>
            </a:fld>
            <a:endParaRPr lang="en-US"/>
          </a:p>
        </p:txBody>
      </p:sp>
    </p:spTree>
    <p:extLst>
      <p:ext uri="{BB962C8B-B14F-4D97-AF65-F5344CB8AC3E}">
        <p14:creationId xmlns:p14="http://schemas.microsoft.com/office/powerpoint/2010/main" val="2266928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clubs are the heart and soul of Rotary. They are where our People of Action reside and through which the work of Rotary is accomplished.</a:t>
            </a:r>
          </a:p>
          <a:p>
            <a:r>
              <a:rPr lang="en-US" baseline="0" dirty="0"/>
              <a:t>Rotary clubs vary is size, composition and format. The old vision of Rotary clubs being a group of older gentlemen sitting around a table for a formal presentation and lunch have largely disappeared. Today’s Rotary clubs are filled with a diverse set of Rotarians with a common interest in doing good in their communities and the world. They are a vibrant group, engaged in activities and making a difference. They are men and women from all walks of life who share a common set of interests based on the 4-5-7 set of Rotary foundations we talked about earlier. They meet at all times of the day and their meeting format is linked to the interests of their club members.</a:t>
            </a:r>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17</a:t>
            </a:fld>
            <a:endParaRPr lang="en-US"/>
          </a:p>
        </p:txBody>
      </p:sp>
    </p:spTree>
    <p:extLst>
      <p:ext uri="{BB962C8B-B14F-4D97-AF65-F5344CB8AC3E}">
        <p14:creationId xmlns:p14="http://schemas.microsoft.com/office/powerpoint/2010/main" val="196436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also known to be a little crazy at times, but that’s the way we keep our gatherings exciting and fun!</a:t>
            </a:r>
          </a:p>
        </p:txBody>
      </p:sp>
      <p:sp>
        <p:nvSpPr>
          <p:cNvPr id="4" name="Slide Number Placeholder 3"/>
          <p:cNvSpPr>
            <a:spLocks noGrp="1"/>
          </p:cNvSpPr>
          <p:nvPr>
            <p:ph type="sldNum" sz="quarter" idx="5"/>
          </p:nvPr>
        </p:nvSpPr>
        <p:spPr/>
        <p:txBody>
          <a:bodyPr/>
          <a:lstStyle/>
          <a:p>
            <a:fld id="{03C868A6-5811-4CA3-9874-25F3423E7B47}" type="slidenum">
              <a:rPr lang="en-US" smtClean="0"/>
              <a:t>18</a:t>
            </a:fld>
            <a:endParaRPr lang="en-US"/>
          </a:p>
        </p:txBody>
      </p:sp>
    </p:spTree>
    <p:extLst>
      <p:ext uri="{BB962C8B-B14F-4D97-AF65-F5344CB8AC3E}">
        <p14:creationId xmlns:p14="http://schemas.microsoft.com/office/powerpoint/2010/main" val="254989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good reasons to join Rotary. Life-long friends, making the community a better place, being part of something larger than yourself, networking, leadership and personal growth. These are just a few of the reasons why millions of people have joined Rotary over the past 117 years since Paul Harris started that first Rotary Club in Chicago in 1905.</a:t>
            </a:r>
          </a:p>
        </p:txBody>
      </p:sp>
      <p:sp>
        <p:nvSpPr>
          <p:cNvPr id="4" name="Slide Number Placeholder 3"/>
          <p:cNvSpPr>
            <a:spLocks noGrp="1"/>
          </p:cNvSpPr>
          <p:nvPr>
            <p:ph type="sldNum" sz="quarter" idx="5"/>
          </p:nvPr>
        </p:nvSpPr>
        <p:spPr/>
        <p:txBody>
          <a:bodyPr/>
          <a:lstStyle/>
          <a:p>
            <a:fld id="{03C868A6-5811-4CA3-9874-25F3423E7B47}" type="slidenum">
              <a:rPr lang="en-US" smtClean="0"/>
              <a:t>19</a:t>
            </a:fld>
            <a:endParaRPr lang="en-US"/>
          </a:p>
        </p:txBody>
      </p:sp>
    </p:spTree>
    <p:extLst>
      <p:ext uri="{BB962C8B-B14F-4D97-AF65-F5344CB8AC3E}">
        <p14:creationId xmlns:p14="http://schemas.microsoft.com/office/powerpoint/2010/main" val="2389289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20</a:t>
            </a:fld>
            <a:endParaRPr lang="en-US"/>
          </a:p>
        </p:txBody>
      </p:sp>
    </p:spTree>
    <p:extLst>
      <p:ext uri="{BB962C8B-B14F-4D97-AF65-F5344CB8AC3E}">
        <p14:creationId xmlns:p14="http://schemas.microsoft.com/office/powerpoint/2010/main" val="70194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is an international membership organization that does service.</a:t>
            </a:r>
          </a:p>
          <a:p>
            <a:r>
              <a:rPr lang="en-US" dirty="0"/>
              <a:t>We are a global network of business and professional leaders</a:t>
            </a:r>
          </a:p>
          <a:p>
            <a:r>
              <a:rPr lang="en-US" dirty="0"/>
              <a:t>We do humanitarian service</a:t>
            </a:r>
          </a:p>
          <a:p>
            <a:r>
              <a:rPr lang="en-US" dirty="0"/>
              <a:t>We encourage high ethical standards</a:t>
            </a:r>
          </a:p>
          <a:p>
            <a:r>
              <a:rPr lang="en-US" dirty="0"/>
              <a:t>We strive for goodwill and peace in the world</a:t>
            </a:r>
          </a:p>
          <a:p>
            <a:r>
              <a:rPr lang="en-US" dirty="0"/>
              <a:t>1.2 million of us in 35,000 clubs in over 200 countries around the world</a:t>
            </a:r>
          </a:p>
          <a:p>
            <a:r>
              <a:rPr lang="en-US" dirty="0"/>
              <a:t>Motto: Service Above Self. Put simply, Rotary is where neighbors, friends and problem solvers share ideas and take action to create lasting change.</a:t>
            </a:r>
          </a:p>
        </p:txBody>
      </p:sp>
      <p:sp>
        <p:nvSpPr>
          <p:cNvPr id="4" name="Slide Number Placeholder 3"/>
          <p:cNvSpPr>
            <a:spLocks noGrp="1"/>
          </p:cNvSpPr>
          <p:nvPr>
            <p:ph type="sldNum" sz="quarter" idx="5"/>
          </p:nvPr>
        </p:nvSpPr>
        <p:spPr/>
        <p:txBody>
          <a:bodyPr/>
          <a:lstStyle/>
          <a:p>
            <a:fld id="{03C868A6-5811-4CA3-9874-25F3423E7B47}" type="slidenum">
              <a:rPr lang="en-US" smtClean="0"/>
              <a:t>3</a:t>
            </a:fld>
            <a:endParaRPr lang="en-US"/>
          </a:p>
        </p:txBody>
      </p:sp>
    </p:spTree>
    <p:extLst>
      <p:ext uri="{BB962C8B-B14F-4D97-AF65-F5344CB8AC3E}">
        <p14:creationId xmlns:p14="http://schemas.microsoft.com/office/powerpoint/2010/main" val="2869047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Eugene Newsom gives a great answer to the question of Why join Rotary? Building your business is a good reason for joining but it cannot be the only reason. While he said this 93 years ago in 1927…it is still true today. We are looking for members who want to make a difference in people’s lives…people who will offer their time, talent and resources to further Rotary’s causes.</a:t>
            </a:r>
          </a:p>
        </p:txBody>
      </p:sp>
      <p:sp>
        <p:nvSpPr>
          <p:cNvPr id="4" name="Slide Number Placeholder 3"/>
          <p:cNvSpPr>
            <a:spLocks noGrp="1"/>
          </p:cNvSpPr>
          <p:nvPr>
            <p:ph type="sldNum" sz="quarter" idx="5"/>
          </p:nvPr>
        </p:nvSpPr>
        <p:spPr/>
        <p:txBody>
          <a:bodyPr/>
          <a:lstStyle/>
          <a:p>
            <a:fld id="{03C868A6-5811-4CA3-9874-25F3423E7B47}" type="slidenum">
              <a:rPr lang="en-US" smtClean="0"/>
              <a:t>21</a:t>
            </a:fld>
            <a:endParaRPr lang="en-US"/>
          </a:p>
        </p:txBody>
      </p:sp>
    </p:spTree>
    <p:extLst>
      <p:ext uri="{BB962C8B-B14F-4D97-AF65-F5344CB8AC3E}">
        <p14:creationId xmlns:p14="http://schemas.microsoft.com/office/powerpoint/2010/main" val="278155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Harris said it best in describing what it takes to be a Rotarian when he said, “if you have the love of your fellow men in your heart, my friend, you are a potential Rotarian.” We’ve come a long</a:t>
            </a:r>
            <a:r>
              <a:rPr lang="en-US" baseline="0" dirty="0"/>
              <a:t> way as Rotarians since that 1905 beginning, but our fundamentals haven’t changed: we’re still People of Action doing good in the world.</a:t>
            </a:r>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22</a:t>
            </a:fld>
            <a:endParaRPr lang="en-US"/>
          </a:p>
        </p:txBody>
      </p:sp>
    </p:spTree>
    <p:extLst>
      <p:ext uri="{BB962C8B-B14F-4D97-AF65-F5344CB8AC3E}">
        <p14:creationId xmlns:p14="http://schemas.microsoft.com/office/powerpoint/2010/main" val="2677732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quote to end our session today comes from Harriet </a:t>
            </a:r>
            <a:r>
              <a:rPr lang="en-US"/>
              <a:t>Tubman…”Every </a:t>
            </a:r>
            <a:r>
              <a:rPr lang="en-US" dirty="0"/>
              <a:t>great dream begins with a dreamer, always remember you have within you the strength, the patience and the passion to reach for the stars to change the </a:t>
            </a:r>
            <a:r>
              <a:rPr lang="en-US"/>
              <a:t>world.” </a:t>
            </a:r>
          </a:p>
          <a:p>
            <a:r>
              <a:rPr lang="en-US" dirty="0"/>
              <a:t>Rotary has been doing this for 117 years, is it time for you to put your passion to work as a Rotarian?</a:t>
            </a:r>
          </a:p>
        </p:txBody>
      </p:sp>
      <p:sp>
        <p:nvSpPr>
          <p:cNvPr id="4" name="Slide Number Placeholder 3"/>
          <p:cNvSpPr>
            <a:spLocks noGrp="1"/>
          </p:cNvSpPr>
          <p:nvPr>
            <p:ph type="sldNum" sz="quarter" idx="5"/>
          </p:nvPr>
        </p:nvSpPr>
        <p:spPr/>
        <p:txBody>
          <a:bodyPr/>
          <a:lstStyle/>
          <a:p>
            <a:fld id="{03C868A6-5811-4CA3-9874-25F3423E7B47}" type="slidenum">
              <a:rPr lang="en-US" smtClean="0"/>
              <a:t>23</a:t>
            </a:fld>
            <a:endParaRPr lang="en-US"/>
          </a:p>
        </p:txBody>
      </p:sp>
    </p:spTree>
    <p:extLst>
      <p:ext uri="{BB962C8B-B14F-4D97-AF65-F5344CB8AC3E}">
        <p14:creationId xmlns:p14="http://schemas.microsoft.com/office/powerpoint/2010/main" val="1249629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868A6-5811-4CA3-9874-25F3423E7B47}" type="slidenum">
              <a:rPr lang="en-US" smtClean="0"/>
              <a:t>24</a:t>
            </a:fld>
            <a:endParaRPr lang="en-US"/>
          </a:p>
        </p:txBody>
      </p:sp>
    </p:spTree>
    <p:extLst>
      <p:ext uri="{BB962C8B-B14F-4D97-AF65-F5344CB8AC3E}">
        <p14:creationId xmlns:p14="http://schemas.microsoft.com/office/powerpoint/2010/main" val="3443921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over 70 million people are displaced as a result of conflict, violence, persecution, and human rights violations. Half of them are children. Rotarians refuse to accept conflict as a way of life. Rotary encourages conversations to foster understanding within and across cultures. We train adults and young leaders to prevent and mediate conflict and help refugees who have fled dangerous areas.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25</a:t>
            </a:fld>
            <a:endParaRPr lang="en-US"/>
          </a:p>
        </p:txBody>
      </p:sp>
    </p:spTree>
    <p:extLst>
      <p:ext uri="{BB962C8B-B14F-4D97-AF65-F5344CB8AC3E}">
        <p14:creationId xmlns:p14="http://schemas.microsoft.com/office/powerpoint/2010/main" val="1198999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Rotarians educate and equip communities to stop the spread of life-threatening diseases like polio, malaria, HIV/AIDS, Alzheimer’s, multiple sclerosis, diabetes and Ebola. We improve and expand access to low-cost and free health care in developing areas.</a:t>
            </a:r>
          </a:p>
        </p:txBody>
      </p:sp>
      <p:sp>
        <p:nvSpPr>
          <p:cNvPr id="4" name="Slide Number Placeholder 3"/>
          <p:cNvSpPr>
            <a:spLocks noGrp="1"/>
          </p:cNvSpPr>
          <p:nvPr>
            <p:ph type="sldNum" sz="quarter" idx="5"/>
          </p:nvPr>
        </p:nvSpPr>
        <p:spPr/>
        <p:txBody>
          <a:bodyPr/>
          <a:lstStyle/>
          <a:p>
            <a:fld id="{03C868A6-5811-4CA3-9874-25F3423E7B47}" type="slidenum">
              <a:rPr lang="en-US" smtClean="0"/>
              <a:t>26</a:t>
            </a:fld>
            <a:endParaRPr lang="en-US"/>
          </a:p>
        </p:txBody>
      </p:sp>
    </p:spTree>
    <p:extLst>
      <p:ext uri="{BB962C8B-B14F-4D97-AF65-F5344CB8AC3E}">
        <p14:creationId xmlns:p14="http://schemas.microsoft.com/office/powerpoint/2010/main" val="2159496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water, sanitation, and hygiene education are basic necessities for a healthy environment and a productive life. Rotary has been involved in water and sanitation projects from the Philippines to Tanzania, India and </a:t>
            </a:r>
            <a:r>
              <a:rPr lang="en-US" dirty="0" err="1"/>
              <a:t>Guatamala</a:t>
            </a:r>
            <a:r>
              <a:rPr lang="en-US" dirty="0"/>
              <a:t>. We don’t just build wells and walk away. We share our expertise with community leaders and educators to make sure our projects succeed long-term.</a:t>
            </a:r>
          </a:p>
        </p:txBody>
      </p:sp>
      <p:sp>
        <p:nvSpPr>
          <p:cNvPr id="4" name="Slide Number Placeholder 3"/>
          <p:cNvSpPr>
            <a:spLocks noGrp="1"/>
          </p:cNvSpPr>
          <p:nvPr>
            <p:ph type="sldNum" sz="quarter" idx="5"/>
          </p:nvPr>
        </p:nvSpPr>
        <p:spPr/>
        <p:txBody>
          <a:bodyPr/>
          <a:lstStyle/>
          <a:p>
            <a:fld id="{03C868A6-5811-4CA3-9874-25F3423E7B47}" type="slidenum">
              <a:rPr lang="en-US" smtClean="0"/>
              <a:t>27</a:t>
            </a:fld>
            <a:endParaRPr lang="en-US"/>
          </a:p>
        </p:txBody>
      </p:sp>
    </p:spTree>
    <p:extLst>
      <p:ext uri="{BB962C8B-B14F-4D97-AF65-F5344CB8AC3E}">
        <p14:creationId xmlns:p14="http://schemas.microsoft.com/office/powerpoint/2010/main" val="70731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expand access to quality care so mothers and children everywhere can have the same opportunities for a healthy future. An estimated 6 million children under the age of five die each year because of malnutrition, inadequate health care and poor sanitation – all of which can be prevented.</a:t>
            </a:r>
          </a:p>
        </p:txBody>
      </p:sp>
      <p:sp>
        <p:nvSpPr>
          <p:cNvPr id="4" name="Slide Number Placeholder 3"/>
          <p:cNvSpPr>
            <a:spLocks noGrp="1"/>
          </p:cNvSpPr>
          <p:nvPr>
            <p:ph type="sldNum" sz="quarter" idx="5"/>
          </p:nvPr>
        </p:nvSpPr>
        <p:spPr/>
        <p:txBody>
          <a:bodyPr/>
          <a:lstStyle/>
          <a:p>
            <a:fld id="{03C868A6-5811-4CA3-9874-25F3423E7B47}" type="slidenum">
              <a:rPr lang="en-US" smtClean="0"/>
              <a:t>28</a:t>
            </a:fld>
            <a:endParaRPr lang="en-US"/>
          </a:p>
        </p:txBody>
      </p:sp>
    </p:spTree>
    <p:extLst>
      <p:ext uri="{BB962C8B-B14F-4D97-AF65-F5344CB8AC3E}">
        <p14:creationId xmlns:p14="http://schemas.microsoft.com/office/powerpoint/2010/main" val="3599135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that 775 million people over the age of 15 are illiterate. Our goal is to strengthen the capacity of communities to support basic education and literacy, reduce gender disparity in education, and increase adult literacy.</a:t>
            </a:r>
          </a:p>
        </p:txBody>
      </p:sp>
      <p:sp>
        <p:nvSpPr>
          <p:cNvPr id="4" name="Slide Number Placeholder 3"/>
          <p:cNvSpPr>
            <a:spLocks noGrp="1"/>
          </p:cNvSpPr>
          <p:nvPr>
            <p:ph type="sldNum" sz="quarter" idx="5"/>
          </p:nvPr>
        </p:nvSpPr>
        <p:spPr/>
        <p:txBody>
          <a:bodyPr/>
          <a:lstStyle/>
          <a:p>
            <a:fld id="{03C868A6-5811-4CA3-9874-25F3423E7B47}" type="slidenum">
              <a:rPr lang="en-US" smtClean="0"/>
              <a:t>29</a:t>
            </a:fld>
            <a:endParaRPr lang="en-US"/>
          </a:p>
        </p:txBody>
      </p:sp>
    </p:spTree>
    <p:extLst>
      <p:ext uri="{BB962C8B-B14F-4D97-AF65-F5344CB8AC3E}">
        <p14:creationId xmlns:p14="http://schemas.microsoft.com/office/powerpoint/2010/main" val="2715513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Rotarians carry out service projects that enhance economic and community development and create opportunities for decent and productive work for young and old. Entrepreneurs use microloans to become street venders, rickshaw drivers, weavers and tailors.</a:t>
            </a:r>
          </a:p>
        </p:txBody>
      </p:sp>
      <p:sp>
        <p:nvSpPr>
          <p:cNvPr id="4" name="Slide Number Placeholder 3"/>
          <p:cNvSpPr>
            <a:spLocks noGrp="1"/>
          </p:cNvSpPr>
          <p:nvPr>
            <p:ph type="sldNum" sz="quarter" idx="5"/>
          </p:nvPr>
        </p:nvSpPr>
        <p:spPr/>
        <p:txBody>
          <a:bodyPr/>
          <a:lstStyle/>
          <a:p>
            <a:fld id="{03C868A6-5811-4CA3-9874-25F3423E7B47}" type="slidenum">
              <a:rPr lang="en-US" smtClean="0"/>
              <a:t>30</a:t>
            </a:fld>
            <a:endParaRPr lang="en-US"/>
          </a:p>
        </p:txBody>
      </p:sp>
    </p:spTree>
    <p:extLst>
      <p:ext uri="{BB962C8B-B14F-4D97-AF65-F5344CB8AC3E}">
        <p14:creationId xmlns:p14="http://schemas.microsoft.com/office/powerpoint/2010/main" val="339547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Rotary we are an important part of something much bigger than ourselves. We accomplish so much more by being a Rotarian.</a:t>
            </a:r>
          </a:p>
        </p:txBody>
      </p:sp>
      <p:sp>
        <p:nvSpPr>
          <p:cNvPr id="4" name="Slide Number Placeholder 3"/>
          <p:cNvSpPr>
            <a:spLocks noGrp="1"/>
          </p:cNvSpPr>
          <p:nvPr>
            <p:ph type="sldNum" sz="quarter" idx="5"/>
          </p:nvPr>
        </p:nvSpPr>
        <p:spPr/>
        <p:txBody>
          <a:bodyPr/>
          <a:lstStyle/>
          <a:p>
            <a:fld id="{03C868A6-5811-4CA3-9874-25F3423E7B47}" type="slidenum">
              <a:rPr lang="en-US" smtClean="0"/>
              <a:t>4</a:t>
            </a:fld>
            <a:endParaRPr lang="en-US"/>
          </a:p>
        </p:txBody>
      </p:sp>
    </p:spTree>
    <p:extLst>
      <p:ext uri="{BB962C8B-B14F-4D97-AF65-F5344CB8AC3E}">
        <p14:creationId xmlns:p14="http://schemas.microsoft.com/office/powerpoint/2010/main" val="304946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has long supported activities that sustain the environment. In the past five years, we have allocated $18 million to such projects through global grants tied to other areas of focus. </a:t>
            </a:r>
          </a:p>
        </p:txBody>
      </p:sp>
      <p:sp>
        <p:nvSpPr>
          <p:cNvPr id="4" name="Slide Number Placeholder 3"/>
          <p:cNvSpPr>
            <a:spLocks noGrp="1"/>
          </p:cNvSpPr>
          <p:nvPr>
            <p:ph type="sldNum" sz="quarter" idx="5"/>
          </p:nvPr>
        </p:nvSpPr>
        <p:spPr/>
        <p:txBody>
          <a:bodyPr/>
          <a:lstStyle/>
          <a:p>
            <a:fld id="{03C868A6-5811-4CA3-9874-25F3423E7B47}" type="slidenum">
              <a:rPr lang="en-US" smtClean="0"/>
              <a:t>31</a:t>
            </a:fld>
            <a:endParaRPr lang="en-US"/>
          </a:p>
        </p:txBody>
      </p:sp>
    </p:spTree>
    <p:extLst>
      <p:ext uri="{BB962C8B-B14F-4D97-AF65-F5344CB8AC3E}">
        <p14:creationId xmlns:p14="http://schemas.microsoft.com/office/powerpoint/2010/main" val="565624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working end of the Rotary organization is our clubs. There</a:t>
            </a:r>
            <a:r>
              <a:rPr lang="en-US" baseline="0" dirty="0"/>
              <a:t> are over 36,000 Rotary clubs worldwide in over 200 countries. Rotary Clubs are organized into districts and the districts, in turn, are organized into zones. Each pair of Rotary zones is represented on the Rotary International Board of Directors.</a:t>
            </a:r>
          </a:p>
          <a:p>
            <a:r>
              <a:rPr lang="en-US" baseline="0" dirty="0"/>
              <a:t>Our district is District 7545 which is part of Zone 33 and represented by the Rotary International Director that oversees the Zone 33 and 34 zone pair which stretches from Pennsylvania into the Caribbean.</a:t>
            </a:r>
          </a:p>
          <a:p>
            <a:r>
              <a:rPr lang="en-US" dirty="0"/>
              <a:t>Our district covers all of West Virginia with the exception</a:t>
            </a:r>
            <a:r>
              <a:rPr lang="en-US" baseline="0" dirty="0"/>
              <a:t> of </a:t>
            </a:r>
            <a:r>
              <a:rPr lang="en-US" baseline="0"/>
              <a:t>the eastern </a:t>
            </a:r>
            <a:r>
              <a:rPr lang="en-US" baseline="0" dirty="0"/>
              <a:t>panhandle and includes 54 clubs and over 1800 Rotarians.</a:t>
            </a:r>
          </a:p>
        </p:txBody>
      </p:sp>
      <p:sp>
        <p:nvSpPr>
          <p:cNvPr id="4" name="Slide Number Placeholder 3"/>
          <p:cNvSpPr>
            <a:spLocks noGrp="1"/>
          </p:cNvSpPr>
          <p:nvPr>
            <p:ph type="sldNum" sz="quarter" idx="5"/>
          </p:nvPr>
        </p:nvSpPr>
        <p:spPr/>
        <p:txBody>
          <a:bodyPr/>
          <a:lstStyle/>
          <a:p>
            <a:fld id="{03C868A6-5811-4CA3-9874-25F3423E7B47}" type="slidenum">
              <a:rPr lang="en-US" smtClean="0"/>
              <a:t>32</a:t>
            </a:fld>
            <a:endParaRPr lang="en-US"/>
          </a:p>
        </p:txBody>
      </p:sp>
    </p:spTree>
    <p:extLst>
      <p:ext uri="{BB962C8B-B14F-4D97-AF65-F5344CB8AC3E}">
        <p14:creationId xmlns:p14="http://schemas.microsoft.com/office/powerpoint/2010/main" val="315042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is all about service to others</a:t>
            </a:r>
            <a:r>
              <a:rPr lang="en-US" baseline="0" dirty="0"/>
              <a:t>. We are People of Action making a difference in our communities and the world as a whole.</a:t>
            </a:r>
            <a:endParaRPr lang="en-US" dirty="0"/>
          </a:p>
        </p:txBody>
      </p:sp>
      <p:sp>
        <p:nvSpPr>
          <p:cNvPr id="4" name="Slide Number Placeholder 3"/>
          <p:cNvSpPr>
            <a:spLocks noGrp="1"/>
          </p:cNvSpPr>
          <p:nvPr>
            <p:ph type="sldNum" sz="quarter" idx="10"/>
          </p:nvPr>
        </p:nvSpPr>
        <p:spPr/>
        <p:txBody>
          <a:bodyPr/>
          <a:lstStyle/>
          <a:p>
            <a:fld id="{03C868A6-5811-4CA3-9874-25F3423E7B47}" type="slidenum">
              <a:rPr lang="en-US" smtClean="0"/>
              <a:t>5</a:t>
            </a:fld>
            <a:endParaRPr lang="en-US"/>
          </a:p>
        </p:txBody>
      </p:sp>
    </p:spTree>
    <p:extLst>
      <p:ext uri="{BB962C8B-B14F-4D97-AF65-F5344CB8AC3E}">
        <p14:creationId xmlns:p14="http://schemas.microsoft.com/office/powerpoint/2010/main" val="100531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Rotarians are guided by a strong vision. Together, we see a world where people unite and take action to create lasting change – across the globe, in our communities, and in ourselves. We work to meet</a:t>
            </a:r>
            <a:r>
              <a:rPr lang="en-US" baseline="0" dirty="0"/>
              <a:t> the needs of and support the development of the communities in which we live. Collectively we contribute </a:t>
            </a:r>
            <a:r>
              <a:rPr lang="en-US" dirty="0"/>
              <a:t>close to $200 million annually to our Foundation while providing</a:t>
            </a:r>
            <a:r>
              <a:rPr lang="en-US" baseline="0" dirty="0"/>
              <a:t> 1</a:t>
            </a:r>
            <a:r>
              <a:rPr lang="en-US" dirty="0"/>
              <a:t>6 million volunteer hours to promote peace, fight disease, provide clean water, save mothers and children, support education and grow local economies.</a:t>
            </a:r>
          </a:p>
        </p:txBody>
      </p:sp>
      <p:sp>
        <p:nvSpPr>
          <p:cNvPr id="4" name="Slide Number Placeholder 3"/>
          <p:cNvSpPr>
            <a:spLocks noGrp="1"/>
          </p:cNvSpPr>
          <p:nvPr>
            <p:ph type="sldNum" sz="quarter" idx="5"/>
          </p:nvPr>
        </p:nvSpPr>
        <p:spPr/>
        <p:txBody>
          <a:bodyPr/>
          <a:lstStyle/>
          <a:p>
            <a:fld id="{03C868A6-5811-4CA3-9874-25F3423E7B47}" type="slidenum">
              <a:rPr lang="en-US" smtClean="0"/>
              <a:t>6</a:t>
            </a:fld>
            <a:endParaRPr lang="en-US"/>
          </a:p>
        </p:txBody>
      </p:sp>
    </p:spTree>
    <p:extLst>
      <p:ext uri="{BB962C8B-B14F-4D97-AF65-F5344CB8AC3E}">
        <p14:creationId xmlns:p14="http://schemas.microsoft.com/office/powerpoint/2010/main" val="213200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history in how Rotary got started. Paul Harris an attorney in Chicago gathered some friends in 1905 for fellowship and it grew from there. Their first reason for being was FELLOWSHIP.</a:t>
            </a:r>
          </a:p>
        </p:txBody>
      </p:sp>
      <p:sp>
        <p:nvSpPr>
          <p:cNvPr id="4" name="Slide Number Placeholder 3"/>
          <p:cNvSpPr>
            <a:spLocks noGrp="1"/>
          </p:cNvSpPr>
          <p:nvPr>
            <p:ph type="sldNum" sz="quarter" idx="5"/>
          </p:nvPr>
        </p:nvSpPr>
        <p:spPr/>
        <p:txBody>
          <a:bodyPr/>
          <a:lstStyle/>
          <a:p>
            <a:fld id="{03C868A6-5811-4CA3-9874-25F3423E7B47}" type="slidenum">
              <a:rPr lang="en-US" smtClean="0"/>
              <a:t>7</a:t>
            </a:fld>
            <a:endParaRPr lang="en-US"/>
          </a:p>
        </p:txBody>
      </p:sp>
    </p:spTree>
    <p:extLst>
      <p:ext uri="{BB962C8B-B14F-4D97-AF65-F5344CB8AC3E}">
        <p14:creationId xmlns:p14="http://schemas.microsoft.com/office/powerpoint/2010/main" val="309520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Way Test is used by Rotarians world-wide as a moral code for personal and business relationships. It can be applied to almost any aspect of life. It was developed by Herbert J. Taylor in 1932 to save the Aluminum Products Distribution Company from bankruptcy. It was later adopted by RI. Rotarians always known for their sense of humor some Rotarians have added a fifth question: Is it Fun? I certainly never realized there was a song written about the Four Way Test.</a:t>
            </a:r>
          </a:p>
        </p:txBody>
      </p:sp>
      <p:sp>
        <p:nvSpPr>
          <p:cNvPr id="4" name="Slide Number Placeholder 3"/>
          <p:cNvSpPr>
            <a:spLocks noGrp="1"/>
          </p:cNvSpPr>
          <p:nvPr>
            <p:ph type="sldNum" sz="quarter" idx="5"/>
          </p:nvPr>
        </p:nvSpPr>
        <p:spPr/>
        <p:txBody>
          <a:bodyPr/>
          <a:lstStyle/>
          <a:p>
            <a:fld id="{03C868A6-5811-4CA3-9874-25F3423E7B47}" type="slidenum">
              <a:rPr lang="en-US" smtClean="0"/>
              <a:t>8</a:t>
            </a:fld>
            <a:endParaRPr lang="en-US"/>
          </a:p>
        </p:txBody>
      </p:sp>
    </p:spTree>
    <p:extLst>
      <p:ext uri="{BB962C8B-B14F-4D97-AF65-F5344CB8AC3E}">
        <p14:creationId xmlns:p14="http://schemas.microsoft.com/office/powerpoint/2010/main" val="51043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 of Rotary places great value on service, friendships and high ethical standards. Our occupations and professional skills help us to increase cultural understanding, goodwill and peace through community service. The Object of Rotary comes to life through Five Avenues of Service which are the branches of a deeply rooted membership organization and they are: Club Service, Vocational Service, Community Service, International Service and Youth Service. This is how we reach out and make a difference in people’s lives around the world and right here at home.</a:t>
            </a:r>
          </a:p>
        </p:txBody>
      </p:sp>
      <p:sp>
        <p:nvSpPr>
          <p:cNvPr id="4" name="Slide Number Placeholder 3"/>
          <p:cNvSpPr>
            <a:spLocks noGrp="1"/>
          </p:cNvSpPr>
          <p:nvPr>
            <p:ph type="sldNum" sz="quarter" idx="5"/>
          </p:nvPr>
        </p:nvSpPr>
        <p:spPr/>
        <p:txBody>
          <a:bodyPr/>
          <a:lstStyle/>
          <a:p>
            <a:fld id="{03C868A6-5811-4CA3-9874-25F3423E7B47}" type="slidenum">
              <a:rPr lang="en-US" smtClean="0"/>
              <a:t>9</a:t>
            </a:fld>
            <a:endParaRPr lang="en-US"/>
          </a:p>
        </p:txBody>
      </p:sp>
    </p:spTree>
    <p:extLst>
      <p:ext uri="{BB962C8B-B14F-4D97-AF65-F5344CB8AC3E}">
        <p14:creationId xmlns:p14="http://schemas.microsoft.com/office/powerpoint/2010/main" val="15366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way of looking at our five avenues of service in action:</a:t>
            </a:r>
          </a:p>
          <a:p>
            <a:r>
              <a:rPr lang="en-US" dirty="0"/>
              <a:t>- Club Service: A vibrant Rotary Club is characterized by engaged membership, strong leadership, fellowship and membership growth</a:t>
            </a:r>
          </a:p>
          <a:p>
            <a:r>
              <a:rPr lang="en-US" dirty="0"/>
              <a:t>- Vocational Service: We put our skills and expertise to work for our</a:t>
            </a:r>
            <a:r>
              <a:rPr lang="en-US" baseline="0" dirty="0"/>
              <a:t> communities and to mentor others in our professions</a:t>
            </a:r>
            <a:endParaRPr lang="en-US" dirty="0"/>
          </a:p>
          <a:p>
            <a:r>
              <a:rPr lang="en-US" dirty="0"/>
              <a:t>- Community Service: We respond to the needs of our local communities in the form of service projects and financial support</a:t>
            </a:r>
          </a:p>
          <a:p>
            <a:r>
              <a:rPr lang="en-US" dirty="0"/>
              <a:t>- International Service: We improve the lives of people around the world</a:t>
            </a:r>
            <a:r>
              <a:rPr lang="en-US" baseline="0" dirty="0"/>
              <a:t> through global service on a scale that is unmatched, polio eradication being a primary example</a:t>
            </a:r>
            <a:endParaRPr lang="en-US" dirty="0"/>
          </a:p>
          <a:p>
            <a:r>
              <a:rPr lang="en-US" dirty="0"/>
              <a:t>- Youth Service: We</a:t>
            </a:r>
            <a:r>
              <a:rPr lang="en-US" baseline="0" dirty="0"/>
              <a:t> assist in d</a:t>
            </a:r>
            <a:r>
              <a:rPr lang="en-US" dirty="0"/>
              <a:t>eveloping youth through leadership development programs, involving them </a:t>
            </a:r>
            <a:r>
              <a:rPr lang="en-US" baseline="0" dirty="0"/>
              <a:t>in supporting their communities and supporting global student exchange opportunities</a:t>
            </a:r>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10</a:t>
            </a:fld>
            <a:endParaRPr lang="en-US"/>
          </a:p>
        </p:txBody>
      </p:sp>
    </p:spTree>
    <p:extLst>
      <p:ext uri="{BB962C8B-B14F-4D97-AF65-F5344CB8AC3E}">
        <p14:creationId xmlns:p14="http://schemas.microsoft.com/office/powerpoint/2010/main" val="212273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0275" y="2065338"/>
            <a:ext cx="10539413" cy="1425575"/>
          </a:xfrm>
        </p:spPr>
        <p:txBody>
          <a:bodyPr/>
          <a:lstStyle/>
          <a:p>
            <a:r>
              <a:rPr lang="en-US"/>
              <a:t>Click to edit Master title style</a:t>
            </a:r>
          </a:p>
        </p:txBody>
      </p:sp>
      <p:sp>
        <p:nvSpPr>
          <p:cNvPr id="3" name="Subtitle 2"/>
          <p:cNvSpPr>
            <a:spLocks noGrp="1"/>
          </p:cNvSpPr>
          <p:nvPr>
            <p:ph type="subTitle" idx="1"/>
          </p:nvPr>
        </p:nvSpPr>
        <p:spPr>
          <a:xfrm>
            <a:off x="1860550" y="3767138"/>
            <a:ext cx="8678863" cy="16986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C9957F4-0E04-409E-8FBC-FDF5037ED106}"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A36769-5B61-49A4-8194-CD652D78671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477014-98CA-495C-BAC0-4064EF47C58F}"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0FC3F-E88E-4A09-BDD1-1FDDCDF30A7F}" type="slidenum">
              <a:rPr lang="en-US" altLang="en-US"/>
              <a:pPr>
                <a:defRPr/>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2713" y="266700"/>
            <a:ext cx="2794000" cy="5692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0713" y="266700"/>
            <a:ext cx="8229600" cy="569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A64963-B89C-480A-A19F-7AE6A42C0480}"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5790D-ECE0-4587-B115-B4DCBC91FFEF}" type="slidenum">
              <a:rPr lang="en-US" altLang="en-US"/>
              <a:pPr>
                <a:defRPr/>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0275" y="2065338"/>
            <a:ext cx="10539413" cy="1425575"/>
          </a:xfrm>
        </p:spPr>
        <p:txBody>
          <a:bodyPr/>
          <a:lstStyle/>
          <a:p>
            <a:r>
              <a:rPr lang="en-US"/>
              <a:t>Click to edit Master title style</a:t>
            </a:r>
          </a:p>
        </p:txBody>
      </p:sp>
      <p:sp>
        <p:nvSpPr>
          <p:cNvPr id="3" name="Subtitle 2"/>
          <p:cNvSpPr>
            <a:spLocks noGrp="1"/>
          </p:cNvSpPr>
          <p:nvPr>
            <p:ph type="subTitle" idx="1"/>
          </p:nvPr>
        </p:nvSpPr>
        <p:spPr>
          <a:xfrm>
            <a:off x="1860550" y="3767138"/>
            <a:ext cx="8678863" cy="16986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96560FF-BC46-4752-BFCD-015F86CB02A6}"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EA0E3-920C-4CED-A822-657D17FDE0F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67EAB5-E52D-488E-8DD8-D3BCF4E6B219}"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0FE59-E771-4379-B4A3-58E3654248B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9488" y="4271963"/>
            <a:ext cx="10539412" cy="1320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9488" y="2817813"/>
            <a:ext cx="10539412" cy="1454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C662C3-B2F2-40D0-829C-C746F4A424C0}"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FF081-FAC7-4F28-9F21-6FFAB7598CF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571625"/>
            <a:ext cx="550227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0" y="1571625"/>
            <a:ext cx="550386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F8C3AE1-4D41-4414-AA80-8AF24305F337}"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B5477B-3F5F-46D7-9319-EDC52A02707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0713" y="1487488"/>
            <a:ext cx="5478462"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0713" y="2108200"/>
            <a:ext cx="5478462"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9200" y="1487488"/>
            <a:ext cx="5480050"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9200" y="2108200"/>
            <a:ext cx="5480050"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A5B5FF-66F8-40BB-8B5B-A6D439076A64}" type="datetimeFigureOut">
              <a:rPr lang="en-US"/>
              <a:pPr>
                <a:defRPr/>
              </a:pPr>
              <a:t>9/15/22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DA5B9B-60AD-4729-ACA9-FCAB6B753ECF}"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FB02E4-DA6B-46C3-BB0D-698EE2B61177}" type="datetimeFigureOut">
              <a:rPr lang="en-US"/>
              <a:pPr>
                <a:defRPr/>
              </a:pPr>
              <a:t>9/15/22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94EF18-A646-4547-BE00-6BE05652CA1C}"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70FA52-8F13-407D-8487-E60BB0A78EEC}" type="datetimeFigureOut">
              <a:rPr lang="en-US"/>
              <a:pPr>
                <a:defRPr/>
              </a:pPr>
              <a:t>9/15/22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B566A7-CBC2-4223-8CB2-DE0D33C94140}"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713" y="265113"/>
            <a:ext cx="4078287" cy="1125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48225" y="265113"/>
            <a:ext cx="6931025" cy="5673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713" y="1390650"/>
            <a:ext cx="4078287" cy="4548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2D1AF5-088C-4268-8BF3-86C6084D47E2}"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8227E-71CA-45A8-9CBB-C8D95D7DD81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285C72-984F-4D2A-9B85-F3F2F08D9C2A}"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57AA44-1AF8-493B-8B6B-03A14ECC29CC}"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463" y="4654550"/>
            <a:ext cx="7440612" cy="5492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0463" y="593725"/>
            <a:ext cx="7440612" cy="3989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0463" y="5203825"/>
            <a:ext cx="7440612" cy="779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766990-20EB-40E4-8E4B-FF8D88815DB7}"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ECA257-D47E-4308-B1A8-595934EDE7D1}"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8BD9AF-15DF-4A0A-A4AE-68533D152DAC}"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99B5D-984E-40C8-8EA5-B4DA88FFAAA9}"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2713" y="266700"/>
            <a:ext cx="2794000" cy="5692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0713" y="266700"/>
            <a:ext cx="8229600" cy="569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D7551C-1664-4FC0-BA72-C0CF00FF6E7A}"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1F7AE0-1B57-45E2-804D-B6EAE219F37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9488" y="4271963"/>
            <a:ext cx="10539412" cy="1320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9488" y="2817813"/>
            <a:ext cx="10539412" cy="1454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059A3A-97F2-44C1-B1FA-A77BA2F9D334}"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E0FE1-0C65-448C-9D63-BF03859BD5D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571625"/>
            <a:ext cx="550227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0" y="1571625"/>
            <a:ext cx="550386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33FBDF4-9BF8-4EF4-B613-E5308A5956F0}"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CF5D98-168B-4AE1-84DF-D086572CDCB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0713" y="1487488"/>
            <a:ext cx="5478462"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0713" y="2108200"/>
            <a:ext cx="5478462"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9200" y="1487488"/>
            <a:ext cx="5480050"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9200" y="2108200"/>
            <a:ext cx="5480050"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7A4B03-0123-483F-B1E9-3CEC6ED292A1}" type="datetimeFigureOut">
              <a:rPr lang="en-US"/>
              <a:pPr>
                <a:defRPr/>
              </a:pPr>
              <a:t>9/15/22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29EC71-F27E-4070-B9AE-21A659DDBBC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69D773-4337-451F-A423-8CDD049CFF59}" type="datetimeFigureOut">
              <a:rPr lang="en-US"/>
              <a:pPr>
                <a:defRPr/>
              </a:pPr>
              <a:t>9/15/22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2E0E41-1A9E-4A4F-98C7-9766C105071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96BB44-E368-4525-AF3E-FBE7607C998A}" type="datetimeFigureOut">
              <a:rPr lang="en-US"/>
              <a:pPr>
                <a:defRPr/>
              </a:pPr>
              <a:t>9/15/22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398E37-0B3E-4692-8E67-C471AC21FA5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713" y="265113"/>
            <a:ext cx="4078287" cy="1125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48225" y="265113"/>
            <a:ext cx="6931025" cy="5673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713" y="1390650"/>
            <a:ext cx="4078287" cy="4548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895889-F294-48C0-BCD1-10709B0BC4BE}"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01DDE6-7D5A-4B41-B0DF-D3C0B02F7AE5}" type="slidenum">
              <a:rPr lang="en-US" altLang="en-US"/>
              <a:pPr>
                <a:defRPr/>
              </a:pPr>
              <a:t>‹#›</a:t>
            </a:fld>
            <a:endParaRPr lang="en-US" alt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463" y="4654550"/>
            <a:ext cx="7440612" cy="5492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0463" y="593725"/>
            <a:ext cx="7440612" cy="3989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0463" y="5203825"/>
            <a:ext cx="7440612" cy="779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AD79F3-BB5A-40C0-99DD-D4AE5EB64A9C}"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39FFA-BB50-4D93-ADE1-DDF4BCA13AF9}" type="slidenum">
              <a:rPr lang="en-US" altLang="en-US"/>
              <a:pPr>
                <a:defRPr/>
              </a:pPr>
              <a:t>‹#›</a:t>
            </a:fld>
            <a:endParaRPr lang="en-US" alt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0713" y="266700"/>
            <a:ext cx="11158537" cy="1108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38175" y="1571625"/>
            <a:ext cx="11158538"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0713" y="6162675"/>
            <a:ext cx="2892425" cy="3540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2C6EE13D-1781-4801-A458-F8F481DEFD92}" type="datetimeFigureOut">
              <a:rPr lang="en-US"/>
              <a:pPr>
                <a:defRPr/>
              </a:pPr>
              <a:t>9/15/22</a:t>
            </a:fld>
            <a:endParaRPr lang="en-US"/>
          </a:p>
        </p:txBody>
      </p:sp>
      <p:sp>
        <p:nvSpPr>
          <p:cNvPr id="5" name="Footer Placeholder 4"/>
          <p:cNvSpPr>
            <a:spLocks noGrp="1"/>
          </p:cNvSpPr>
          <p:nvPr>
            <p:ph type="ftr" sz="quarter" idx="3"/>
          </p:nvPr>
        </p:nvSpPr>
        <p:spPr>
          <a:xfrm>
            <a:off x="4238625" y="6162675"/>
            <a:ext cx="3922713" cy="3540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8886825" y="6162675"/>
            <a:ext cx="2892425" cy="3540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2CE07380-1CC8-498D-ADB8-2258AC534C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0713" y="266700"/>
            <a:ext cx="11158537" cy="1108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638175" y="1571625"/>
            <a:ext cx="11158538"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0713" y="6162675"/>
            <a:ext cx="2892425" cy="3540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93DFFF92-3C77-4870-8354-19F23756A973}" type="datetimeFigureOut">
              <a:rPr lang="en-US"/>
              <a:pPr>
                <a:defRPr/>
              </a:pPr>
              <a:t>9/15/22</a:t>
            </a:fld>
            <a:endParaRPr lang="en-US"/>
          </a:p>
        </p:txBody>
      </p:sp>
      <p:sp>
        <p:nvSpPr>
          <p:cNvPr id="5" name="Footer Placeholder 4"/>
          <p:cNvSpPr>
            <a:spLocks noGrp="1"/>
          </p:cNvSpPr>
          <p:nvPr>
            <p:ph type="ftr" sz="quarter" idx="3"/>
          </p:nvPr>
        </p:nvSpPr>
        <p:spPr>
          <a:xfrm>
            <a:off x="4238625" y="6162675"/>
            <a:ext cx="3922713" cy="3540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8886825" y="6162675"/>
            <a:ext cx="2892425" cy="3540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0D63E4EE-E73E-45C3-89FF-9E30E2A1F095}" type="slidenum">
              <a:rPr lang="en-US" altLang="en-US"/>
              <a:pPr>
                <a:defRPr/>
              </a:pPr>
              <a:t>‹#›</a:t>
            </a:fld>
            <a:endParaRPr lang="en-US" altLang="en-US"/>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5.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3.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jp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61.jpg"/></Relationships>
</file>

<file path=ppt/slides/_rels/slide2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7.jpg"/><Relationship Id="rId4" Type="http://schemas.openxmlformats.org/officeDocument/2006/relationships/image" Target="../media/image66.jpg"/></Relationships>
</file>

<file path=ppt/slides/_rels/slide2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0.jpg"/><Relationship Id="rId4" Type="http://schemas.openxmlformats.org/officeDocument/2006/relationships/image" Target="../media/image6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2.jpg"/></Relationships>
</file>

<file path=ppt/slides/_rels/slide2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4.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7.jpg"/><Relationship Id="rId4" Type="http://schemas.openxmlformats.org/officeDocument/2006/relationships/image" Target="../media/image76.jpg"/></Relationships>
</file>

<file path=ppt/slides/_rels/slide2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2.jpg"/><Relationship Id="rId4" Type="http://schemas.openxmlformats.org/officeDocument/2006/relationships/image" Target="../media/image79.jpg"/></Relationships>
</file>

<file path=ppt/slides/_rels/slide2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81.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83.jp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5.jpg"/><Relationship Id="rId4" Type="http://schemas.openxmlformats.org/officeDocument/2006/relationships/image" Target="../media/image84.jpe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39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5241280" y="762625"/>
            <a:ext cx="321280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 Care Manual</a:t>
            </a:r>
            <a:endParaRPr kumimoji="0" lang="en-US" altLang="en-US" sz="800" b="0" i="0" u="none" strike="noStrike" cap="none" normalizeH="0" baseline="0" dirty="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“Supporting the membership journey”</a:t>
            </a:r>
            <a:endParaRPr kumimoji="0" lang="en-US" altLang="en-US" sz="800" b="0" i="0" u="none" strike="noStrike" cap="none" normalizeH="0" baseline="0" dirty="0">
              <a:ln>
                <a:noFill/>
              </a:ln>
              <a:solidFill>
                <a:schemeClr val="tx1"/>
              </a:solidFill>
              <a:effectLst/>
            </a:endParaRPr>
          </a:p>
        </p:txBody>
      </p:sp>
      <p:sp>
        <p:nvSpPr>
          <p:cNvPr id="7" name="Rectangle 6"/>
          <p:cNvSpPr/>
          <p:nvPr/>
        </p:nvSpPr>
        <p:spPr>
          <a:xfrm>
            <a:off x="3101181" y="2709545"/>
            <a:ext cx="6197600" cy="2105000"/>
          </a:xfrm>
          <a:prstGeom prst="rect">
            <a:avLst/>
          </a:prstGeom>
        </p:spPr>
        <p:txBody>
          <a:bodyPr>
            <a:spAutoFit/>
          </a:bodyPr>
          <a:lstStyle/>
          <a:p>
            <a:pPr marL="0" marR="0" algn="ctr">
              <a:lnSpc>
                <a:spcPct val="107000"/>
              </a:lnSpc>
              <a:spcBef>
                <a:spcPts val="0"/>
              </a:spcBef>
              <a:spcAft>
                <a:spcPts val="800"/>
              </a:spcAft>
            </a:pPr>
            <a:r>
              <a:rPr lang="en-US" sz="4400" b="1">
                <a:solidFill>
                  <a:schemeClr val="bg1"/>
                </a:solidFill>
                <a:latin typeface="Calibri" panose="020F0502020204030204" pitchFamily="34" charset="0"/>
                <a:ea typeface="Calibri" panose="020F0502020204030204" pitchFamily="34" charset="0"/>
                <a:cs typeface="Times New Roman" panose="02020603050405020304" pitchFamily="18" charset="0"/>
              </a:rPr>
              <a:t>Appendix </a:t>
            </a:r>
            <a:r>
              <a:rPr lang="en-US"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Discover Rotary Sample Slide Presentation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75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4672A3-B140-4053-9516-EB99E839D969}"/>
              </a:ext>
            </a:extLst>
          </p:cNvPr>
          <p:cNvSpPr txBox="1"/>
          <p:nvPr/>
        </p:nvSpPr>
        <p:spPr>
          <a:xfrm>
            <a:off x="3228180" y="262724"/>
            <a:ext cx="5943600" cy="523220"/>
          </a:xfrm>
          <a:prstGeom prst="rect">
            <a:avLst/>
          </a:prstGeom>
          <a:noFill/>
        </p:spPr>
        <p:txBody>
          <a:bodyPr wrap="square" rtlCol="0">
            <a:spAutoFit/>
          </a:bodyPr>
          <a:lstStyle/>
          <a:p>
            <a:r>
              <a:rPr lang="en-US" sz="2800" b="1" dirty="0">
                <a:solidFill>
                  <a:schemeClr val="bg1"/>
                </a:solidFill>
              </a:rPr>
              <a:t>Five Avenues of Service In Action</a:t>
            </a:r>
          </a:p>
        </p:txBody>
      </p:sp>
      <p:pic>
        <p:nvPicPr>
          <p:cNvPr id="14" name="Picture 13" descr="A group of people sitting at a table with a cake&#10;&#10;Description automatically generated">
            <a:extLst>
              <a:ext uri="{FF2B5EF4-FFF2-40B4-BE49-F238E27FC236}">
                <a16:creationId xmlns:a16="http://schemas.microsoft.com/office/drawing/2014/main" id="{F9D3240D-3629-42A4-9D56-A877A6306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04" y="1126856"/>
            <a:ext cx="3254893" cy="2169929"/>
          </a:xfrm>
          <a:prstGeom prst="rect">
            <a:avLst/>
          </a:prstGeom>
        </p:spPr>
      </p:pic>
      <p:pic>
        <p:nvPicPr>
          <p:cNvPr id="16" name="Picture 15" descr="A group of people posing for a photo&#10;&#10;Description automatically generated">
            <a:extLst>
              <a:ext uri="{FF2B5EF4-FFF2-40B4-BE49-F238E27FC236}">
                <a16:creationId xmlns:a16="http://schemas.microsoft.com/office/drawing/2014/main" id="{7156A76B-6754-4872-A450-FCBD4A0EDF54}"/>
              </a:ext>
            </a:extLst>
          </p:cNvPr>
          <p:cNvPicPr>
            <a:picLocks noChangeAspect="1"/>
          </p:cNvPicPr>
          <p:nvPr/>
        </p:nvPicPr>
        <p:blipFill rotWithShape="1">
          <a:blip r:embed="rId4">
            <a:extLst>
              <a:ext uri="{28A0092B-C50C-407E-A947-70E740481C1C}">
                <a14:useLocalDpi xmlns:a14="http://schemas.microsoft.com/office/drawing/2010/main" val="0"/>
              </a:ext>
            </a:extLst>
          </a:blip>
          <a:srcRect t="15486"/>
          <a:stretch/>
        </p:blipFill>
        <p:spPr>
          <a:xfrm>
            <a:off x="4634360" y="1126856"/>
            <a:ext cx="3000375" cy="2278131"/>
          </a:xfrm>
          <a:prstGeom prst="rect">
            <a:avLst/>
          </a:prstGeom>
        </p:spPr>
      </p:pic>
      <p:pic>
        <p:nvPicPr>
          <p:cNvPr id="20" name="Picture 19" descr="A group of people in a park&#10;&#10;Description automatically generated">
            <a:extLst>
              <a:ext uri="{FF2B5EF4-FFF2-40B4-BE49-F238E27FC236}">
                <a16:creationId xmlns:a16="http://schemas.microsoft.com/office/drawing/2014/main" id="{0550035E-F85C-4442-A3BC-0ECAA394F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6898" y="1109465"/>
            <a:ext cx="3199078" cy="2278131"/>
          </a:xfrm>
          <a:prstGeom prst="rect">
            <a:avLst/>
          </a:prstGeom>
        </p:spPr>
      </p:pic>
      <p:pic>
        <p:nvPicPr>
          <p:cNvPr id="22" name="Picture 21" descr="A child posing for the camera&#10;&#10;Description automatically generated">
            <a:extLst>
              <a:ext uri="{FF2B5EF4-FFF2-40B4-BE49-F238E27FC236}">
                <a16:creationId xmlns:a16="http://schemas.microsoft.com/office/drawing/2014/main" id="{1CE9747A-94F8-48FC-B944-78DE42D239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492" y="3907369"/>
            <a:ext cx="3254892" cy="2231562"/>
          </a:xfrm>
          <a:prstGeom prst="rect">
            <a:avLst/>
          </a:prstGeom>
        </p:spPr>
      </p:pic>
      <p:pic>
        <p:nvPicPr>
          <p:cNvPr id="24" name="Picture 23" descr="A picture containing standing, woman&#10;&#10;Description automatically generated">
            <a:extLst>
              <a:ext uri="{FF2B5EF4-FFF2-40B4-BE49-F238E27FC236}">
                <a16:creationId xmlns:a16="http://schemas.microsoft.com/office/drawing/2014/main" id="{67EB1C29-6A96-4376-AA73-541D323B6C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6210" y="3922184"/>
            <a:ext cx="3336261" cy="2201932"/>
          </a:xfrm>
          <a:prstGeom prst="rect">
            <a:avLst/>
          </a:prstGeom>
        </p:spPr>
      </p:pic>
      <p:sp>
        <p:nvSpPr>
          <p:cNvPr id="25" name="TextBox 24">
            <a:extLst>
              <a:ext uri="{FF2B5EF4-FFF2-40B4-BE49-F238E27FC236}">
                <a16:creationId xmlns:a16="http://schemas.microsoft.com/office/drawing/2014/main" id="{D55B5A06-03BC-4E99-B4EA-7AC33D6091AA}"/>
              </a:ext>
            </a:extLst>
          </p:cNvPr>
          <p:cNvSpPr txBox="1"/>
          <p:nvPr/>
        </p:nvSpPr>
        <p:spPr>
          <a:xfrm>
            <a:off x="1461053" y="3293576"/>
            <a:ext cx="1580321" cy="369663"/>
          </a:xfrm>
          <a:prstGeom prst="rect">
            <a:avLst/>
          </a:prstGeom>
          <a:noFill/>
        </p:spPr>
        <p:txBody>
          <a:bodyPr wrap="square" rtlCol="0">
            <a:spAutoFit/>
          </a:bodyPr>
          <a:lstStyle/>
          <a:p>
            <a:r>
              <a:rPr lang="en-US" b="1" dirty="0">
                <a:solidFill>
                  <a:schemeClr val="bg1"/>
                </a:solidFill>
              </a:rPr>
              <a:t>Club Service</a:t>
            </a:r>
          </a:p>
        </p:txBody>
      </p:sp>
      <p:sp>
        <p:nvSpPr>
          <p:cNvPr id="27" name="TextBox 26">
            <a:extLst>
              <a:ext uri="{FF2B5EF4-FFF2-40B4-BE49-F238E27FC236}">
                <a16:creationId xmlns:a16="http://schemas.microsoft.com/office/drawing/2014/main" id="{58E72CB4-CFA0-4E07-8858-8200FF28A9EE}"/>
              </a:ext>
            </a:extLst>
          </p:cNvPr>
          <p:cNvSpPr txBox="1"/>
          <p:nvPr/>
        </p:nvSpPr>
        <p:spPr>
          <a:xfrm>
            <a:off x="5031304" y="3389511"/>
            <a:ext cx="2206486" cy="369332"/>
          </a:xfrm>
          <a:prstGeom prst="rect">
            <a:avLst/>
          </a:prstGeom>
          <a:noFill/>
        </p:spPr>
        <p:txBody>
          <a:bodyPr wrap="square" rtlCol="0">
            <a:spAutoFit/>
          </a:bodyPr>
          <a:lstStyle/>
          <a:p>
            <a:r>
              <a:rPr lang="en-US" b="1" dirty="0">
                <a:solidFill>
                  <a:schemeClr val="bg1"/>
                </a:solidFill>
              </a:rPr>
              <a:t>Vocational Service</a:t>
            </a:r>
          </a:p>
        </p:txBody>
      </p:sp>
      <p:sp>
        <p:nvSpPr>
          <p:cNvPr id="28" name="TextBox 27">
            <a:extLst>
              <a:ext uri="{FF2B5EF4-FFF2-40B4-BE49-F238E27FC236}">
                <a16:creationId xmlns:a16="http://schemas.microsoft.com/office/drawing/2014/main" id="{B246968A-D966-44A7-B871-76B34B76CC96}"/>
              </a:ext>
            </a:extLst>
          </p:cNvPr>
          <p:cNvSpPr txBox="1"/>
          <p:nvPr/>
        </p:nvSpPr>
        <p:spPr>
          <a:xfrm>
            <a:off x="8744106" y="3429642"/>
            <a:ext cx="2504661" cy="369332"/>
          </a:xfrm>
          <a:prstGeom prst="rect">
            <a:avLst/>
          </a:prstGeom>
          <a:noFill/>
        </p:spPr>
        <p:txBody>
          <a:bodyPr wrap="square" rtlCol="0">
            <a:spAutoFit/>
          </a:bodyPr>
          <a:lstStyle/>
          <a:p>
            <a:r>
              <a:rPr lang="en-US" b="1" dirty="0">
                <a:solidFill>
                  <a:schemeClr val="bg1"/>
                </a:solidFill>
              </a:rPr>
              <a:t>Community Service</a:t>
            </a:r>
          </a:p>
        </p:txBody>
      </p:sp>
      <p:sp>
        <p:nvSpPr>
          <p:cNvPr id="29" name="TextBox 28">
            <a:extLst>
              <a:ext uri="{FF2B5EF4-FFF2-40B4-BE49-F238E27FC236}">
                <a16:creationId xmlns:a16="http://schemas.microsoft.com/office/drawing/2014/main" id="{D95E4568-2D29-471B-B65D-D32E1B8368AD}"/>
              </a:ext>
            </a:extLst>
          </p:cNvPr>
          <p:cNvSpPr txBox="1"/>
          <p:nvPr/>
        </p:nvSpPr>
        <p:spPr>
          <a:xfrm>
            <a:off x="2456153" y="6124116"/>
            <a:ext cx="2477569" cy="369332"/>
          </a:xfrm>
          <a:prstGeom prst="rect">
            <a:avLst/>
          </a:prstGeom>
          <a:noFill/>
        </p:spPr>
        <p:txBody>
          <a:bodyPr wrap="square" rtlCol="0">
            <a:spAutoFit/>
          </a:bodyPr>
          <a:lstStyle/>
          <a:p>
            <a:r>
              <a:rPr lang="en-US" b="1" dirty="0">
                <a:solidFill>
                  <a:schemeClr val="bg1"/>
                </a:solidFill>
              </a:rPr>
              <a:t>International Service</a:t>
            </a:r>
          </a:p>
        </p:txBody>
      </p:sp>
      <p:sp>
        <p:nvSpPr>
          <p:cNvPr id="30" name="TextBox 29">
            <a:extLst>
              <a:ext uri="{FF2B5EF4-FFF2-40B4-BE49-F238E27FC236}">
                <a16:creationId xmlns:a16="http://schemas.microsoft.com/office/drawing/2014/main" id="{C3C04C33-0092-4327-B34B-FBF704DF754E}"/>
              </a:ext>
            </a:extLst>
          </p:cNvPr>
          <p:cNvSpPr txBox="1"/>
          <p:nvPr/>
        </p:nvSpPr>
        <p:spPr>
          <a:xfrm>
            <a:off x="7898009" y="6166162"/>
            <a:ext cx="1692193" cy="369332"/>
          </a:xfrm>
          <a:prstGeom prst="rect">
            <a:avLst/>
          </a:prstGeom>
          <a:noFill/>
        </p:spPr>
        <p:txBody>
          <a:bodyPr wrap="square" rtlCol="0">
            <a:spAutoFit/>
          </a:bodyPr>
          <a:lstStyle/>
          <a:p>
            <a:r>
              <a:rPr lang="en-US" b="1" dirty="0">
                <a:solidFill>
                  <a:schemeClr val="bg1"/>
                </a:solidFill>
              </a:rPr>
              <a:t>Youth Service</a:t>
            </a:r>
          </a:p>
        </p:txBody>
      </p:sp>
    </p:spTree>
    <p:extLst>
      <p:ext uri="{BB962C8B-B14F-4D97-AF65-F5344CB8AC3E}">
        <p14:creationId xmlns:p14="http://schemas.microsoft.com/office/powerpoint/2010/main" val="122906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7343" y="523875"/>
            <a:ext cx="5362575" cy="5562600"/>
          </a:xfrm>
          <a:prstGeom prst="rect">
            <a:avLst/>
          </a:prstGeom>
        </p:spPr>
      </p:pic>
      <p:sp>
        <p:nvSpPr>
          <p:cNvPr id="5" name="TextBox 4"/>
          <p:cNvSpPr txBox="1"/>
          <p:nvPr/>
        </p:nvSpPr>
        <p:spPr>
          <a:xfrm>
            <a:off x="6176832" y="1714500"/>
            <a:ext cx="5454314" cy="523220"/>
          </a:xfrm>
          <a:prstGeom prst="rect">
            <a:avLst/>
          </a:prstGeom>
          <a:noFill/>
        </p:spPr>
        <p:txBody>
          <a:bodyPr wrap="none" rtlCol="0">
            <a:spAutoFit/>
          </a:bodyPr>
          <a:lstStyle/>
          <a:p>
            <a:r>
              <a:rPr lang="en-US" sz="2800" b="1" dirty="0">
                <a:solidFill>
                  <a:schemeClr val="bg1"/>
                </a:solidFill>
              </a:rPr>
              <a:t>Rotary’s Seven Areas of Focus</a:t>
            </a:r>
          </a:p>
        </p:txBody>
      </p:sp>
      <p:sp>
        <p:nvSpPr>
          <p:cNvPr id="6" name="TextBox 5"/>
          <p:cNvSpPr txBox="1"/>
          <p:nvPr/>
        </p:nvSpPr>
        <p:spPr>
          <a:xfrm>
            <a:off x="6176832" y="2419350"/>
            <a:ext cx="5540299" cy="2677656"/>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bg1"/>
                </a:solidFill>
              </a:rPr>
              <a:t>Basic education &amp; literacy</a:t>
            </a:r>
          </a:p>
          <a:p>
            <a:pPr marL="285750" indent="-285750">
              <a:buFont typeface="Arial" panose="020B0604020202020204" pitchFamily="34" charset="0"/>
              <a:buChar char="•"/>
            </a:pPr>
            <a:r>
              <a:rPr lang="en-US" sz="2400" dirty="0">
                <a:solidFill>
                  <a:schemeClr val="bg1"/>
                </a:solidFill>
              </a:rPr>
              <a:t>Peace &amp; conflict resolution</a:t>
            </a:r>
          </a:p>
          <a:p>
            <a:pPr marL="285750" indent="-285750">
              <a:buFont typeface="Arial" panose="020B0604020202020204" pitchFamily="34" charset="0"/>
              <a:buChar char="•"/>
            </a:pPr>
            <a:r>
              <a:rPr lang="en-US" sz="2400" dirty="0">
                <a:solidFill>
                  <a:schemeClr val="bg1"/>
                </a:solidFill>
              </a:rPr>
              <a:t>Economic &amp; community development</a:t>
            </a:r>
          </a:p>
          <a:p>
            <a:pPr marL="285750" indent="-285750">
              <a:buFont typeface="Arial" panose="020B0604020202020204" pitchFamily="34" charset="0"/>
              <a:buChar char="•"/>
            </a:pPr>
            <a:r>
              <a:rPr lang="en-US" sz="2400" dirty="0">
                <a:solidFill>
                  <a:schemeClr val="bg1"/>
                </a:solidFill>
              </a:rPr>
              <a:t>Mother &amp; child health</a:t>
            </a:r>
          </a:p>
          <a:p>
            <a:pPr marL="285750" indent="-285750">
              <a:buFont typeface="Arial" panose="020B0604020202020204" pitchFamily="34" charset="0"/>
              <a:buChar char="•"/>
            </a:pPr>
            <a:r>
              <a:rPr lang="en-US" sz="2400" dirty="0">
                <a:solidFill>
                  <a:schemeClr val="bg1"/>
                </a:solidFill>
              </a:rPr>
              <a:t>Water &amp; sanitation</a:t>
            </a:r>
          </a:p>
          <a:p>
            <a:pPr marL="285750" indent="-285750">
              <a:buFont typeface="Arial" panose="020B0604020202020204" pitchFamily="34" charset="0"/>
              <a:buChar char="•"/>
            </a:pPr>
            <a:r>
              <a:rPr lang="en-US" sz="2400" dirty="0">
                <a:solidFill>
                  <a:schemeClr val="bg1"/>
                </a:solidFill>
              </a:rPr>
              <a:t>Disease prevention &amp; treatment</a:t>
            </a:r>
          </a:p>
          <a:p>
            <a:pPr marL="285750" indent="-285750">
              <a:buFont typeface="Arial" panose="020B0604020202020204" pitchFamily="34" charset="0"/>
              <a:buChar char="•"/>
            </a:pPr>
            <a:r>
              <a:rPr lang="en-US" sz="2400" dirty="0">
                <a:solidFill>
                  <a:schemeClr val="bg1"/>
                </a:solidFill>
              </a:rPr>
              <a:t>Supporting the environment</a:t>
            </a:r>
          </a:p>
        </p:txBody>
      </p:sp>
    </p:spTree>
    <p:extLst>
      <p:ext uri="{BB962C8B-B14F-4D97-AF65-F5344CB8AC3E}">
        <p14:creationId xmlns:p14="http://schemas.microsoft.com/office/powerpoint/2010/main" val="248109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38FD1-ED99-40B9-8AF9-9C3DA490198D}"/>
              </a:ext>
            </a:extLst>
          </p:cNvPr>
          <p:cNvSpPr txBox="1"/>
          <p:nvPr/>
        </p:nvSpPr>
        <p:spPr>
          <a:xfrm>
            <a:off x="3501232" y="206194"/>
            <a:ext cx="5133504" cy="646331"/>
          </a:xfrm>
          <a:prstGeom prst="rect">
            <a:avLst/>
          </a:prstGeom>
          <a:noFill/>
        </p:spPr>
        <p:txBody>
          <a:bodyPr wrap="square" rtlCol="0">
            <a:spAutoFit/>
          </a:bodyPr>
          <a:lstStyle/>
          <a:p>
            <a:r>
              <a:rPr lang="en-US" sz="3600" dirty="0">
                <a:solidFill>
                  <a:schemeClr val="bg1"/>
                </a:solidFill>
              </a:rPr>
              <a:t>Seven Areas of Focus</a:t>
            </a:r>
          </a:p>
        </p:txBody>
      </p:sp>
      <p:pic>
        <p:nvPicPr>
          <p:cNvPr id="4" name="Picture 3" descr="A person looking at the camera&#10;&#10;Description automatically generated">
            <a:extLst>
              <a:ext uri="{FF2B5EF4-FFF2-40B4-BE49-F238E27FC236}">
                <a16:creationId xmlns:a16="http://schemas.microsoft.com/office/drawing/2014/main" id="{CFCBE499-2C21-489D-A69C-810129019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07" y="1105382"/>
            <a:ext cx="2371318" cy="1693799"/>
          </a:xfrm>
          <a:prstGeom prst="rect">
            <a:avLst/>
          </a:prstGeom>
        </p:spPr>
      </p:pic>
      <p:sp>
        <p:nvSpPr>
          <p:cNvPr id="5" name="TextBox 4">
            <a:extLst>
              <a:ext uri="{FF2B5EF4-FFF2-40B4-BE49-F238E27FC236}">
                <a16:creationId xmlns:a16="http://schemas.microsoft.com/office/drawing/2014/main" id="{3C89C157-CEFA-49A7-AD39-A041BD7556E5}"/>
              </a:ext>
            </a:extLst>
          </p:cNvPr>
          <p:cNvSpPr txBox="1"/>
          <p:nvPr/>
        </p:nvSpPr>
        <p:spPr>
          <a:xfrm>
            <a:off x="716827" y="2780217"/>
            <a:ext cx="2540421" cy="584775"/>
          </a:xfrm>
          <a:prstGeom prst="rect">
            <a:avLst/>
          </a:prstGeom>
          <a:noFill/>
        </p:spPr>
        <p:txBody>
          <a:bodyPr wrap="square" rtlCol="0">
            <a:spAutoFit/>
          </a:bodyPr>
          <a:lstStyle/>
          <a:p>
            <a:r>
              <a:rPr lang="en-US" sz="1600" dirty="0">
                <a:solidFill>
                  <a:schemeClr val="bg1"/>
                </a:solidFill>
              </a:rPr>
              <a:t>Peacebuilding &amp; Conflict</a:t>
            </a:r>
          </a:p>
          <a:p>
            <a:r>
              <a:rPr lang="en-US" sz="1600" dirty="0">
                <a:solidFill>
                  <a:schemeClr val="bg1"/>
                </a:solidFill>
              </a:rPr>
              <a:t>Prevention</a:t>
            </a:r>
          </a:p>
        </p:txBody>
      </p:sp>
      <p:pic>
        <p:nvPicPr>
          <p:cNvPr id="9" name="Picture 8" descr="A person in a blue shirt&#10;&#10;Description automatically generated">
            <a:extLst>
              <a:ext uri="{FF2B5EF4-FFF2-40B4-BE49-F238E27FC236}">
                <a16:creationId xmlns:a16="http://schemas.microsoft.com/office/drawing/2014/main" id="{E78E1456-300C-4E35-867B-7E964EBBE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329" y="1138914"/>
            <a:ext cx="2371319" cy="1693799"/>
          </a:xfrm>
          <a:prstGeom prst="rect">
            <a:avLst/>
          </a:prstGeom>
        </p:spPr>
      </p:pic>
      <p:sp>
        <p:nvSpPr>
          <p:cNvPr id="10" name="TextBox 9">
            <a:extLst>
              <a:ext uri="{FF2B5EF4-FFF2-40B4-BE49-F238E27FC236}">
                <a16:creationId xmlns:a16="http://schemas.microsoft.com/office/drawing/2014/main" id="{852A8ECE-1DCD-4DE0-949E-FDFF08D44636}"/>
              </a:ext>
            </a:extLst>
          </p:cNvPr>
          <p:cNvSpPr txBox="1"/>
          <p:nvPr/>
        </p:nvSpPr>
        <p:spPr>
          <a:xfrm>
            <a:off x="3902387" y="2774646"/>
            <a:ext cx="2371320" cy="584775"/>
          </a:xfrm>
          <a:prstGeom prst="rect">
            <a:avLst/>
          </a:prstGeom>
          <a:noFill/>
        </p:spPr>
        <p:txBody>
          <a:bodyPr wrap="square" rtlCol="0">
            <a:spAutoFit/>
          </a:bodyPr>
          <a:lstStyle/>
          <a:p>
            <a:r>
              <a:rPr lang="en-US" sz="1600" dirty="0">
                <a:solidFill>
                  <a:schemeClr val="bg1"/>
                </a:solidFill>
              </a:rPr>
              <a:t>Disease Prevention &amp;</a:t>
            </a:r>
          </a:p>
          <a:p>
            <a:r>
              <a:rPr lang="en-US" sz="1600" dirty="0">
                <a:solidFill>
                  <a:schemeClr val="bg1"/>
                </a:solidFill>
              </a:rPr>
              <a:t>Treatment</a:t>
            </a:r>
          </a:p>
        </p:txBody>
      </p:sp>
      <p:pic>
        <p:nvPicPr>
          <p:cNvPr id="12" name="Picture 11" descr="A picture containing grass, outdoor, person, green&#10;&#10;Description automatically generated">
            <a:extLst>
              <a:ext uri="{FF2B5EF4-FFF2-40B4-BE49-F238E27FC236}">
                <a16:creationId xmlns:a16="http://schemas.microsoft.com/office/drawing/2014/main" id="{169DA2D3-3185-4B67-9538-42596E5066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0804" y="1138914"/>
            <a:ext cx="2247783" cy="1605559"/>
          </a:xfrm>
          <a:prstGeom prst="rect">
            <a:avLst/>
          </a:prstGeom>
        </p:spPr>
      </p:pic>
      <p:sp>
        <p:nvSpPr>
          <p:cNvPr id="13" name="TextBox 12">
            <a:extLst>
              <a:ext uri="{FF2B5EF4-FFF2-40B4-BE49-F238E27FC236}">
                <a16:creationId xmlns:a16="http://schemas.microsoft.com/office/drawing/2014/main" id="{9FDB8836-E602-4D96-9009-727437B47F19}"/>
              </a:ext>
            </a:extLst>
          </p:cNvPr>
          <p:cNvSpPr txBox="1"/>
          <p:nvPr/>
        </p:nvSpPr>
        <p:spPr>
          <a:xfrm>
            <a:off x="7072703" y="2692554"/>
            <a:ext cx="1916637" cy="584775"/>
          </a:xfrm>
          <a:prstGeom prst="rect">
            <a:avLst/>
          </a:prstGeom>
          <a:noFill/>
        </p:spPr>
        <p:txBody>
          <a:bodyPr wrap="square" rtlCol="0">
            <a:spAutoFit/>
          </a:bodyPr>
          <a:lstStyle/>
          <a:p>
            <a:r>
              <a:rPr lang="en-US" sz="1600" dirty="0">
                <a:solidFill>
                  <a:schemeClr val="bg1"/>
                </a:solidFill>
              </a:rPr>
              <a:t>Water, Sanitation &amp;</a:t>
            </a:r>
          </a:p>
          <a:p>
            <a:r>
              <a:rPr lang="en-US" sz="1600" dirty="0">
                <a:solidFill>
                  <a:schemeClr val="bg1"/>
                </a:solidFill>
              </a:rPr>
              <a:t>Hygiene</a:t>
            </a:r>
          </a:p>
        </p:txBody>
      </p:sp>
      <p:pic>
        <p:nvPicPr>
          <p:cNvPr id="15" name="Picture 14" descr="A small child sitting on a bench&#10;&#10;Description automatically generated">
            <a:extLst>
              <a:ext uri="{FF2B5EF4-FFF2-40B4-BE49-F238E27FC236}">
                <a16:creationId xmlns:a16="http://schemas.microsoft.com/office/drawing/2014/main" id="{15D44FC6-4544-4246-90BA-9B294413D2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6590" y="1138914"/>
            <a:ext cx="2097274" cy="1498053"/>
          </a:xfrm>
          <a:prstGeom prst="rect">
            <a:avLst/>
          </a:prstGeom>
        </p:spPr>
      </p:pic>
      <p:sp>
        <p:nvSpPr>
          <p:cNvPr id="16" name="TextBox 15">
            <a:extLst>
              <a:ext uri="{FF2B5EF4-FFF2-40B4-BE49-F238E27FC236}">
                <a16:creationId xmlns:a16="http://schemas.microsoft.com/office/drawing/2014/main" id="{766AC07D-0D6D-48EB-9E1B-C40657D16CA5}"/>
              </a:ext>
            </a:extLst>
          </p:cNvPr>
          <p:cNvSpPr txBox="1"/>
          <p:nvPr/>
        </p:nvSpPr>
        <p:spPr>
          <a:xfrm>
            <a:off x="9643069" y="2629904"/>
            <a:ext cx="2679257" cy="338554"/>
          </a:xfrm>
          <a:prstGeom prst="rect">
            <a:avLst/>
          </a:prstGeom>
          <a:noFill/>
        </p:spPr>
        <p:txBody>
          <a:bodyPr wrap="square" rtlCol="0">
            <a:spAutoFit/>
          </a:bodyPr>
          <a:lstStyle/>
          <a:p>
            <a:r>
              <a:rPr lang="en-US" sz="1600" dirty="0">
                <a:solidFill>
                  <a:schemeClr val="bg1"/>
                </a:solidFill>
              </a:rPr>
              <a:t>Maternal &amp; Child Health</a:t>
            </a:r>
          </a:p>
        </p:txBody>
      </p:sp>
      <p:pic>
        <p:nvPicPr>
          <p:cNvPr id="26" name="Picture 25" descr="A couple of people posing for the camera&#10;&#10;Description automatically generated">
            <a:extLst>
              <a:ext uri="{FF2B5EF4-FFF2-40B4-BE49-F238E27FC236}">
                <a16:creationId xmlns:a16="http://schemas.microsoft.com/office/drawing/2014/main" id="{E0BAF84E-DCF1-45BD-899B-0B67CDDE03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555" y="3829272"/>
            <a:ext cx="3061592" cy="1993117"/>
          </a:xfrm>
          <a:prstGeom prst="rect">
            <a:avLst/>
          </a:prstGeom>
        </p:spPr>
      </p:pic>
      <p:sp>
        <p:nvSpPr>
          <p:cNvPr id="27" name="TextBox 26">
            <a:extLst>
              <a:ext uri="{FF2B5EF4-FFF2-40B4-BE49-F238E27FC236}">
                <a16:creationId xmlns:a16="http://schemas.microsoft.com/office/drawing/2014/main" id="{D095DC03-BB7E-4B2A-A880-A1BC8E1128B1}"/>
              </a:ext>
            </a:extLst>
          </p:cNvPr>
          <p:cNvSpPr txBox="1"/>
          <p:nvPr/>
        </p:nvSpPr>
        <p:spPr>
          <a:xfrm>
            <a:off x="1151972" y="5805887"/>
            <a:ext cx="3061592" cy="369332"/>
          </a:xfrm>
          <a:prstGeom prst="rect">
            <a:avLst/>
          </a:prstGeom>
          <a:noFill/>
        </p:spPr>
        <p:txBody>
          <a:bodyPr wrap="square" rtlCol="0">
            <a:spAutoFit/>
          </a:bodyPr>
          <a:lstStyle/>
          <a:p>
            <a:r>
              <a:rPr lang="en-US" dirty="0">
                <a:solidFill>
                  <a:schemeClr val="bg1"/>
                </a:solidFill>
              </a:rPr>
              <a:t>Basic Education &amp; Literacy</a:t>
            </a:r>
          </a:p>
        </p:txBody>
      </p:sp>
      <p:pic>
        <p:nvPicPr>
          <p:cNvPr id="29" name="Picture 28" descr="A picture containing person, table, indoor, food&#10;&#10;Description automatically generated">
            <a:extLst>
              <a:ext uri="{FF2B5EF4-FFF2-40B4-BE49-F238E27FC236}">
                <a16:creationId xmlns:a16="http://schemas.microsoft.com/office/drawing/2014/main" id="{CBA00C50-CE38-4168-A782-26050BC7A9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5988" y="3795100"/>
            <a:ext cx="2886043" cy="2061459"/>
          </a:xfrm>
          <a:prstGeom prst="rect">
            <a:avLst/>
          </a:prstGeom>
        </p:spPr>
      </p:pic>
      <p:sp>
        <p:nvSpPr>
          <p:cNvPr id="30" name="TextBox 29">
            <a:extLst>
              <a:ext uri="{FF2B5EF4-FFF2-40B4-BE49-F238E27FC236}">
                <a16:creationId xmlns:a16="http://schemas.microsoft.com/office/drawing/2014/main" id="{EBD1E43E-B05D-40B6-B25B-9B2A56F8FEB1}"/>
              </a:ext>
            </a:extLst>
          </p:cNvPr>
          <p:cNvSpPr txBox="1"/>
          <p:nvPr/>
        </p:nvSpPr>
        <p:spPr>
          <a:xfrm>
            <a:off x="4854455" y="5826721"/>
            <a:ext cx="3331945" cy="369332"/>
          </a:xfrm>
          <a:prstGeom prst="rect">
            <a:avLst/>
          </a:prstGeom>
          <a:noFill/>
        </p:spPr>
        <p:txBody>
          <a:bodyPr wrap="square" rtlCol="0">
            <a:spAutoFit/>
          </a:bodyPr>
          <a:lstStyle/>
          <a:p>
            <a:r>
              <a:rPr lang="en-US" dirty="0">
                <a:solidFill>
                  <a:schemeClr val="bg1"/>
                </a:solidFill>
              </a:rPr>
              <a:t>Community &amp; Economic Dev.</a:t>
            </a:r>
          </a:p>
        </p:txBody>
      </p:sp>
      <p:pic>
        <p:nvPicPr>
          <p:cNvPr id="6" name="Picture 5" descr="A group of people standing in the grass&#10;&#10;Description automatically generated">
            <a:extLst>
              <a:ext uri="{FF2B5EF4-FFF2-40B4-BE49-F238E27FC236}">
                <a16:creationId xmlns:a16="http://schemas.microsoft.com/office/drawing/2014/main" id="{3DE63EAC-DE16-4443-8D60-7790188CB7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4736" y="3760930"/>
            <a:ext cx="2714255" cy="2061459"/>
          </a:xfrm>
          <a:prstGeom prst="rect">
            <a:avLst/>
          </a:prstGeom>
        </p:spPr>
      </p:pic>
      <p:sp>
        <p:nvSpPr>
          <p:cNvPr id="7" name="TextBox 6">
            <a:extLst>
              <a:ext uri="{FF2B5EF4-FFF2-40B4-BE49-F238E27FC236}">
                <a16:creationId xmlns:a16="http://schemas.microsoft.com/office/drawing/2014/main" id="{C1861D7B-84B6-4109-AAA5-B2D703987ED5}"/>
              </a:ext>
            </a:extLst>
          </p:cNvPr>
          <p:cNvSpPr txBox="1"/>
          <p:nvPr/>
        </p:nvSpPr>
        <p:spPr>
          <a:xfrm>
            <a:off x="8634736" y="5889389"/>
            <a:ext cx="2821143" cy="369332"/>
          </a:xfrm>
          <a:prstGeom prst="rect">
            <a:avLst/>
          </a:prstGeom>
          <a:noFill/>
        </p:spPr>
        <p:txBody>
          <a:bodyPr wrap="square" rtlCol="0">
            <a:spAutoFit/>
          </a:bodyPr>
          <a:lstStyle/>
          <a:p>
            <a:r>
              <a:rPr lang="en-US" dirty="0">
                <a:solidFill>
                  <a:schemeClr val="bg1"/>
                </a:solidFill>
              </a:rPr>
              <a:t>Support The Environment</a:t>
            </a:r>
          </a:p>
        </p:txBody>
      </p:sp>
    </p:spTree>
    <p:extLst>
      <p:ext uri="{BB962C8B-B14F-4D97-AF65-F5344CB8AC3E}">
        <p14:creationId xmlns:p14="http://schemas.microsoft.com/office/powerpoint/2010/main" val="312496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38BF77-35D4-4F75-874E-3E60D77F05AA}"/>
              </a:ext>
            </a:extLst>
          </p:cNvPr>
          <p:cNvPicPr>
            <a:picLocks noChangeAspect="1"/>
          </p:cNvPicPr>
          <p:nvPr/>
        </p:nvPicPr>
        <p:blipFill rotWithShape="1">
          <a:blip r:embed="rId3">
            <a:extLst>
              <a:ext uri="{28A0092B-C50C-407E-A947-70E740481C1C}">
                <a14:useLocalDpi xmlns:a14="http://schemas.microsoft.com/office/drawing/2010/main" val="0"/>
              </a:ext>
            </a:extLst>
          </a:blip>
          <a:srcRect l="28531" r="5610" b="-1"/>
          <a:stretch/>
        </p:blipFill>
        <p:spPr>
          <a:xfrm>
            <a:off x="20" y="10"/>
            <a:ext cx="3021113" cy="3279891"/>
          </a:xfrm>
          <a:prstGeom prst="rect">
            <a:avLst/>
          </a:prstGeom>
        </p:spPr>
      </p:pic>
      <p:pic>
        <p:nvPicPr>
          <p:cNvPr id="10" name="Picture 9">
            <a:extLst>
              <a:ext uri="{FF2B5EF4-FFF2-40B4-BE49-F238E27FC236}">
                <a16:creationId xmlns:a16="http://schemas.microsoft.com/office/drawing/2014/main" id="{7FBD2701-96E6-4F34-A339-EEC60E19C49A}"/>
              </a:ext>
            </a:extLst>
          </p:cNvPr>
          <p:cNvPicPr>
            <a:picLocks noChangeAspect="1"/>
          </p:cNvPicPr>
          <p:nvPr/>
        </p:nvPicPr>
        <p:blipFill rotWithShape="1">
          <a:blip r:embed="rId4">
            <a:extLst>
              <a:ext uri="{28A0092B-C50C-407E-A947-70E740481C1C}">
                <a14:useLocalDpi xmlns:a14="http://schemas.microsoft.com/office/drawing/2010/main" val="0"/>
              </a:ext>
            </a:extLst>
          </a:blip>
          <a:srcRect l="22736" r="17392"/>
          <a:stretch/>
        </p:blipFill>
        <p:spPr>
          <a:xfrm>
            <a:off x="3125372" y="10"/>
            <a:ext cx="3021133" cy="3279890"/>
          </a:xfrm>
          <a:prstGeom prst="rect">
            <a:avLst/>
          </a:prstGeom>
        </p:spPr>
      </p:pic>
      <p:pic>
        <p:nvPicPr>
          <p:cNvPr id="11" name="Picture 10">
            <a:extLst>
              <a:ext uri="{FF2B5EF4-FFF2-40B4-BE49-F238E27FC236}">
                <a16:creationId xmlns:a16="http://schemas.microsoft.com/office/drawing/2014/main" id="{87C0F278-07B2-4A84-B09F-F6D58A032962}"/>
              </a:ext>
            </a:extLst>
          </p:cNvPr>
          <p:cNvPicPr>
            <a:picLocks noChangeAspect="1"/>
          </p:cNvPicPr>
          <p:nvPr/>
        </p:nvPicPr>
        <p:blipFill rotWithShape="1">
          <a:blip r:embed="rId5">
            <a:extLst>
              <a:ext uri="{28A0092B-C50C-407E-A947-70E740481C1C}">
                <a14:useLocalDpi xmlns:a14="http://schemas.microsoft.com/office/drawing/2010/main" val="0"/>
              </a:ext>
            </a:extLst>
          </a:blip>
          <a:srcRect l="27646" r="13145" b="-2"/>
          <a:stretch/>
        </p:blipFill>
        <p:spPr>
          <a:xfrm>
            <a:off x="6199981" y="44329"/>
            <a:ext cx="3022491" cy="3279890"/>
          </a:xfrm>
          <a:prstGeom prst="rect">
            <a:avLst/>
          </a:prstGeom>
        </p:spPr>
      </p:pic>
      <p:pic>
        <p:nvPicPr>
          <p:cNvPr id="12" name="Picture 11">
            <a:extLst>
              <a:ext uri="{FF2B5EF4-FFF2-40B4-BE49-F238E27FC236}">
                <a16:creationId xmlns:a16="http://schemas.microsoft.com/office/drawing/2014/main" id="{E94427A9-C2AC-4020-BD4D-2C6BBFFA2C0F}"/>
              </a:ext>
            </a:extLst>
          </p:cNvPr>
          <p:cNvPicPr>
            <a:picLocks noChangeAspect="1"/>
          </p:cNvPicPr>
          <p:nvPr/>
        </p:nvPicPr>
        <p:blipFill rotWithShape="1">
          <a:blip r:embed="rId6">
            <a:extLst>
              <a:ext uri="{28A0092B-C50C-407E-A947-70E740481C1C}">
                <a14:useLocalDpi xmlns:a14="http://schemas.microsoft.com/office/drawing/2010/main" val="0"/>
              </a:ext>
            </a:extLst>
          </a:blip>
          <a:srcRect r="1" b="23750"/>
          <a:stretch/>
        </p:blipFill>
        <p:spPr>
          <a:xfrm>
            <a:off x="-1035" y="3368548"/>
            <a:ext cx="6147539" cy="3279902"/>
          </a:xfrm>
          <a:prstGeom prst="rect">
            <a:avLst/>
          </a:prstGeom>
        </p:spPr>
      </p:pic>
      <p:sp>
        <p:nvSpPr>
          <p:cNvPr id="13" name="Rectangle 12">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0742" y="3368548"/>
            <a:ext cx="6149220" cy="3279902"/>
          </a:xfrm>
          <a:prstGeom prst="rect">
            <a:avLst/>
          </a:prstGeom>
          <a:solidFill>
            <a:srgbClr val="38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6DCE113-2055-41AE-9579-C7E28CA85AD4}"/>
              </a:ext>
            </a:extLst>
          </p:cNvPr>
          <p:cNvSpPr txBox="1"/>
          <p:nvPr/>
        </p:nvSpPr>
        <p:spPr>
          <a:xfrm>
            <a:off x="6505185" y="3657197"/>
            <a:ext cx="5999015" cy="830997"/>
          </a:xfrm>
          <a:prstGeom prst="rect">
            <a:avLst/>
          </a:prstGeom>
          <a:noFill/>
        </p:spPr>
        <p:txBody>
          <a:bodyPr wrap="square" rtlCol="0">
            <a:spAutoFit/>
          </a:bodyPr>
          <a:lstStyle/>
          <a:p>
            <a:r>
              <a:rPr lang="en-US" sz="2400" b="1" dirty="0">
                <a:solidFill>
                  <a:schemeClr val="bg1"/>
                </a:solidFill>
              </a:rPr>
              <a:t>Rotary is easy to understand…</a:t>
            </a:r>
          </a:p>
          <a:p>
            <a:r>
              <a:rPr lang="en-US" sz="2400" b="1" dirty="0">
                <a:solidFill>
                  <a:schemeClr val="bg1"/>
                </a:solidFill>
              </a:rPr>
              <a:t>Just Remember Four – Five - Seven</a:t>
            </a:r>
          </a:p>
        </p:txBody>
      </p:sp>
      <p:sp>
        <p:nvSpPr>
          <p:cNvPr id="15" name="TextBox 14">
            <a:extLst>
              <a:ext uri="{FF2B5EF4-FFF2-40B4-BE49-F238E27FC236}">
                <a16:creationId xmlns:a16="http://schemas.microsoft.com/office/drawing/2014/main" id="{37899C65-4292-497F-A12C-E0579D0F3796}"/>
              </a:ext>
            </a:extLst>
          </p:cNvPr>
          <p:cNvSpPr txBox="1"/>
          <p:nvPr/>
        </p:nvSpPr>
        <p:spPr>
          <a:xfrm>
            <a:off x="6609423" y="4791075"/>
            <a:ext cx="5536095" cy="1323439"/>
          </a:xfrm>
          <a:prstGeom prst="rect">
            <a:avLst/>
          </a:prstGeom>
          <a:noFill/>
        </p:spPr>
        <p:txBody>
          <a:bodyPr wrap="square" rtlCol="0">
            <a:spAutoFit/>
          </a:bodyPr>
          <a:lstStyle/>
          <a:p>
            <a:r>
              <a:rPr lang="en-US" sz="2000" dirty="0">
                <a:solidFill>
                  <a:schemeClr val="bg1"/>
                </a:solidFill>
              </a:rPr>
              <a:t>The Four Way Test (What we live by)</a:t>
            </a:r>
          </a:p>
          <a:p>
            <a:endParaRPr lang="en-US" sz="1000" dirty="0">
              <a:solidFill>
                <a:schemeClr val="bg1"/>
              </a:solidFill>
            </a:endParaRPr>
          </a:p>
          <a:p>
            <a:r>
              <a:rPr lang="en-US" sz="2000" dirty="0">
                <a:solidFill>
                  <a:schemeClr val="bg1"/>
                </a:solidFill>
              </a:rPr>
              <a:t>The Five Avenues of Service (How we serve)</a:t>
            </a:r>
          </a:p>
          <a:p>
            <a:endParaRPr lang="en-US" sz="1000" dirty="0">
              <a:solidFill>
                <a:schemeClr val="bg1"/>
              </a:solidFill>
            </a:endParaRPr>
          </a:p>
          <a:p>
            <a:r>
              <a:rPr lang="en-US" sz="2000" dirty="0">
                <a:solidFill>
                  <a:schemeClr val="bg1"/>
                </a:solidFill>
              </a:rPr>
              <a:t>The Seven Areas of Focus (Issues we address)</a:t>
            </a:r>
          </a:p>
        </p:txBody>
      </p:sp>
      <p:pic>
        <p:nvPicPr>
          <p:cNvPr id="16" name="Picture 15"/>
          <p:cNvPicPr>
            <a:picLocks noChangeAspect="1"/>
          </p:cNvPicPr>
          <p:nvPr/>
        </p:nvPicPr>
        <p:blipFill>
          <a:blip r:embed="rId7"/>
          <a:stretch>
            <a:fillRect/>
          </a:stretch>
        </p:blipFill>
        <p:spPr>
          <a:xfrm>
            <a:off x="9733713" y="1264507"/>
            <a:ext cx="2229687" cy="2015393"/>
          </a:xfrm>
          <a:prstGeom prst="rect">
            <a:avLst/>
          </a:prstGeom>
        </p:spPr>
      </p:pic>
    </p:spTree>
    <p:extLst>
      <p:ext uri="{BB962C8B-B14F-4D97-AF65-F5344CB8AC3E}">
        <p14:creationId xmlns:p14="http://schemas.microsoft.com/office/powerpoint/2010/main" val="69709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F05BEE16-A083-4346-BFCB-0FA5D1385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90" y="376613"/>
            <a:ext cx="5280523" cy="392933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E65C0F0-5698-4813-B576-B1077A9BE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202" y="376613"/>
            <a:ext cx="3867150" cy="2495550"/>
          </a:xfrm>
          <a:prstGeom prst="rect">
            <a:avLst/>
          </a:prstGeom>
        </p:spPr>
      </p:pic>
      <p:sp>
        <p:nvSpPr>
          <p:cNvPr id="9" name="TextBox 8">
            <a:extLst>
              <a:ext uri="{FF2B5EF4-FFF2-40B4-BE49-F238E27FC236}">
                <a16:creationId xmlns:a16="http://schemas.microsoft.com/office/drawing/2014/main" id="{0EBEB4CB-C89F-46A1-9E00-B69089BFE402}"/>
              </a:ext>
            </a:extLst>
          </p:cNvPr>
          <p:cNvSpPr txBox="1"/>
          <p:nvPr/>
        </p:nvSpPr>
        <p:spPr>
          <a:xfrm>
            <a:off x="1494417" y="4448710"/>
            <a:ext cx="4931596" cy="1938992"/>
          </a:xfrm>
          <a:prstGeom prst="rect">
            <a:avLst/>
          </a:prstGeom>
          <a:noFill/>
        </p:spPr>
        <p:txBody>
          <a:bodyPr wrap="square" rtlCol="0">
            <a:spAutoFit/>
          </a:bodyPr>
          <a:lstStyle/>
          <a:p>
            <a:pPr algn="ctr"/>
            <a:r>
              <a:rPr lang="en-US" sz="2400" dirty="0">
                <a:solidFill>
                  <a:schemeClr val="bg1"/>
                </a:solidFill>
              </a:rPr>
              <a:t>Since it was founded more than 100 years ago the Rotary Foundation has spent more than $4 billion on life-changing, sustainable projects.</a:t>
            </a:r>
          </a:p>
        </p:txBody>
      </p:sp>
      <p:pic>
        <p:nvPicPr>
          <p:cNvPr id="13" name="Picture 12" descr="A person posing for a picture&#10;&#10;Description automatically generated">
            <a:extLst>
              <a:ext uri="{FF2B5EF4-FFF2-40B4-BE49-F238E27FC236}">
                <a16:creationId xmlns:a16="http://schemas.microsoft.com/office/drawing/2014/main" id="{615F7A96-B41E-4CB4-9363-018F007E6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396" y="3452117"/>
            <a:ext cx="4622762" cy="2601074"/>
          </a:xfrm>
          <a:prstGeom prst="rect">
            <a:avLst/>
          </a:prstGeom>
        </p:spPr>
      </p:pic>
    </p:spTree>
    <p:extLst>
      <p:ext uri="{BB962C8B-B14F-4D97-AF65-F5344CB8AC3E}">
        <p14:creationId xmlns:p14="http://schemas.microsoft.com/office/powerpoint/2010/main" val="155119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1F174-D82C-4742-8B7A-40A4D7C3D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324" y="3404748"/>
            <a:ext cx="2185456" cy="2945107"/>
          </a:xfrm>
          <a:prstGeom prst="rect">
            <a:avLst/>
          </a:prstGeom>
        </p:spPr>
      </p:pic>
      <p:pic>
        <p:nvPicPr>
          <p:cNvPr id="7" name="Picture 6">
            <a:extLst>
              <a:ext uri="{FF2B5EF4-FFF2-40B4-BE49-F238E27FC236}">
                <a16:creationId xmlns:a16="http://schemas.microsoft.com/office/drawing/2014/main" id="{79BEBF4A-6C54-4B5C-8EF1-ED1D827E9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258" y="551285"/>
            <a:ext cx="3638550" cy="2400300"/>
          </a:xfrm>
          <a:prstGeom prst="rect">
            <a:avLst/>
          </a:prstGeom>
        </p:spPr>
      </p:pic>
      <p:pic>
        <p:nvPicPr>
          <p:cNvPr id="11" name="Picture 10">
            <a:extLst>
              <a:ext uri="{FF2B5EF4-FFF2-40B4-BE49-F238E27FC236}">
                <a16:creationId xmlns:a16="http://schemas.microsoft.com/office/drawing/2014/main" id="{396CF394-4A22-4F8B-B980-1149ED11A1A1}"/>
              </a:ext>
            </a:extLst>
          </p:cNvPr>
          <p:cNvPicPr>
            <a:picLocks noChangeAspect="1"/>
          </p:cNvPicPr>
          <p:nvPr/>
        </p:nvPicPr>
        <p:blipFill rotWithShape="1">
          <a:blip r:embed="rId5">
            <a:extLst>
              <a:ext uri="{28A0092B-C50C-407E-A947-70E740481C1C}">
                <a14:useLocalDpi xmlns:a14="http://schemas.microsoft.com/office/drawing/2010/main" val="0"/>
              </a:ext>
            </a:extLst>
          </a:blip>
          <a:srcRect r="17712"/>
          <a:stretch/>
        </p:blipFill>
        <p:spPr>
          <a:xfrm>
            <a:off x="304007" y="551285"/>
            <a:ext cx="3007045" cy="2533650"/>
          </a:xfrm>
          <a:prstGeom prst="rect">
            <a:avLst/>
          </a:prstGeom>
        </p:spPr>
      </p:pic>
      <p:sp>
        <p:nvSpPr>
          <p:cNvPr id="2" name="TextBox 1">
            <a:extLst>
              <a:ext uri="{FF2B5EF4-FFF2-40B4-BE49-F238E27FC236}">
                <a16:creationId xmlns:a16="http://schemas.microsoft.com/office/drawing/2014/main" id="{68F0FDA2-4E44-447A-AED7-0855E78FB3F3}"/>
              </a:ext>
            </a:extLst>
          </p:cNvPr>
          <p:cNvSpPr txBox="1"/>
          <p:nvPr/>
        </p:nvSpPr>
        <p:spPr>
          <a:xfrm>
            <a:off x="8209052" y="3084935"/>
            <a:ext cx="3638550" cy="2954655"/>
          </a:xfrm>
          <a:prstGeom prst="rect">
            <a:avLst/>
          </a:prstGeom>
          <a:noFill/>
        </p:spPr>
        <p:txBody>
          <a:bodyPr wrap="square" rtlCol="0">
            <a:spAutoFit/>
          </a:bodyPr>
          <a:lstStyle/>
          <a:p>
            <a:pPr algn="ctr"/>
            <a:r>
              <a:rPr lang="en-US" sz="2400" dirty="0">
                <a:solidFill>
                  <a:schemeClr val="bg1"/>
                </a:solidFill>
              </a:rPr>
              <a:t>Over 2.5 billion children have been immunized against polio.</a:t>
            </a:r>
          </a:p>
          <a:p>
            <a:endParaRPr lang="en-US" dirty="0">
              <a:solidFill>
                <a:schemeClr val="bg1"/>
              </a:solidFill>
            </a:endParaRPr>
          </a:p>
          <a:p>
            <a:pPr algn="ctr"/>
            <a:r>
              <a:rPr lang="en-US" sz="2400" dirty="0">
                <a:solidFill>
                  <a:schemeClr val="bg1"/>
                </a:solidFill>
              </a:rPr>
              <a:t>Rotarians have contributed $1.9 billion and countless volunteer hours.</a:t>
            </a:r>
          </a:p>
        </p:txBody>
      </p:sp>
      <p:sp>
        <p:nvSpPr>
          <p:cNvPr id="4" name="TextBox 3">
            <a:extLst>
              <a:ext uri="{FF2B5EF4-FFF2-40B4-BE49-F238E27FC236}">
                <a16:creationId xmlns:a16="http://schemas.microsoft.com/office/drawing/2014/main" id="{AB33F9FE-0054-4A66-8204-806D56A7BBAD}"/>
              </a:ext>
            </a:extLst>
          </p:cNvPr>
          <p:cNvSpPr txBox="1"/>
          <p:nvPr/>
        </p:nvSpPr>
        <p:spPr>
          <a:xfrm>
            <a:off x="743983" y="3881208"/>
            <a:ext cx="2948683" cy="1569660"/>
          </a:xfrm>
          <a:prstGeom prst="rect">
            <a:avLst/>
          </a:prstGeom>
          <a:noFill/>
        </p:spPr>
        <p:txBody>
          <a:bodyPr wrap="square" rtlCol="0">
            <a:spAutoFit/>
          </a:bodyPr>
          <a:lstStyle/>
          <a:p>
            <a:pPr algn="ctr"/>
            <a:r>
              <a:rPr lang="en-US" sz="2400" dirty="0">
                <a:solidFill>
                  <a:schemeClr val="bg1"/>
                </a:solidFill>
              </a:rPr>
              <a:t>There has been a 99.9% reduction of polio cases worldwide.</a:t>
            </a:r>
          </a:p>
        </p:txBody>
      </p:sp>
      <p:pic>
        <p:nvPicPr>
          <p:cNvPr id="8" name="Picture 7" descr="A person wearing a suit and tie&#10;&#10;Description automatically generated">
            <a:extLst>
              <a:ext uri="{FF2B5EF4-FFF2-40B4-BE49-F238E27FC236}">
                <a16:creationId xmlns:a16="http://schemas.microsoft.com/office/drawing/2014/main" id="{0941BD23-8ED9-4701-9666-6894C1F939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8230" y="551285"/>
            <a:ext cx="4514850" cy="2533650"/>
          </a:xfrm>
          <a:prstGeom prst="rect">
            <a:avLst/>
          </a:prstGeom>
        </p:spPr>
      </p:pic>
    </p:spTree>
    <p:extLst>
      <p:ext uri="{BB962C8B-B14F-4D97-AF65-F5344CB8AC3E}">
        <p14:creationId xmlns:p14="http://schemas.microsoft.com/office/powerpoint/2010/main" val="40201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27B7B3D8-552A-44D6-A1F2-3F5676E26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177" y="250680"/>
            <a:ext cx="3374459" cy="2410328"/>
          </a:xfrm>
          <a:prstGeom prst="rect">
            <a:avLst/>
          </a:prstGeom>
        </p:spPr>
      </p:pic>
      <p:pic>
        <p:nvPicPr>
          <p:cNvPr id="7" name="Picture 6" descr="A picture containing outdoor, person, man, game&#10;&#10;Description automatically generated">
            <a:extLst>
              <a:ext uri="{FF2B5EF4-FFF2-40B4-BE49-F238E27FC236}">
                <a16:creationId xmlns:a16="http://schemas.microsoft.com/office/drawing/2014/main" id="{00FCE722-F65D-4151-B783-1B1BD14F2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36" y="3171685"/>
            <a:ext cx="4212579" cy="3008985"/>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74DCB274-4617-4E3F-A2E9-371D1717B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036" y="250680"/>
            <a:ext cx="4576571" cy="2410328"/>
          </a:xfrm>
          <a:prstGeom prst="rect">
            <a:avLst/>
          </a:prstGeom>
        </p:spPr>
      </p:pic>
      <p:sp>
        <p:nvSpPr>
          <p:cNvPr id="10" name="TextBox 9">
            <a:extLst>
              <a:ext uri="{FF2B5EF4-FFF2-40B4-BE49-F238E27FC236}">
                <a16:creationId xmlns:a16="http://schemas.microsoft.com/office/drawing/2014/main" id="{8B048D8D-3D90-446A-8E72-0D8E8E02460D}"/>
              </a:ext>
            </a:extLst>
          </p:cNvPr>
          <p:cNvSpPr txBox="1"/>
          <p:nvPr/>
        </p:nvSpPr>
        <p:spPr>
          <a:xfrm>
            <a:off x="5095527" y="422363"/>
            <a:ext cx="3287730" cy="1200329"/>
          </a:xfrm>
          <a:prstGeom prst="rect">
            <a:avLst/>
          </a:prstGeom>
          <a:noFill/>
        </p:spPr>
        <p:txBody>
          <a:bodyPr wrap="square" rtlCol="0">
            <a:spAutoFit/>
          </a:bodyPr>
          <a:lstStyle/>
          <a:p>
            <a:pPr algn="ctr"/>
            <a:r>
              <a:rPr lang="en-US" sz="3600" b="1" dirty="0">
                <a:solidFill>
                  <a:schemeClr val="bg1"/>
                </a:solidFill>
              </a:rPr>
              <a:t>Youth Programs</a:t>
            </a:r>
          </a:p>
        </p:txBody>
      </p:sp>
      <p:sp>
        <p:nvSpPr>
          <p:cNvPr id="11" name="TextBox 10">
            <a:extLst>
              <a:ext uri="{FF2B5EF4-FFF2-40B4-BE49-F238E27FC236}">
                <a16:creationId xmlns:a16="http://schemas.microsoft.com/office/drawing/2014/main" id="{81DD7D3D-7C56-4E6E-B30D-D1DA86943B8A}"/>
              </a:ext>
            </a:extLst>
          </p:cNvPr>
          <p:cNvSpPr txBox="1"/>
          <p:nvPr/>
        </p:nvSpPr>
        <p:spPr>
          <a:xfrm>
            <a:off x="4967383" y="1959871"/>
            <a:ext cx="3739793" cy="3662541"/>
          </a:xfrm>
          <a:prstGeom prst="rect">
            <a:avLst/>
          </a:prstGeom>
          <a:noFill/>
        </p:spPr>
        <p:txBody>
          <a:bodyPr wrap="square" rtlCol="0">
            <a:spAutoFit/>
          </a:bodyPr>
          <a:lstStyle/>
          <a:p>
            <a:r>
              <a:rPr lang="en-US" sz="2400" dirty="0">
                <a:solidFill>
                  <a:schemeClr val="bg1"/>
                </a:solidFill>
              </a:rPr>
              <a:t>Rotary Youth Exchange</a:t>
            </a:r>
          </a:p>
          <a:p>
            <a:endParaRPr lang="en-US" sz="1200" dirty="0">
              <a:solidFill>
                <a:schemeClr val="bg1"/>
              </a:solidFill>
            </a:endParaRPr>
          </a:p>
          <a:p>
            <a:endParaRPr lang="en-US" sz="800" dirty="0">
              <a:solidFill>
                <a:schemeClr val="bg1"/>
              </a:solidFill>
            </a:endParaRPr>
          </a:p>
          <a:p>
            <a:r>
              <a:rPr lang="en-US" sz="2400" dirty="0">
                <a:solidFill>
                  <a:schemeClr val="bg1"/>
                </a:solidFill>
              </a:rPr>
              <a:t>Rotary Youth Leadership Awards (RYLA)</a:t>
            </a:r>
          </a:p>
          <a:p>
            <a:endParaRPr lang="en-US" sz="1200" dirty="0">
              <a:solidFill>
                <a:schemeClr val="bg1"/>
              </a:solidFill>
            </a:endParaRPr>
          </a:p>
          <a:p>
            <a:endParaRPr lang="en-US" sz="800" dirty="0">
              <a:solidFill>
                <a:schemeClr val="bg1"/>
              </a:solidFill>
            </a:endParaRPr>
          </a:p>
          <a:p>
            <a:r>
              <a:rPr lang="en-US" sz="2400" dirty="0">
                <a:solidFill>
                  <a:schemeClr val="bg1"/>
                </a:solidFill>
              </a:rPr>
              <a:t>Rotary Peace Fellowships</a:t>
            </a:r>
          </a:p>
          <a:p>
            <a:r>
              <a:rPr lang="en-US" sz="2400" dirty="0">
                <a:solidFill>
                  <a:schemeClr val="bg1"/>
                </a:solidFill>
              </a:rPr>
              <a:t>Grants &amp; Scholarships</a:t>
            </a:r>
          </a:p>
          <a:p>
            <a:endParaRPr lang="en-US" sz="1200" dirty="0">
              <a:solidFill>
                <a:schemeClr val="bg1"/>
              </a:solidFill>
            </a:endParaRPr>
          </a:p>
          <a:p>
            <a:r>
              <a:rPr lang="en-US" sz="2400" dirty="0">
                <a:solidFill>
                  <a:schemeClr val="bg1"/>
                </a:solidFill>
              </a:rPr>
              <a:t>Rotaract Clubs</a:t>
            </a:r>
          </a:p>
          <a:p>
            <a:endParaRPr lang="en-US" sz="1200" dirty="0">
              <a:solidFill>
                <a:schemeClr val="bg1"/>
              </a:solidFill>
            </a:endParaRPr>
          </a:p>
          <a:p>
            <a:r>
              <a:rPr lang="en-US" sz="2400" dirty="0">
                <a:solidFill>
                  <a:schemeClr val="bg1"/>
                </a:solidFill>
              </a:rPr>
              <a:t>Interact Clubs</a:t>
            </a:r>
          </a:p>
        </p:txBody>
      </p:sp>
      <p:pic>
        <p:nvPicPr>
          <p:cNvPr id="16" name="Picture 15" descr="A picture containing drawing, food&#10;&#10;Description automatically generated">
            <a:extLst>
              <a:ext uri="{FF2B5EF4-FFF2-40B4-BE49-F238E27FC236}">
                <a16:creationId xmlns:a16="http://schemas.microsoft.com/office/drawing/2014/main" id="{A91B386C-6CBB-492A-94FB-416DB1F76D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8790" y="3073546"/>
            <a:ext cx="3132845" cy="3083895"/>
          </a:xfrm>
          <a:prstGeom prst="rect">
            <a:avLst/>
          </a:prstGeom>
        </p:spPr>
      </p:pic>
    </p:spTree>
    <p:extLst>
      <p:ext uri="{BB962C8B-B14F-4D97-AF65-F5344CB8AC3E}">
        <p14:creationId xmlns:p14="http://schemas.microsoft.com/office/powerpoint/2010/main" val="189866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C439F-DD3A-4D7A-B04B-0651CDF6B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86" y="384873"/>
            <a:ext cx="4148474" cy="2765650"/>
          </a:xfrm>
          <a:prstGeom prst="rect">
            <a:avLst/>
          </a:prstGeom>
        </p:spPr>
      </p:pic>
      <p:pic>
        <p:nvPicPr>
          <p:cNvPr id="5" name="Picture 4">
            <a:extLst>
              <a:ext uri="{FF2B5EF4-FFF2-40B4-BE49-F238E27FC236}">
                <a16:creationId xmlns:a16="http://schemas.microsoft.com/office/drawing/2014/main" id="{4BF37A2C-9293-4BC3-9474-13BE9C4EF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008" y="384874"/>
            <a:ext cx="4518563" cy="3131788"/>
          </a:xfrm>
          <a:prstGeom prst="rect">
            <a:avLst/>
          </a:prstGeom>
        </p:spPr>
      </p:pic>
      <p:pic>
        <p:nvPicPr>
          <p:cNvPr id="7" name="Picture 6">
            <a:extLst>
              <a:ext uri="{FF2B5EF4-FFF2-40B4-BE49-F238E27FC236}">
                <a16:creationId xmlns:a16="http://schemas.microsoft.com/office/drawing/2014/main" id="{01E9520B-D19E-4B50-B23F-AE538B494D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4388" y="3516661"/>
            <a:ext cx="4335183" cy="2890123"/>
          </a:xfrm>
          <a:prstGeom prst="rect">
            <a:avLst/>
          </a:prstGeom>
        </p:spPr>
      </p:pic>
      <p:pic>
        <p:nvPicPr>
          <p:cNvPr id="9" name="Picture 8">
            <a:extLst>
              <a:ext uri="{FF2B5EF4-FFF2-40B4-BE49-F238E27FC236}">
                <a16:creationId xmlns:a16="http://schemas.microsoft.com/office/drawing/2014/main" id="{3135505E-6C1D-44D0-B6F6-9FC76F587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727" y="3150523"/>
            <a:ext cx="4904492" cy="3269662"/>
          </a:xfrm>
          <a:prstGeom prst="rect">
            <a:avLst/>
          </a:prstGeom>
        </p:spPr>
      </p:pic>
      <p:pic>
        <p:nvPicPr>
          <p:cNvPr id="13" name="Picture 12">
            <a:extLst>
              <a:ext uri="{FF2B5EF4-FFF2-40B4-BE49-F238E27FC236}">
                <a16:creationId xmlns:a16="http://schemas.microsoft.com/office/drawing/2014/main" id="{4D67D653-B5E4-4266-8504-763D627F3E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3975" y="384873"/>
            <a:ext cx="3387325" cy="6021911"/>
          </a:xfrm>
          <a:prstGeom prst="rect">
            <a:avLst/>
          </a:prstGeom>
        </p:spPr>
      </p:pic>
    </p:spTree>
    <p:extLst>
      <p:ext uri="{BB962C8B-B14F-4D97-AF65-F5344CB8AC3E}">
        <p14:creationId xmlns:p14="http://schemas.microsoft.com/office/powerpoint/2010/main" val="348425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FDC43-0A8C-40B7-995B-5398D5179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27" y="2858292"/>
            <a:ext cx="4108887" cy="2847088"/>
          </a:xfrm>
          <a:prstGeom prst="rect">
            <a:avLst/>
          </a:prstGeom>
        </p:spPr>
      </p:pic>
      <p:pic>
        <p:nvPicPr>
          <p:cNvPr id="7" name="Picture 6">
            <a:extLst>
              <a:ext uri="{FF2B5EF4-FFF2-40B4-BE49-F238E27FC236}">
                <a16:creationId xmlns:a16="http://schemas.microsoft.com/office/drawing/2014/main" id="{5778710F-F2A1-4945-9001-7B3966D3F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915" y="1089651"/>
            <a:ext cx="2976164" cy="4615729"/>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0735DD34-EC90-4DC8-B6EB-EB5DE17AD0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9476" y="140401"/>
            <a:ext cx="5061489" cy="2847088"/>
          </a:xfrm>
          <a:prstGeom prst="rect">
            <a:avLst/>
          </a:prstGeom>
        </p:spPr>
      </p:pic>
      <p:pic>
        <p:nvPicPr>
          <p:cNvPr id="12" name="Picture 11" descr="A group of people standing in a room&#10;&#10;Description automatically generated">
            <a:extLst>
              <a:ext uri="{FF2B5EF4-FFF2-40B4-BE49-F238E27FC236}">
                <a16:creationId xmlns:a16="http://schemas.microsoft.com/office/drawing/2014/main" id="{D466DDA0-CE90-4C55-91E7-2BDD015D21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8080" y="2858292"/>
            <a:ext cx="5061489" cy="2847088"/>
          </a:xfrm>
          <a:prstGeom prst="rect">
            <a:avLst/>
          </a:prstGeom>
        </p:spPr>
      </p:pic>
      <p:sp>
        <p:nvSpPr>
          <p:cNvPr id="13" name="TextBox 12">
            <a:extLst>
              <a:ext uri="{FF2B5EF4-FFF2-40B4-BE49-F238E27FC236}">
                <a16:creationId xmlns:a16="http://schemas.microsoft.com/office/drawing/2014/main" id="{A95B73DA-4348-41D8-A6E3-52CB3884F9F4}"/>
              </a:ext>
            </a:extLst>
          </p:cNvPr>
          <p:cNvSpPr txBox="1"/>
          <p:nvPr/>
        </p:nvSpPr>
        <p:spPr>
          <a:xfrm>
            <a:off x="2583470" y="5860141"/>
            <a:ext cx="6818366" cy="523220"/>
          </a:xfrm>
          <a:prstGeom prst="rect">
            <a:avLst/>
          </a:prstGeom>
          <a:noFill/>
        </p:spPr>
        <p:txBody>
          <a:bodyPr wrap="square" rtlCol="0">
            <a:spAutoFit/>
          </a:bodyPr>
          <a:lstStyle/>
          <a:p>
            <a:pPr algn="ctr"/>
            <a:r>
              <a:rPr lang="en-US" sz="2800" b="1">
                <a:solidFill>
                  <a:schemeClr val="bg1"/>
                </a:solidFill>
              </a:rPr>
              <a:t>Our Clubs </a:t>
            </a:r>
            <a:r>
              <a:rPr lang="en-US" sz="2800" b="1" dirty="0">
                <a:solidFill>
                  <a:schemeClr val="bg1"/>
                </a:solidFill>
              </a:rPr>
              <a:t>Have Great Fun Together</a:t>
            </a:r>
          </a:p>
        </p:txBody>
      </p:sp>
      <p:sp>
        <p:nvSpPr>
          <p:cNvPr id="14" name="TextBox 13">
            <a:extLst>
              <a:ext uri="{FF2B5EF4-FFF2-40B4-BE49-F238E27FC236}">
                <a16:creationId xmlns:a16="http://schemas.microsoft.com/office/drawing/2014/main" id="{E42086E6-CC2E-4654-89E1-AE2A398B1490}"/>
              </a:ext>
            </a:extLst>
          </p:cNvPr>
          <p:cNvSpPr txBox="1"/>
          <p:nvPr/>
        </p:nvSpPr>
        <p:spPr>
          <a:xfrm>
            <a:off x="4409205" y="103160"/>
            <a:ext cx="2704379" cy="1015663"/>
          </a:xfrm>
          <a:prstGeom prst="rect">
            <a:avLst/>
          </a:prstGeom>
          <a:noFill/>
        </p:spPr>
        <p:txBody>
          <a:bodyPr wrap="square" rtlCol="0">
            <a:spAutoFit/>
          </a:bodyPr>
          <a:lstStyle/>
          <a:p>
            <a:pPr algn="ctr"/>
            <a:r>
              <a:rPr lang="en-US" sz="2000" b="1" dirty="0">
                <a:solidFill>
                  <a:schemeClr val="bg1"/>
                </a:solidFill>
              </a:rPr>
              <a:t>Hula Hoops to the Blues Brothers &amp; Sisters!</a:t>
            </a:r>
          </a:p>
        </p:txBody>
      </p:sp>
      <p:pic>
        <p:nvPicPr>
          <p:cNvPr id="4" name="Picture 3" descr="A group of people standing together in uniform&#10;&#10;Description automatically generated">
            <a:extLst>
              <a:ext uri="{FF2B5EF4-FFF2-40B4-BE49-F238E27FC236}">
                <a16:creationId xmlns:a16="http://schemas.microsoft.com/office/drawing/2014/main" id="{305EC3B1-B692-4A6C-BC91-DC77BC096D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632" y="140402"/>
            <a:ext cx="4108886" cy="2717890"/>
          </a:xfrm>
          <a:prstGeom prst="rect">
            <a:avLst/>
          </a:prstGeom>
        </p:spPr>
      </p:pic>
    </p:spTree>
    <p:extLst>
      <p:ext uri="{BB962C8B-B14F-4D97-AF65-F5344CB8AC3E}">
        <p14:creationId xmlns:p14="http://schemas.microsoft.com/office/powerpoint/2010/main" val="53027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63ACB1-6B97-4F72-AB77-776017A5EE1D}"/>
              </a:ext>
            </a:extLst>
          </p:cNvPr>
          <p:cNvSpPr txBox="1"/>
          <p:nvPr/>
        </p:nvSpPr>
        <p:spPr>
          <a:xfrm>
            <a:off x="4899991" y="1669774"/>
            <a:ext cx="6559827" cy="4555093"/>
          </a:xfrm>
          <a:prstGeom prst="rect">
            <a:avLst/>
          </a:prstGeom>
          <a:noFill/>
        </p:spPr>
        <p:txBody>
          <a:bodyPr wrap="square" rtlCol="0">
            <a:spAutoFit/>
          </a:bodyPr>
          <a:lstStyle/>
          <a:p>
            <a:pPr marL="285750" indent="-285750">
              <a:lnSpc>
                <a:spcPts val="2800"/>
              </a:lnSpc>
              <a:buFont typeface="Arial" panose="020B0604020202020204" pitchFamily="34" charset="0"/>
              <a:buChar char="•"/>
            </a:pPr>
            <a:r>
              <a:rPr lang="en-US" sz="2000" dirty="0">
                <a:solidFill>
                  <a:schemeClr val="bg2"/>
                </a:solidFill>
              </a:rPr>
              <a:t>Fellowship, camaraderie and fun</a:t>
            </a:r>
          </a:p>
          <a:p>
            <a:pPr marL="285750" indent="-285750">
              <a:lnSpc>
                <a:spcPts val="2800"/>
              </a:lnSpc>
              <a:buFont typeface="Arial" panose="020B0604020202020204" pitchFamily="34" charset="0"/>
              <a:buChar char="•"/>
            </a:pPr>
            <a:r>
              <a:rPr lang="en-US" sz="2000" dirty="0">
                <a:solidFill>
                  <a:schemeClr val="bg2"/>
                </a:solidFill>
              </a:rPr>
              <a:t>Lifelong friendships</a:t>
            </a:r>
          </a:p>
          <a:p>
            <a:pPr marL="285750" indent="-285750">
              <a:lnSpc>
                <a:spcPts val="2800"/>
              </a:lnSpc>
              <a:buFont typeface="Arial" panose="020B0604020202020204" pitchFamily="34" charset="0"/>
              <a:buChar char="•"/>
            </a:pPr>
            <a:r>
              <a:rPr lang="en-US" sz="2000" dirty="0">
                <a:solidFill>
                  <a:schemeClr val="bg2"/>
                </a:solidFill>
              </a:rPr>
              <a:t>Network and business development</a:t>
            </a:r>
          </a:p>
          <a:p>
            <a:pPr marL="285750" indent="-285750">
              <a:lnSpc>
                <a:spcPts val="2800"/>
              </a:lnSpc>
              <a:buFont typeface="Arial" panose="020B0604020202020204" pitchFamily="34" charset="0"/>
              <a:buChar char="•"/>
            </a:pPr>
            <a:r>
              <a:rPr lang="en-US" sz="2000" dirty="0">
                <a:solidFill>
                  <a:schemeClr val="bg2"/>
                </a:solidFill>
              </a:rPr>
              <a:t>Give back to community</a:t>
            </a:r>
          </a:p>
          <a:p>
            <a:pPr marL="285750" indent="-285750">
              <a:lnSpc>
                <a:spcPts val="2800"/>
              </a:lnSpc>
              <a:buFont typeface="Arial" panose="020B0604020202020204" pitchFamily="34" charset="0"/>
              <a:buChar char="•"/>
            </a:pPr>
            <a:r>
              <a:rPr lang="en-US" sz="2000" dirty="0">
                <a:solidFill>
                  <a:schemeClr val="bg2"/>
                </a:solidFill>
              </a:rPr>
              <a:t>Be part of something larger than yourself</a:t>
            </a:r>
          </a:p>
          <a:p>
            <a:pPr marL="285750" indent="-285750">
              <a:lnSpc>
                <a:spcPts val="2800"/>
              </a:lnSpc>
              <a:buFont typeface="Arial" panose="020B0604020202020204" pitchFamily="34" charset="0"/>
              <a:buChar char="•"/>
            </a:pPr>
            <a:r>
              <a:rPr lang="en-US" sz="2000" dirty="0">
                <a:solidFill>
                  <a:schemeClr val="bg2"/>
                </a:solidFill>
              </a:rPr>
              <a:t>Professional development &amp; mentoring</a:t>
            </a:r>
          </a:p>
          <a:p>
            <a:pPr marL="285750" indent="-285750">
              <a:lnSpc>
                <a:spcPts val="2800"/>
              </a:lnSpc>
              <a:buFont typeface="Arial" panose="020B0604020202020204" pitchFamily="34" charset="0"/>
              <a:buChar char="•"/>
            </a:pPr>
            <a:r>
              <a:rPr lang="en-US" sz="2000" dirty="0">
                <a:solidFill>
                  <a:schemeClr val="bg2"/>
                </a:solidFill>
              </a:rPr>
              <a:t>Leadership training &amp; opportunities</a:t>
            </a:r>
          </a:p>
          <a:p>
            <a:pPr marL="285750" indent="-285750">
              <a:lnSpc>
                <a:spcPts val="2800"/>
              </a:lnSpc>
              <a:buFont typeface="Arial" panose="020B0604020202020204" pitchFamily="34" charset="0"/>
              <a:buChar char="•"/>
            </a:pPr>
            <a:r>
              <a:rPr lang="en-US" sz="2000" dirty="0">
                <a:solidFill>
                  <a:schemeClr val="bg2"/>
                </a:solidFill>
              </a:rPr>
              <a:t>Personal growth and recognition</a:t>
            </a:r>
          </a:p>
          <a:p>
            <a:pPr marL="285750" indent="-285750">
              <a:lnSpc>
                <a:spcPts val="2800"/>
              </a:lnSpc>
              <a:buFont typeface="Arial" panose="020B0604020202020204" pitchFamily="34" charset="0"/>
              <a:buChar char="•"/>
            </a:pPr>
            <a:r>
              <a:rPr lang="en-US" sz="2000" dirty="0">
                <a:solidFill>
                  <a:schemeClr val="bg2"/>
                </a:solidFill>
              </a:rPr>
              <a:t>Travel</a:t>
            </a:r>
          </a:p>
          <a:p>
            <a:pPr marL="285750" indent="-285750">
              <a:buFont typeface="Arial" panose="020B0604020202020204" pitchFamily="34" charset="0"/>
              <a:buChar char="•"/>
            </a:pPr>
            <a:endParaRPr lang="en-US" sz="2000" dirty="0">
              <a:solidFill>
                <a:schemeClr val="bg2"/>
              </a:solidFill>
            </a:endParaRPr>
          </a:p>
          <a:p>
            <a:pPr algn="ctr"/>
            <a:r>
              <a:rPr lang="en-US" sz="2000" dirty="0">
                <a:solidFill>
                  <a:schemeClr val="bg2"/>
                </a:solidFill>
              </a:rPr>
              <a:t>…..to name just a few of the reasons millions of people around the globe have joined Rotary for 117 years.</a:t>
            </a:r>
          </a:p>
          <a:p>
            <a:pPr algn="ctr"/>
            <a:r>
              <a:rPr lang="en-US" sz="2000" dirty="0">
                <a:solidFill>
                  <a:schemeClr val="bg2"/>
                </a:solidFill>
              </a:rPr>
              <a:t>(February 23, 1905 – today)</a:t>
            </a:r>
          </a:p>
        </p:txBody>
      </p:sp>
      <p:pic>
        <p:nvPicPr>
          <p:cNvPr id="7" name="Picture 6" descr="A group of people posing for a photo&#10;&#10;Description automatically generated">
            <a:extLst>
              <a:ext uri="{FF2B5EF4-FFF2-40B4-BE49-F238E27FC236}">
                <a16:creationId xmlns:a16="http://schemas.microsoft.com/office/drawing/2014/main" id="{38AC753A-A41C-4650-BB69-7A365581B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29" y="1119682"/>
            <a:ext cx="4286250" cy="2257425"/>
          </a:xfrm>
          <a:prstGeom prst="rect">
            <a:avLst/>
          </a:prstGeom>
        </p:spPr>
      </p:pic>
      <p:pic>
        <p:nvPicPr>
          <p:cNvPr id="16" name="Picture 15" descr="A person posing for the camera&#10;&#10;Description automatically generated">
            <a:extLst>
              <a:ext uri="{FF2B5EF4-FFF2-40B4-BE49-F238E27FC236}">
                <a16:creationId xmlns:a16="http://schemas.microsoft.com/office/drawing/2014/main" id="{FAE6DA39-6E50-4673-91D2-305B5717F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16" y="3624155"/>
            <a:ext cx="4410075" cy="1657350"/>
          </a:xfrm>
          <a:prstGeom prst="rect">
            <a:avLst/>
          </a:prstGeom>
        </p:spPr>
      </p:pic>
      <p:sp>
        <p:nvSpPr>
          <p:cNvPr id="8" name="TextBox 7"/>
          <p:cNvSpPr txBox="1"/>
          <p:nvPr/>
        </p:nvSpPr>
        <p:spPr>
          <a:xfrm>
            <a:off x="5379137" y="696267"/>
            <a:ext cx="4108817" cy="646331"/>
          </a:xfrm>
          <a:prstGeom prst="rect">
            <a:avLst/>
          </a:prstGeom>
          <a:noFill/>
          <a:effectLst>
            <a:outerShdw blurRad="50800" dist="38100" dir="2700000" algn="tl" rotWithShape="0">
              <a:prstClr val="black">
                <a:alpha val="85000"/>
              </a:prstClr>
            </a:outerShdw>
          </a:effectLst>
        </p:spPr>
        <p:txBody>
          <a:bodyPr wrap="none">
            <a:spAutoFit/>
          </a:bodyPr>
          <a:lstStyle/>
          <a:p>
            <a:pPr defTabSz="914400">
              <a:defRPr/>
            </a:pPr>
            <a:r>
              <a:rPr lang="en-US" sz="3600" b="1" dirty="0">
                <a:solidFill>
                  <a:srgbClr val="FFD966"/>
                </a:solidFill>
              </a:rPr>
              <a:t>Why Join Rotary?</a:t>
            </a:r>
          </a:p>
        </p:txBody>
      </p:sp>
    </p:spTree>
    <p:extLst>
      <p:ext uri="{BB962C8B-B14F-4D97-AF65-F5344CB8AC3E}">
        <p14:creationId xmlns:p14="http://schemas.microsoft.com/office/powerpoint/2010/main" val="422385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4240A-525A-4D16-A70C-184FD113FB58}"/>
              </a:ext>
            </a:extLst>
          </p:cNvPr>
          <p:cNvSpPr txBox="1"/>
          <p:nvPr/>
        </p:nvSpPr>
        <p:spPr>
          <a:xfrm>
            <a:off x="2180021" y="1176581"/>
            <a:ext cx="7915563" cy="769441"/>
          </a:xfrm>
          <a:prstGeom prst="rect">
            <a:avLst/>
          </a:prstGeom>
          <a:noFill/>
        </p:spPr>
        <p:txBody>
          <a:bodyPr wrap="square" rtlCol="0">
            <a:spAutoFit/>
          </a:bodyPr>
          <a:lstStyle/>
          <a:p>
            <a:r>
              <a:rPr lang="en-US" sz="4400" b="1" dirty="0">
                <a:solidFill>
                  <a:schemeClr val="bg1"/>
                </a:solidFill>
              </a:rPr>
              <a:t>Welcome to Discover Rotary</a:t>
            </a:r>
          </a:p>
        </p:txBody>
      </p:sp>
      <p:pic>
        <p:nvPicPr>
          <p:cNvPr id="8" name="Picture 7" descr="A picture containing person, building, man, holding&#10;&#10;Description automatically generated">
            <a:extLst>
              <a:ext uri="{FF2B5EF4-FFF2-40B4-BE49-F238E27FC236}">
                <a16:creationId xmlns:a16="http://schemas.microsoft.com/office/drawing/2014/main" id="{4A87E09A-EC6B-4A5B-AE77-72F13A13E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533" y="2605738"/>
            <a:ext cx="4093458" cy="2838131"/>
          </a:xfrm>
          <a:prstGeom prst="rect">
            <a:avLst/>
          </a:prstGeom>
        </p:spPr>
      </p:pic>
      <p:pic>
        <p:nvPicPr>
          <p:cNvPr id="10" name="Picture 9" descr="A group of people around each other&#10;&#10;Description automatically generated">
            <a:extLst>
              <a:ext uri="{FF2B5EF4-FFF2-40B4-BE49-F238E27FC236}">
                <a16:creationId xmlns:a16="http://schemas.microsoft.com/office/drawing/2014/main" id="{61551956-9515-4F0D-BEBE-C99738DAB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72" y="2595860"/>
            <a:ext cx="4215047" cy="2838131"/>
          </a:xfrm>
          <a:prstGeom prst="rect">
            <a:avLst/>
          </a:prstGeom>
        </p:spPr>
      </p:pic>
      <p:pic>
        <p:nvPicPr>
          <p:cNvPr id="14" name="Picture 13" descr="A group of people in a park&#10;&#10;Description automatically generated">
            <a:extLst>
              <a:ext uri="{FF2B5EF4-FFF2-40B4-BE49-F238E27FC236}">
                <a16:creationId xmlns:a16="http://schemas.microsoft.com/office/drawing/2014/main" id="{1C6494AB-09D8-49CD-9923-B2CF137EF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5073" y="2600799"/>
            <a:ext cx="3985460" cy="2838131"/>
          </a:xfrm>
          <a:prstGeom prst="rect">
            <a:avLst/>
          </a:prstGeom>
        </p:spPr>
      </p:pic>
      <p:sp>
        <p:nvSpPr>
          <p:cNvPr id="3" name="TextBox 2">
            <a:extLst>
              <a:ext uri="{FF2B5EF4-FFF2-40B4-BE49-F238E27FC236}">
                <a16:creationId xmlns:a16="http://schemas.microsoft.com/office/drawing/2014/main" id="{ACA58CB1-D0BD-46FA-AD9E-43649177E72F}"/>
              </a:ext>
            </a:extLst>
          </p:cNvPr>
          <p:cNvSpPr txBox="1"/>
          <p:nvPr/>
        </p:nvSpPr>
        <p:spPr>
          <a:xfrm>
            <a:off x="3466017" y="5624946"/>
            <a:ext cx="5467927" cy="646331"/>
          </a:xfrm>
          <a:prstGeom prst="rect">
            <a:avLst/>
          </a:prstGeom>
          <a:noFill/>
        </p:spPr>
        <p:txBody>
          <a:bodyPr wrap="square" rtlCol="0">
            <a:spAutoFit/>
          </a:bodyPr>
          <a:lstStyle/>
          <a:p>
            <a:pPr algn="ctr"/>
            <a:r>
              <a:rPr lang="en-US" sz="3600" dirty="0">
                <a:solidFill>
                  <a:schemeClr val="bg1"/>
                </a:solidFill>
              </a:rPr>
              <a:t>We are people of action</a:t>
            </a:r>
          </a:p>
        </p:txBody>
      </p:sp>
    </p:spTree>
    <p:extLst>
      <p:ext uri="{BB962C8B-B14F-4D97-AF65-F5344CB8AC3E}">
        <p14:creationId xmlns:p14="http://schemas.microsoft.com/office/powerpoint/2010/main" val="114668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33234" y="402793"/>
            <a:ext cx="2800767" cy="646331"/>
          </a:xfrm>
          <a:prstGeom prst="rect">
            <a:avLst/>
          </a:prstGeom>
          <a:noFill/>
          <a:effectLst>
            <a:outerShdw blurRad="50800" dist="38100" dir="2700000" algn="tl" rotWithShape="0">
              <a:prstClr val="black">
                <a:alpha val="85000"/>
              </a:prstClr>
            </a:outerShdw>
          </a:effectLst>
        </p:spPr>
        <p:txBody>
          <a:bodyPr wrap="none">
            <a:spAutoFit/>
          </a:bodyPr>
          <a:lstStyle/>
          <a:p>
            <a:pPr defTabSz="914400">
              <a:defRPr/>
            </a:pPr>
            <a:r>
              <a:rPr lang="en-US" sz="3600" b="1" dirty="0">
                <a:solidFill>
                  <a:srgbClr val="FFD966"/>
                </a:solidFill>
              </a:rPr>
              <a:t>How to Join</a:t>
            </a:r>
          </a:p>
        </p:txBody>
      </p:sp>
      <p:sp>
        <p:nvSpPr>
          <p:cNvPr id="9" name="Rectangle 8"/>
          <p:cNvSpPr/>
          <p:nvPr/>
        </p:nvSpPr>
        <p:spPr>
          <a:xfrm>
            <a:off x="485361" y="1312808"/>
            <a:ext cx="6706014" cy="4819781"/>
          </a:xfrm>
          <a:prstGeom prst="rect">
            <a:avLst/>
          </a:prstGeom>
          <a:effectLst>
            <a:outerShdw blurRad="50800" dist="38100" dir="2700000" algn="tl" rotWithShape="0">
              <a:prstClr val="black">
                <a:alpha val="84000"/>
              </a:prstClr>
            </a:outerShdw>
          </a:effectLst>
        </p:spPr>
        <p:txBody>
          <a:bodyPr wrap="square">
            <a:spAutoFit/>
          </a:bodyPr>
          <a:lstStyle/>
          <a:p>
            <a:pPr marL="342900" indent="-342900" defTabSz="914400">
              <a:spcBef>
                <a:spcPct val="30000"/>
              </a:spcBef>
              <a:buFont typeface="Arial" panose="020B0604020202020204" pitchFamily="34" charset="0"/>
              <a:buChar char="•"/>
              <a:defRPr/>
            </a:pPr>
            <a:r>
              <a:rPr lang="en-US" sz="2400" dirty="0">
                <a:solidFill>
                  <a:schemeClr val="bg1"/>
                </a:solidFill>
              </a:rPr>
              <a:t>Membership is by invitation from a Rotarian</a:t>
            </a:r>
          </a:p>
          <a:p>
            <a:pPr marL="342900" indent="-342900" defTabSz="914400">
              <a:spcBef>
                <a:spcPct val="30000"/>
              </a:spcBef>
              <a:buFont typeface="Arial" panose="020B0604020202020204" pitchFamily="34" charset="0"/>
              <a:buChar char="•"/>
              <a:defRPr/>
            </a:pPr>
            <a:r>
              <a:rPr lang="en-US" sz="2400" dirty="0">
                <a:solidFill>
                  <a:schemeClr val="bg1"/>
                </a:solidFill>
              </a:rPr>
              <a:t>The cost of quarterly membership ranges from $50-$175 depending on club policies</a:t>
            </a:r>
          </a:p>
          <a:p>
            <a:pPr marL="342900" indent="-342900" defTabSz="914400">
              <a:spcBef>
                <a:spcPct val="30000"/>
              </a:spcBef>
              <a:buFont typeface="Arial" panose="020B0604020202020204" pitchFamily="34" charset="0"/>
              <a:buChar char="•"/>
              <a:defRPr/>
            </a:pPr>
            <a:r>
              <a:rPr lang="en-US" sz="2400" dirty="0">
                <a:solidFill>
                  <a:schemeClr val="bg1"/>
                </a:solidFill>
              </a:rPr>
              <a:t>You submit a membership application</a:t>
            </a:r>
          </a:p>
          <a:p>
            <a:pPr marL="342900" indent="-342900" defTabSz="914400">
              <a:spcBef>
                <a:spcPct val="30000"/>
              </a:spcBef>
              <a:buFont typeface="Arial" panose="020B0604020202020204" pitchFamily="34" charset="0"/>
              <a:buChar char="•"/>
              <a:defRPr/>
            </a:pPr>
            <a:r>
              <a:rPr lang="en-US" sz="2400" dirty="0">
                <a:solidFill>
                  <a:schemeClr val="bg1"/>
                </a:solidFill>
              </a:rPr>
              <a:t>You are inducted into the club and introduced to the membership</a:t>
            </a:r>
          </a:p>
          <a:p>
            <a:pPr marL="342900" indent="-342900" defTabSz="914400">
              <a:spcBef>
                <a:spcPct val="30000"/>
              </a:spcBef>
              <a:buFont typeface="Arial" panose="020B0604020202020204" pitchFamily="34" charset="0"/>
              <a:buChar char="•"/>
              <a:defRPr/>
            </a:pPr>
            <a:r>
              <a:rPr lang="en-US" sz="2400" dirty="0">
                <a:solidFill>
                  <a:schemeClr val="bg1"/>
                </a:solidFill>
              </a:rPr>
              <a:t>You are assigned a mentor to assist &amp; guide you as a new member</a:t>
            </a:r>
          </a:p>
          <a:p>
            <a:pPr marL="342900" indent="-342900" defTabSz="914400">
              <a:spcBef>
                <a:spcPct val="30000"/>
              </a:spcBef>
              <a:buFont typeface="Arial" panose="020B0604020202020204" pitchFamily="34" charset="0"/>
              <a:buChar char="•"/>
              <a:defRPr/>
            </a:pPr>
            <a:r>
              <a:rPr lang="en-US" sz="2400" dirty="0">
                <a:solidFill>
                  <a:schemeClr val="bg1"/>
                </a:solidFill>
              </a:rPr>
              <a:t>You complete new member orientation &amp; training</a:t>
            </a:r>
          </a:p>
          <a:p>
            <a:pPr defTabSz="914400">
              <a:spcBef>
                <a:spcPct val="30000"/>
              </a:spcBef>
              <a:defRPr/>
            </a:pPr>
            <a:r>
              <a:rPr lang="en-US" sz="2400" b="1" u="sng" dirty="0">
                <a:highlight>
                  <a:srgbClr val="FFBE10"/>
                </a:highlight>
              </a:rPr>
              <a:t>You get involved in club activities &amp; events</a:t>
            </a:r>
          </a:p>
        </p:txBody>
      </p:sp>
      <p:pic>
        <p:nvPicPr>
          <p:cNvPr id="11" name="Picture 10" descr="A picture containing building, people, sitting, table&#10;&#10;Description automatically generated">
            <a:extLst>
              <a:ext uri="{FF2B5EF4-FFF2-40B4-BE49-F238E27FC236}">
                <a16:creationId xmlns:a16="http://schemas.microsoft.com/office/drawing/2014/main" id="{B24B783F-B02E-46FD-B645-31DBCE8BD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480" y="1765300"/>
            <a:ext cx="3004321" cy="2098067"/>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6AAB96E5-A7B2-4177-8075-A8518EF76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592" y="1765300"/>
            <a:ext cx="1724888" cy="2457450"/>
          </a:xfrm>
          <a:prstGeom prst="rect">
            <a:avLst/>
          </a:prstGeom>
        </p:spPr>
      </p:pic>
      <p:pic>
        <p:nvPicPr>
          <p:cNvPr id="13" name="Picture 12" descr="A close up of a sign&#10;&#10;Description automatically generated">
            <a:extLst>
              <a:ext uri="{FF2B5EF4-FFF2-40B4-BE49-F238E27FC236}">
                <a16:creationId xmlns:a16="http://schemas.microsoft.com/office/drawing/2014/main" id="{FC734014-6EB2-4B22-B0DB-36E6FD5DE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1699" y="3846589"/>
            <a:ext cx="2274102" cy="2286000"/>
          </a:xfrm>
          <a:prstGeom prst="rect">
            <a:avLst/>
          </a:prstGeom>
        </p:spPr>
      </p:pic>
      <p:pic>
        <p:nvPicPr>
          <p:cNvPr id="14" name="Picture 13" descr="A person standing in front of a sign&#10;&#10;Description automatically generated">
            <a:extLst>
              <a:ext uri="{FF2B5EF4-FFF2-40B4-BE49-F238E27FC236}">
                <a16:creationId xmlns:a16="http://schemas.microsoft.com/office/drawing/2014/main" id="{D8890EA9-3027-456D-8A34-81EA3B4017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2173" y="3863367"/>
            <a:ext cx="2449526" cy="2286000"/>
          </a:xfrm>
          <a:prstGeom prst="rect">
            <a:avLst/>
          </a:prstGeom>
        </p:spPr>
      </p:pic>
    </p:spTree>
    <p:extLst>
      <p:ext uri="{BB962C8B-B14F-4D97-AF65-F5344CB8AC3E}">
        <p14:creationId xmlns:p14="http://schemas.microsoft.com/office/powerpoint/2010/main" val="124038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E1EA69C8-9FFB-45D4-BE03-A2A8C34C5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429" y="535470"/>
            <a:ext cx="4663662" cy="3497746"/>
          </a:xfrm>
          <a:prstGeom prst="rect">
            <a:avLst/>
          </a:prstGeom>
        </p:spPr>
      </p:pic>
      <p:pic>
        <p:nvPicPr>
          <p:cNvPr id="3" name="Picture 2" descr="A picture containing person, indoor, young, child&#10;&#10;Description automatically generated">
            <a:extLst>
              <a:ext uri="{FF2B5EF4-FFF2-40B4-BE49-F238E27FC236}">
                <a16:creationId xmlns:a16="http://schemas.microsoft.com/office/drawing/2014/main" id="{D22CF5DC-6E15-46D5-8257-67622A202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913" y="3324225"/>
            <a:ext cx="5116616" cy="2683810"/>
          </a:xfrm>
          <a:prstGeom prst="rect">
            <a:avLst/>
          </a:prstGeom>
        </p:spPr>
      </p:pic>
    </p:spTree>
    <p:extLst>
      <p:ext uri="{BB962C8B-B14F-4D97-AF65-F5344CB8AC3E}">
        <p14:creationId xmlns:p14="http://schemas.microsoft.com/office/powerpoint/2010/main" val="342714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a photo&#10;&#10;Description automatically generated">
            <a:extLst>
              <a:ext uri="{FF2B5EF4-FFF2-40B4-BE49-F238E27FC236}">
                <a16:creationId xmlns:a16="http://schemas.microsoft.com/office/drawing/2014/main" id="{9B9F5F3D-7030-41D4-BE04-2CAA9B16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79" y="294198"/>
            <a:ext cx="3466913" cy="3442060"/>
          </a:xfrm>
          <a:prstGeom prst="rect">
            <a:avLst/>
          </a:prstGeom>
        </p:spPr>
      </p:pic>
      <p:sp>
        <p:nvSpPr>
          <p:cNvPr id="4" name="TextBox 3">
            <a:extLst>
              <a:ext uri="{FF2B5EF4-FFF2-40B4-BE49-F238E27FC236}">
                <a16:creationId xmlns:a16="http://schemas.microsoft.com/office/drawing/2014/main" id="{D2F34C4C-AEF1-4105-9CF7-E0D707E8CF06}"/>
              </a:ext>
            </a:extLst>
          </p:cNvPr>
          <p:cNvSpPr txBox="1"/>
          <p:nvPr/>
        </p:nvSpPr>
        <p:spPr>
          <a:xfrm>
            <a:off x="7493149" y="5452987"/>
            <a:ext cx="4313571" cy="646331"/>
          </a:xfrm>
          <a:prstGeom prst="rect">
            <a:avLst/>
          </a:prstGeom>
          <a:noFill/>
        </p:spPr>
        <p:txBody>
          <a:bodyPr wrap="square" rtlCol="0">
            <a:spAutoFit/>
          </a:bodyPr>
          <a:lstStyle/>
          <a:p>
            <a:pPr algn="ctr"/>
            <a:r>
              <a:rPr lang="en-US" dirty="0">
                <a:solidFill>
                  <a:schemeClr val="bg1"/>
                </a:solidFill>
              </a:rPr>
              <a:t>Paul Harris who organized the first Rotary Club in 1905</a:t>
            </a:r>
          </a:p>
        </p:txBody>
      </p:sp>
      <p:sp>
        <p:nvSpPr>
          <p:cNvPr id="5" name="TextBox 4">
            <a:extLst>
              <a:ext uri="{FF2B5EF4-FFF2-40B4-BE49-F238E27FC236}">
                <a16:creationId xmlns:a16="http://schemas.microsoft.com/office/drawing/2014/main" id="{F6CBDD1E-6DF3-41BA-B143-DC300161D202}"/>
              </a:ext>
            </a:extLst>
          </p:cNvPr>
          <p:cNvSpPr txBox="1"/>
          <p:nvPr/>
        </p:nvSpPr>
        <p:spPr>
          <a:xfrm>
            <a:off x="790102" y="4129548"/>
            <a:ext cx="11185589" cy="1200329"/>
          </a:xfrm>
          <a:prstGeom prst="rect">
            <a:avLst/>
          </a:prstGeom>
          <a:noFill/>
        </p:spPr>
        <p:txBody>
          <a:bodyPr wrap="square" rtlCol="0">
            <a:spAutoFit/>
          </a:bodyPr>
          <a:lstStyle/>
          <a:p>
            <a:pPr algn="ctr"/>
            <a:r>
              <a:rPr lang="en-US" sz="3600" i="1" dirty="0">
                <a:solidFill>
                  <a:schemeClr val="bg1"/>
                </a:solidFill>
              </a:rPr>
              <a:t>“If you have the love of your fellow men in your heart, my friend, you are a potential Rotarian.”</a:t>
            </a:r>
          </a:p>
        </p:txBody>
      </p:sp>
      <p:pic>
        <p:nvPicPr>
          <p:cNvPr id="7" name="Picture 6" descr="A person wearing glasses and looking at the camera&#10;&#10;Description automatically generated">
            <a:extLst>
              <a:ext uri="{FF2B5EF4-FFF2-40B4-BE49-F238E27FC236}">
                <a16:creationId xmlns:a16="http://schemas.microsoft.com/office/drawing/2014/main" id="{74452947-C044-42CB-8A41-648E9F015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366" y="294198"/>
            <a:ext cx="3102537" cy="3442060"/>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A46A9847-961F-48D7-9FDD-C29783054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431" y="294198"/>
            <a:ext cx="4400289" cy="3442060"/>
          </a:xfrm>
          <a:prstGeom prst="rect">
            <a:avLst/>
          </a:prstGeom>
        </p:spPr>
      </p:pic>
    </p:spTree>
    <p:extLst>
      <p:ext uri="{BB962C8B-B14F-4D97-AF65-F5344CB8AC3E}">
        <p14:creationId xmlns:p14="http://schemas.microsoft.com/office/powerpoint/2010/main" val="3493191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ctrTitle"/>
          </p:nvPr>
        </p:nvSpPr>
        <p:spPr>
          <a:xfrm>
            <a:off x="1031956" y="566013"/>
            <a:ext cx="10336049" cy="454593"/>
          </a:xfrm>
        </p:spPr>
        <p:txBody>
          <a:bodyPr/>
          <a:lstStyle/>
          <a:p>
            <a:pPr eaLnBrk="1" hangingPunct="1"/>
            <a:r>
              <a:rPr lang="en-US" sz="3600" dirty="0"/>
              <a:t>Thanks for your interest in Rotary</a:t>
            </a:r>
            <a:br>
              <a:rPr lang="en-US" sz="4000" dirty="0"/>
            </a:br>
            <a:endParaRPr lang="en-US" sz="2800" dirty="0"/>
          </a:p>
        </p:txBody>
      </p:sp>
      <p:pic>
        <p:nvPicPr>
          <p:cNvPr id="9" name="Picture 8">
            <a:extLst>
              <a:ext uri="{FF2B5EF4-FFF2-40B4-BE49-F238E27FC236}">
                <a16:creationId xmlns:a16="http://schemas.microsoft.com/office/drawing/2014/main" id="{4445B63E-ACE2-46AC-8040-7AEEBC75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72" y="1264569"/>
            <a:ext cx="3542269" cy="3516876"/>
          </a:xfrm>
          <a:prstGeom prst="rect">
            <a:avLst/>
          </a:prstGeom>
        </p:spPr>
      </p:pic>
      <p:pic>
        <p:nvPicPr>
          <p:cNvPr id="4" name="Picture 3">
            <a:extLst>
              <a:ext uri="{FF2B5EF4-FFF2-40B4-BE49-F238E27FC236}">
                <a16:creationId xmlns:a16="http://schemas.microsoft.com/office/drawing/2014/main" id="{4F7606B8-1AF5-454F-8DDA-04AEEE7ED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728" y="1264569"/>
            <a:ext cx="3516876" cy="3516876"/>
          </a:xfrm>
          <a:prstGeom prst="rect">
            <a:avLst/>
          </a:prstGeom>
        </p:spPr>
      </p:pic>
      <p:sp>
        <p:nvSpPr>
          <p:cNvPr id="6" name="TextBox 5">
            <a:extLst>
              <a:ext uri="{FF2B5EF4-FFF2-40B4-BE49-F238E27FC236}">
                <a16:creationId xmlns:a16="http://schemas.microsoft.com/office/drawing/2014/main" id="{15F6CFC0-285D-4480-BC1A-8CA3398B1396}"/>
              </a:ext>
            </a:extLst>
          </p:cNvPr>
          <p:cNvSpPr txBox="1"/>
          <p:nvPr/>
        </p:nvSpPr>
        <p:spPr>
          <a:xfrm>
            <a:off x="3104341" y="5280647"/>
            <a:ext cx="6322142" cy="584775"/>
          </a:xfrm>
          <a:prstGeom prst="rect">
            <a:avLst/>
          </a:prstGeom>
          <a:noFill/>
        </p:spPr>
        <p:txBody>
          <a:bodyPr wrap="square" rtlCol="0">
            <a:spAutoFit/>
          </a:bodyPr>
          <a:lstStyle/>
          <a:p>
            <a:r>
              <a:rPr lang="en-US" sz="3200" b="1" dirty="0">
                <a:solidFill>
                  <a:schemeClr val="accent3"/>
                </a:solidFill>
              </a:rPr>
              <a:t>You Too Can Be A Rotary Hero!</a:t>
            </a:r>
          </a:p>
        </p:txBody>
      </p:sp>
      <p:pic>
        <p:nvPicPr>
          <p:cNvPr id="5" name="Picture 4" descr="A close up of a logo&#10;&#10;Description automatically generated">
            <a:extLst>
              <a:ext uri="{FF2B5EF4-FFF2-40B4-BE49-F238E27FC236}">
                <a16:creationId xmlns:a16="http://schemas.microsoft.com/office/drawing/2014/main" id="{D49D3594-6983-42DB-B3F1-A7AF4765B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291" y="1264569"/>
            <a:ext cx="3177900" cy="35168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2476500"/>
            <a:ext cx="11158537" cy="1108075"/>
          </a:xfrm>
        </p:spPr>
        <p:txBody>
          <a:bodyPr/>
          <a:lstStyle/>
          <a:p>
            <a:r>
              <a:rPr lang="en-US" sz="6000" dirty="0"/>
              <a:t>Backup slides</a:t>
            </a:r>
            <a:br>
              <a:rPr lang="en-US" sz="6000" dirty="0"/>
            </a:br>
            <a:r>
              <a:rPr lang="en-US" sz="4000" dirty="0"/>
              <a:t>(use at your discretion)</a:t>
            </a:r>
          </a:p>
        </p:txBody>
      </p:sp>
    </p:spTree>
    <p:extLst>
      <p:ext uri="{BB962C8B-B14F-4D97-AF65-F5344CB8AC3E}">
        <p14:creationId xmlns:p14="http://schemas.microsoft.com/office/powerpoint/2010/main" val="84708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5FFEC27C-95D7-456D-90D6-C2DF81DAB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29" y="369870"/>
            <a:ext cx="3396839" cy="3396839"/>
          </a:xfrm>
          <a:prstGeom prst="rect">
            <a:avLst/>
          </a:prstGeom>
        </p:spPr>
      </p:pic>
      <p:pic>
        <p:nvPicPr>
          <p:cNvPr id="5" name="Picture 4" descr="A picture containing person, grass, outdoor, boy&#10;&#10;Description automatically generated">
            <a:extLst>
              <a:ext uri="{FF2B5EF4-FFF2-40B4-BE49-F238E27FC236}">
                <a16:creationId xmlns:a16="http://schemas.microsoft.com/office/drawing/2014/main" id="{66C402C8-7AF1-4841-A921-4EA079A43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477" y="3191089"/>
            <a:ext cx="3087491" cy="3087491"/>
          </a:xfrm>
          <a:prstGeom prst="rect">
            <a:avLst/>
          </a:prstGeom>
        </p:spPr>
      </p:pic>
      <p:sp>
        <p:nvSpPr>
          <p:cNvPr id="7" name="TextBox 6">
            <a:extLst>
              <a:ext uri="{FF2B5EF4-FFF2-40B4-BE49-F238E27FC236}">
                <a16:creationId xmlns:a16="http://schemas.microsoft.com/office/drawing/2014/main" id="{52992430-A1A7-4918-A224-04A219A4C170}"/>
              </a:ext>
            </a:extLst>
          </p:cNvPr>
          <p:cNvSpPr txBox="1"/>
          <p:nvPr/>
        </p:nvSpPr>
        <p:spPr>
          <a:xfrm>
            <a:off x="5350113" y="1468124"/>
            <a:ext cx="5921822" cy="1200329"/>
          </a:xfrm>
          <a:prstGeom prst="rect">
            <a:avLst/>
          </a:prstGeom>
          <a:noFill/>
        </p:spPr>
        <p:txBody>
          <a:bodyPr wrap="square" rtlCol="0">
            <a:spAutoFit/>
          </a:bodyPr>
          <a:lstStyle/>
          <a:p>
            <a:pPr algn="ctr"/>
            <a:r>
              <a:rPr lang="en-US" sz="3600" b="1" dirty="0">
                <a:solidFill>
                  <a:schemeClr val="bg1"/>
                </a:solidFill>
              </a:rPr>
              <a:t>Peace &amp; Conflict Prevention/Resolution</a:t>
            </a:r>
          </a:p>
        </p:txBody>
      </p:sp>
      <p:sp>
        <p:nvSpPr>
          <p:cNvPr id="9" name="TextBox 8">
            <a:extLst>
              <a:ext uri="{FF2B5EF4-FFF2-40B4-BE49-F238E27FC236}">
                <a16:creationId xmlns:a16="http://schemas.microsoft.com/office/drawing/2014/main" id="{9454DED3-16B0-4E2E-B5DA-314085E01E6A}"/>
              </a:ext>
            </a:extLst>
          </p:cNvPr>
          <p:cNvSpPr txBox="1"/>
          <p:nvPr/>
        </p:nvSpPr>
        <p:spPr>
          <a:xfrm>
            <a:off x="5383660" y="3003266"/>
            <a:ext cx="6072026" cy="2308324"/>
          </a:xfrm>
          <a:prstGeom prst="rect">
            <a:avLst/>
          </a:prstGeom>
          <a:noFill/>
        </p:spPr>
        <p:txBody>
          <a:bodyPr wrap="square" rtlCol="0">
            <a:spAutoFit/>
          </a:bodyPr>
          <a:lstStyle/>
          <a:p>
            <a:pPr algn="ctr"/>
            <a:r>
              <a:rPr lang="en-US" sz="2800" dirty="0">
                <a:solidFill>
                  <a:schemeClr val="bg1"/>
                </a:solidFill>
              </a:rPr>
              <a:t>70 Million People Displaced…</a:t>
            </a:r>
          </a:p>
          <a:p>
            <a:pPr algn="ctr"/>
            <a:r>
              <a:rPr lang="en-US" sz="2800" dirty="0">
                <a:solidFill>
                  <a:schemeClr val="bg1"/>
                </a:solidFill>
              </a:rPr>
              <a:t>Half are children</a:t>
            </a:r>
          </a:p>
          <a:p>
            <a:pPr algn="ctr"/>
            <a:endParaRPr lang="en-US" sz="3200" dirty="0">
              <a:solidFill>
                <a:schemeClr val="bg1"/>
              </a:solidFill>
            </a:endParaRPr>
          </a:p>
          <a:p>
            <a:pPr algn="ctr"/>
            <a:r>
              <a:rPr lang="en-US" sz="2800" dirty="0">
                <a:solidFill>
                  <a:schemeClr val="bg1"/>
                </a:solidFill>
              </a:rPr>
              <a:t>Rotarians refuse to accept conflict</a:t>
            </a:r>
          </a:p>
          <a:p>
            <a:pPr algn="ctr"/>
            <a:r>
              <a:rPr lang="en-US" sz="2800" dirty="0">
                <a:solidFill>
                  <a:schemeClr val="bg1"/>
                </a:solidFill>
              </a:rPr>
              <a:t>as a ways of life</a:t>
            </a:r>
          </a:p>
        </p:txBody>
      </p:sp>
    </p:spTree>
    <p:extLst>
      <p:ext uri="{BB962C8B-B14F-4D97-AF65-F5344CB8AC3E}">
        <p14:creationId xmlns:p14="http://schemas.microsoft.com/office/powerpoint/2010/main" val="141562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down the street&#10;&#10;Description automatically generated">
            <a:extLst>
              <a:ext uri="{FF2B5EF4-FFF2-40B4-BE49-F238E27FC236}">
                <a16:creationId xmlns:a16="http://schemas.microsoft.com/office/drawing/2014/main" id="{AC11F770-E452-4E4F-B7AC-570851024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10" y="936362"/>
            <a:ext cx="3627848" cy="3627848"/>
          </a:xfrm>
          <a:prstGeom prst="rect">
            <a:avLst/>
          </a:prstGeom>
        </p:spPr>
      </p:pic>
      <p:pic>
        <p:nvPicPr>
          <p:cNvPr id="7" name="Picture 6" descr="A picture containing person, man, brushing, teeth&#10;&#10;Description automatically generated">
            <a:extLst>
              <a:ext uri="{FF2B5EF4-FFF2-40B4-BE49-F238E27FC236}">
                <a16:creationId xmlns:a16="http://schemas.microsoft.com/office/drawing/2014/main" id="{78CAB836-029F-4DAF-AC56-CBBCD095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786" y="1431662"/>
            <a:ext cx="4210050" cy="2628900"/>
          </a:xfrm>
          <a:prstGeom prst="rect">
            <a:avLst/>
          </a:prstGeom>
        </p:spPr>
      </p:pic>
      <p:sp>
        <p:nvSpPr>
          <p:cNvPr id="8" name="TextBox 7">
            <a:extLst>
              <a:ext uri="{FF2B5EF4-FFF2-40B4-BE49-F238E27FC236}">
                <a16:creationId xmlns:a16="http://schemas.microsoft.com/office/drawing/2014/main" id="{703CFA25-39AA-40DA-8ED0-1ABD9CE56FED}"/>
              </a:ext>
            </a:extLst>
          </p:cNvPr>
          <p:cNvSpPr txBox="1"/>
          <p:nvPr/>
        </p:nvSpPr>
        <p:spPr>
          <a:xfrm>
            <a:off x="610808" y="4677256"/>
            <a:ext cx="3185052" cy="1200329"/>
          </a:xfrm>
          <a:prstGeom prst="rect">
            <a:avLst/>
          </a:prstGeom>
          <a:noFill/>
        </p:spPr>
        <p:txBody>
          <a:bodyPr wrap="square" rtlCol="0">
            <a:spAutoFit/>
          </a:bodyPr>
          <a:lstStyle/>
          <a:p>
            <a:r>
              <a:rPr lang="en-US" sz="2400" dirty="0">
                <a:solidFill>
                  <a:schemeClr val="bg1"/>
                </a:solidFill>
              </a:rPr>
              <a:t>$60 million in grants was given last year to fight disease.</a:t>
            </a:r>
          </a:p>
        </p:txBody>
      </p:sp>
      <p:sp>
        <p:nvSpPr>
          <p:cNvPr id="9" name="TextBox 8">
            <a:extLst>
              <a:ext uri="{FF2B5EF4-FFF2-40B4-BE49-F238E27FC236}">
                <a16:creationId xmlns:a16="http://schemas.microsoft.com/office/drawing/2014/main" id="{9550F401-0984-40DB-8D9A-3336CF79DC1A}"/>
              </a:ext>
            </a:extLst>
          </p:cNvPr>
          <p:cNvSpPr txBox="1"/>
          <p:nvPr/>
        </p:nvSpPr>
        <p:spPr>
          <a:xfrm>
            <a:off x="4499813" y="474335"/>
            <a:ext cx="3238393" cy="1200329"/>
          </a:xfrm>
          <a:prstGeom prst="rect">
            <a:avLst/>
          </a:prstGeom>
          <a:noFill/>
        </p:spPr>
        <p:txBody>
          <a:bodyPr wrap="square" rtlCol="0">
            <a:spAutoFit/>
          </a:bodyPr>
          <a:lstStyle/>
          <a:p>
            <a:pPr algn="ctr"/>
            <a:r>
              <a:rPr lang="en-US" sz="3600" b="1" dirty="0">
                <a:solidFill>
                  <a:schemeClr val="bg1"/>
                </a:solidFill>
              </a:rPr>
              <a:t>Fighting Disease</a:t>
            </a:r>
          </a:p>
        </p:txBody>
      </p:sp>
      <p:sp>
        <p:nvSpPr>
          <p:cNvPr id="13" name="TextBox 12">
            <a:extLst>
              <a:ext uri="{FF2B5EF4-FFF2-40B4-BE49-F238E27FC236}">
                <a16:creationId xmlns:a16="http://schemas.microsoft.com/office/drawing/2014/main" id="{123824A4-4DCF-44FA-B11F-DF09835BF739}"/>
              </a:ext>
            </a:extLst>
          </p:cNvPr>
          <p:cNvSpPr txBox="1"/>
          <p:nvPr/>
        </p:nvSpPr>
        <p:spPr>
          <a:xfrm>
            <a:off x="8442160" y="4251016"/>
            <a:ext cx="3316133" cy="1569660"/>
          </a:xfrm>
          <a:prstGeom prst="rect">
            <a:avLst/>
          </a:prstGeom>
          <a:noFill/>
        </p:spPr>
        <p:txBody>
          <a:bodyPr wrap="square" rtlCol="0">
            <a:spAutoFit/>
          </a:bodyPr>
          <a:lstStyle/>
          <a:p>
            <a:r>
              <a:rPr lang="en-US" sz="2400" dirty="0">
                <a:solidFill>
                  <a:schemeClr val="bg1"/>
                </a:solidFill>
              </a:rPr>
              <a:t>99.9% reduction in polio cases since our program started in 1985,</a:t>
            </a:r>
          </a:p>
        </p:txBody>
      </p:sp>
      <p:pic>
        <p:nvPicPr>
          <p:cNvPr id="4" name="Picture 3" descr="A drawing of a cartoon character&#10;&#10;Description automatically generated">
            <a:extLst>
              <a:ext uri="{FF2B5EF4-FFF2-40B4-BE49-F238E27FC236}">
                <a16:creationId xmlns:a16="http://schemas.microsoft.com/office/drawing/2014/main" id="{BA296731-3DE9-4656-8EB3-A7721B1FE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737" y="1927054"/>
            <a:ext cx="2256546" cy="4064421"/>
          </a:xfrm>
          <a:prstGeom prst="rect">
            <a:avLst/>
          </a:prstGeom>
        </p:spPr>
      </p:pic>
    </p:spTree>
    <p:extLst>
      <p:ext uri="{BB962C8B-B14F-4D97-AF65-F5344CB8AC3E}">
        <p14:creationId xmlns:p14="http://schemas.microsoft.com/office/powerpoint/2010/main" val="118105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little, young&#10;&#10;Description automatically generated">
            <a:extLst>
              <a:ext uri="{FF2B5EF4-FFF2-40B4-BE49-F238E27FC236}">
                <a16:creationId xmlns:a16="http://schemas.microsoft.com/office/drawing/2014/main" id="{BDBEB6E0-B3DC-4CEF-841F-B68020A9D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059" y="3673814"/>
            <a:ext cx="3578225" cy="2667000"/>
          </a:xfrm>
          <a:prstGeom prst="rect">
            <a:avLst/>
          </a:prstGeom>
        </p:spPr>
      </p:pic>
      <p:pic>
        <p:nvPicPr>
          <p:cNvPr id="5" name="Picture 4" descr="A picture containing smiling, young, boy, people&#10;&#10;Description automatically generated">
            <a:extLst>
              <a:ext uri="{FF2B5EF4-FFF2-40B4-BE49-F238E27FC236}">
                <a16:creationId xmlns:a16="http://schemas.microsoft.com/office/drawing/2014/main" id="{DF1DC985-FCDD-4360-AF32-75BF29137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535" y="166543"/>
            <a:ext cx="3869551" cy="2332307"/>
          </a:xfrm>
          <a:prstGeom prst="rect">
            <a:avLst/>
          </a:prstGeom>
        </p:spPr>
      </p:pic>
      <p:pic>
        <p:nvPicPr>
          <p:cNvPr id="7" name="Picture 6" descr="A close up of a mans face&#10;&#10;Description automatically generated">
            <a:extLst>
              <a:ext uri="{FF2B5EF4-FFF2-40B4-BE49-F238E27FC236}">
                <a16:creationId xmlns:a16="http://schemas.microsoft.com/office/drawing/2014/main" id="{71931D25-7701-45F1-902E-A9910CB553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521" y="2045825"/>
            <a:ext cx="4424843" cy="2103776"/>
          </a:xfrm>
          <a:prstGeom prst="rect">
            <a:avLst/>
          </a:prstGeom>
        </p:spPr>
      </p:pic>
      <p:sp>
        <p:nvSpPr>
          <p:cNvPr id="10" name="TextBox 9">
            <a:extLst>
              <a:ext uri="{FF2B5EF4-FFF2-40B4-BE49-F238E27FC236}">
                <a16:creationId xmlns:a16="http://schemas.microsoft.com/office/drawing/2014/main" id="{4DE19DC6-5549-43C6-BE53-7BAB4E31A5B3}"/>
              </a:ext>
            </a:extLst>
          </p:cNvPr>
          <p:cNvSpPr txBox="1"/>
          <p:nvPr/>
        </p:nvSpPr>
        <p:spPr>
          <a:xfrm>
            <a:off x="5147780" y="677555"/>
            <a:ext cx="4367695" cy="646331"/>
          </a:xfrm>
          <a:prstGeom prst="rect">
            <a:avLst/>
          </a:prstGeom>
          <a:noFill/>
        </p:spPr>
        <p:txBody>
          <a:bodyPr wrap="square" rtlCol="0">
            <a:spAutoFit/>
          </a:bodyPr>
          <a:lstStyle/>
          <a:p>
            <a:r>
              <a:rPr lang="en-US" sz="3600" b="1" dirty="0">
                <a:solidFill>
                  <a:schemeClr val="bg1"/>
                </a:solidFill>
              </a:rPr>
              <a:t>Water &amp; Sanitation</a:t>
            </a:r>
          </a:p>
        </p:txBody>
      </p:sp>
      <p:sp>
        <p:nvSpPr>
          <p:cNvPr id="11" name="TextBox 10">
            <a:extLst>
              <a:ext uri="{FF2B5EF4-FFF2-40B4-BE49-F238E27FC236}">
                <a16:creationId xmlns:a16="http://schemas.microsoft.com/office/drawing/2014/main" id="{21FAFB0F-AE7D-4190-BDD1-C746C8547DF9}"/>
              </a:ext>
            </a:extLst>
          </p:cNvPr>
          <p:cNvSpPr txBox="1"/>
          <p:nvPr/>
        </p:nvSpPr>
        <p:spPr>
          <a:xfrm>
            <a:off x="8935555" y="1714020"/>
            <a:ext cx="2795036" cy="1569660"/>
          </a:xfrm>
          <a:prstGeom prst="rect">
            <a:avLst/>
          </a:prstGeom>
          <a:noFill/>
        </p:spPr>
        <p:txBody>
          <a:bodyPr wrap="square" rtlCol="0">
            <a:spAutoFit/>
          </a:bodyPr>
          <a:lstStyle/>
          <a:p>
            <a:pPr algn="ctr"/>
            <a:r>
              <a:rPr lang="en-US" sz="2400" dirty="0">
                <a:solidFill>
                  <a:schemeClr val="bg1"/>
                </a:solidFill>
              </a:rPr>
              <a:t>$24 is all it takes to provide one person with safe water.</a:t>
            </a:r>
          </a:p>
        </p:txBody>
      </p:sp>
      <p:sp>
        <p:nvSpPr>
          <p:cNvPr id="12" name="TextBox 11">
            <a:extLst>
              <a:ext uri="{FF2B5EF4-FFF2-40B4-BE49-F238E27FC236}">
                <a16:creationId xmlns:a16="http://schemas.microsoft.com/office/drawing/2014/main" id="{FAEDAA20-1891-4EDE-AF3D-55DAEF23A90A}"/>
              </a:ext>
            </a:extLst>
          </p:cNvPr>
          <p:cNvSpPr txBox="1"/>
          <p:nvPr/>
        </p:nvSpPr>
        <p:spPr>
          <a:xfrm>
            <a:off x="1078787" y="4518185"/>
            <a:ext cx="5486400" cy="1569660"/>
          </a:xfrm>
          <a:prstGeom prst="rect">
            <a:avLst/>
          </a:prstGeom>
          <a:noFill/>
        </p:spPr>
        <p:txBody>
          <a:bodyPr wrap="square" rtlCol="0">
            <a:spAutoFit/>
          </a:bodyPr>
          <a:lstStyle/>
          <a:p>
            <a:pPr algn="ctr"/>
            <a:r>
              <a:rPr lang="en-US" sz="2400" dirty="0">
                <a:solidFill>
                  <a:schemeClr val="bg1"/>
                </a:solidFill>
              </a:rPr>
              <a:t>110 schools in Ghana have better sanitation and hygiene thanks to the Rotary-US Agency for International Development (USAID) partnership.</a:t>
            </a:r>
          </a:p>
        </p:txBody>
      </p:sp>
    </p:spTree>
    <p:extLst>
      <p:ext uri="{BB962C8B-B14F-4D97-AF65-F5344CB8AC3E}">
        <p14:creationId xmlns:p14="http://schemas.microsoft.com/office/powerpoint/2010/main" val="298780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building, child&#10;&#10;Description automatically generated">
            <a:extLst>
              <a:ext uri="{FF2B5EF4-FFF2-40B4-BE49-F238E27FC236}">
                <a16:creationId xmlns:a16="http://schemas.microsoft.com/office/drawing/2014/main" id="{E58C571B-885C-4E3B-BE7B-A1E6FA41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90" y="1555946"/>
            <a:ext cx="3432639" cy="3432639"/>
          </a:xfrm>
          <a:prstGeom prst="rect">
            <a:avLst/>
          </a:prstGeom>
        </p:spPr>
      </p:pic>
      <p:pic>
        <p:nvPicPr>
          <p:cNvPr id="7" name="Picture 6" descr="A person lying on a bed&#10;&#10;Description automatically generated">
            <a:extLst>
              <a:ext uri="{FF2B5EF4-FFF2-40B4-BE49-F238E27FC236}">
                <a16:creationId xmlns:a16="http://schemas.microsoft.com/office/drawing/2014/main" id="{4FACC2A5-587B-445D-AED2-7A2B74773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891" y="1555946"/>
            <a:ext cx="3536558" cy="3536558"/>
          </a:xfrm>
          <a:prstGeom prst="rect">
            <a:avLst/>
          </a:prstGeom>
        </p:spPr>
      </p:pic>
      <p:pic>
        <p:nvPicPr>
          <p:cNvPr id="9" name="Picture 8" descr="A picture containing person, grass, outdoor, boy&#10;&#10;Description automatically generated">
            <a:extLst>
              <a:ext uri="{FF2B5EF4-FFF2-40B4-BE49-F238E27FC236}">
                <a16:creationId xmlns:a16="http://schemas.microsoft.com/office/drawing/2014/main" id="{8818E6F3-80E7-42B4-87C0-0FC87FF9B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497" y="1555946"/>
            <a:ext cx="3536558" cy="3536558"/>
          </a:xfrm>
          <a:prstGeom prst="rect">
            <a:avLst/>
          </a:prstGeom>
        </p:spPr>
      </p:pic>
      <p:sp>
        <p:nvSpPr>
          <p:cNvPr id="10" name="TextBox 9">
            <a:extLst>
              <a:ext uri="{FF2B5EF4-FFF2-40B4-BE49-F238E27FC236}">
                <a16:creationId xmlns:a16="http://schemas.microsoft.com/office/drawing/2014/main" id="{D1AEA6EA-F068-4A06-ABF0-91250E8615E0}"/>
              </a:ext>
            </a:extLst>
          </p:cNvPr>
          <p:cNvSpPr txBox="1"/>
          <p:nvPr/>
        </p:nvSpPr>
        <p:spPr>
          <a:xfrm>
            <a:off x="2745982" y="485004"/>
            <a:ext cx="7102868" cy="646331"/>
          </a:xfrm>
          <a:prstGeom prst="rect">
            <a:avLst/>
          </a:prstGeom>
          <a:noFill/>
        </p:spPr>
        <p:txBody>
          <a:bodyPr wrap="square" rtlCol="0">
            <a:spAutoFit/>
          </a:bodyPr>
          <a:lstStyle/>
          <a:p>
            <a:r>
              <a:rPr lang="en-US" sz="3600" b="1" dirty="0">
                <a:solidFill>
                  <a:schemeClr val="bg1"/>
                </a:solidFill>
              </a:rPr>
              <a:t>Saving Mothers and Children</a:t>
            </a:r>
          </a:p>
        </p:txBody>
      </p:sp>
      <p:sp>
        <p:nvSpPr>
          <p:cNvPr id="11" name="TextBox 10">
            <a:extLst>
              <a:ext uri="{FF2B5EF4-FFF2-40B4-BE49-F238E27FC236}">
                <a16:creationId xmlns:a16="http://schemas.microsoft.com/office/drawing/2014/main" id="{DA7E8F8F-A2B2-42F4-8AB8-8D07E9FD8D96}"/>
              </a:ext>
            </a:extLst>
          </p:cNvPr>
          <p:cNvSpPr txBox="1"/>
          <p:nvPr/>
        </p:nvSpPr>
        <p:spPr>
          <a:xfrm>
            <a:off x="608186" y="5517115"/>
            <a:ext cx="11183590" cy="461665"/>
          </a:xfrm>
          <a:prstGeom prst="rect">
            <a:avLst/>
          </a:prstGeom>
          <a:noFill/>
        </p:spPr>
        <p:txBody>
          <a:bodyPr wrap="square" rtlCol="0">
            <a:spAutoFit/>
          </a:bodyPr>
          <a:lstStyle/>
          <a:p>
            <a:r>
              <a:rPr lang="en-US" sz="2400" dirty="0">
                <a:solidFill>
                  <a:schemeClr val="bg1"/>
                </a:solidFill>
              </a:rPr>
              <a:t>6 Million Children Under The Age Of Five Die Each Year Because Of Malnutrition</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1024" y="-192844"/>
            <a:ext cx="3876753" cy="1535442"/>
          </a:xfrm>
          <a:prstGeom prst="rect">
            <a:avLst/>
          </a:prstGeom>
        </p:spPr>
      </p:pic>
    </p:spTree>
    <p:extLst>
      <p:ext uri="{BB962C8B-B14F-4D97-AF65-F5344CB8AC3E}">
        <p14:creationId xmlns:p14="http://schemas.microsoft.com/office/powerpoint/2010/main" val="157572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C13DAEEA-A5BD-42E1-81AC-06FE65E6D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92" y="422247"/>
            <a:ext cx="3102859" cy="3102859"/>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0B109BBF-7E95-4F02-8B8F-E17C60BE7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200" y="3648397"/>
            <a:ext cx="3555251" cy="2487639"/>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86F2B385-ACFD-4D6C-9665-E22B79F87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793" y="1527320"/>
            <a:ext cx="4468865" cy="3192046"/>
          </a:xfrm>
          <a:prstGeom prst="rect">
            <a:avLst/>
          </a:prstGeom>
        </p:spPr>
      </p:pic>
      <p:sp>
        <p:nvSpPr>
          <p:cNvPr id="8" name="TextBox 7">
            <a:extLst>
              <a:ext uri="{FF2B5EF4-FFF2-40B4-BE49-F238E27FC236}">
                <a16:creationId xmlns:a16="http://schemas.microsoft.com/office/drawing/2014/main" id="{70DBC2E5-30C5-4F01-9D31-5E426AFA64AF}"/>
              </a:ext>
            </a:extLst>
          </p:cNvPr>
          <p:cNvSpPr txBox="1"/>
          <p:nvPr/>
        </p:nvSpPr>
        <p:spPr>
          <a:xfrm>
            <a:off x="8457200" y="2085090"/>
            <a:ext cx="3440274" cy="1200329"/>
          </a:xfrm>
          <a:prstGeom prst="rect">
            <a:avLst/>
          </a:prstGeom>
          <a:noFill/>
        </p:spPr>
        <p:txBody>
          <a:bodyPr wrap="square" rtlCol="0">
            <a:spAutoFit/>
          </a:bodyPr>
          <a:lstStyle/>
          <a:p>
            <a:pPr algn="ctr"/>
            <a:r>
              <a:rPr lang="en-US" sz="2400" dirty="0">
                <a:solidFill>
                  <a:schemeClr val="bg1"/>
                </a:solidFill>
              </a:rPr>
              <a:t>More than 775 million over the age of 15 are illiterate.</a:t>
            </a:r>
          </a:p>
        </p:txBody>
      </p:sp>
      <p:sp>
        <p:nvSpPr>
          <p:cNvPr id="9" name="TextBox 8">
            <a:extLst>
              <a:ext uri="{FF2B5EF4-FFF2-40B4-BE49-F238E27FC236}">
                <a16:creationId xmlns:a16="http://schemas.microsoft.com/office/drawing/2014/main" id="{AE625499-3CB6-42E4-971B-A85B47DF15A5}"/>
              </a:ext>
            </a:extLst>
          </p:cNvPr>
          <p:cNvSpPr txBox="1"/>
          <p:nvPr/>
        </p:nvSpPr>
        <p:spPr>
          <a:xfrm>
            <a:off x="4304934" y="448560"/>
            <a:ext cx="5077191" cy="646331"/>
          </a:xfrm>
          <a:prstGeom prst="rect">
            <a:avLst/>
          </a:prstGeom>
          <a:noFill/>
        </p:spPr>
        <p:txBody>
          <a:bodyPr wrap="square" rtlCol="0">
            <a:spAutoFit/>
          </a:bodyPr>
          <a:lstStyle/>
          <a:p>
            <a:r>
              <a:rPr lang="en-US" sz="3600" b="1" dirty="0">
                <a:solidFill>
                  <a:schemeClr val="bg1"/>
                </a:solidFill>
              </a:rPr>
              <a:t>Supporting Education</a:t>
            </a:r>
          </a:p>
        </p:txBody>
      </p:sp>
    </p:spTree>
    <p:extLst>
      <p:ext uri="{BB962C8B-B14F-4D97-AF65-F5344CB8AC3E}">
        <p14:creationId xmlns:p14="http://schemas.microsoft.com/office/powerpoint/2010/main" val="8048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0B7E6F-EFB5-4024-8D45-C5816FC0055C}"/>
              </a:ext>
            </a:extLst>
          </p:cNvPr>
          <p:cNvSpPr txBox="1"/>
          <p:nvPr/>
        </p:nvSpPr>
        <p:spPr>
          <a:xfrm>
            <a:off x="4352437" y="-14285"/>
            <a:ext cx="3954523" cy="1077218"/>
          </a:xfrm>
          <a:prstGeom prst="rect">
            <a:avLst/>
          </a:prstGeom>
          <a:noFill/>
        </p:spPr>
        <p:txBody>
          <a:bodyPr wrap="square" rtlCol="0">
            <a:spAutoFit/>
          </a:bodyPr>
          <a:lstStyle/>
          <a:p>
            <a:pPr algn="ctr"/>
            <a:r>
              <a:rPr lang="en-US" sz="3200" dirty="0">
                <a:solidFill>
                  <a:schemeClr val="accent3"/>
                </a:solidFill>
              </a:rPr>
              <a:t>What Is Rotary?</a:t>
            </a:r>
          </a:p>
          <a:p>
            <a:pPr algn="ctr"/>
            <a:r>
              <a:rPr lang="en-US" sz="3200" b="1" dirty="0">
                <a:solidFill>
                  <a:srgbClr val="FFBE10"/>
                </a:solidFill>
              </a:rPr>
              <a:t>People Of Action</a:t>
            </a:r>
          </a:p>
        </p:txBody>
      </p:sp>
      <p:pic>
        <p:nvPicPr>
          <p:cNvPr id="13" name="Picture 12">
            <a:extLst>
              <a:ext uri="{FF2B5EF4-FFF2-40B4-BE49-F238E27FC236}">
                <a16:creationId xmlns:a16="http://schemas.microsoft.com/office/drawing/2014/main" id="{F1E4B806-7EC8-422B-9FE1-4171E01B4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92" y="1166389"/>
            <a:ext cx="3811047" cy="2372270"/>
          </a:xfrm>
          <a:prstGeom prst="rect">
            <a:avLst/>
          </a:prstGeom>
        </p:spPr>
      </p:pic>
      <p:pic>
        <p:nvPicPr>
          <p:cNvPr id="15" name="Picture 14">
            <a:extLst>
              <a:ext uri="{FF2B5EF4-FFF2-40B4-BE49-F238E27FC236}">
                <a16:creationId xmlns:a16="http://schemas.microsoft.com/office/drawing/2014/main" id="{01A8B32F-0E9E-4289-98F9-D1628AA49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92" y="3759413"/>
            <a:ext cx="3490020" cy="2604646"/>
          </a:xfrm>
          <a:prstGeom prst="rect">
            <a:avLst/>
          </a:prstGeom>
        </p:spPr>
      </p:pic>
      <p:pic>
        <p:nvPicPr>
          <p:cNvPr id="3" name="Picture 2">
            <a:extLst>
              <a:ext uri="{FF2B5EF4-FFF2-40B4-BE49-F238E27FC236}">
                <a16:creationId xmlns:a16="http://schemas.microsoft.com/office/drawing/2014/main" id="{D4AC534F-CBAF-4671-B57D-910143B02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0982" y="1151742"/>
            <a:ext cx="3954523" cy="2460592"/>
          </a:xfrm>
          <a:prstGeom prst="rect">
            <a:avLst/>
          </a:prstGeom>
        </p:spPr>
      </p:pic>
      <p:pic>
        <p:nvPicPr>
          <p:cNvPr id="6" name="Picture 5">
            <a:extLst>
              <a:ext uri="{FF2B5EF4-FFF2-40B4-BE49-F238E27FC236}">
                <a16:creationId xmlns:a16="http://schemas.microsoft.com/office/drawing/2014/main" id="{34DEDB76-44E2-44FE-89E3-8ACF9B3D4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5548" y="1166389"/>
            <a:ext cx="3954523" cy="2460592"/>
          </a:xfrm>
          <a:prstGeom prst="rect">
            <a:avLst/>
          </a:prstGeom>
        </p:spPr>
      </p:pic>
      <p:pic>
        <p:nvPicPr>
          <p:cNvPr id="8" name="Picture 7">
            <a:extLst>
              <a:ext uri="{FF2B5EF4-FFF2-40B4-BE49-F238E27FC236}">
                <a16:creationId xmlns:a16="http://schemas.microsoft.com/office/drawing/2014/main" id="{39F94C20-931B-4F17-BF9E-4978C5267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3005" y="3759413"/>
            <a:ext cx="4210050" cy="2628900"/>
          </a:xfrm>
          <a:prstGeom prst="rect">
            <a:avLst/>
          </a:prstGeom>
        </p:spPr>
      </p:pic>
      <p:pic>
        <p:nvPicPr>
          <p:cNvPr id="10" name="Picture 9">
            <a:extLst>
              <a:ext uri="{FF2B5EF4-FFF2-40B4-BE49-F238E27FC236}">
                <a16:creationId xmlns:a16="http://schemas.microsoft.com/office/drawing/2014/main" id="{0B62721F-1F89-4A14-ACD1-8903FF9F4A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6960" y="3740363"/>
            <a:ext cx="3838575" cy="2667000"/>
          </a:xfrm>
          <a:prstGeom prst="rect">
            <a:avLst/>
          </a:prstGeom>
        </p:spPr>
      </p:pic>
    </p:spTree>
    <p:extLst>
      <p:ext uri="{BB962C8B-B14F-4D97-AF65-F5344CB8AC3E}">
        <p14:creationId xmlns:p14="http://schemas.microsoft.com/office/powerpoint/2010/main" val="52792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person, outdoor, holding&#10;&#10;Description automatically generated">
            <a:extLst>
              <a:ext uri="{FF2B5EF4-FFF2-40B4-BE49-F238E27FC236}">
                <a16:creationId xmlns:a16="http://schemas.microsoft.com/office/drawing/2014/main" id="{C59FAF7A-176F-4573-85DF-D6F4EBE40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93" y="757503"/>
            <a:ext cx="3329835" cy="3329835"/>
          </a:xfrm>
          <a:prstGeom prst="rect">
            <a:avLst/>
          </a:prstGeom>
        </p:spPr>
      </p:pic>
      <p:pic>
        <p:nvPicPr>
          <p:cNvPr id="5" name="Picture 4" descr="A picture containing indoor, person, man, table&#10;&#10;Description automatically generated">
            <a:extLst>
              <a:ext uri="{FF2B5EF4-FFF2-40B4-BE49-F238E27FC236}">
                <a16:creationId xmlns:a16="http://schemas.microsoft.com/office/drawing/2014/main" id="{D761343A-63C4-49F4-90AA-ECDBB8376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220" y="2148370"/>
            <a:ext cx="3329835" cy="3329835"/>
          </a:xfrm>
          <a:prstGeom prst="rect">
            <a:avLst/>
          </a:prstGeom>
        </p:spPr>
      </p:pic>
      <p:pic>
        <p:nvPicPr>
          <p:cNvPr id="7" name="Picture 6" descr="A picture containing person, table, indoor, food&#10;&#10;Description automatically generated">
            <a:extLst>
              <a:ext uri="{FF2B5EF4-FFF2-40B4-BE49-F238E27FC236}">
                <a16:creationId xmlns:a16="http://schemas.microsoft.com/office/drawing/2014/main" id="{FF42A99C-E897-4667-BA2D-CF970695A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2147" y="3324225"/>
            <a:ext cx="3903410" cy="2788150"/>
          </a:xfrm>
          <a:prstGeom prst="rect">
            <a:avLst/>
          </a:prstGeom>
        </p:spPr>
      </p:pic>
      <p:sp>
        <p:nvSpPr>
          <p:cNvPr id="8" name="TextBox 7">
            <a:extLst>
              <a:ext uri="{FF2B5EF4-FFF2-40B4-BE49-F238E27FC236}">
                <a16:creationId xmlns:a16="http://schemas.microsoft.com/office/drawing/2014/main" id="{44B8DF92-6123-45CC-B007-DC40DEBBA585}"/>
              </a:ext>
            </a:extLst>
          </p:cNvPr>
          <p:cNvSpPr txBox="1"/>
          <p:nvPr/>
        </p:nvSpPr>
        <p:spPr>
          <a:xfrm>
            <a:off x="4004676" y="556320"/>
            <a:ext cx="6034674" cy="646331"/>
          </a:xfrm>
          <a:prstGeom prst="rect">
            <a:avLst/>
          </a:prstGeom>
          <a:noFill/>
        </p:spPr>
        <p:txBody>
          <a:bodyPr wrap="square" rtlCol="0">
            <a:spAutoFit/>
          </a:bodyPr>
          <a:lstStyle/>
          <a:p>
            <a:r>
              <a:rPr lang="en-US" sz="3600" b="1" dirty="0">
                <a:solidFill>
                  <a:schemeClr val="bg1"/>
                </a:solidFill>
              </a:rPr>
              <a:t>Growing Local Economies</a:t>
            </a:r>
          </a:p>
        </p:txBody>
      </p:sp>
      <p:sp>
        <p:nvSpPr>
          <p:cNvPr id="9" name="TextBox 8">
            <a:extLst>
              <a:ext uri="{FF2B5EF4-FFF2-40B4-BE49-F238E27FC236}">
                <a16:creationId xmlns:a16="http://schemas.microsoft.com/office/drawing/2014/main" id="{62B43E1D-46F4-4912-AA4F-C0657A67C3BB}"/>
              </a:ext>
            </a:extLst>
          </p:cNvPr>
          <p:cNvSpPr txBox="1"/>
          <p:nvPr/>
        </p:nvSpPr>
        <p:spPr>
          <a:xfrm>
            <a:off x="7922147" y="1432789"/>
            <a:ext cx="3903410" cy="1431161"/>
          </a:xfrm>
          <a:prstGeom prst="rect">
            <a:avLst/>
          </a:prstGeom>
          <a:noFill/>
        </p:spPr>
        <p:txBody>
          <a:bodyPr wrap="square" rtlCol="0">
            <a:spAutoFit/>
          </a:bodyPr>
          <a:lstStyle/>
          <a:p>
            <a:r>
              <a:rPr lang="en-US" sz="2000" dirty="0">
                <a:solidFill>
                  <a:schemeClr val="bg1"/>
                </a:solidFill>
              </a:rPr>
              <a:t>Nearly 800 million live on less than $1.90 a day.</a:t>
            </a:r>
          </a:p>
          <a:p>
            <a:endParaRPr lang="en-US" sz="700" dirty="0">
              <a:solidFill>
                <a:schemeClr val="bg1"/>
              </a:solidFill>
            </a:endParaRPr>
          </a:p>
          <a:p>
            <a:r>
              <a:rPr lang="en-US" sz="2000" dirty="0">
                <a:solidFill>
                  <a:schemeClr val="bg1"/>
                </a:solidFill>
              </a:rPr>
              <a:t>Last year Rotary spent $9.2 million to grow local economies.</a:t>
            </a:r>
          </a:p>
        </p:txBody>
      </p:sp>
    </p:spTree>
    <p:extLst>
      <p:ext uri="{BB962C8B-B14F-4D97-AF65-F5344CB8AC3E}">
        <p14:creationId xmlns:p14="http://schemas.microsoft.com/office/powerpoint/2010/main" val="3873388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78A07-4C21-4497-B18D-D1CF313943B8}"/>
              </a:ext>
            </a:extLst>
          </p:cNvPr>
          <p:cNvSpPr txBox="1"/>
          <p:nvPr/>
        </p:nvSpPr>
        <p:spPr>
          <a:xfrm>
            <a:off x="2837911" y="585942"/>
            <a:ext cx="6573329" cy="646331"/>
          </a:xfrm>
          <a:prstGeom prst="rect">
            <a:avLst/>
          </a:prstGeom>
          <a:noFill/>
        </p:spPr>
        <p:txBody>
          <a:bodyPr wrap="square" rtlCol="0">
            <a:spAutoFit/>
          </a:bodyPr>
          <a:lstStyle/>
          <a:p>
            <a:pPr algn="ctr"/>
            <a:r>
              <a:rPr lang="en-US" sz="3600" b="1" dirty="0">
                <a:solidFill>
                  <a:schemeClr val="bg1"/>
                </a:solidFill>
              </a:rPr>
              <a:t>Supporting The Environment</a:t>
            </a:r>
          </a:p>
        </p:txBody>
      </p:sp>
      <p:pic>
        <p:nvPicPr>
          <p:cNvPr id="4" name="Picture 3" descr="A group of people standing in the grass&#10;&#10;Description automatically generated">
            <a:extLst>
              <a:ext uri="{FF2B5EF4-FFF2-40B4-BE49-F238E27FC236}">
                <a16:creationId xmlns:a16="http://schemas.microsoft.com/office/drawing/2014/main" id="{70A878DD-1387-49BC-B797-61BB46F0D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31" y="1907654"/>
            <a:ext cx="3521583" cy="2674620"/>
          </a:xfrm>
          <a:prstGeom prst="rect">
            <a:avLst/>
          </a:prstGeom>
        </p:spPr>
      </p:pic>
      <p:pic>
        <p:nvPicPr>
          <p:cNvPr id="6" name="Picture 5" descr="A picture containing water, person, food, standing&#10;&#10;Description automatically generated">
            <a:extLst>
              <a:ext uri="{FF2B5EF4-FFF2-40B4-BE49-F238E27FC236}">
                <a16:creationId xmlns:a16="http://schemas.microsoft.com/office/drawing/2014/main" id="{8FD16BED-F894-4DFD-BE58-2C7E864A8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5600" y="2035546"/>
            <a:ext cx="3398822" cy="2267014"/>
          </a:xfrm>
          <a:prstGeom prst="rect">
            <a:avLst/>
          </a:prstGeom>
        </p:spPr>
      </p:pic>
      <p:pic>
        <p:nvPicPr>
          <p:cNvPr id="8" name="Picture 7" descr="A close up of a tree&#10;&#10;Description automatically generated">
            <a:extLst>
              <a:ext uri="{FF2B5EF4-FFF2-40B4-BE49-F238E27FC236}">
                <a16:creationId xmlns:a16="http://schemas.microsoft.com/office/drawing/2014/main" id="{B29382A8-8DA4-44C9-A2E4-F6359CD0E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3322" y="1558043"/>
            <a:ext cx="3743422" cy="3743422"/>
          </a:xfrm>
          <a:prstGeom prst="rect">
            <a:avLst/>
          </a:prstGeom>
        </p:spPr>
      </p:pic>
    </p:spTree>
    <p:extLst>
      <p:ext uri="{BB962C8B-B14F-4D97-AF65-F5344CB8AC3E}">
        <p14:creationId xmlns:p14="http://schemas.microsoft.com/office/powerpoint/2010/main" val="3842212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r>
              <a:rPr lang="en-US" sz="3600" b="1" dirty="0">
                <a:solidFill>
                  <a:schemeClr val="bg1"/>
                </a:solidFill>
              </a:rPr>
              <a:t>Rotary International District 7545</a:t>
            </a:r>
          </a:p>
        </p:txBody>
      </p:sp>
      <p:sp>
        <p:nvSpPr>
          <p:cNvPr id="13" name="TextBox 12">
            <a:extLst>
              <a:ext uri="{FF2B5EF4-FFF2-40B4-BE49-F238E27FC236}">
                <a16:creationId xmlns:a16="http://schemas.microsoft.com/office/drawing/2014/main" id="{8B69FB5B-61A9-429D-B57B-0A05B23A79FD}"/>
              </a:ext>
            </a:extLst>
          </p:cNvPr>
          <p:cNvSpPr txBox="1"/>
          <p:nvPr/>
        </p:nvSpPr>
        <p:spPr>
          <a:xfrm>
            <a:off x="1136990" y="5457719"/>
            <a:ext cx="2263435" cy="707886"/>
          </a:xfrm>
          <a:prstGeom prst="rect">
            <a:avLst/>
          </a:prstGeom>
          <a:noFill/>
        </p:spPr>
        <p:txBody>
          <a:bodyPr wrap="square" rtlCol="0">
            <a:spAutoFit/>
          </a:bodyPr>
          <a:lstStyle/>
          <a:p>
            <a:pPr algn="ctr"/>
            <a:r>
              <a:rPr lang="en-US" sz="2000" dirty="0">
                <a:solidFill>
                  <a:schemeClr val="bg1"/>
                </a:solidFill>
              </a:rPr>
              <a:t>54 Clubs and 1,800+ Members</a:t>
            </a:r>
          </a:p>
        </p:txBody>
      </p:sp>
      <p:grpSp>
        <p:nvGrpSpPr>
          <p:cNvPr id="15" name="Group 14"/>
          <p:cNvGrpSpPr/>
          <p:nvPr/>
        </p:nvGrpSpPr>
        <p:grpSpPr>
          <a:xfrm>
            <a:off x="4514293" y="2465393"/>
            <a:ext cx="3943805" cy="3943805"/>
            <a:chOff x="0" y="0"/>
            <a:chExt cx="2686050" cy="268605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6050" cy="2619375"/>
            </a:xfrm>
            <a:prstGeom prst="rect">
              <a:avLst/>
            </a:prstGeom>
          </p:spPr>
        </p:pic>
        <p:sp>
          <p:nvSpPr>
            <p:cNvPr id="17" name="Oval 16"/>
            <p:cNvSpPr/>
            <p:nvPr/>
          </p:nvSpPr>
          <p:spPr>
            <a:xfrm>
              <a:off x="1619250" y="2419350"/>
              <a:ext cx="314325" cy="266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8" name="TextBox 17"/>
          <p:cNvSpPr txBox="1"/>
          <p:nvPr/>
        </p:nvSpPr>
        <p:spPr>
          <a:xfrm>
            <a:off x="8930962" y="2850697"/>
            <a:ext cx="2797561" cy="1754326"/>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bg1"/>
                </a:solidFill>
              </a:rPr>
              <a:t>1.2 million Rotarians</a:t>
            </a:r>
          </a:p>
          <a:p>
            <a:pPr marL="285750" indent="-285750">
              <a:buFont typeface="Arial" panose="020B0604020202020204" pitchFamily="34" charset="0"/>
              <a:buChar char="•"/>
            </a:pPr>
            <a:r>
              <a:rPr lang="en-US" sz="2000" dirty="0">
                <a:solidFill>
                  <a:schemeClr val="bg1"/>
                </a:solidFill>
              </a:rPr>
              <a:t>In 200 countries</a:t>
            </a:r>
          </a:p>
          <a:p>
            <a:pPr marL="285750" indent="-285750">
              <a:buFont typeface="Arial" panose="020B0604020202020204" pitchFamily="34" charset="0"/>
              <a:buChar char="•"/>
            </a:pPr>
            <a:r>
              <a:rPr lang="en-US" sz="2800" b="1" dirty="0">
                <a:solidFill>
                  <a:schemeClr val="bg1"/>
                </a:solidFill>
                <a:effectLst>
                  <a:outerShdw blurRad="50800" dist="38100" dir="2700000" algn="tl">
                    <a:srgbClr val="FF0000">
                      <a:alpha val="49000"/>
                    </a:srgbClr>
                  </a:outerShdw>
                </a:effectLst>
              </a:rPr>
              <a:t>36,000 clubs</a:t>
            </a:r>
          </a:p>
          <a:p>
            <a:pPr marL="285750" indent="-285750">
              <a:buFont typeface="Arial" panose="020B0604020202020204" pitchFamily="34" charset="0"/>
              <a:buChar char="•"/>
            </a:pPr>
            <a:r>
              <a:rPr lang="en-US" sz="2000" dirty="0">
                <a:solidFill>
                  <a:schemeClr val="bg1"/>
                </a:solidFill>
              </a:rPr>
              <a:t>535 districts</a:t>
            </a:r>
          </a:p>
          <a:p>
            <a:pPr marL="285750" indent="-285750">
              <a:buFont typeface="Arial" panose="020B0604020202020204" pitchFamily="34" charset="0"/>
              <a:buChar char="•"/>
            </a:pPr>
            <a:r>
              <a:rPr lang="en-US" sz="2000" dirty="0">
                <a:solidFill>
                  <a:schemeClr val="bg1"/>
                </a:solidFill>
              </a:rPr>
              <a:t>34 zones</a:t>
            </a:r>
          </a:p>
        </p:txBody>
      </p:sp>
      <p:sp>
        <p:nvSpPr>
          <p:cNvPr id="2" name="TextBox 1"/>
          <p:cNvSpPr txBox="1"/>
          <p:nvPr/>
        </p:nvSpPr>
        <p:spPr>
          <a:xfrm>
            <a:off x="5464120" y="1832963"/>
            <a:ext cx="2044149" cy="523220"/>
          </a:xfrm>
          <a:prstGeom prst="rect">
            <a:avLst/>
          </a:prstGeom>
          <a:noFill/>
        </p:spPr>
        <p:txBody>
          <a:bodyPr wrap="none" rtlCol="0">
            <a:spAutoFit/>
          </a:bodyPr>
          <a:lstStyle/>
          <a:p>
            <a:r>
              <a:rPr lang="en-US" sz="2800" b="1" u="sng" dirty="0">
                <a:solidFill>
                  <a:schemeClr val="bg1"/>
                </a:solidFill>
              </a:rPr>
              <a:t>Zone 33/34</a:t>
            </a:r>
          </a:p>
        </p:txBody>
      </p:sp>
      <p:sp>
        <p:nvSpPr>
          <p:cNvPr id="20" name="TextBox 19"/>
          <p:cNvSpPr txBox="1"/>
          <p:nvPr/>
        </p:nvSpPr>
        <p:spPr>
          <a:xfrm>
            <a:off x="9485747" y="2356183"/>
            <a:ext cx="1992790" cy="523220"/>
          </a:xfrm>
          <a:prstGeom prst="rect">
            <a:avLst/>
          </a:prstGeom>
          <a:noFill/>
        </p:spPr>
        <p:txBody>
          <a:bodyPr wrap="none" rtlCol="0">
            <a:spAutoFit/>
          </a:bodyPr>
          <a:lstStyle/>
          <a:p>
            <a:r>
              <a:rPr lang="en-US" sz="2800" b="1" u="sng" dirty="0">
                <a:solidFill>
                  <a:schemeClr val="bg1"/>
                </a:solidFill>
              </a:rPr>
              <a:t>Worldwide</a:t>
            </a:r>
          </a:p>
        </p:txBody>
      </p:sp>
      <p:sp>
        <p:nvSpPr>
          <p:cNvPr id="21" name="TextBox 20"/>
          <p:cNvSpPr txBox="1"/>
          <p:nvPr/>
        </p:nvSpPr>
        <p:spPr>
          <a:xfrm>
            <a:off x="1173246" y="2203783"/>
            <a:ext cx="2324675" cy="523220"/>
          </a:xfrm>
          <a:prstGeom prst="rect">
            <a:avLst/>
          </a:prstGeom>
          <a:noFill/>
        </p:spPr>
        <p:txBody>
          <a:bodyPr wrap="none" rtlCol="0">
            <a:spAutoFit/>
          </a:bodyPr>
          <a:lstStyle/>
          <a:p>
            <a:r>
              <a:rPr lang="en-US" sz="2800" b="1" u="sng" dirty="0">
                <a:solidFill>
                  <a:schemeClr val="bg1"/>
                </a:solidFill>
              </a:rPr>
              <a:t>District 7545</a:t>
            </a:r>
          </a:p>
        </p:txBody>
      </p:sp>
      <p:grpSp>
        <p:nvGrpSpPr>
          <p:cNvPr id="9" name="Group 8"/>
          <p:cNvGrpSpPr/>
          <p:nvPr/>
        </p:nvGrpSpPr>
        <p:grpSpPr>
          <a:xfrm>
            <a:off x="1392329" y="2929217"/>
            <a:ext cx="1886507" cy="2326287"/>
            <a:chOff x="988079" y="-363225"/>
            <a:chExt cx="5412721" cy="6674527"/>
          </a:xfrm>
        </p:grpSpPr>
        <p:pic>
          <p:nvPicPr>
            <p:cNvPr id="3" name="Picture 2"/>
            <p:cNvPicPr>
              <a:picLocks noChangeAspect="1"/>
            </p:cNvPicPr>
            <p:nvPr/>
          </p:nvPicPr>
          <p:blipFill>
            <a:blip r:embed="rId4"/>
            <a:stretch>
              <a:fillRect/>
            </a:stretch>
          </p:blipFill>
          <p:spPr>
            <a:xfrm>
              <a:off x="988079" y="-363225"/>
              <a:ext cx="5346751" cy="6674527"/>
            </a:xfrm>
            <a:prstGeom prst="rect">
              <a:avLst/>
            </a:prstGeom>
            <a:solidFill>
              <a:schemeClr val="bg1"/>
            </a:solidFill>
          </p:spPr>
        </p:pic>
        <p:sp>
          <p:nvSpPr>
            <p:cNvPr id="4" name="Freeform 3"/>
            <p:cNvSpPr/>
            <p:nvPr/>
          </p:nvSpPr>
          <p:spPr>
            <a:xfrm>
              <a:off x="5762625" y="2171700"/>
              <a:ext cx="600075" cy="1362075"/>
            </a:xfrm>
            <a:custGeom>
              <a:avLst/>
              <a:gdLst>
                <a:gd name="connsiteX0" fmla="*/ 0 w 600075"/>
                <a:gd name="connsiteY0" fmla="*/ 1362075 h 1362075"/>
                <a:gd name="connsiteX1" fmla="*/ 19050 w 600075"/>
                <a:gd name="connsiteY1" fmla="*/ 1285875 h 1362075"/>
                <a:gd name="connsiteX2" fmla="*/ 57150 w 600075"/>
                <a:gd name="connsiteY2" fmla="*/ 1228725 h 1362075"/>
                <a:gd name="connsiteX3" fmla="*/ 85725 w 600075"/>
                <a:gd name="connsiteY3" fmla="*/ 1190625 h 1362075"/>
                <a:gd name="connsiteX4" fmla="*/ 114300 w 600075"/>
                <a:gd name="connsiteY4" fmla="*/ 1181100 h 1362075"/>
                <a:gd name="connsiteX5" fmla="*/ 142875 w 600075"/>
                <a:gd name="connsiteY5" fmla="*/ 1152525 h 1362075"/>
                <a:gd name="connsiteX6" fmla="*/ 219075 w 600075"/>
                <a:gd name="connsiteY6" fmla="*/ 1095375 h 1362075"/>
                <a:gd name="connsiteX7" fmla="*/ 238125 w 600075"/>
                <a:gd name="connsiteY7" fmla="*/ 1038225 h 1362075"/>
                <a:gd name="connsiteX8" fmla="*/ 247650 w 600075"/>
                <a:gd name="connsiteY8" fmla="*/ 1009650 h 1362075"/>
                <a:gd name="connsiteX9" fmla="*/ 228600 w 600075"/>
                <a:gd name="connsiteY9" fmla="*/ 981075 h 1362075"/>
                <a:gd name="connsiteX10" fmla="*/ 219075 w 600075"/>
                <a:gd name="connsiteY10" fmla="*/ 952500 h 1362075"/>
                <a:gd name="connsiteX11" fmla="*/ 190500 w 600075"/>
                <a:gd name="connsiteY11" fmla="*/ 942975 h 1362075"/>
                <a:gd name="connsiteX12" fmla="*/ 180975 w 600075"/>
                <a:gd name="connsiteY12" fmla="*/ 904875 h 1362075"/>
                <a:gd name="connsiteX13" fmla="*/ 171450 w 600075"/>
                <a:gd name="connsiteY13" fmla="*/ 876300 h 1362075"/>
                <a:gd name="connsiteX14" fmla="*/ 190500 w 600075"/>
                <a:gd name="connsiteY14" fmla="*/ 847725 h 1362075"/>
                <a:gd name="connsiteX15" fmla="*/ 247650 w 600075"/>
                <a:gd name="connsiteY15" fmla="*/ 809625 h 1362075"/>
                <a:gd name="connsiteX16" fmla="*/ 314325 w 600075"/>
                <a:gd name="connsiteY16" fmla="*/ 781050 h 1362075"/>
                <a:gd name="connsiteX17" fmla="*/ 419100 w 600075"/>
                <a:gd name="connsiteY17" fmla="*/ 752475 h 1362075"/>
                <a:gd name="connsiteX18" fmla="*/ 447675 w 600075"/>
                <a:gd name="connsiteY18" fmla="*/ 742950 h 1362075"/>
                <a:gd name="connsiteX19" fmla="*/ 476250 w 600075"/>
                <a:gd name="connsiteY19" fmla="*/ 657225 h 1362075"/>
                <a:gd name="connsiteX20" fmla="*/ 523875 w 600075"/>
                <a:gd name="connsiteY20" fmla="*/ 609600 h 1362075"/>
                <a:gd name="connsiteX21" fmla="*/ 561975 w 600075"/>
                <a:gd name="connsiteY21" fmla="*/ 552450 h 1362075"/>
                <a:gd name="connsiteX22" fmla="*/ 581025 w 600075"/>
                <a:gd name="connsiteY22" fmla="*/ 495300 h 1362075"/>
                <a:gd name="connsiteX23" fmla="*/ 523875 w 600075"/>
                <a:gd name="connsiteY23" fmla="*/ 457200 h 1362075"/>
                <a:gd name="connsiteX24" fmla="*/ 495300 w 600075"/>
                <a:gd name="connsiteY24" fmla="*/ 438150 h 1362075"/>
                <a:gd name="connsiteX25" fmla="*/ 485775 w 600075"/>
                <a:gd name="connsiteY25" fmla="*/ 342900 h 1362075"/>
                <a:gd name="connsiteX26" fmla="*/ 523875 w 600075"/>
                <a:gd name="connsiteY26" fmla="*/ 285750 h 1362075"/>
                <a:gd name="connsiteX27" fmla="*/ 523875 w 600075"/>
                <a:gd name="connsiteY27" fmla="*/ 190500 h 1362075"/>
                <a:gd name="connsiteX28" fmla="*/ 495300 w 600075"/>
                <a:gd name="connsiteY28" fmla="*/ 180975 h 1362075"/>
                <a:gd name="connsiteX29" fmla="*/ 371475 w 600075"/>
                <a:gd name="connsiteY29" fmla="*/ 200025 h 1362075"/>
                <a:gd name="connsiteX30" fmla="*/ 314325 w 600075"/>
                <a:gd name="connsiteY30" fmla="*/ 219075 h 1362075"/>
                <a:gd name="connsiteX31" fmla="*/ 285750 w 600075"/>
                <a:gd name="connsiteY31" fmla="*/ 228600 h 1362075"/>
                <a:gd name="connsiteX32" fmla="*/ 257175 w 600075"/>
                <a:gd name="connsiteY32" fmla="*/ 200025 h 1362075"/>
                <a:gd name="connsiteX33" fmla="*/ 295275 w 600075"/>
                <a:gd name="connsiteY33" fmla="*/ 152400 h 1362075"/>
                <a:gd name="connsiteX34" fmla="*/ 352425 w 600075"/>
                <a:gd name="connsiteY34" fmla="*/ 104775 h 1362075"/>
                <a:gd name="connsiteX35" fmla="*/ 419100 w 600075"/>
                <a:gd name="connsiteY35" fmla="*/ 66675 h 1362075"/>
                <a:gd name="connsiteX36" fmla="*/ 447675 w 600075"/>
                <a:gd name="connsiteY36" fmla="*/ 38100 h 1362075"/>
                <a:gd name="connsiteX37" fmla="*/ 466725 w 600075"/>
                <a:gd name="connsiteY37" fmla="*/ 9525 h 1362075"/>
                <a:gd name="connsiteX38" fmla="*/ 495300 w 600075"/>
                <a:gd name="connsiteY38" fmla="*/ 0 h 1362075"/>
                <a:gd name="connsiteX39" fmla="*/ 552450 w 600075"/>
                <a:gd name="connsiteY39" fmla="*/ 28575 h 1362075"/>
                <a:gd name="connsiteX40" fmla="*/ 600075 w 600075"/>
                <a:gd name="connsiteY40" fmla="*/ 0 h 1362075"/>
                <a:gd name="connsiteX41" fmla="*/ 590550 w 600075"/>
                <a:gd name="connsiteY41" fmla="*/ 28575 h 1362075"/>
                <a:gd name="connsiteX42" fmla="*/ 542925 w 600075"/>
                <a:gd name="connsiteY42" fmla="*/ 85725 h 1362075"/>
                <a:gd name="connsiteX43" fmla="*/ 533400 w 600075"/>
                <a:gd name="connsiteY43" fmla="*/ 114300 h 1362075"/>
                <a:gd name="connsiteX44" fmla="*/ 552450 w 600075"/>
                <a:gd name="connsiteY44" fmla="*/ 180975 h 1362075"/>
                <a:gd name="connsiteX45" fmla="*/ 514350 w 600075"/>
                <a:gd name="connsiteY45" fmla="*/ 238125 h 1362075"/>
                <a:gd name="connsiteX46" fmla="*/ 504825 w 600075"/>
                <a:gd name="connsiteY46" fmla="*/ 266700 h 1362075"/>
                <a:gd name="connsiteX47" fmla="*/ 523875 w 600075"/>
                <a:gd name="connsiteY47" fmla="*/ 295275 h 1362075"/>
                <a:gd name="connsiteX48" fmla="*/ 533400 w 600075"/>
                <a:gd name="connsiteY48" fmla="*/ 361950 h 1362075"/>
                <a:gd name="connsiteX49" fmla="*/ 514350 w 600075"/>
                <a:gd name="connsiteY49" fmla="*/ 390525 h 1362075"/>
                <a:gd name="connsiteX50" fmla="*/ 581025 w 600075"/>
                <a:gd name="connsiteY50" fmla="*/ 457200 h 1362075"/>
                <a:gd name="connsiteX51" fmla="*/ 571500 w 600075"/>
                <a:gd name="connsiteY51" fmla="*/ 542925 h 1362075"/>
                <a:gd name="connsiteX52" fmla="*/ 552450 w 600075"/>
                <a:gd name="connsiteY52" fmla="*/ 581025 h 1362075"/>
                <a:gd name="connsiteX53" fmla="*/ 523875 w 600075"/>
                <a:gd name="connsiteY53" fmla="*/ 590550 h 1362075"/>
                <a:gd name="connsiteX54" fmla="*/ 514350 w 600075"/>
                <a:gd name="connsiteY54" fmla="*/ 628650 h 1362075"/>
                <a:gd name="connsiteX55" fmla="*/ 504825 w 600075"/>
                <a:gd name="connsiteY55" fmla="*/ 657225 h 1362075"/>
                <a:gd name="connsiteX56" fmla="*/ 514350 w 600075"/>
                <a:gd name="connsiteY56" fmla="*/ 704850 h 1362075"/>
                <a:gd name="connsiteX57" fmla="*/ 533400 w 600075"/>
                <a:gd name="connsiteY57" fmla="*/ 733425 h 1362075"/>
                <a:gd name="connsiteX58" fmla="*/ 523875 w 600075"/>
                <a:gd name="connsiteY58" fmla="*/ 74295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0075" h="1362075">
                  <a:moveTo>
                    <a:pt x="0" y="1362075"/>
                  </a:moveTo>
                  <a:cubicBezTo>
                    <a:pt x="2639" y="1348880"/>
                    <a:pt x="9897" y="1302350"/>
                    <a:pt x="19050" y="1285875"/>
                  </a:cubicBezTo>
                  <a:cubicBezTo>
                    <a:pt x="30169" y="1265861"/>
                    <a:pt x="43413" y="1247041"/>
                    <a:pt x="57150" y="1228725"/>
                  </a:cubicBezTo>
                  <a:cubicBezTo>
                    <a:pt x="66675" y="1216025"/>
                    <a:pt x="73529" y="1200788"/>
                    <a:pt x="85725" y="1190625"/>
                  </a:cubicBezTo>
                  <a:cubicBezTo>
                    <a:pt x="93438" y="1184197"/>
                    <a:pt x="104775" y="1184275"/>
                    <a:pt x="114300" y="1181100"/>
                  </a:cubicBezTo>
                  <a:cubicBezTo>
                    <a:pt x="123825" y="1171575"/>
                    <a:pt x="132449" y="1161055"/>
                    <a:pt x="142875" y="1152525"/>
                  </a:cubicBezTo>
                  <a:cubicBezTo>
                    <a:pt x="167448" y="1132420"/>
                    <a:pt x="219075" y="1095375"/>
                    <a:pt x="219075" y="1095375"/>
                  </a:cubicBezTo>
                  <a:lnTo>
                    <a:pt x="238125" y="1038225"/>
                  </a:lnTo>
                  <a:lnTo>
                    <a:pt x="247650" y="1009650"/>
                  </a:lnTo>
                  <a:cubicBezTo>
                    <a:pt x="241300" y="1000125"/>
                    <a:pt x="233720" y="991314"/>
                    <a:pt x="228600" y="981075"/>
                  </a:cubicBezTo>
                  <a:cubicBezTo>
                    <a:pt x="224110" y="972095"/>
                    <a:pt x="226175" y="959600"/>
                    <a:pt x="219075" y="952500"/>
                  </a:cubicBezTo>
                  <a:cubicBezTo>
                    <a:pt x="211975" y="945400"/>
                    <a:pt x="200025" y="946150"/>
                    <a:pt x="190500" y="942975"/>
                  </a:cubicBezTo>
                  <a:cubicBezTo>
                    <a:pt x="187325" y="930275"/>
                    <a:pt x="184571" y="917462"/>
                    <a:pt x="180975" y="904875"/>
                  </a:cubicBezTo>
                  <a:cubicBezTo>
                    <a:pt x="178217" y="895221"/>
                    <a:pt x="169799" y="886204"/>
                    <a:pt x="171450" y="876300"/>
                  </a:cubicBezTo>
                  <a:cubicBezTo>
                    <a:pt x="173332" y="865008"/>
                    <a:pt x="183171" y="856519"/>
                    <a:pt x="190500" y="847725"/>
                  </a:cubicBezTo>
                  <a:cubicBezTo>
                    <a:pt x="223775" y="807795"/>
                    <a:pt x="208084" y="826582"/>
                    <a:pt x="247650" y="809625"/>
                  </a:cubicBezTo>
                  <a:cubicBezTo>
                    <a:pt x="285814" y="793269"/>
                    <a:pt x="278584" y="789985"/>
                    <a:pt x="314325" y="781050"/>
                  </a:cubicBezTo>
                  <a:cubicBezTo>
                    <a:pt x="422030" y="754124"/>
                    <a:pt x="296495" y="793343"/>
                    <a:pt x="419100" y="752475"/>
                  </a:cubicBezTo>
                  <a:lnTo>
                    <a:pt x="447675" y="742950"/>
                  </a:lnTo>
                  <a:cubicBezTo>
                    <a:pt x="490961" y="678021"/>
                    <a:pt x="442029" y="759888"/>
                    <a:pt x="476250" y="657225"/>
                  </a:cubicBezTo>
                  <a:cubicBezTo>
                    <a:pt x="485321" y="630011"/>
                    <a:pt x="502104" y="624114"/>
                    <a:pt x="523875" y="609600"/>
                  </a:cubicBezTo>
                  <a:cubicBezTo>
                    <a:pt x="536575" y="590550"/>
                    <a:pt x="554735" y="574170"/>
                    <a:pt x="561975" y="552450"/>
                  </a:cubicBezTo>
                  <a:lnTo>
                    <a:pt x="581025" y="495300"/>
                  </a:lnTo>
                  <a:lnTo>
                    <a:pt x="523875" y="457200"/>
                  </a:lnTo>
                  <a:lnTo>
                    <a:pt x="495300" y="438150"/>
                  </a:lnTo>
                  <a:cubicBezTo>
                    <a:pt x="480943" y="395078"/>
                    <a:pt x="465622" y="383207"/>
                    <a:pt x="485775" y="342900"/>
                  </a:cubicBezTo>
                  <a:cubicBezTo>
                    <a:pt x="496014" y="322422"/>
                    <a:pt x="523875" y="285750"/>
                    <a:pt x="523875" y="285750"/>
                  </a:cubicBezTo>
                  <a:cubicBezTo>
                    <a:pt x="527601" y="263395"/>
                    <a:pt x="543474" y="214998"/>
                    <a:pt x="523875" y="190500"/>
                  </a:cubicBezTo>
                  <a:cubicBezTo>
                    <a:pt x="517603" y="182660"/>
                    <a:pt x="504825" y="184150"/>
                    <a:pt x="495300" y="180975"/>
                  </a:cubicBezTo>
                  <a:cubicBezTo>
                    <a:pt x="416585" y="207213"/>
                    <a:pt x="539860" y="168453"/>
                    <a:pt x="371475" y="200025"/>
                  </a:cubicBezTo>
                  <a:cubicBezTo>
                    <a:pt x="351738" y="203726"/>
                    <a:pt x="333375" y="212725"/>
                    <a:pt x="314325" y="219075"/>
                  </a:cubicBezTo>
                  <a:lnTo>
                    <a:pt x="285750" y="228600"/>
                  </a:lnTo>
                  <a:cubicBezTo>
                    <a:pt x="276225" y="219075"/>
                    <a:pt x="261435" y="212804"/>
                    <a:pt x="257175" y="200025"/>
                  </a:cubicBezTo>
                  <a:cubicBezTo>
                    <a:pt x="248337" y="173511"/>
                    <a:pt x="283411" y="162287"/>
                    <a:pt x="295275" y="152400"/>
                  </a:cubicBezTo>
                  <a:cubicBezTo>
                    <a:pt x="338257" y="116582"/>
                    <a:pt x="307277" y="130574"/>
                    <a:pt x="352425" y="104775"/>
                  </a:cubicBezTo>
                  <a:cubicBezTo>
                    <a:pt x="382068" y="87836"/>
                    <a:pt x="393784" y="87772"/>
                    <a:pt x="419100" y="66675"/>
                  </a:cubicBezTo>
                  <a:cubicBezTo>
                    <a:pt x="429448" y="58051"/>
                    <a:pt x="439051" y="48448"/>
                    <a:pt x="447675" y="38100"/>
                  </a:cubicBezTo>
                  <a:cubicBezTo>
                    <a:pt x="455004" y="29306"/>
                    <a:pt x="457786" y="16676"/>
                    <a:pt x="466725" y="9525"/>
                  </a:cubicBezTo>
                  <a:cubicBezTo>
                    <a:pt x="474565" y="3253"/>
                    <a:pt x="485775" y="3175"/>
                    <a:pt x="495300" y="0"/>
                  </a:cubicBezTo>
                  <a:cubicBezTo>
                    <a:pt x="503616" y="5544"/>
                    <a:pt x="538110" y="32160"/>
                    <a:pt x="552450" y="28575"/>
                  </a:cubicBezTo>
                  <a:cubicBezTo>
                    <a:pt x="570411" y="24085"/>
                    <a:pt x="584200" y="9525"/>
                    <a:pt x="600075" y="0"/>
                  </a:cubicBezTo>
                  <a:cubicBezTo>
                    <a:pt x="596900" y="9525"/>
                    <a:pt x="595040" y="19595"/>
                    <a:pt x="590550" y="28575"/>
                  </a:cubicBezTo>
                  <a:cubicBezTo>
                    <a:pt x="577289" y="55097"/>
                    <a:pt x="563991" y="64659"/>
                    <a:pt x="542925" y="85725"/>
                  </a:cubicBezTo>
                  <a:cubicBezTo>
                    <a:pt x="539750" y="95250"/>
                    <a:pt x="532401" y="104310"/>
                    <a:pt x="533400" y="114300"/>
                  </a:cubicBezTo>
                  <a:cubicBezTo>
                    <a:pt x="535700" y="137300"/>
                    <a:pt x="555965" y="158129"/>
                    <a:pt x="552450" y="180975"/>
                  </a:cubicBezTo>
                  <a:cubicBezTo>
                    <a:pt x="548969" y="203604"/>
                    <a:pt x="521590" y="216405"/>
                    <a:pt x="514350" y="238125"/>
                  </a:cubicBezTo>
                  <a:lnTo>
                    <a:pt x="504825" y="266700"/>
                  </a:lnTo>
                  <a:cubicBezTo>
                    <a:pt x="511175" y="276225"/>
                    <a:pt x="523875" y="283827"/>
                    <a:pt x="523875" y="295275"/>
                  </a:cubicBezTo>
                  <a:cubicBezTo>
                    <a:pt x="523875" y="369063"/>
                    <a:pt x="474998" y="323015"/>
                    <a:pt x="533400" y="361950"/>
                  </a:cubicBezTo>
                  <a:cubicBezTo>
                    <a:pt x="527050" y="371475"/>
                    <a:pt x="511867" y="379350"/>
                    <a:pt x="514350" y="390525"/>
                  </a:cubicBezTo>
                  <a:cubicBezTo>
                    <a:pt x="526577" y="445548"/>
                    <a:pt x="544518" y="445031"/>
                    <a:pt x="581025" y="457200"/>
                  </a:cubicBezTo>
                  <a:cubicBezTo>
                    <a:pt x="558800" y="523875"/>
                    <a:pt x="555625" y="495300"/>
                    <a:pt x="571500" y="542925"/>
                  </a:cubicBezTo>
                  <a:cubicBezTo>
                    <a:pt x="565150" y="555625"/>
                    <a:pt x="562490" y="570985"/>
                    <a:pt x="552450" y="581025"/>
                  </a:cubicBezTo>
                  <a:cubicBezTo>
                    <a:pt x="545350" y="588125"/>
                    <a:pt x="530147" y="582710"/>
                    <a:pt x="523875" y="590550"/>
                  </a:cubicBezTo>
                  <a:cubicBezTo>
                    <a:pt x="515697" y="600772"/>
                    <a:pt x="517946" y="616063"/>
                    <a:pt x="514350" y="628650"/>
                  </a:cubicBezTo>
                  <a:cubicBezTo>
                    <a:pt x="511592" y="638304"/>
                    <a:pt x="508000" y="647700"/>
                    <a:pt x="504825" y="657225"/>
                  </a:cubicBezTo>
                  <a:cubicBezTo>
                    <a:pt x="508000" y="673100"/>
                    <a:pt x="508666" y="689691"/>
                    <a:pt x="514350" y="704850"/>
                  </a:cubicBezTo>
                  <a:cubicBezTo>
                    <a:pt x="518370" y="715569"/>
                    <a:pt x="530624" y="722319"/>
                    <a:pt x="533400" y="733425"/>
                  </a:cubicBezTo>
                  <a:cubicBezTo>
                    <a:pt x="534489" y="737781"/>
                    <a:pt x="527050" y="739775"/>
                    <a:pt x="523875" y="74295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753100" y="2752725"/>
              <a:ext cx="647700" cy="1124061"/>
            </a:xfrm>
            <a:custGeom>
              <a:avLst/>
              <a:gdLst>
                <a:gd name="connsiteX0" fmla="*/ 0 w 647700"/>
                <a:gd name="connsiteY0" fmla="*/ 790575 h 1124061"/>
                <a:gd name="connsiteX1" fmla="*/ 76200 w 647700"/>
                <a:gd name="connsiteY1" fmla="*/ 809625 h 1124061"/>
                <a:gd name="connsiteX2" fmla="*/ 133350 w 647700"/>
                <a:gd name="connsiteY2" fmla="*/ 847725 h 1124061"/>
                <a:gd name="connsiteX3" fmla="*/ 200025 w 647700"/>
                <a:gd name="connsiteY3" fmla="*/ 914400 h 1124061"/>
                <a:gd name="connsiteX4" fmla="*/ 247650 w 647700"/>
                <a:gd name="connsiteY4" fmla="*/ 952500 h 1124061"/>
                <a:gd name="connsiteX5" fmla="*/ 266700 w 647700"/>
                <a:gd name="connsiteY5" fmla="*/ 981075 h 1124061"/>
                <a:gd name="connsiteX6" fmla="*/ 276225 w 647700"/>
                <a:gd name="connsiteY6" fmla="*/ 1066800 h 1124061"/>
                <a:gd name="connsiteX7" fmla="*/ 304800 w 647700"/>
                <a:gd name="connsiteY7" fmla="*/ 1076325 h 1124061"/>
                <a:gd name="connsiteX8" fmla="*/ 333375 w 647700"/>
                <a:gd name="connsiteY8" fmla="*/ 1095375 h 1124061"/>
                <a:gd name="connsiteX9" fmla="*/ 428625 w 647700"/>
                <a:gd name="connsiteY9" fmla="*/ 1114425 h 1124061"/>
                <a:gd name="connsiteX10" fmla="*/ 457200 w 647700"/>
                <a:gd name="connsiteY10" fmla="*/ 1123950 h 1124061"/>
                <a:gd name="connsiteX11" fmla="*/ 514350 w 647700"/>
                <a:gd name="connsiteY11" fmla="*/ 1104900 h 1124061"/>
                <a:gd name="connsiteX12" fmla="*/ 542925 w 647700"/>
                <a:gd name="connsiteY12" fmla="*/ 1076325 h 1124061"/>
                <a:gd name="connsiteX13" fmla="*/ 561975 w 647700"/>
                <a:gd name="connsiteY13" fmla="*/ 1038225 h 1124061"/>
                <a:gd name="connsiteX14" fmla="*/ 590550 w 647700"/>
                <a:gd name="connsiteY14" fmla="*/ 1028700 h 1124061"/>
                <a:gd name="connsiteX15" fmla="*/ 590550 w 647700"/>
                <a:gd name="connsiteY15" fmla="*/ 742950 h 1124061"/>
                <a:gd name="connsiteX16" fmla="*/ 600075 w 647700"/>
                <a:gd name="connsiteY16" fmla="*/ 714375 h 1124061"/>
                <a:gd name="connsiteX17" fmla="*/ 619125 w 647700"/>
                <a:gd name="connsiteY17" fmla="*/ 647700 h 1124061"/>
                <a:gd name="connsiteX18" fmla="*/ 609600 w 647700"/>
                <a:gd name="connsiteY18" fmla="*/ 533400 h 1124061"/>
                <a:gd name="connsiteX19" fmla="*/ 590550 w 647700"/>
                <a:gd name="connsiteY19" fmla="*/ 466725 h 1124061"/>
                <a:gd name="connsiteX20" fmla="*/ 581025 w 647700"/>
                <a:gd name="connsiteY20" fmla="*/ 400050 h 1124061"/>
                <a:gd name="connsiteX21" fmla="*/ 619125 w 647700"/>
                <a:gd name="connsiteY21" fmla="*/ 276225 h 1124061"/>
                <a:gd name="connsiteX22" fmla="*/ 647700 w 647700"/>
                <a:gd name="connsiteY22" fmla="*/ 266700 h 1124061"/>
                <a:gd name="connsiteX23" fmla="*/ 628650 w 647700"/>
                <a:gd name="connsiteY23" fmla="*/ 200025 h 1124061"/>
                <a:gd name="connsiteX24" fmla="*/ 609600 w 647700"/>
                <a:gd name="connsiteY24" fmla="*/ 171450 h 1124061"/>
                <a:gd name="connsiteX25" fmla="*/ 600075 w 647700"/>
                <a:gd name="connsiteY25" fmla="*/ 142875 h 1124061"/>
                <a:gd name="connsiteX26" fmla="*/ 542925 w 647700"/>
                <a:gd name="connsiteY26" fmla="*/ 123825 h 1124061"/>
                <a:gd name="connsiteX27" fmla="*/ 523875 w 647700"/>
                <a:gd name="connsiteY27" fmla="*/ 95250 h 1124061"/>
                <a:gd name="connsiteX28" fmla="*/ 542925 w 647700"/>
                <a:gd name="connsiteY28" fmla="*/ 66675 h 1124061"/>
                <a:gd name="connsiteX29" fmla="*/ 552450 w 647700"/>
                <a:gd name="connsiteY29" fmla="*/ 38100 h 1124061"/>
                <a:gd name="connsiteX30" fmla="*/ 571500 w 647700"/>
                <a:gd name="connsiteY30" fmla="*/ 0 h 11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1124061">
                  <a:moveTo>
                    <a:pt x="0" y="790575"/>
                  </a:moveTo>
                  <a:cubicBezTo>
                    <a:pt x="6870" y="791949"/>
                    <a:pt x="63648" y="801257"/>
                    <a:pt x="76200" y="809625"/>
                  </a:cubicBezTo>
                  <a:cubicBezTo>
                    <a:pt x="147549" y="857191"/>
                    <a:pt x="65406" y="825077"/>
                    <a:pt x="133350" y="847725"/>
                  </a:cubicBezTo>
                  <a:cubicBezTo>
                    <a:pt x="177019" y="913229"/>
                    <a:pt x="149730" y="897635"/>
                    <a:pt x="200025" y="914400"/>
                  </a:cubicBezTo>
                  <a:cubicBezTo>
                    <a:pt x="254620" y="996292"/>
                    <a:pt x="181925" y="899920"/>
                    <a:pt x="247650" y="952500"/>
                  </a:cubicBezTo>
                  <a:cubicBezTo>
                    <a:pt x="256589" y="959651"/>
                    <a:pt x="260350" y="971550"/>
                    <a:pt x="266700" y="981075"/>
                  </a:cubicBezTo>
                  <a:cubicBezTo>
                    <a:pt x="269875" y="1009650"/>
                    <a:pt x="265547" y="1040106"/>
                    <a:pt x="276225" y="1066800"/>
                  </a:cubicBezTo>
                  <a:cubicBezTo>
                    <a:pt x="279954" y="1076122"/>
                    <a:pt x="295820" y="1071835"/>
                    <a:pt x="304800" y="1076325"/>
                  </a:cubicBezTo>
                  <a:cubicBezTo>
                    <a:pt x="315039" y="1081445"/>
                    <a:pt x="323136" y="1090255"/>
                    <a:pt x="333375" y="1095375"/>
                  </a:cubicBezTo>
                  <a:cubicBezTo>
                    <a:pt x="359974" y="1108675"/>
                    <a:pt x="404054" y="1110915"/>
                    <a:pt x="428625" y="1114425"/>
                  </a:cubicBezTo>
                  <a:cubicBezTo>
                    <a:pt x="438150" y="1117600"/>
                    <a:pt x="447221" y="1125059"/>
                    <a:pt x="457200" y="1123950"/>
                  </a:cubicBezTo>
                  <a:cubicBezTo>
                    <a:pt x="477158" y="1121732"/>
                    <a:pt x="514350" y="1104900"/>
                    <a:pt x="514350" y="1104900"/>
                  </a:cubicBezTo>
                  <a:cubicBezTo>
                    <a:pt x="523875" y="1095375"/>
                    <a:pt x="535095" y="1087286"/>
                    <a:pt x="542925" y="1076325"/>
                  </a:cubicBezTo>
                  <a:cubicBezTo>
                    <a:pt x="551178" y="1064771"/>
                    <a:pt x="551935" y="1048265"/>
                    <a:pt x="561975" y="1038225"/>
                  </a:cubicBezTo>
                  <a:cubicBezTo>
                    <a:pt x="569075" y="1031125"/>
                    <a:pt x="581025" y="1031875"/>
                    <a:pt x="590550" y="1028700"/>
                  </a:cubicBezTo>
                  <a:cubicBezTo>
                    <a:pt x="575664" y="894729"/>
                    <a:pt x="574989" y="929679"/>
                    <a:pt x="590550" y="742950"/>
                  </a:cubicBezTo>
                  <a:cubicBezTo>
                    <a:pt x="591384" y="732944"/>
                    <a:pt x="597317" y="724029"/>
                    <a:pt x="600075" y="714375"/>
                  </a:cubicBezTo>
                  <a:cubicBezTo>
                    <a:pt x="623995" y="630654"/>
                    <a:pt x="596287" y="716213"/>
                    <a:pt x="619125" y="647700"/>
                  </a:cubicBezTo>
                  <a:cubicBezTo>
                    <a:pt x="615950" y="609600"/>
                    <a:pt x="614342" y="571337"/>
                    <a:pt x="609600" y="533400"/>
                  </a:cubicBezTo>
                  <a:cubicBezTo>
                    <a:pt x="607208" y="514264"/>
                    <a:pt x="596876" y="485704"/>
                    <a:pt x="590550" y="466725"/>
                  </a:cubicBezTo>
                  <a:cubicBezTo>
                    <a:pt x="587375" y="444500"/>
                    <a:pt x="581025" y="422501"/>
                    <a:pt x="581025" y="400050"/>
                  </a:cubicBezTo>
                  <a:cubicBezTo>
                    <a:pt x="581025" y="349442"/>
                    <a:pt x="579527" y="309224"/>
                    <a:pt x="619125" y="276225"/>
                  </a:cubicBezTo>
                  <a:cubicBezTo>
                    <a:pt x="626838" y="269797"/>
                    <a:pt x="638175" y="269875"/>
                    <a:pt x="647700" y="266700"/>
                  </a:cubicBezTo>
                  <a:cubicBezTo>
                    <a:pt x="644648" y="254493"/>
                    <a:pt x="635482" y="213690"/>
                    <a:pt x="628650" y="200025"/>
                  </a:cubicBezTo>
                  <a:cubicBezTo>
                    <a:pt x="623530" y="189786"/>
                    <a:pt x="614720" y="181689"/>
                    <a:pt x="609600" y="171450"/>
                  </a:cubicBezTo>
                  <a:cubicBezTo>
                    <a:pt x="605110" y="162470"/>
                    <a:pt x="608245" y="148711"/>
                    <a:pt x="600075" y="142875"/>
                  </a:cubicBezTo>
                  <a:cubicBezTo>
                    <a:pt x="583735" y="131203"/>
                    <a:pt x="542925" y="123825"/>
                    <a:pt x="542925" y="123825"/>
                  </a:cubicBezTo>
                  <a:cubicBezTo>
                    <a:pt x="536575" y="114300"/>
                    <a:pt x="523875" y="106698"/>
                    <a:pt x="523875" y="95250"/>
                  </a:cubicBezTo>
                  <a:cubicBezTo>
                    <a:pt x="523875" y="83802"/>
                    <a:pt x="537805" y="76914"/>
                    <a:pt x="542925" y="66675"/>
                  </a:cubicBezTo>
                  <a:cubicBezTo>
                    <a:pt x="547415" y="57695"/>
                    <a:pt x="548495" y="47328"/>
                    <a:pt x="552450" y="38100"/>
                  </a:cubicBezTo>
                  <a:cubicBezTo>
                    <a:pt x="558043" y="25049"/>
                    <a:pt x="571500" y="0"/>
                    <a:pt x="571500" y="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044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crowd posing for the camera&#10;&#10;Description automatically generated">
            <a:extLst>
              <a:ext uri="{FF2B5EF4-FFF2-40B4-BE49-F238E27FC236}">
                <a16:creationId xmlns:a16="http://schemas.microsoft.com/office/drawing/2014/main" id="{3991D150-747F-4FC0-8C9D-B8330184B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01" y="2197406"/>
            <a:ext cx="2970257" cy="2940555"/>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86550D31-FDDD-4B65-883C-D767698F7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590" y="2197406"/>
            <a:ext cx="2735072" cy="289595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BC3BB7F-EF04-4B57-96CE-042179F50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417" y="866555"/>
            <a:ext cx="5220314" cy="3370003"/>
          </a:xfrm>
          <a:prstGeom prst="rect">
            <a:avLst/>
          </a:prstGeom>
        </p:spPr>
      </p:pic>
      <p:sp>
        <p:nvSpPr>
          <p:cNvPr id="16" name="TextBox 15">
            <a:extLst>
              <a:ext uri="{FF2B5EF4-FFF2-40B4-BE49-F238E27FC236}">
                <a16:creationId xmlns:a16="http://schemas.microsoft.com/office/drawing/2014/main" id="{A6108F7A-665A-46E8-B57E-AE6ECC83321C}"/>
              </a:ext>
            </a:extLst>
          </p:cNvPr>
          <p:cNvSpPr txBox="1"/>
          <p:nvPr/>
        </p:nvSpPr>
        <p:spPr>
          <a:xfrm>
            <a:off x="3266321" y="5167792"/>
            <a:ext cx="6102505" cy="954107"/>
          </a:xfrm>
          <a:prstGeom prst="rect">
            <a:avLst/>
          </a:prstGeom>
          <a:noFill/>
        </p:spPr>
        <p:txBody>
          <a:bodyPr wrap="square" rtlCol="0">
            <a:spAutoFit/>
          </a:bodyPr>
          <a:lstStyle/>
          <a:p>
            <a:pPr algn="ctr"/>
            <a:r>
              <a:rPr lang="en-US" sz="2800" dirty="0">
                <a:solidFill>
                  <a:schemeClr val="bg1"/>
                </a:solidFill>
              </a:rPr>
              <a:t>The best way to find yourself is to lose yourself in the service of others.</a:t>
            </a:r>
          </a:p>
        </p:txBody>
      </p:sp>
    </p:spTree>
    <p:extLst>
      <p:ext uri="{BB962C8B-B14F-4D97-AF65-F5344CB8AC3E}">
        <p14:creationId xmlns:p14="http://schemas.microsoft.com/office/powerpoint/2010/main" val="392831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29" y="2743111"/>
            <a:ext cx="7211771" cy="1569660"/>
          </a:xfrm>
          <a:prstGeom prst="rect">
            <a:avLst/>
          </a:prstGeom>
        </p:spPr>
        <p:txBody>
          <a:bodyPr wrap="square">
            <a:spAutoFit/>
          </a:bodyPr>
          <a:lstStyle/>
          <a:p>
            <a:pPr algn="ctr"/>
            <a:r>
              <a:rPr lang="en-US" sz="2400" b="1" i="1" dirty="0">
                <a:solidFill>
                  <a:schemeClr val="bg1"/>
                </a:solidFill>
                <a:latin typeface="Open Sans"/>
              </a:rPr>
              <a:t>To provide service to others, promote integrity, and advance world understanding, goodwill, and peace through our fellowship of business, professional, and community leaders.</a:t>
            </a:r>
            <a:endParaRPr lang="en-US" sz="2400" b="1" i="1" dirty="0">
              <a:solidFill>
                <a:schemeClr val="bg1"/>
              </a:solidFill>
            </a:endParaRPr>
          </a:p>
        </p:txBody>
      </p:sp>
      <p:sp>
        <p:nvSpPr>
          <p:cNvPr id="4" name="TextBox 3"/>
          <p:cNvSpPr txBox="1"/>
          <p:nvPr/>
        </p:nvSpPr>
        <p:spPr>
          <a:xfrm>
            <a:off x="6127991" y="1866900"/>
            <a:ext cx="3447547" cy="584775"/>
          </a:xfrm>
          <a:prstGeom prst="rect">
            <a:avLst/>
          </a:prstGeom>
          <a:noFill/>
        </p:spPr>
        <p:txBody>
          <a:bodyPr wrap="none" rtlCol="0">
            <a:spAutoFit/>
          </a:bodyPr>
          <a:lstStyle/>
          <a:p>
            <a:r>
              <a:rPr lang="en-US" sz="3200" b="1" dirty="0">
                <a:solidFill>
                  <a:schemeClr val="bg1"/>
                </a:solidFill>
              </a:rPr>
              <a:t>Rotary’s Mission</a:t>
            </a:r>
          </a:p>
        </p:txBody>
      </p:sp>
      <p:pic>
        <p:nvPicPr>
          <p:cNvPr id="6" name="Picture 5"/>
          <p:cNvPicPr>
            <a:picLocks noChangeAspect="1"/>
          </p:cNvPicPr>
          <p:nvPr/>
        </p:nvPicPr>
        <p:blipFill>
          <a:blip r:embed="rId3"/>
          <a:stretch>
            <a:fillRect/>
          </a:stretch>
        </p:blipFill>
        <p:spPr>
          <a:xfrm>
            <a:off x="265906" y="333375"/>
            <a:ext cx="3687129" cy="5919787"/>
          </a:xfrm>
          <a:prstGeom prst="rect">
            <a:avLst/>
          </a:prstGeom>
        </p:spPr>
      </p:pic>
    </p:spTree>
    <p:extLst>
      <p:ext uri="{BB962C8B-B14F-4D97-AF65-F5344CB8AC3E}">
        <p14:creationId xmlns:p14="http://schemas.microsoft.com/office/powerpoint/2010/main" val="149906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jumping in the air&#10;&#10;Description automatically generated">
            <a:extLst>
              <a:ext uri="{FF2B5EF4-FFF2-40B4-BE49-F238E27FC236}">
                <a16:creationId xmlns:a16="http://schemas.microsoft.com/office/drawing/2014/main" id="{62ED7ADB-63A6-487F-A4DD-A544A515B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812" y="3769089"/>
            <a:ext cx="4788179" cy="2681380"/>
          </a:xfrm>
          <a:prstGeom prst="rect">
            <a:avLst/>
          </a:prstGeom>
        </p:spPr>
      </p:pic>
      <p:sp>
        <p:nvSpPr>
          <p:cNvPr id="6" name="TextBox 5">
            <a:extLst>
              <a:ext uri="{FF2B5EF4-FFF2-40B4-BE49-F238E27FC236}">
                <a16:creationId xmlns:a16="http://schemas.microsoft.com/office/drawing/2014/main" id="{E0CD51CF-465B-4910-8D92-71D9A58312B0}"/>
              </a:ext>
            </a:extLst>
          </p:cNvPr>
          <p:cNvSpPr txBox="1"/>
          <p:nvPr/>
        </p:nvSpPr>
        <p:spPr>
          <a:xfrm>
            <a:off x="3531012" y="3769089"/>
            <a:ext cx="3830128" cy="2308324"/>
          </a:xfrm>
          <a:prstGeom prst="rect">
            <a:avLst/>
          </a:prstGeom>
          <a:noFill/>
        </p:spPr>
        <p:txBody>
          <a:bodyPr wrap="square" rtlCol="0">
            <a:spAutoFit/>
          </a:bodyPr>
          <a:lstStyle/>
          <a:p>
            <a:pPr algn="ctr"/>
            <a:r>
              <a:rPr lang="en-US" sz="2400" u="sng" dirty="0">
                <a:solidFill>
                  <a:schemeClr val="bg1"/>
                </a:solidFill>
              </a:rPr>
              <a:t>Rotarians Annually Contribute</a:t>
            </a:r>
          </a:p>
          <a:p>
            <a:pPr algn="ctr"/>
            <a:r>
              <a:rPr lang="en-US" sz="2400" dirty="0">
                <a:solidFill>
                  <a:schemeClr val="bg1"/>
                </a:solidFill>
              </a:rPr>
              <a:t>~$200 Million to our Foundation</a:t>
            </a:r>
          </a:p>
          <a:p>
            <a:pPr algn="ctr"/>
            <a:r>
              <a:rPr lang="en-US" sz="2400" dirty="0">
                <a:solidFill>
                  <a:schemeClr val="bg1"/>
                </a:solidFill>
              </a:rPr>
              <a:t>16 Million Volunteer Service Hours</a:t>
            </a:r>
          </a:p>
        </p:txBody>
      </p:sp>
      <p:sp>
        <p:nvSpPr>
          <p:cNvPr id="3" name="TextBox 2"/>
          <p:cNvSpPr txBox="1"/>
          <p:nvPr/>
        </p:nvSpPr>
        <p:spPr>
          <a:xfrm>
            <a:off x="4028796" y="1922466"/>
            <a:ext cx="7808747" cy="1200329"/>
          </a:xfrm>
          <a:prstGeom prst="rect">
            <a:avLst/>
          </a:prstGeom>
          <a:noFill/>
        </p:spPr>
        <p:txBody>
          <a:bodyPr wrap="square" rtlCol="0">
            <a:spAutoFit/>
          </a:bodyPr>
          <a:lstStyle/>
          <a:p>
            <a:pPr algn="ctr"/>
            <a:r>
              <a:rPr lang="en-US" sz="2400" i="1" dirty="0">
                <a:solidFill>
                  <a:schemeClr val="bg1"/>
                </a:solidFill>
              </a:rPr>
              <a:t>"</a:t>
            </a:r>
            <a:r>
              <a:rPr lang="en-US" sz="2400" b="1" i="1" dirty="0">
                <a:solidFill>
                  <a:schemeClr val="bg1"/>
                </a:solidFill>
              </a:rPr>
              <a:t>Together, we see a world where people unite and take action to create lasting change — across the globe, in our communities, and in ourselves."</a:t>
            </a:r>
            <a:endParaRPr lang="en-US" sz="2400" i="1" dirty="0">
              <a:solidFill>
                <a:schemeClr val="bg1"/>
              </a:solidFill>
            </a:endParaRPr>
          </a:p>
        </p:txBody>
      </p:sp>
      <p:sp>
        <p:nvSpPr>
          <p:cNvPr id="5" name="TextBox 4"/>
          <p:cNvSpPr txBox="1"/>
          <p:nvPr/>
        </p:nvSpPr>
        <p:spPr>
          <a:xfrm>
            <a:off x="6164750" y="1198905"/>
            <a:ext cx="3258969" cy="584775"/>
          </a:xfrm>
          <a:prstGeom prst="rect">
            <a:avLst/>
          </a:prstGeom>
          <a:noFill/>
        </p:spPr>
        <p:txBody>
          <a:bodyPr wrap="none" rtlCol="0">
            <a:spAutoFit/>
          </a:bodyPr>
          <a:lstStyle/>
          <a:p>
            <a:r>
              <a:rPr lang="en-US" sz="3200" b="1" dirty="0">
                <a:solidFill>
                  <a:schemeClr val="bg1"/>
                </a:solidFill>
              </a:rPr>
              <a:t>Rotary’s Vision</a:t>
            </a:r>
          </a:p>
        </p:txBody>
      </p:sp>
      <p:pic>
        <p:nvPicPr>
          <p:cNvPr id="7" name="Picture 6"/>
          <p:cNvPicPr>
            <a:picLocks noChangeAspect="1"/>
          </p:cNvPicPr>
          <p:nvPr/>
        </p:nvPicPr>
        <p:blipFill>
          <a:blip r:embed="rId4"/>
          <a:stretch>
            <a:fillRect/>
          </a:stretch>
        </p:blipFill>
        <p:spPr>
          <a:xfrm>
            <a:off x="280054" y="285750"/>
            <a:ext cx="3515151" cy="603885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EBA453-DF5A-4CC3-A2B9-BBDE6A08D1A7}"/>
              </a:ext>
            </a:extLst>
          </p:cNvPr>
          <p:cNvSpPr txBox="1"/>
          <p:nvPr/>
        </p:nvSpPr>
        <p:spPr>
          <a:xfrm>
            <a:off x="1062368" y="297760"/>
            <a:ext cx="5338916" cy="584775"/>
          </a:xfrm>
          <a:prstGeom prst="rect">
            <a:avLst/>
          </a:prstGeom>
          <a:noFill/>
        </p:spPr>
        <p:txBody>
          <a:bodyPr wrap="square" rtlCol="0">
            <a:spAutoFit/>
          </a:bodyPr>
          <a:lstStyle/>
          <a:p>
            <a:pPr algn="ctr"/>
            <a:r>
              <a:rPr lang="en-US" sz="3200" dirty="0">
                <a:solidFill>
                  <a:schemeClr val="accent3"/>
                </a:solidFill>
              </a:rPr>
              <a:t>How Rotary Got Started</a:t>
            </a:r>
          </a:p>
        </p:txBody>
      </p:sp>
      <p:pic>
        <p:nvPicPr>
          <p:cNvPr id="11" name="Picture 10">
            <a:extLst>
              <a:ext uri="{FF2B5EF4-FFF2-40B4-BE49-F238E27FC236}">
                <a16:creationId xmlns:a16="http://schemas.microsoft.com/office/drawing/2014/main" id="{6DF62A49-730D-421F-9EDD-B12D2EC61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300" y="1368225"/>
            <a:ext cx="3620203" cy="3594252"/>
          </a:xfrm>
          <a:prstGeom prst="rect">
            <a:avLst/>
          </a:prstGeom>
        </p:spPr>
      </p:pic>
      <p:sp>
        <p:nvSpPr>
          <p:cNvPr id="12" name="TextBox 11">
            <a:extLst>
              <a:ext uri="{FF2B5EF4-FFF2-40B4-BE49-F238E27FC236}">
                <a16:creationId xmlns:a16="http://schemas.microsoft.com/office/drawing/2014/main" id="{5C91185E-7518-41CC-B232-069F19E90E56}"/>
              </a:ext>
            </a:extLst>
          </p:cNvPr>
          <p:cNvSpPr txBox="1"/>
          <p:nvPr/>
        </p:nvSpPr>
        <p:spPr>
          <a:xfrm>
            <a:off x="842006" y="970046"/>
            <a:ext cx="6371303" cy="2185214"/>
          </a:xfrm>
          <a:prstGeom prst="rect">
            <a:avLst/>
          </a:prstGeom>
          <a:noFill/>
        </p:spPr>
        <p:txBody>
          <a:bodyPr wrap="square" rtlCol="0">
            <a:spAutoFit/>
          </a:bodyPr>
          <a:lstStyle/>
          <a:p>
            <a:r>
              <a:rPr lang="en-US" sz="2000" dirty="0">
                <a:solidFill>
                  <a:schemeClr val="accent3"/>
                </a:solidFill>
              </a:rPr>
              <a:t>The first Rotary Club was organized in 1905, by Chicago Attorney Paul P. Harris</a:t>
            </a:r>
          </a:p>
          <a:p>
            <a:endParaRPr lang="en-US" sz="800" dirty="0">
              <a:solidFill>
                <a:schemeClr val="accent3"/>
              </a:solidFill>
            </a:endParaRPr>
          </a:p>
          <a:p>
            <a:r>
              <a:rPr lang="en-US" sz="2000" dirty="0">
                <a:solidFill>
                  <a:schemeClr val="accent3"/>
                </a:solidFill>
              </a:rPr>
              <a:t>The original four member club met for fellowship in rotation at member’s offices…thus the name </a:t>
            </a:r>
            <a:r>
              <a:rPr lang="en-US" sz="2000" b="1" dirty="0">
                <a:solidFill>
                  <a:schemeClr val="accent3"/>
                </a:solidFill>
              </a:rPr>
              <a:t>ROTARY</a:t>
            </a:r>
          </a:p>
          <a:p>
            <a:endParaRPr lang="en-US" sz="800" b="1" dirty="0">
              <a:solidFill>
                <a:schemeClr val="accent3"/>
              </a:solidFill>
            </a:endParaRPr>
          </a:p>
          <a:p>
            <a:r>
              <a:rPr lang="en-US" sz="2000" dirty="0">
                <a:solidFill>
                  <a:schemeClr val="accent3"/>
                </a:solidFill>
              </a:rPr>
              <a:t>Their first community service project – install a public toilet outside the Chicago City Hall</a:t>
            </a:r>
          </a:p>
        </p:txBody>
      </p:sp>
      <p:pic>
        <p:nvPicPr>
          <p:cNvPr id="16" name="Picture 15">
            <a:extLst>
              <a:ext uri="{FF2B5EF4-FFF2-40B4-BE49-F238E27FC236}">
                <a16:creationId xmlns:a16="http://schemas.microsoft.com/office/drawing/2014/main" id="{8735A8F7-4BE1-4DB0-BFE3-A0E8E82C7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3" y="3493190"/>
            <a:ext cx="4286250" cy="2857500"/>
          </a:xfrm>
          <a:prstGeom prst="rect">
            <a:avLst/>
          </a:prstGeom>
        </p:spPr>
      </p:pic>
      <p:sp>
        <p:nvSpPr>
          <p:cNvPr id="22" name="TextBox 21">
            <a:extLst>
              <a:ext uri="{FF2B5EF4-FFF2-40B4-BE49-F238E27FC236}">
                <a16:creationId xmlns:a16="http://schemas.microsoft.com/office/drawing/2014/main" id="{F635BC3E-7F57-4372-8C84-52CD172B2BBE}"/>
              </a:ext>
            </a:extLst>
          </p:cNvPr>
          <p:cNvSpPr txBox="1"/>
          <p:nvPr/>
        </p:nvSpPr>
        <p:spPr>
          <a:xfrm>
            <a:off x="5767304" y="5343720"/>
            <a:ext cx="2892011" cy="923330"/>
          </a:xfrm>
          <a:prstGeom prst="rect">
            <a:avLst/>
          </a:prstGeom>
          <a:noFill/>
        </p:spPr>
        <p:txBody>
          <a:bodyPr wrap="square" rtlCol="0">
            <a:spAutoFit/>
          </a:bodyPr>
          <a:lstStyle/>
          <a:p>
            <a:r>
              <a:rPr lang="en-US" dirty="0">
                <a:solidFill>
                  <a:schemeClr val="accent3"/>
                </a:solidFill>
              </a:rPr>
              <a:t>From left: Gustavus Loehr, Silvester Schiele, Hiram </a:t>
            </a:r>
            <a:r>
              <a:rPr lang="en-US" dirty="0" err="1">
                <a:solidFill>
                  <a:schemeClr val="accent3"/>
                </a:solidFill>
              </a:rPr>
              <a:t>Shorey</a:t>
            </a:r>
            <a:r>
              <a:rPr lang="en-US" dirty="0">
                <a:solidFill>
                  <a:schemeClr val="accent3"/>
                </a:solidFill>
              </a:rPr>
              <a:t> and Paul Harris.</a:t>
            </a:r>
          </a:p>
        </p:txBody>
      </p:sp>
      <p:sp>
        <p:nvSpPr>
          <p:cNvPr id="23" name="TextBox 22">
            <a:extLst>
              <a:ext uri="{FF2B5EF4-FFF2-40B4-BE49-F238E27FC236}">
                <a16:creationId xmlns:a16="http://schemas.microsoft.com/office/drawing/2014/main" id="{4C51EC54-6AEB-4C65-8D16-84ABB83F353F}"/>
              </a:ext>
            </a:extLst>
          </p:cNvPr>
          <p:cNvSpPr txBox="1"/>
          <p:nvPr/>
        </p:nvSpPr>
        <p:spPr>
          <a:xfrm>
            <a:off x="1779620" y="4921940"/>
            <a:ext cx="3521015" cy="584775"/>
          </a:xfrm>
          <a:prstGeom prst="rect">
            <a:avLst/>
          </a:prstGeom>
          <a:noFill/>
        </p:spPr>
        <p:txBody>
          <a:bodyPr wrap="square" rtlCol="0">
            <a:spAutoFit/>
          </a:bodyPr>
          <a:lstStyle/>
          <a:p>
            <a:pPr algn="ctr"/>
            <a:r>
              <a:rPr lang="en-US" sz="3200" b="1" dirty="0">
                <a:solidFill>
                  <a:srgbClr val="FFBE10"/>
                </a:solidFill>
              </a:rPr>
              <a:t>People Of Action</a:t>
            </a:r>
          </a:p>
        </p:txBody>
      </p:sp>
      <p:sp>
        <p:nvSpPr>
          <p:cNvPr id="15" name="TextBox 14">
            <a:extLst>
              <a:ext uri="{FF2B5EF4-FFF2-40B4-BE49-F238E27FC236}">
                <a16:creationId xmlns:a16="http://schemas.microsoft.com/office/drawing/2014/main" id="{06D21D13-900E-40D7-AB5E-0E51AF0BE530}"/>
              </a:ext>
            </a:extLst>
          </p:cNvPr>
          <p:cNvSpPr txBox="1"/>
          <p:nvPr/>
        </p:nvSpPr>
        <p:spPr>
          <a:xfrm>
            <a:off x="9229966" y="4962477"/>
            <a:ext cx="1490869" cy="369332"/>
          </a:xfrm>
          <a:prstGeom prst="rect">
            <a:avLst/>
          </a:prstGeom>
          <a:noFill/>
        </p:spPr>
        <p:txBody>
          <a:bodyPr wrap="square" rtlCol="0">
            <a:spAutoFit/>
          </a:bodyPr>
          <a:lstStyle/>
          <a:p>
            <a:r>
              <a:rPr lang="en-US" b="1" dirty="0">
                <a:solidFill>
                  <a:schemeClr val="bg1"/>
                </a:solidFill>
              </a:rPr>
              <a:t>Paul Harris</a:t>
            </a:r>
          </a:p>
        </p:txBody>
      </p:sp>
    </p:spTree>
    <p:extLst>
      <p:ext uri="{BB962C8B-B14F-4D97-AF65-F5344CB8AC3E}">
        <p14:creationId xmlns:p14="http://schemas.microsoft.com/office/powerpoint/2010/main" val="42089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0F7C7E-8A5C-4B8A-9044-8A261B52F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87" y="434052"/>
            <a:ext cx="4425912" cy="5832862"/>
          </a:xfrm>
          <a:prstGeom prst="rect">
            <a:avLst/>
          </a:prstGeom>
        </p:spPr>
      </p:pic>
      <p:pic>
        <p:nvPicPr>
          <p:cNvPr id="11" name="Picture 10">
            <a:extLst>
              <a:ext uri="{FF2B5EF4-FFF2-40B4-BE49-F238E27FC236}">
                <a16:creationId xmlns:a16="http://schemas.microsoft.com/office/drawing/2014/main" id="{F5BDE50E-0E44-4E4F-B447-BAEF352EC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977" y="3050928"/>
            <a:ext cx="2328663" cy="2732527"/>
          </a:xfrm>
          <a:prstGeom prst="rect">
            <a:avLst/>
          </a:prstGeom>
        </p:spPr>
      </p:pic>
      <p:sp>
        <p:nvSpPr>
          <p:cNvPr id="2" name="TextBox 1">
            <a:extLst>
              <a:ext uri="{FF2B5EF4-FFF2-40B4-BE49-F238E27FC236}">
                <a16:creationId xmlns:a16="http://schemas.microsoft.com/office/drawing/2014/main" id="{66C2D0A1-1245-41CF-8ECA-AE0750AA0F27}"/>
              </a:ext>
            </a:extLst>
          </p:cNvPr>
          <p:cNvSpPr txBox="1"/>
          <p:nvPr/>
        </p:nvSpPr>
        <p:spPr>
          <a:xfrm>
            <a:off x="6037164" y="5888860"/>
            <a:ext cx="2012594" cy="369331"/>
          </a:xfrm>
          <a:prstGeom prst="rect">
            <a:avLst/>
          </a:prstGeom>
          <a:noFill/>
        </p:spPr>
        <p:txBody>
          <a:bodyPr wrap="square" rtlCol="0">
            <a:spAutoFit/>
          </a:bodyPr>
          <a:lstStyle/>
          <a:p>
            <a:r>
              <a:rPr lang="en-US" b="1" dirty="0">
                <a:solidFill>
                  <a:schemeClr val="bg1"/>
                </a:solidFill>
              </a:rPr>
              <a:t>Herbert Taylor</a:t>
            </a:r>
          </a:p>
        </p:txBody>
      </p:sp>
      <p:sp>
        <p:nvSpPr>
          <p:cNvPr id="9" name="TextBox 8">
            <a:extLst>
              <a:ext uri="{FF2B5EF4-FFF2-40B4-BE49-F238E27FC236}">
                <a16:creationId xmlns:a16="http://schemas.microsoft.com/office/drawing/2014/main" id="{EEEBA453-DF5A-4CC3-A2B9-BBDE6A08D1A7}"/>
              </a:ext>
            </a:extLst>
          </p:cNvPr>
          <p:cNvSpPr txBox="1"/>
          <p:nvPr/>
        </p:nvSpPr>
        <p:spPr>
          <a:xfrm>
            <a:off x="5127768" y="1035979"/>
            <a:ext cx="4965349" cy="1508105"/>
          </a:xfrm>
          <a:prstGeom prst="rect">
            <a:avLst/>
          </a:prstGeom>
          <a:noFill/>
        </p:spPr>
        <p:txBody>
          <a:bodyPr wrap="square" rtlCol="0">
            <a:spAutoFit/>
          </a:bodyPr>
          <a:lstStyle/>
          <a:p>
            <a:pPr algn="ctr"/>
            <a:r>
              <a:rPr lang="en-US" sz="3200" b="1" dirty="0">
                <a:solidFill>
                  <a:schemeClr val="accent3"/>
                </a:solidFill>
              </a:rPr>
              <a:t>Rotarians Live by the Four-Way Test</a:t>
            </a:r>
          </a:p>
          <a:p>
            <a:pPr algn="ctr"/>
            <a:endParaRPr lang="en-US" sz="800" b="1" dirty="0">
              <a:solidFill>
                <a:schemeClr val="accent3"/>
              </a:solidFill>
            </a:endParaRPr>
          </a:p>
          <a:p>
            <a:pPr algn="ctr"/>
            <a:r>
              <a:rPr lang="en-US" sz="2000" b="1" i="1" dirty="0">
                <a:solidFill>
                  <a:schemeClr val="accent3"/>
                </a:solidFill>
              </a:rPr>
              <a:t>Of the things we think, say or do!</a:t>
            </a:r>
          </a:p>
        </p:txBody>
      </p:sp>
      <p:sp>
        <p:nvSpPr>
          <p:cNvPr id="5" name="TextBox 4"/>
          <p:cNvSpPr txBox="1"/>
          <p:nvPr/>
        </p:nvSpPr>
        <p:spPr>
          <a:xfrm>
            <a:off x="8859693" y="4001692"/>
            <a:ext cx="2851841" cy="830997"/>
          </a:xfrm>
          <a:prstGeom prst="rect">
            <a:avLst/>
          </a:prstGeom>
          <a:noFill/>
        </p:spPr>
        <p:txBody>
          <a:bodyPr wrap="square" rtlCol="0">
            <a:spAutoFit/>
          </a:bodyPr>
          <a:lstStyle/>
          <a:p>
            <a:pPr algn="ctr"/>
            <a:r>
              <a:rPr lang="en-US" sz="2400" b="1" i="1" dirty="0">
                <a:solidFill>
                  <a:schemeClr val="bg1"/>
                </a:solidFill>
              </a:rPr>
              <a:t>While having fun in the process!</a:t>
            </a:r>
          </a:p>
        </p:txBody>
      </p:sp>
    </p:spTree>
    <p:extLst>
      <p:ext uri="{BB962C8B-B14F-4D97-AF65-F5344CB8AC3E}">
        <p14:creationId xmlns:p14="http://schemas.microsoft.com/office/powerpoint/2010/main" val="4366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D10275-1D4D-4FAA-A59C-B1F33CAAA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451" y="311102"/>
            <a:ext cx="6873393" cy="458455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2AF54C5-329C-4A87-B96D-8183FD44F3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19" y="352198"/>
            <a:ext cx="4630451" cy="5944054"/>
          </a:xfrm>
          <a:prstGeom prst="rect">
            <a:avLst/>
          </a:prstGeom>
        </p:spPr>
      </p:pic>
      <p:sp>
        <p:nvSpPr>
          <p:cNvPr id="9" name="TextBox 8">
            <a:extLst>
              <a:ext uri="{FF2B5EF4-FFF2-40B4-BE49-F238E27FC236}">
                <a16:creationId xmlns:a16="http://schemas.microsoft.com/office/drawing/2014/main" id="{7371D495-2FEE-4E6F-BF78-9A07F35FD32C}"/>
              </a:ext>
            </a:extLst>
          </p:cNvPr>
          <p:cNvSpPr txBox="1"/>
          <p:nvPr/>
        </p:nvSpPr>
        <p:spPr>
          <a:xfrm>
            <a:off x="6580888" y="4184373"/>
            <a:ext cx="4630451" cy="523220"/>
          </a:xfrm>
          <a:prstGeom prst="rect">
            <a:avLst/>
          </a:prstGeom>
          <a:noFill/>
        </p:spPr>
        <p:txBody>
          <a:bodyPr wrap="square" rtlCol="0">
            <a:spAutoFit/>
          </a:bodyPr>
          <a:lstStyle/>
          <a:p>
            <a:r>
              <a:rPr lang="en-US" sz="2800" b="1" dirty="0">
                <a:solidFill>
                  <a:schemeClr val="bg1"/>
                </a:solidFill>
              </a:rPr>
              <a:t>Five Avenues of Service</a:t>
            </a:r>
          </a:p>
        </p:txBody>
      </p:sp>
      <p:sp>
        <p:nvSpPr>
          <p:cNvPr id="2" name="TextBox 1">
            <a:extLst>
              <a:ext uri="{FF2B5EF4-FFF2-40B4-BE49-F238E27FC236}">
                <a16:creationId xmlns:a16="http://schemas.microsoft.com/office/drawing/2014/main" id="{B9281B9E-D475-4563-922D-8F86AEDD6268}"/>
              </a:ext>
            </a:extLst>
          </p:cNvPr>
          <p:cNvSpPr txBox="1"/>
          <p:nvPr/>
        </p:nvSpPr>
        <p:spPr>
          <a:xfrm>
            <a:off x="5677235" y="5221409"/>
            <a:ext cx="6000108" cy="830997"/>
          </a:xfrm>
          <a:prstGeom prst="rect">
            <a:avLst/>
          </a:prstGeom>
          <a:noFill/>
        </p:spPr>
        <p:txBody>
          <a:bodyPr wrap="square" rtlCol="0">
            <a:spAutoFit/>
          </a:bodyPr>
          <a:lstStyle/>
          <a:p>
            <a:pPr algn="ctr"/>
            <a:r>
              <a:rPr lang="en-US" sz="2400" dirty="0">
                <a:solidFill>
                  <a:schemeClr val="bg1"/>
                </a:solidFill>
              </a:rPr>
              <a:t>The Object of Rotary comes to life through its Five Avenues of Service</a:t>
            </a:r>
          </a:p>
        </p:txBody>
      </p:sp>
    </p:spTree>
    <p:extLst>
      <p:ext uri="{BB962C8B-B14F-4D97-AF65-F5344CB8AC3E}">
        <p14:creationId xmlns:p14="http://schemas.microsoft.com/office/powerpoint/2010/main" val="1634475594"/>
      </p:ext>
    </p:extLst>
  </p:cSld>
  <p:clrMapOvr>
    <a:masterClrMapping/>
  </p:clrMapOvr>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Franklin Gothic Medium"/>
        <a:ea typeface=""/>
        <a:cs typeface="Arial"/>
      </a:majorFont>
      <a:minorFont>
        <a:latin typeface="Franklin Gothic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Franklin Gothic Medium"/>
        <a:ea typeface=""/>
        <a:cs typeface="Arial"/>
      </a:majorFont>
      <a:minorFont>
        <a:latin typeface="Franklin Gothic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6126</TotalTime>
  <Words>2956</Words>
  <Application>Microsoft Macintosh PowerPoint</Application>
  <PresentationFormat>Custom</PresentationFormat>
  <Paragraphs>217</Paragraphs>
  <Slides>32</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Franklin Gothic Book</vt:lpstr>
      <vt:lpstr>Franklin Gothic Medium</vt:lpstr>
      <vt:lpstr>Open Sans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interest in Rotary </vt:lpstr>
      <vt:lpstr>Backup slides (use at your discretion)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Discover Rotary</dc:title>
  <dc:creator>Sandra Olson</dc:creator>
  <cp:lastModifiedBy>Microsoft Office User</cp:lastModifiedBy>
  <cp:revision>478</cp:revision>
  <cp:lastPrinted>2020-08-11T13:38:24Z</cp:lastPrinted>
  <dcterms:created xsi:type="dcterms:W3CDTF">2019-03-15T01:56:26Z</dcterms:created>
  <dcterms:modified xsi:type="dcterms:W3CDTF">2022-09-15T14:23:16Z</dcterms:modified>
</cp:coreProperties>
</file>