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3"/>
    <p:sldMasterId id="2147483664" r:id="rId4"/>
    <p:sldMasterId id="2147483688" r:id="rId5"/>
    <p:sldMasterId id="2147484007" r:id="rId6"/>
    <p:sldMasterId id="2147484014" r:id="rId7"/>
    <p:sldMasterId id="2147484031" r:id="rId8"/>
    <p:sldMasterId id="2147486056" r:id="rId9"/>
    <p:sldMasterId id="2147486068" r:id="rId10"/>
    <p:sldMasterId id="2147486081" r:id="rId11"/>
    <p:sldMasterId id="2147486100" r:id="rId12"/>
    <p:sldMasterId id="2147486106" r:id="rId13"/>
  </p:sldMasterIdLst>
  <p:notesMasterIdLst>
    <p:notesMasterId r:id="rId40"/>
  </p:notesMasterIdLst>
  <p:handoutMasterIdLst>
    <p:handoutMasterId r:id="rId41"/>
  </p:handoutMasterIdLst>
  <p:sldIdLst>
    <p:sldId id="381" r:id="rId14"/>
    <p:sldId id="369" r:id="rId15"/>
    <p:sldId id="579" r:id="rId16"/>
    <p:sldId id="585" r:id="rId17"/>
    <p:sldId id="588" r:id="rId18"/>
    <p:sldId id="578" r:id="rId19"/>
    <p:sldId id="589" r:id="rId20"/>
    <p:sldId id="580" r:id="rId21"/>
    <p:sldId id="586" r:id="rId22"/>
    <p:sldId id="488" r:id="rId23"/>
    <p:sldId id="489" r:id="rId24"/>
    <p:sldId id="581" r:id="rId25"/>
    <p:sldId id="421" r:id="rId26"/>
    <p:sldId id="427" r:id="rId27"/>
    <p:sldId id="577" r:id="rId28"/>
    <p:sldId id="428" r:id="rId29"/>
    <p:sldId id="429" r:id="rId30"/>
    <p:sldId id="590" r:id="rId31"/>
    <p:sldId id="490" r:id="rId32"/>
    <p:sldId id="587" r:id="rId33"/>
    <p:sldId id="584" r:id="rId34"/>
    <p:sldId id="582" r:id="rId35"/>
    <p:sldId id="576" r:id="rId36"/>
    <p:sldId id="583" r:id="rId37"/>
    <p:sldId id="562" r:id="rId38"/>
    <p:sldId id="390" r:id="rId39"/>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1"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0"/>
  </p:normalViewPr>
  <p:slideViewPr>
    <p:cSldViewPr>
      <p:cViewPr varScale="1">
        <p:scale>
          <a:sx n="123" d="100"/>
          <a:sy n="123" d="100"/>
        </p:scale>
        <p:origin x="1424" y="192"/>
      </p:cViewPr>
      <p:guideLst>
        <p:guide orient="horz" pos="2160"/>
        <p:guide pos="2880"/>
      </p:guideLst>
    </p:cSldViewPr>
  </p:slideViewPr>
  <p:outlineViewPr>
    <p:cViewPr>
      <p:scale>
        <a:sx n="75" d="100"/>
        <a:sy n="75" d="100"/>
      </p:scale>
      <p:origin x="0" y="6070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612" y="3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presProps" Target="presProp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Master" Target="slideMasters/slideMaster9.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8.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viewProps" Target="viewProps.xml"/><Relationship Id="rId8" Type="http://schemas.openxmlformats.org/officeDocument/2006/relationships/slideMaster" Target="slideMasters/slideMaster6.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20" Type="http://schemas.openxmlformats.org/officeDocument/2006/relationships/slide" Target="slides/slide7.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solidFill>
                  <a:srgbClr val="002060"/>
                </a:solidFill>
                <a:latin typeface="Georgia" panose="02040502050405020303" pitchFamily="18" charset="0"/>
              </a:rPr>
              <a:t>Why</a:t>
            </a:r>
            <a:r>
              <a:rPr lang="en-US" sz="2800" baseline="0" dirty="0">
                <a:solidFill>
                  <a:srgbClr val="002060"/>
                </a:solidFill>
                <a:latin typeface="Georgia" panose="02040502050405020303" pitchFamily="18" charset="0"/>
              </a:rPr>
              <a:t> did you </a:t>
            </a:r>
            <a:r>
              <a:rPr lang="en-US" sz="2800" b="1" baseline="0" dirty="0">
                <a:solidFill>
                  <a:srgbClr val="00B0F0"/>
                </a:solidFill>
                <a:latin typeface="Georgia" panose="02040502050405020303" pitchFamily="18" charset="0"/>
              </a:rPr>
              <a:t>leave your Rotary club?</a:t>
            </a:r>
            <a:endParaRPr lang="en-US" sz="2800" b="1" dirty="0">
              <a:solidFill>
                <a:srgbClr val="00B0F0"/>
              </a:solidFill>
              <a:latin typeface="Georgia" panose="02040502050405020303" pitchFamily="18" charset="0"/>
            </a:endParaRPr>
          </a:p>
        </c:rich>
      </c:tx>
      <c:overlay val="0"/>
      <c:spPr>
        <a:noFill/>
        <a:ln>
          <a:noFill/>
        </a:ln>
        <a:effectLst/>
      </c:spPr>
    </c:title>
    <c:autoTitleDeleted val="0"/>
    <c:plotArea>
      <c:layout>
        <c:manualLayout>
          <c:layoutTarget val="inner"/>
          <c:xMode val="edge"/>
          <c:yMode val="edge"/>
          <c:x val="0.51958201486496403"/>
          <c:y val="0.18208540278619001"/>
          <c:w val="0.41356809565470998"/>
          <c:h val="0.80765818695739999"/>
        </c:manualLayout>
      </c:layout>
      <c:barChart>
        <c:barDir val="bar"/>
        <c:grouping val="clustered"/>
        <c:varyColors val="0"/>
        <c:ser>
          <c:idx val="0"/>
          <c:order val="0"/>
          <c:tx>
            <c:strRef>
              <c:f>Sheet1!$B$1</c:f>
              <c:strCache>
                <c:ptCount val="1"/>
                <c:pt idx="0">
                  <c:v>Percentage</c:v>
                </c:pt>
              </c:strCache>
            </c:strRef>
          </c:tx>
          <c:spPr>
            <a:solidFill>
              <a:schemeClr val="accent1"/>
            </a:solidFill>
            <a:ln>
              <a:noFill/>
            </a:ln>
            <a:effectLst/>
          </c:spPr>
          <c:invertIfNegative val="0"/>
          <c:cat>
            <c:strRef>
              <c:f>Sheet1!$A$2:$A$11</c:f>
              <c:strCache>
                <c:ptCount val="10"/>
                <c:pt idx="0">
                  <c:v>Personality issues within my club</c:v>
                </c:pt>
                <c:pt idx="1">
                  <c:v>Club leadership issues</c:v>
                </c:pt>
                <c:pt idx="2">
                  <c:v>My club was unwilling to adapt and make changes</c:v>
                </c:pt>
                <c:pt idx="3">
                  <c:v>Volunteering or community involvement expectations were not met</c:v>
                </c:pt>
                <c:pt idx="4">
                  <c:v>I was unhappy with changes my club made</c:v>
                </c:pt>
                <c:pt idx="5">
                  <c:v>Was unable to meet participation expectations</c:v>
                </c:pt>
                <c:pt idx="6">
                  <c:v>Did not feel included in the club</c:v>
                </c:pt>
                <c:pt idx="7">
                  <c:v>Friendship expectations were not met</c:v>
                </c:pt>
                <c:pt idx="8">
                  <c:v>Relocated to a new community</c:v>
                </c:pt>
                <c:pt idx="9">
                  <c:v>Business / professional pressures</c:v>
                </c:pt>
              </c:strCache>
            </c:strRef>
          </c:cat>
          <c:val>
            <c:numRef>
              <c:f>Sheet1!$B$2:$B$11</c:f>
              <c:numCache>
                <c:formatCode>0%</c:formatCode>
                <c:ptCount val="10"/>
                <c:pt idx="0">
                  <c:v>0.26</c:v>
                </c:pt>
                <c:pt idx="1">
                  <c:v>0.25</c:v>
                </c:pt>
                <c:pt idx="2">
                  <c:v>0.18</c:v>
                </c:pt>
                <c:pt idx="3">
                  <c:v>0.16</c:v>
                </c:pt>
                <c:pt idx="4">
                  <c:v>0.16</c:v>
                </c:pt>
                <c:pt idx="5">
                  <c:v>0.15</c:v>
                </c:pt>
                <c:pt idx="6">
                  <c:v>0.13</c:v>
                </c:pt>
                <c:pt idx="7">
                  <c:v>0.13</c:v>
                </c:pt>
                <c:pt idx="8">
                  <c:v>0.13</c:v>
                </c:pt>
                <c:pt idx="9">
                  <c:v>0.11</c:v>
                </c:pt>
              </c:numCache>
            </c:numRef>
          </c:val>
          <c:extLst>
            <c:ext xmlns:c16="http://schemas.microsoft.com/office/drawing/2014/chart" uri="{C3380CC4-5D6E-409C-BE32-E72D297353CC}">
              <c16:uniqueId val="{00000000-B614-4452-A823-6C1151F55035}"/>
            </c:ext>
          </c:extLst>
        </c:ser>
        <c:dLbls>
          <c:showLegendKey val="0"/>
          <c:showVal val="0"/>
          <c:showCatName val="0"/>
          <c:showSerName val="0"/>
          <c:showPercent val="0"/>
          <c:showBubbleSize val="0"/>
        </c:dLbls>
        <c:gapWidth val="182"/>
        <c:axId val="376913280"/>
        <c:axId val="377934976"/>
      </c:barChart>
      <c:catAx>
        <c:axId val="376913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17458F"/>
                </a:solidFill>
                <a:latin typeface="Arial Narrow" panose="020B0606020202030204" pitchFamily="34" charset="0"/>
                <a:ea typeface="+mn-ea"/>
                <a:cs typeface="+mn-cs"/>
              </a:defRPr>
            </a:pPr>
            <a:endParaRPr lang="en-US"/>
          </a:p>
        </c:txPr>
        <c:crossAx val="377934976"/>
        <c:crosses val="autoZero"/>
        <c:auto val="1"/>
        <c:lblAlgn val="ctr"/>
        <c:lblOffset val="100"/>
        <c:noMultiLvlLbl val="0"/>
      </c:catAx>
      <c:valAx>
        <c:axId val="3779349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en-US"/>
          </a:p>
        </c:txPr>
        <c:crossAx val="376913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BEEFF-E7CC-4927-99D5-AB4B100984E1}" type="doc">
      <dgm:prSet loTypeId="urn:microsoft.com/office/officeart/2005/8/layout/cycle7" loCatId="cycle" qsTypeId="urn:microsoft.com/office/officeart/2005/8/quickstyle/simple1" qsCatId="simple" csTypeId="urn:microsoft.com/office/officeart/2005/8/colors/colorful3" csCatId="colorful" phldr="1"/>
      <dgm:spPr/>
      <dgm:t>
        <a:bodyPr/>
        <a:lstStyle/>
        <a:p>
          <a:endParaRPr lang="en-US"/>
        </a:p>
      </dgm:t>
    </dgm:pt>
    <dgm:pt modelId="{BD349EE0-2111-4449-85C2-0C406B5B746B}">
      <dgm:prSet phldrT="[Text]"/>
      <dgm:spPr/>
      <dgm:t>
        <a:bodyPr/>
        <a:lstStyle/>
        <a:p>
          <a:r>
            <a:rPr lang="en-US" b="1" dirty="0">
              <a:latin typeface="Arial Narrow" panose="020B0606020202030204" pitchFamily="34" charset="0"/>
            </a:rPr>
            <a:t>Membership</a:t>
          </a:r>
        </a:p>
      </dgm:t>
    </dgm:pt>
    <dgm:pt modelId="{008F263C-6709-4B61-9CEF-4D56951AD9D7}" type="parTrans" cxnId="{E47C9000-A1DF-4A6A-9450-2AD1AB86C605}">
      <dgm:prSet/>
      <dgm:spPr/>
      <dgm:t>
        <a:bodyPr/>
        <a:lstStyle/>
        <a:p>
          <a:endParaRPr lang="en-US"/>
        </a:p>
      </dgm:t>
    </dgm:pt>
    <dgm:pt modelId="{B7C686AC-F857-4D5E-AE6D-568B4E78D87A}" type="sibTrans" cxnId="{E47C9000-A1DF-4A6A-9450-2AD1AB86C605}">
      <dgm:prSet/>
      <dgm:spPr/>
      <dgm:t>
        <a:bodyPr/>
        <a:lstStyle/>
        <a:p>
          <a:endParaRPr lang="en-US" dirty="0"/>
        </a:p>
      </dgm:t>
    </dgm:pt>
    <dgm:pt modelId="{6CC0B561-6216-47EF-84B8-69B072979A27}">
      <dgm:prSet phldrT="[Text]"/>
      <dgm:spPr/>
      <dgm:t>
        <a:bodyPr/>
        <a:lstStyle/>
        <a:p>
          <a:r>
            <a:rPr lang="en-US" b="1" dirty="0">
              <a:latin typeface="Arial Narrow" panose="020B0606020202030204" pitchFamily="34" charset="0"/>
            </a:rPr>
            <a:t>Public Image</a:t>
          </a:r>
        </a:p>
      </dgm:t>
    </dgm:pt>
    <dgm:pt modelId="{E3092C56-85AB-44F6-8F4F-BC3D4267D321}" type="parTrans" cxnId="{5DB16093-6537-415F-939A-191526670239}">
      <dgm:prSet/>
      <dgm:spPr/>
      <dgm:t>
        <a:bodyPr/>
        <a:lstStyle/>
        <a:p>
          <a:endParaRPr lang="en-US"/>
        </a:p>
      </dgm:t>
    </dgm:pt>
    <dgm:pt modelId="{97E9D299-A2E7-4158-A012-442549FB4EEA}" type="sibTrans" cxnId="{5DB16093-6537-415F-939A-191526670239}">
      <dgm:prSet/>
      <dgm:spPr/>
      <dgm:t>
        <a:bodyPr/>
        <a:lstStyle/>
        <a:p>
          <a:endParaRPr lang="en-US" dirty="0"/>
        </a:p>
      </dgm:t>
    </dgm:pt>
    <dgm:pt modelId="{0D427299-C988-4BC5-8B81-7D8ECF0D7F3B}">
      <dgm:prSet phldrT="[Text]"/>
      <dgm:spPr/>
      <dgm:t>
        <a:bodyPr/>
        <a:lstStyle/>
        <a:p>
          <a:r>
            <a:rPr lang="en-US" b="1" dirty="0">
              <a:latin typeface="Arial Narrow" panose="020B0606020202030204" pitchFamily="34" charset="0"/>
            </a:rPr>
            <a:t>Foundation Giving and Programs</a:t>
          </a:r>
        </a:p>
      </dgm:t>
    </dgm:pt>
    <dgm:pt modelId="{DB49A7CA-8E9A-402A-B2DA-E9A3ADF70D5B}" type="parTrans" cxnId="{B603AEFB-F24F-44BC-BC60-EB31D65F0044}">
      <dgm:prSet/>
      <dgm:spPr/>
      <dgm:t>
        <a:bodyPr/>
        <a:lstStyle/>
        <a:p>
          <a:endParaRPr lang="en-US"/>
        </a:p>
      </dgm:t>
    </dgm:pt>
    <dgm:pt modelId="{6A582C5A-D010-4524-84AC-297DB7A3B8F8}" type="sibTrans" cxnId="{B603AEFB-F24F-44BC-BC60-EB31D65F0044}">
      <dgm:prSet/>
      <dgm:spPr/>
      <dgm:t>
        <a:bodyPr/>
        <a:lstStyle/>
        <a:p>
          <a:endParaRPr lang="en-US" dirty="0"/>
        </a:p>
      </dgm:t>
    </dgm:pt>
    <dgm:pt modelId="{947C816A-173A-4131-A4A2-D64349449EE3}" type="pres">
      <dgm:prSet presAssocID="{BEBBEEFF-E7CC-4927-99D5-AB4B100984E1}" presName="Name0" presStyleCnt="0">
        <dgm:presLayoutVars>
          <dgm:dir/>
          <dgm:resizeHandles val="exact"/>
        </dgm:presLayoutVars>
      </dgm:prSet>
      <dgm:spPr/>
    </dgm:pt>
    <dgm:pt modelId="{3F205364-EEA2-4D4E-A2F4-27E3A67F6592}" type="pres">
      <dgm:prSet presAssocID="{BD349EE0-2111-4449-85C2-0C406B5B746B}" presName="node" presStyleLbl="node1" presStyleIdx="0" presStyleCnt="3">
        <dgm:presLayoutVars>
          <dgm:bulletEnabled val="1"/>
        </dgm:presLayoutVars>
      </dgm:prSet>
      <dgm:spPr/>
    </dgm:pt>
    <dgm:pt modelId="{8713D9B6-CA09-4E13-84A7-9BF886F3D7F7}" type="pres">
      <dgm:prSet presAssocID="{B7C686AC-F857-4D5E-AE6D-568B4E78D87A}" presName="sibTrans" presStyleLbl="sibTrans2D1" presStyleIdx="0" presStyleCnt="3"/>
      <dgm:spPr/>
    </dgm:pt>
    <dgm:pt modelId="{66111576-D2BD-4162-9E42-0A7ADE860A24}" type="pres">
      <dgm:prSet presAssocID="{B7C686AC-F857-4D5E-AE6D-568B4E78D87A}" presName="connectorText" presStyleLbl="sibTrans2D1" presStyleIdx="0" presStyleCnt="3"/>
      <dgm:spPr/>
    </dgm:pt>
    <dgm:pt modelId="{87D1C560-40A6-40E3-82D8-B8B95706E6C0}" type="pres">
      <dgm:prSet presAssocID="{6CC0B561-6216-47EF-84B8-69B072979A27}" presName="node" presStyleLbl="node1" presStyleIdx="1" presStyleCnt="3" custRadScaleRad="96281" custRadScaleInc="204527">
        <dgm:presLayoutVars>
          <dgm:bulletEnabled val="1"/>
        </dgm:presLayoutVars>
      </dgm:prSet>
      <dgm:spPr/>
    </dgm:pt>
    <dgm:pt modelId="{AC18901C-C686-4C3A-9814-5213E424D301}" type="pres">
      <dgm:prSet presAssocID="{97E9D299-A2E7-4158-A012-442549FB4EEA}" presName="sibTrans" presStyleLbl="sibTrans2D1" presStyleIdx="1" presStyleCnt="3"/>
      <dgm:spPr/>
    </dgm:pt>
    <dgm:pt modelId="{6EFC89C5-BEB8-4924-B301-692756A319D8}" type="pres">
      <dgm:prSet presAssocID="{97E9D299-A2E7-4158-A012-442549FB4EEA}" presName="connectorText" presStyleLbl="sibTrans2D1" presStyleIdx="1" presStyleCnt="3"/>
      <dgm:spPr/>
    </dgm:pt>
    <dgm:pt modelId="{19696132-2E1C-46E7-A743-1C5F8C1B82EB}" type="pres">
      <dgm:prSet presAssocID="{0D427299-C988-4BC5-8B81-7D8ECF0D7F3B}" presName="node" presStyleLbl="node1" presStyleIdx="2" presStyleCnt="3" custRadScaleRad="102299" custRadScaleInc="-207403">
        <dgm:presLayoutVars>
          <dgm:bulletEnabled val="1"/>
        </dgm:presLayoutVars>
      </dgm:prSet>
      <dgm:spPr/>
    </dgm:pt>
    <dgm:pt modelId="{41F3D156-7D5E-4AE2-94F0-52C32896236A}" type="pres">
      <dgm:prSet presAssocID="{6A582C5A-D010-4524-84AC-297DB7A3B8F8}" presName="sibTrans" presStyleLbl="sibTrans2D1" presStyleIdx="2" presStyleCnt="3"/>
      <dgm:spPr/>
    </dgm:pt>
    <dgm:pt modelId="{33DBD69D-560B-44A2-9AC1-0432D870B3D1}" type="pres">
      <dgm:prSet presAssocID="{6A582C5A-D010-4524-84AC-297DB7A3B8F8}" presName="connectorText" presStyleLbl="sibTrans2D1" presStyleIdx="2" presStyleCnt="3"/>
      <dgm:spPr/>
    </dgm:pt>
  </dgm:ptLst>
  <dgm:cxnLst>
    <dgm:cxn modelId="{E47C9000-A1DF-4A6A-9450-2AD1AB86C605}" srcId="{BEBBEEFF-E7CC-4927-99D5-AB4B100984E1}" destId="{BD349EE0-2111-4449-85C2-0C406B5B746B}" srcOrd="0" destOrd="0" parTransId="{008F263C-6709-4B61-9CEF-4D56951AD9D7}" sibTransId="{B7C686AC-F857-4D5E-AE6D-568B4E78D87A}"/>
    <dgm:cxn modelId="{2F237E12-CA32-42A8-98B3-6047BEE683DB}" type="presOf" srcId="{6CC0B561-6216-47EF-84B8-69B072979A27}" destId="{87D1C560-40A6-40E3-82D8-B8B95706E6C0}" srcOrd="0" destOrd="0" presId="urn:microsoft.com/office/officeart/2005/8/layout/cycle7"/>
    <dgm:cxn modelId="{BC69A328-1C73-4742-B6CB-DEA58C403AC4}" type="presOf" srcId="{B7C686AC-F857-4D5E-AE6D-568B4E78D87A}" destId="{8713D9B6-CA09-4E13-84A7-9BF886F3D7F7}" srcOrd="0" destOrd="0" presId="urn:microsoft.com/office/officeart/2005/8/layout/cycle7"/>
    <dgm:cxn modelId="{4450183F-063E-43FA-925B-02B9C81628CA}" type="presOf" srcId="{0D427299-C988-4BC5-8B81-7D8ECF0D7F3B}" destId="{19696132-2E1C-46E7-A743-1C5F8C1B82EB}" srcOrd="0" destOrd="0" presId="urn:microsoft.com/office/officeart/2005/8/layout/cycle7"/>
    <dgm:cxn modelId="{6F3ADA52-00D1-4D03-AB2E-AB8B664476EA}" type="presOf" srcId="{6A582C5A-D010-4524-84AC-297DB7A3B8F8}" destId="{33DBD69D-560B-44A2-9AC1-0432D870B3D1}" srcOrd="1" destOrd="0" presId="urn:microsoft.com/office/officeart/2005/8/layout/cycle7"/>
    <dgm:cxn modelId="{95F9DF53-C204-443D-8B39-F66299BA1122}" type="presOf" srcId="{BEBBEEFF-E7CC-4927-99D5-AB4B100984E1}" destId="{947C816A-173A-4131-A4A2-D64349449EE3}" srcOrd="0" destOrd="0" presId="urn:microsoft.com/office/officeart/2005/8/layout/cycle7"/>
    <dgm:cxn modelId="{0D463F60-762E-4B87-A1FE-6C388D0B4E52}" type="presOf" srcId="{97E9D299-A2E7-4158-A012-442549FB4EEA}" destId="{6EFC89C5-BEB8-4924-B301-692756A319D8}" srcOrd="1" destOrd="0" presId="urn:microsoft.com/office/officeart/2005/8/layout/cycle7"/>
    <dgm:cxn modelId="{0B7C507F-DD71-4089-A7C3-84CABA5E63B1}" type="presOf" srcId="{6A582C5A-D010-4524-84AC-297DB7A3B8F8}" destId="{41F3D156-7D5E-4AE2-94F0-52C32896236A}" srcOrd="0" destOrd="0" presId="urn:microsoft.com/office/officeart/2005/8/layout/cycle7"/>
    <dgm:cxn modelId="{5DB16093-6537-415F-939A-191526670239}" srcId="{BEBBEEFF-E7CC-4927-99D5-AB4B100984E1}" destId="{6CC0B561-6216-47EF-84B8-69B072979A27}" srcOrd="1" destOrd="0" parTransId="{E3092C56-85AB-44F6-8F4F-BC3D4267D321}" sibTransId="{97E9D299-A2E7-4158-A012-442549FB4EEA}"/>
    <dgm:cxn modelId="{65B6BB9E-1AFF-40B3-9A94-3FB2AEEA41CF}" type="presOf" srcId="{BD349EE0-2111-4449-85C2-0C406B5B746B}" destId="{3F205364-EEA2-4D4E-A2F4-27E3A67F6592}" srcOrd="0" destOrd="0" presId="urn:microsoft.com/office/officeart/2005/8/layout/cycle7"/>
    <dgm:cxn modelId="{4F7A88A6-FD0E-4313-84C2-976E0FB0C47E}" type="presOf" srcId="{97E9D299-A2E7-4158-A012-442549FB4EEA}" destId="{AC18901C-C686-4C3A-9814-5213E424D301}" srcOrd="0" destOrd="0" presId="urn:microsoft.com/office/officeart/2005/8/layout/cycle7"/>
    <dgm:cxn modelId="{29FAC3D5-FA7D-49D5-8588-75D0155B5E17}" type="presOf" srcId="{B7C686AC-F857-4D5E-AE6D-568B4E78D87A}" destId="{66111576-D2BD-4162-9E42-0A7ADE860A24}" srcOrd="1" destOrd="0" presId="urn:microsoft.com/office/officeart/2005/8/layout/cycle7"/>
    <dgm:cxn modelId="{B603AEFB-F24F-44BC-BC60-EB31D65F0044}" srcId="{BEBBEEFF-E7CC-4927-99D5-AB4B100984E1}" destId="{0D427299-C988-4BC5-8B81-7D8ECF0D7F3B}" srcOrd="2" destOrd="0" parTransId="{DB49A7CA-8E9A-402A-B2DA-E9A3ADF70D5B}" sibTransId="{6A582C5A-D010-4524-84AC-297DB7A3B8F8}"/>
    <dgm:cxn modelId="{290EB444-83DF-4F18-8258-885E27C21EE2}" type="presParOf" srcId="{947C816A-173A-4131-A4A2-D64349449EE3}" destId="{3F205364-EEA2-4D4E-A2F4-27E3A67F6592}" srcOrd="0" destOrd="0" presId="urn:microsoft.com/office/officeart/2005/8/layout/cycle7"/>
    <dgm:cxn modelId="{C9C109C3-D569-4440-9109-CBCAB8CBE1EC}" type="presParOf" srcId="{947C816A-173A-4131-A4A2-D64349449EE3}" destId="{8713D9B6-CA09-4E13-84A7-9BF886F3D7F7}" srcOrd="1" destOrd="0" presId="urn:microsoft.com/office/officeart/2005/8/layout/cycle7"/>
    <dgm:cxn modelId="{7D74F682-D051-40F2-AB77-D73402607C0B}" type="presParOf" srcId="{8713D9B6-CA09-4E13-84A7-9BF886F3D7F7}" destId="{66111576-D2BD-4162-9E42-0A7ADE860A24}" srcOrd="0" destOrd="0" presId="urn:microsoft.com/office/officeart/2005/8/layout/cycle7"/>
    <dgm:cxn modelId="{96D010CE-3765-4CCC-BE4B-4BDADD8FA299}" type="presParOf" srcId="{947C816A-173A-4131-A4A2-D64349449EE3}" destId="{87D1C560-40A6-40E3-82D8-B8B95706E6C0}" srcOrd="2" destOrd="0" presId="urn:microsoft.com/office/officeart/2005/8/layout/cycle7"/>
    <dgm:cxn modelId="{264AB714-BA86-4AD6-ACB8-FEA58971A6CA}" type="presParOf" srcId="{947C816A-173A-4131-A4A2-D64349449EE3}" destId="{AC18901C-C686-4C3A-9814-5213E424D301}" srcOrd="3" destOrd="0" presId="urn:microsoft.com/office/officeart/2005/8/layout/cycle7"/>
    <dgm:cxn modelId="{849A71AF-6C41-4A2D-B197-FC45C73B584E}" type="presParOf" srcId="{AC18901C-C686-4C3A-9814-5213E424D301}" destId="{6EFC89C5-BEB8-4924-B301-692756A319D8}" srcOrd="0" destOrd="0" presId="urn:microsoft.com/office/officeart/2005/8/layout/cycle7"/>
    <dgm:cxn modelId="{871225DD-FBCC-4CEA-A034-465BA5391326}" type="presParOf" srcId="{947C816A-173A-4131-A4A2-D64349449EE3}" destId="{19696132-2E1C-46E7-A743-1C5F8C1B82EB}" srcOrd="4" destOrd="0" presId="urn:microsoft.com/office/officeart/2005/8/layout/cycle7"/>
    <dgm:cxn modelId="{D89A18FC-421F-4B9E-B294-AC49542ACDE3}" type="presParOf" srcId="{947C816A-173A-4131-A4A2-D64349449EE3}" destId="{41F3D156-7D5E-4AE2-94F0-52C32896236A}" srcOrd="5" destOrd="0" presId="urn:microsoft.com/office/officeart/2005/8/layout/cycle7"/>
    <dgm:cxn modelId="{B838B79A-775B-4EC7-8204-BCF8D293444C}" type="presParOf" srcId="{41F3D156-7D5E-4AE2-94F0-52C32896236A}" destId="{33DBD69D-560B-44A2-9AC1-0432D870B3D1}"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5364-EEA2-4D4E-A2F4-27E3A67F6592}">
      <dsp:nvSpPr>
        <dsp:cNvPr id="0" name=""/>
        <dsp:cNvSpPr/>
      </dsp:nvSpPr>
      <dsp:spPr>
        <a:xfrm>
          <a:off x="1472180" y="1098"/>
          <a:ext cx="1616948" cy="8084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anose="020B0606020202030204" pitchFamily="34" charset="0"/>
            </a:rPr>
            <a:t>Membership</a:t>
          </a:r>
        </a:p>
      </dsp:txBody>
      <dsp:txXfrm>
        <a:off x="1495859" y="24777"/>
        <a:ext cx="1569590" cy="761116"/>
      </dsp:txXfrm>
    </dsp:sp>
    <dsp:sp modelId="{8713D9B6-CA09-4E13-84A7-9BF886F3D7F7}">
      <dsp:nvSpPr>
        <dsp:cNvPr id="0" name=""/>
        <dsp:cNvSpPr/>
      </dsp:nvSpPr>
      <dsp:spPr>
        <a:xfrm rot="7241794">
          <a:off x="1170263" y="1375387"/>
          <a:ext cx="901000" cy="282966"/>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1255153" y="1431980"/>
        <a:ext cx="731220" cy="169780"/>
      </dsp:txXfrm>
    </dsp:sp>
    <dsp:sp modelId="{87D1C560-40A6-40E3-82D8-B8B95706E6C0}">
      <dsp:nvSpPr>
        <dsp:cNvPr id="0" name=""/>
        <dsp:cNvSpPr/>
      </dsp:nvSpPr>
      <dsp:spPr>
        <a:xfrm>
          <a:off x="152398" y="2224168"/>
          <a:ext cx="1616948" cy="808474"/>
        </a:xfrm>
        <a:prstGeom prst="roundRect">
          <a:avLst>
            <a:gd name="adj" fmla="val 10000"/>
          </a:avLst>
        </a:prstGeom>
        <a:solidFill>
          <a:schemeClr val="accent3">
            <a:hueOff val="3917640"/>
            <a:satOff val="-19644"/>
            <a:lumOff val="1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anose="020B0606020202030204" pitchFamily="34" charset="0"/>
            </a:rPr>
            <a:t>Public Image</a:t>
          </a:r>
        </a:p>
      </dsp:txBody>
      <dsp:txXfrm>
        <a:off x="176077" y="2247847"/>
        <a:ext cx="1569590" cy="761116"/>
      </dsp:txXfrm>
    </dsp:sp>
    <dsp:sp modelId="{AC18901C-C686-4C3A-9814-5213E424D301}">
      <dsp:nvSpPr>
        <dsp:cNvPr id="0" name=""/>
        <dsp:cNvSpPr/>
      </dsp:nvSpPr>
      <dsp:spPr>
        <a:xfrm rot="21599992">
          <a:off x="1881972" y="2486919"/>
          <a:ext cx="901000" cy="282966"/>
        </a:xfrm>
        <a:prstGeom prst="leftRightArrow">
          <a:avLst>
            <a:gd name="adj1" fmla="val 60000"/>
            <a:gd name="adj2" fmla="val 50000"/>
          </a:avLst>
        </a:prstGeom>
        <a:solidFill>
          <a:schemeClr val="accent3">
            <a:hueOff val="3917640"/>
            <a:satOff val="-19644"/>
            <a:lumOff val="1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1966862" y="2543512"/>
        <a:ext cx="731220" cy="169780"/>
      </dsp:txXfrm>
    </dsp:sp>
    <dsp:sp modelId="{19696132-2E1C-46E7-A743-1C5F8C1B82EB}">
      <dsp:nvSpPr>
        <dsp:cNvPr id="0" name=""/>
        <dsp:cNvSpPr/>
      </dsp:nvSpPr>
      <dsp:spPr>
        <a:xfrm>
          <a:off x="2895598" y="2224161"/>
          <a:ext cx="1616948" cy="808474"/>
        </a:xfrm>
        <a:prstGeom prst="roundRect">
          <a:avLst>
            <a:gd name="adj" fmla="val 10000"/>
          </a:avLst>
        </a:prstGeom>
        <a:solidFill>
          <a:schemeClr val="accent3">
            <a:hueOff val="7835281"/>
            <a:satOff val="-39288"/>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Narrow" panose="020B0606020202030204" pitchFamily="34" charset="0"/>
            </a:rPr>
            <a:t>Foundation Giving and Programs</a:t>
          </a:r>
        </a:p>
      </dsp:txBody>
      <dsp:txXfrm>
        <a:off x="2919277" y="2247840"/>
        <a:ext cx="1569590" cy="761116"/>
      </dsp:txXfrm>
    </dsp:sp>
    <dsp:sp modelId="{41F3D156-7D5E-4AE2-94F0-52C32896236A}">
      <dsp:nvSpPr>
        <dsp:cNvPr id="0" name=""/>
        <dsp:cNvSpPr/>
      </dsp:nvSpPr>
      <dsp:spPr>
        <a:xfrm rot="14242124">
          <a:off x="2541863" y="1375384"/>
          <a:ext cx="901000" cy="282966"/>
        </a:xfrm>
        <a:prstGeom prst="leftRightArrow">
          <a:avLst>
            <a:gd name="adj1" fmla="val 60000"/>
            <a:gd name="adj2" fmla="val 50000"/>
          </a:avLst>
        </a:prstGeom>
        <a:solidFill>
          <a:schemeClr val="accent3">
            <a:hueOff val="7835281"/>
            <a:satOff val="-39288"/>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2626753" y="1431977"/>
        <a:ext cx="731220" cy="1697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314B19E-A1C2-C65A-7676-4199A0AADE20}"/>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defTabSz="939411" eaLnBrk="0" hangingPunct="0">
              <a:defRPr sz="1200">
                <a:latin typeface="Arial" charset="0"/>
                <a:ea typeface="ヒラギノ角ゴ Pro W3" charset="0"/>
                <a:cs typeface="ヒラギノ角ゴ Pro W3" charset="0"/>
              </a:defRPr>
            </a:lvl1pPr>
          </a:lstStyle>
          <a:p>
            <a:pPr>
              <a:defRPr/>
            </a:pPr>
            <a:endParaRPr lang="en-US"/>
          </a:p>
        </p:txBody>
      </p:sp>
      <p:sp>
        <p:nvSpPr>
          <p:cNvPr id="19459" name="Rectangle 3">
            <a:extLst>
              <a:ext uri="{FF2B5EF4-FFF2-40B4-BE49-F238E27FC236}">
                <a16:creationId xmlns:a16="http://schemas.microsoft.com/office/drawing/2014/main" id="{2E205CA9-58B0-0754-CC61-46C9DCF84699}"/>
              </a:ext>
            </a:extLst>
          </p:cNvPr>
          <p:cNvSpPr>
            <a:spLocks noGrp="1" noChangeArrowheads="1"/>
          </p:cNvSpPr>
          <p:nvPr>
            <p:ph type="dt" sz="quarter" idx="1"/>
          </p:nvPr>
        </p:nvSpPr>
        <p:spPr bwMode="auto">
          <a:xfrm>
            <a:off x="4010025"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algn="r" defTabSz="939411" eaLnBrk="0" hangingPunct="0">
              <a:defRPr sz="1200">
                <a:latin typeface="Arial" charset="0"/>
                <a:ea typeface="ヒラギノ角ゴ Pro W3" charset="0"/>
                <a:cs typeface="ヒラギノ角ゴ Pro W3" charset="0"/>
              </a:defRPr>
            </a:lvl1pPr>
          </a:lstStyle>
          <a:p>
            <a:pPr>
              <a:defRPr/>
            </a:pPr>
            <a:endParaRPr lang="en-US"/>
          </a:p>
        </p:txBody>
      </p:sp>
      <p:sp>
        <p:nvSpPr>
          <p:cNvPr id="19460" name="Rectangle 4">
            <a:extLst>
              <a:ext uri="{FF2B5EF4-FFF2-40B4-BE49-F238E27FC236}">
                <a16:creationId xmlns:a16="http://schemas.microsoft.com/office/drawing/2014/main" id="{DA4F8AB6-481D-5CB4-3F81-0BEB68224455}"/>
              </a:ext>
            </a:extLst>
          </p:cNvPr>
          <p:cNvSpPr>
            <a:spLocks noGrp="1" noChangeArrowheads="1"/>
          </p:cNvSpPr>
          <p:nvPr>
            <p:ph type="ftr" sz="quarter" idx="2"/>
          </p:nvPr>
        </p:nvSpPr>
        <p:spPr bwMode="auto">
          <a:xfrm>
            <a:off x="0" y="8894763"/>
            <a:ext cx="3067050" cy="468312"/>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defTabSz="939411" eaLnBrk="0" hangingPunct="0">
              <a:defRPr sz="1200">
                <a:latin typeface="Arial" charset="0"/>
                <a:ea typeface="ヒラギノ角ゴ Pro W3" charset="0"/>
                <a:cs typeface="ヒラギノ角ゴ Pro W3" charset="0"/>
              </a:defRPr>
            </a:lvl1pPr>
          </a:lstStyle>
          <a:p>
            <a:pPr>
              <a:defRPr/>
            </a:pPr>
            <a:endParaRPr lang="en-US"/>
          </a:p>
        </p:txBody>
      </p:sp>
      <p:sp>
        <p:nvSpPr>
          <p:cNvPr id="19461" name="Rectangle 5">
            <a:extLst>
              <a:ext uri="{FF2B5EF4-FFF2-40B4-BE49-F238E27FC236}">
                <a16:creationId xmlns:a16="http://schemas.microsoft.com/office/drawing/2014/main" id="{427B7BDE-55DF-7096-34CA-687A931FF865}"/>
              </a:ext>
            </a:extLst>
          </p:cNvPr>
          <p:cNvSpPr>
            <a:spLocks noGrp="1" noChangeArrowheads="1"/>
          </p:cNvSpPr>
          <p:nvPr>
            <p:ph type="sldNum" sz="quarter" idx="3"/>
          </p:nvPr>
        </p:nvSpPr>
        <p:spPr bwMode="auto">
          <a:xfrm>
            <a:off x="4010025" y="8894763"/>
            <a:ext cx="3067050" cy="468312"/>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algn="r" defTabSz="938213">
              <a:defRPr sz="1200"/>
            </a:lvl1pPr>
          </a:lstStyle>
          <a:p>
            <a:fld id="{C2A14523-5000-2C4D-8B2A-4ECEE7D5ED8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201CD77D-9CB7-956F-C559-9813271A9CB1}"/>
              </a:ext>
            </a:extLst>
          </p:cNvPr>
          <p:cNvSpPr>
            <a:spLocks noGrp="1" noChangeArrowheads="1"/>
          </p:cNvSpPr>
          <p:nvPr>
            <p:ph type="hdr" sz="quarter"/>
          </p:nvPr>
        </p:nvSpPr>
        <p:spPr bwMode="auto">
          <a:xfrm>
            <a:off x="0"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defTabSz="939411" eaLnBrk="0" hangingPunct="0">
              <a:defRPr sz="1200">
                <a:latin typeface="Arial" charset="0"/>
                <a:ea typeface="ヒラギノ角ゴ Pro W3" charset="0"/>
                <a:cs typeface="ヒラギノ角ゴ Pro W3" charset="0"/>
              </a:defRPr>
            </a:lvl1pPr>
          </a:lstStyle>
          <a:p>
            <a:pPr>
              <a:defRPr/>
            </a:pPr>
            <a:endParaRPr lang="en-US"/>
          </a:p>
        </p:txBody>
      </p:sp>
      <p:sp>
        <p:nvSpPr>
          <p:cNvPr id="3075" name="Rectangle 3">
            <a:extLst>
              <a:ext uri="{FF2B5EF4-FFF2-40B4-BE49-F238E27FC236}">
                <a16:creationId xmlns:a16="http://schemas.microsoft.com/office/drawing/2014/main" id="{A7BE15D7-B992-2D25-AC99-AD4A02B8BC8C}"/>
              </a:ext>
            </a:extLst>
          </p:cNvPr>
          <p:cNvSpPr>
            <a:spLocks noGrp="1" noChangeArrowheads="1"/>
          </p:cNvSpPr>
          <p:nvPr>
            <p:ph type="dt" idx="1"/>
          </p:nvPr>
        </p:nvSpPr>
        <p:spPr bwMode="auto">
          <a:xfrm>
            <a:off x="4010025" y="0"/>
            <a:ext cx="3067050" cy="468313"/>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lvl1pPr algn="r" defTabSz="939411" eaLnBrk="0" hangingPunct="0">
              <a:defRPr sz="1200">
                <a:latin typeface="Arial" charset="0"/>
                <a:ea typeface="ヒラギノ角ゴ Pro W3" charset="0"/>
                <a:cs typeface="ヒラギノ角ゴ Pro W3" charset="0"/>
              </a:defRPr>
            </a:lvl1pPr>
          </a:lstStyle>
          <a:p>
            <a:pPr>
              <a:defRPr/>
            </a:pPr>
            <a:endParaRPr lang="en-US"/>
          </a:p>
        </p:txBody>
      </p:sp>
      <p:sp>
        <p:nvSpPr>
          <p:cNvPr id="90116" name="Rectangle 4">
            <a:extLst>
              <a:ext uri="{FF2B5EF4-FFF2-40B4-BE49-F238E27FC236}">
                <a16:creationId xmlns:a16="http://schemas.microsoft.com/office/drawing/2014/main" id="{362520D8-1EF2-08EB-F5CC-DABECBA71A23}"/>
              </a:ext>
            </a:extLst>
          </p:cNvPr>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36DF3C1-A099-7B0E-93E1-6981412DFB00}"/>
              </a:ext>
            </a:extLst>
          </p:cNvPr>
          <p:cNvSpPr>
            <a:spLocks noGrp="1" noChangeArrowheads="1"/>
          </p:cNvSpPr>
          <p:nvPr>
            <p:ph type="body" sz="quarter" idx="3"/>
          </p:nvPr>
        </p:nvSpPr>
        <p:spPr bwMode="auto">
          <a:xfrm>
            <a:off x="944563" y="4448175"/>
            <a:ext cx="5187950" cy="4213225"/>
          </a:xfrm>
          <a:prstGeom prst="rect">
            <a:avLst/>
          </a:prstGeom>
          <a:noFill/>
          <a:ln w="9525">
            <a:noFill/>
            <a:miter lim="800000"/>
            <a:headEnd/>
            <a:tailEnd/>
          </a:ln>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F2D4FB61-CA9F-1391-F3BB-DADF11BA72BD}"/>
              </a:ext>
            </a:extLst>
          </p:cNvPr>
          <p:cNvSpPr>
            <a:spLocks noGrp="1" noChangeArrowheads="1"/>
          </p:cNvSpPr>
          <p:nvPr>
            <p:ph type="ftr" sz="quarter" idx="4"/>
          </p:nvPr>
        </p:nvSpPr>
        <p:spPr bwMode="auto">
          <a:xfrm>
            <a:off x="0" y="8894763"/>
            <a:ext cx="3067050" cy="468312"/>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defTabSz="939411" eaLnBrk="0" hangingPunct="0">
              <a:defRPr sz="1200">
                <a:latin typeface="Arial" charset="0"/>
                <a:ea typeface="ヒラギノ角ゴ Pro W3" charset="0"/>
                <a:cs typeface="ヒラギノ角ゴ Pro W3" charset="0"/>
              </a:defRPr>
            </a:lvl1pPr>
          </a:lstStyle>
          <a:p>
            <a:pPr>
              <a:defRPr/>
            </a:pPr>
            <a:endParaRPr lang="en-US"/>
          </a:p>
        </p:txBody>
      </p:sp>
      <p:sp>
        <p:nvSpPr>
          <p:cNvPr id="3079" name="Rectangle 7">
            <a:extLst>
              <a:ext uri="{FF2B5EF4-FFF2-40B4-BE49-F238E27FC236}">
                <a16:creationId xmlns:a16="http://schemas.microsoft.com/office/drawing/2014/main" id="{0166671A-7712-4889-1790-6CCEA97F8209}"/>
              </a:ext>
            </a:extLst>
          </p:cNvPr>
          <p:cNvSpPr>
            <a:spLocks noGrp="1" noChangeArrowheads="1"/>
          </p:cNvSpPr>
          <p:nvPr>
            <p:ph type="sldNum" sz="quarter" idx="5"/>
          </p:nvPr>
        </p:nvSpPr>
        <p:spPr bwMode="auto">
          <a:xfrm>
            <a:off x="4010025" y="8894763"/>
            <a:ext cx="3067050" cy="468312"/>
          </a:xfrm>
          <a:prstGeom prst="rect">
            <a:avLst/>
          </a:prstGeom>
          <a:noFill/>
          <a:ln w="9525">
            <a:noFill/>
            <a:miter lim="800000"/>
            <a:headEnd/>
            <a:tailEnd/>
          </a:ln>
        </p:spPr>
        <p:txBody>
          <a:bodyPr vert="horz" wrap="square" lIns="93932" tIns="46966" rIns="93932" bIns="46966" numCol="1" anchor="b" anchorCtr="0" compatLnSpc="1">
            <a:prstTxWarp prst="textNoShape">
              <a:avLst/>
            </a:prstTxWarp>
          </a:bodyPr>
          <a:lstStyle>
            <a:lvl1pPr algn="r" defTabSz="938213">
              <a:defRPr sz="1200"/>
            </a:lvl1pPr>
          </a:lstStyle>
          <a:p>
            <a:fld id="{2AA6CB51-AE2F-9D4A-AF2D-49773E4CCF7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vimeo.com/169728997" TargetMode="External"/><Relationship Id="rId3" Type="http://schemas.openxmlformats.org/officeDocument/2006/relationships/hyperlink" Target="https://my.rotary.org/en/club-flexibility-faq" TargetMode="External"/><Relationship Id="rId7" Type="http://schemas.openxmlformats.org/officeDocument/2006/relationships/hyperlink" Target="https://vimeo.com/169728720"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my.rotary.org/en/document/start-guide-flexible-meeting-format-and-attendance" TargetMode="External"/><Relationship Id="rId5" Type="http://schemas.openxmlformats.org/officeDocument/2006/relationships/hyperlink" Target="https://my.rotary.org/en/document/start-guide-alternative-membership-types" TargetMode="External"/><Relationship Id="rId4" Type="http://schemas.openxmlformats.org/officeDocument/2006/relationships/hyperlink" Target="https://my.rotary.org/en/learning-reference/policies-procedures/governance-documents" TargetMode="External"/><Relationship Id="rId9" Type="http://schemas.openxmlformats.org/officeDocument/2006/relationships/hyperlink" Target="https://my.rotary.org/en/document/2016-council-grants-clubs-greater-flexibility"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3C6E768-E426-C559-C20E-4E5A6A0A5C66}"/>
              </a:ext>
            </a:extLst>
          </p:cNvPr>
          <p:cNvSpPr>
            <a:spLocks noGrp="1" noRot="1" noChangeAspect="1" noTextEdit="1"/>
          </p:cNvSpPr>
          <p:nvPr>
            <p:ph type="sldImg"/>
          </p:nvPr>
        </p:nvSpPr>
        <p:spPr>
          <a:ln/>
        </p:spPr>
      </p:sp>
      <p:sp>
        <p:nvSpPr>
          <p:cNvPr id="91139" name="Notes Placeholder 2">
            <a:extLst>
              <a:ext uri="{FF2B5EF4-FFF2-40B4-BE49-F238E27FC236}">
                <a16:creationId xmlns:a16="http://schemas.microsoft.com/office/drawing/2014/main" id="{F40A1055-6528-206A-631F-5273DA408F6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p:txBody>
      </p:sp>
      <p:sp>
        <p:nvSpPr>
          <p:cNvPr id="91140" name="Slide Number Placeholder 3">
            <a:extLst>
              <a:ext uri="{FF2B5EF4-FFF2-40B4-BE49-F238E27FC236}">
                <a16:creationId xmlns:a16="http://schemas.microsoft.com/office/drawing/2014/main" id="{1D0E6285-42A3-229C-B175-C1E5F8B295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3C921B32-720E-5B4F-B80F-371AFE3674D5}"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8AE78158-431E-9DA7-0E2C-E3996BA04225}"/>
              </a:ext>
            </a:extLst>
          </p:cNvPr>
          <p:cNvSpPr>
            <a:spLocks noGrp="1" noRot="1" noChangeAspect="1" noTextEdit="1"/>
          </p:cNvSpPr>
          <p:nvPr>
            <p:ph type="sldImg"/>
          </p:nvPr>
        </p:nvSpPr>
        <p:spPr>
          <a:ln/>
        </p:spPr>
      </p:sp>
      <p:sp>
        <p:nvSpPr>
          <p:cNvPr id="100355" name="Notes Placeholder 2">
            <a:extLst>
              <a:ext uri="{FF2B5EF4-FFF2-40B4-BE49-F238E27FC236}">
                <a16:creationId xmlns:a16="http://schemas.microsoft.com/office/drawing/2014/main" id="{FFECC505-94A6-4F27-7972-D151329798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rPr>
              <a:t>While they invert ever so slightly these are also the same two reasons people stay with Rotary year after year.</a:t>
            </a:r>
          </a:p>
          <a:p>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rPr>
              <a:t>For “community” and “connection.” For the enduring relationships that are created through our membership.</a:t>
            </a:r>
          </a:p>
          <a:p>
            <a:endParaRPr lang="en-US" altLang="en-US">
              <a:latin typeface="Arial" panose="020B0604020202020204" pitchFamily="34" charset="0"/>
              <a:ea typeface="ヒラギノ角ゴ Pro W3" pitchFamily="1" charset="-128"/>
            </a:endParaRPr>
          </a:p>
        </p:txBody>
      </p:sp>
      <p:sp>
        <p:nvSpPr>
          <p:cNvPr id="100356" name="Slide Number Placeholder 3">
            <a:extLst>
              <a:ext uri="{FF2B5EF4-FFF2-40B4-BE49-F238E27FC236}">
                <a16:creationId xmlns:a16="http://schemas.microsoft.com/office/drawing/2014/main" id="{A8F04950-29AC-F3FE-1E4F-61F0114C0D2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A4A5B3DD-39BF-F54D-8292-596A33372D27}" type="slidenum">
              <a:rPr lang="en-US" altLang="en-US"/>
              <a:pPr>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6563C2D4-74DB-A0A2-8927-6BCFF2EEC2C4}"/>
              </a:ext>
            </a:extLst>
          </p:cNvPr>
          <p:cNvSpPr>
            <a:spLocks noGrp="1" noRot="1" noChangeAspect="1" noTextEdit="1"/>
          </p:cNvSpPr>
          <p:nvPr>
            <p:ph type="sldImg"/>
          </p:nvPr>
        </p:nvSpPr>
        <p:spPr>
          <a:ln/>
        </p:spPr>
      </p:sp>
      <p:sp>
        <p:nvSpPr>
          <p:cNvPr id="101379" name="Notes Placeholder 2">
            <a:extLst>
              <a:ext uri="{FF2B5EF4-FFF2-40B4-BE49-F238E27FC236}">
                <a16:creationId xmlns:a16="http://schemas.microsoft.com/office/drawing/2014/main" id="{399644B0-07A7-5D90-1A97-1B23129B567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ea typeface="ヒラギノ角ゴ Pro W3" pitchFamily="1" charset="-128"/>
              </a:rPr>
              <a:t>In a different survey a few years ago, Rotary asked former members why they left their clubs. The results were eye opening. I’ve listed the top 10 reasons reported here. You see personality issues at the top of the list, which may or may not be fixable (sometimes human beings have irreconcilable conflicts with one another). But any of these issues, such as club leadership issues (by better training of officers), unwillingness to adapt and make real changes (by being flexible and getting members feedback), volunteering or community involvement expectations were not met (by having an active club with engaged members), unable to meet participation expectations (by being flexible with attendance requirements), etc., can be changed.</a:t>
            </a:r>
          </a:p>
        </p:txBody>
      </p:sp>
      <p:sp>
        <p:nvSpPr>
          <p:cNvPr id="101380" name="Slide Number Placeholder 3">
            <a:extLst>
              <a:ext uri="{FF2B5EF4-FFF2-40B4-BE49-F238E27FC236}">
                <a16:creationId xmlns:a16="http://schemas.microsoft.com/office/drawing/2014/main" id="{66206365-A417-4D66-2004-B4401B05A3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DA6D0B07-B090-774B-A4F7-18A10B40C8A3}" type="slidenum">
              <a:rPr lang="en-US" altLang="en-US"/>
              <a:pPr>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4703EFE2-636C-40F8-E747-3747436D74C4}"/>
              </a:ext>
            </a:extLst>
          </p:cNvPr>
          <p:cNvSpPr>
            <a:spLocks noGrp="1" noRot="1" noChangeAspect="1" noTextEdit="1"/>
          </p:cNvSpPr>
          <p:nvPr>
            <p:ph type="sldImg"/>
          </p:nvPr>
        </p:nvSpPr>
        <p:spPr>
          <a:ln/>
        </p:spPr>
      </p:sp>
      <p:sp>
        <p:nvSpPr>
          <p:cNvPr id="102403" name="Notes Placeholder 2">
            <a:extLst>
              <a:ext uri="{FF2B5EF4-FFF2-40B4-BE49-F238E27FC236}">
                <a16:creationId xmlns:a16="http://schemas.microsoft.com/office/drawing/2014/main" id="{711A8EFB-66E0-ECDA-EEB1-D793630517D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ヒラギノ角ゴ Pro W3" pitchFamily="1" charset="-128"/>
              </a:rPr>
              <a:t>Make it Fun!</a:t>
            </a:r>
          </a:p>
          <a:p>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rPr>
              <a:t>Rotary Club of Naperville Sunrise?</a:t>
            </a:r>
          </a:p>
        </p:txBody>
      </p:sp>
      <p:sp>
        <p:nvSpPr>
          <p:cNvPr id="102404" name="Slide Number Placeholder 3">
            <a:extLst>
              <a:ext uri="{FF2B5EF4-FFF2-40B4-BE49-F238E27FC236}">
                <a16:creationId xmlns:a16="http://schemas.microsoft.com/office/drawing/2014/main" id="{8F21737D-252E-04B9-F1D2-E2AAFCA19EE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6625">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6625">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6625">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6625">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6532B61A-10E9-0F46-9A91-B8BD8CE16F99}" type="slidenum">
              <a:rPr lang="en-US" altLang="en-US">
                <a:solidFill>
                  <a:srgbClr val="000000"/>
                </a:solidFill>
              </a:rPr>
              <a:pPr>
                <a:spcBef>
                  <a:spcPct val="0"/>
                </a:spcBef>
              </a:pPr>
              <a:t>13</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8AA60860-42EE-BAE7-D53E-3A3294F3F3E9}"/>
              </a:ext>
            </a:extLst>
          </p:cNvPr>
          <p:cNvSpPr>
            <a:spLocks noGrp="1" noRot="1" noChangeAspect="1" noTextEdit="1"/>
          </p:cNvSpPr>
          <p:nvPr>
            <p:ph type="sldImg"/>
          </p:nvPr>
        </p:nvSpPr>
        <p:spPr>
          <a:ln/>
        </p:spPr>
      </p:sp>
      <p:sp>
        <p:nvSpPr>
          <p:cNvPr id="103427" name="Notes Placeholder 2">
            <a:extLst>
              <a:ext uri="{FF2B5EF4-FFF2-40B4-BE49-F238E27FC236}">
                <a16:creationId xmlns:a16="http://schemas.microsoft.com/office/drawing/2014/main" id="{851B0473-9600-E000-ABA4-AB7586259F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ヒラギノ角ゴ Pro W3" pitchFamily="1" charset="-128"/>
              </a:rPr>
              <a:t>So what is our value proposition? What do we offer that other organizations don’t? And what make us a category of one? </a:t>
            </a:r>
          </a:p>
          <a:p>
            <a:r>
              <a:rPr lang="en-US" altLang="en-US" b="1">
                <a:latin typeface="Calibri" panose="020F0502020204030204" pitchFamily="34" charset="0"/>
                <a:ea typeface="ヒラギノ角ゴ Pro W3" pitchFamily="1" charset="-128"/>
              </a:rPr>
              <a:t>There are five areas that I would like to touch on.</a:t>
            </a:r>
            <a:endParaRPr lang="en-US" altLang="en-US">
              <a:latin typeface="Calibri" panose="020F0502020204030204" pitchFamily="34" charset="0"/>
              <a:ea typeface="ヒラギノ角ゴ Pro W3" pitchFamily="1" charset="-128"/>
            </a:endParaRPr>
          </a:p>
          <a:p>
            <a:pPr eaLnBrk="1" hangingPunct="1">
              <a:spcBef>
                <a:spcPct val="0"/>
              </a:spcBef>
            </a:pPr>
            <a:r>
              <a:rPr lang="en-US" altLang="en-US">
                <a:latin typeface="Calibri" panose="020F0502020204030204" pitchFamily="34" charset="0"/>
                <a:ea typeface="ヒラギノ角ゴ Pro W3" pitchFamily="1" charset="-128"/>
              </a:rPr>
              <a:t>The first is</a:t>
            </a:r>
            <a:r>
              <a:rPr lang="en-US" altLang="en-US" b="1">
                <a:latin typeface="Calibri" panose="020F0502020204030204" pitchFamily="34" charset="0"/>
                <a:ea typeface="ヒラギノ角ゴ Pro W3" pitchFamily="1" charset="-128"/>
              </a:rPr>
              <a:t> Leadership</a:t>
            </a:r>
            <a:r>
              <a:rPr lang="en-US" altLang="en-US">
                <a:latin typeface="Calibri" panose="020F0502020204030204" pitchFamily="34" charset="0"/>
                <a:ea typeface="ヒラギノ角ゴ Pro W3" pitchFamily="1" charset="-128"/>
              </a:rPr>
              <a:t>. We provide a forum for new and emerging leaders to both hone and develop their skills. My own mother was a club president two years ago and it was a joy to watch her leadership style grow and blossom.</a:t>
            </a:r>
          </a:p>
          <a:p>
            <a:r>
              <a:rPr lang="en-US" altLang="en-US">
                <a:latin typeface="Calibri" panose="020F0502020204030204" pitchFamily="34" charset="0"/>
                <a:ea typeface="ヒラギノ角ゴ Pro W3" pitchFamily="1" charset="-128"/>
              </a:rPr>
              <a:t>Second -</a:t>
            </a:r>
            <a:r>
              <a:rPr lang="en-US" altLang="en-US" b="1">
                <a:latin typeface="Calibri" panose="020F0502020204030204" pitchFamily="34" charset="0"/>
                <a:ea typeface="ヒラギノ角ゴ Pro W3" pitchFamily="1" charset="-128"/>
              </a:rPr>
              <a:t> networking</a:t>
            </a:r>
            <a:r>
              <a:rPr lang="en-US" altLang="en-US">
                <a:latin typeface="Calibri" panose="020F0502020204030204" pitchFamily="34" charset="0"/>
                <a:ea typeface="ヒラギノ角ゴ Pro W3" pitchFamily="1" charset="-128"/>
              </a:rPr>
              <a:t>. Somewhere along the way, networking seemed to become a negative word in our organization but we need to remember our roots and why Paul Harris and his friends united – a big part of it was networking.</a:t>
            </a:r>
          </a:p>
          <a:p>
            <a:r>
              <a:rPr lang="en-US" altLang="en-US">
                <a:latin typeface="Calibri" panose="020F0502020204030204" pitchFamily="34" charset="0"/>
                <a:ea typeface="ヒラギノ角ゴ Pro W3" pitchFamily="1" charset="-128"/>
              </a:rPr>
              <a:t>Another area of value that we offer is </a:t>
            </a:r>
            <a:r>
              <a:rPr lang="en-US" altLang="en-US" b="1">
                <a:latin typeface="Calibri" panose="020F0502020204030204" pitchFamily="34" charset="0"/>
                <a:ea typeface="ヒラギノ角ゴ Pro W3" pitchFamily="1" charset="-128"/>
              </a:rPr>
              <a:t>mentorship</a:t>
            </a:r>
            <a:r>
              <a:rPr lang="en-US" altLang="en-US">
                <a:latin typeface="Calibri" panose="020F0502020204030204" pitchFamily="34" charset="0"/>
                <a:ea typeface="ヒラギノ角ゴ Pro W3" pitchFamily="1" charset="-128"/>
              </a:rPr>
              <a:t>. Where else can you as an emerging leader sit next to and become friends with someone that outside of Rotary you might pay thousands of dollars for their counsel. And for established leaders it’s a chance to keep their thinking fresh and contemporary by working along side members of every age.</a:t>
            </a:r>
          </a:p>
          <a:p>
            <a:r>
              <a:rPr lang="en-US" altLang="en-US">
                <a:latin typeface="Calibri" panose="020F0502020204030204" pitchFamily="34" charset="0"/>
                <a:ea typeface="ヒラギノ角ゴ Pro W3" pitchFamily="1" charset="-128"/>
              </a:rPr>
              <a:t>The final two are concepts that I have already touched on </a:t>
            </a:r>
            <a:r>
              <a:rPr lang="en-US" altLang="en-US" b="1">
                <a:latin typeface="Calibri" panose="020F0502020204030204" pitchFamily="34" charset="0"/>
                <a:ea typeface="ヒラギノ角ゴ Pro W3" pitchFamily="1" charset="-128"/>
              </a:rPr>
              <a:t>Fellowship and Service</a:t>
            </a:r>
            <a:r>
              <a:rPr lang="en-US" altLang="en-US">
                <a:latin typeface="Calibri" panose="020F0502020204030204" pitchFamily="34" charset="0"/>
                <a:ea typeface="ヒラギノ角ゴ Pro W3" pitchFamily="1" charset="-128"/>
              </a:rPr>
              <a:t>. Through Service to our community and our world we apply our leadership and expertise to solve social issues. And through Fellowship we build lifelong relationships.</a:t>
            </a:r>
          </a:p>
          <a:p>
            <a:endParaRPr lang="en-CA" altLang="en-US">
              <a:latin typeface="Calibri" panose="020F050202020403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p:txBody>
      </p:sp>
      <p:sp>
        <p:nvSpPr>
          <p:cNvPr id="103428" name="Slide Number Placeholder 3">
            <a:extLst>
              <a:ext uri="{FF2B5EF4-FFF2-40B4-BE49-F238E27FC236}">
                <a16:creationId xmlns:a16="http://schemas.microsoft.com/office/drawing/2014/main" id="{C1634417-1D21-48E5-8722-A25CBF5C84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C30BBCB0-572A-0B49-B56B-BEB6123A63E5}" type="slidenum">
              <a:rPr lang="en-US" altLang="en-US">
                <a:solidFill>
                  <a:srgbClr val="000000"/>
                </a:solidFill>
              </a:rPr>
              <a:pPr>
                <a:spcBef>
                  <a:spcPct val="0"/>
                </a:spcBef>
              </a:pPr>
              <a:t>14</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7B79C93-B6C2-E4D3-00AD-5801F2FA740E}"/>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5CACB8B0-1EAC-40B7-95C3-FA80ACEEE3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p:txBody>
      </p:sp>
      <p:sp>
        <p:nvSpPr>
          <p:cNvPr id="104452" name="Slide Number Placeholder 3">
            <a:extLst>
              <a:ext uri="{FF2B5EF4-FFF2-40B4-BE49-F238E27FC236}">
                <a16:creationId xmlns:a16="http://schemas.microsoft.com/office/drawing/2014/main" id="{C78A5AA9-0A32-9B14-177C-5B2AE0DDA07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07A60B4E-8D73-CB45-A0C0-583E6CF141F9}" type="slidenum">
              <a:rPr lang="en-US" altLang="en-US"/>
              <a:pPr>
                <a:spcBef>
                  <a:spcPct val="0"/>
                </a:spcBef>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403FEE75-E492-6C4C-334A-30146A748AAC}"/>
              </a:ext>
            </a:extLst>
          </p:cNvPr>
          <p:cNvSpPr>
            <a:spLocks noGrp="1" noRot="1" noChangeAspect="1" noTextEdit="1"/>
          </p:cNvSpPr>
          <p:nvPr>
            <p:ph type="sldImg"/>
          </p:nvPr>
        </p:nvSpPr>
        <p:spPr>
          <a:ln/>
        </p:spPr>
      </p:sp>
      <p:sp>
        <p:nvSpPr>
          <p:cNvPr id="105475" name="Notes Placeholder 2">
            <a:extLst>
              <a:ext uri="{FF2B5EF4-FFF2-40B4-BE49-F238E27FC236}">
                <a16:creationId xmlns:a16="http://schemas.microsoft.com/office/drawing/2014/main" id="{80E60A35-6398-D2E6-59C4-31A75CD932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ヒラギノ角ゴ Pro W3" pitchFamily="1" charset="-128"/>
              </a:rPr>
              <a:t> </a:t>
            </a:r>
          </a:p>
          <a:p>
            <a:r>
              <a:rPr lang="en-US" altLang="en-US">
                <a:latin typeface="Calibri" panose="020F0502020204030204" pitchFamily="34" charset="0"/>
                <a:ea typeface="ヒラギノ角ゴ Pro W3" pitchFamily="1" charset="-128"/>
              </a:rPr>
              <a:t>Let’s now focus on who we should be targeting. How do we identify our prospects?</a:t>
            </a:r>
          </a:p>
          <a:p>
            <a:endParaRPr lang="en-US"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I like to think that we attract quality members and not play a numbers game. I’ve often heard it framed that we want to find people who are already Rotarians they just don’t know it yet.</a:t>
            </a:r>
          </a:p>
          <a:p>
            <a:endParaRPr lang="en-US"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Another thing to think about is look at those closest to you – family members, good friends, co-workers, neighbors.</a:t>
            </a:r>
          </a:p>
          <a:p>
            <a:r>
              <a:rPr lang="en-US" altLang="en-US">
                <a:latin typeface="Calibri" panose="020F0502020204030204" pitchFamily="34" charset="0"/>
                <a:ea typeface="ヒラギノ角ゴ Pro W3" pitchFamily="1" charset="-128"/>
              </a:rPr>
              <a:t>There is someone likely right under your nose and you just haven’t realized it.</a:t>
            </a:r>
          </a:p>
          <a:p>
            <a:r>
              <a:rPr lang="en-CA" altLang="en-US">
                <a:latin typeface="Calibri" panose="020F0502020204030204" pitchFamily="34" charset="0"/>
                <a:ea typeface="ヒラギノ角ゴ Pro W3" pitchFamily="1" charset="-128"/>
              </a:rPr>
              <a:t> </a:t>
            </a:r>
          </a:p>
          <a:p>
            <a:endParaRPr lang="en-US" altLang="en-US">
              <a:latin typeface="Arial" panose="020B060402020202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p:txBody>
      </p:sp>
      <p:sp>
        <p:nvSpPr>
          <p:cNvPr id="105476" name="Slide Number Placeholder 3">
            <a:extLst>
              <a:ext uri="{FF2B5EF4-FFF2-40B4-BE49-F238E27FC236}">
                <a16:creationId xmlns:a16="http://schemas.microsoft.com/office/drawing/2014/main" id="{B48BBDB4-D75B-EEA7-E3CA-A6E5C25491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0A985074-4109-494B-9EA3-327C1D6A7643}" type="slidenum">
              <a:rPr lang="en-US" altLang="en-US">
                <a:solidFill>
                  <a:srgbClr val="000000"/>
                </a:solidFill>
              </a:rPr>
              <a:pPr>
                <a:spcBef>
                  <a:spcPct val="0"/>
                </a:spcBef>
              </a:pPr>
              <a:t>16</a:t>
            </a:fld>
            <a:endParaRPr lang="en-US"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EB201B3-8D1C-E7B4-C4B7-33DED297796E}"/>
              </a:ext>
            </a:extLst>
          </p:cNvPr>
          <p:cNvSpPr>
            <a:spLocks noGrp="1" noRot="1" noChangeAspect="1" noTextEdit="1"/>
          </p:cNvSpPr>
          <p:nvPr>
            <p:ph type="sldImg"/>
          </p:nvPr>
        </p:nvSpPr>
        <p:spPr>
          <a:ln/>
        </p:spPr>
      </p:sp>
      <p:sp>
        <p:nvSpPr>
          <p:cNvPr id="106499" name="Notes Placeholder 2">
            <a:extLst>
              <a:ext uri="{FF2B5EF4-FFF2-40B4-BE49-F238E27FC236}">
                <a16:creationId xmlns:a16="http://schemas.microsoft.com/office/drawing/2014/main" id="{D1FC61E5-0B15-52BA-4226-30DC63BE73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b="1">
              <a:latin typeface="Calibri" panose="020F0502020204030204" pitchFamily="34" charset="0"/>
              <a:ea typeface="ヒラギノ角ゴ Pro W3" pitchFamily="1" charset="-128"/>
            </a:endParaRPr>
          </a:p>
          <a:p>
            <a:r>
              <a:rPr lang="en-CA" altLang="en-US">
                <a:latin typeface="Calibri" panose="020F0502020204030204" pitchFamily="34" charset="0"/>
                <a:ea typeface="ヒラギノ角ゴ Pro W3" pitchFamily="1" charset="-128"/>
              </a:rPr>
              <a:t>You know we often hear that everyone in the club is on the membership committee. And to a certain extent this is true. But someone has to own it and some people are better than others when it comes to asking. Not everyone in your club is a great recruiter.</a:t>
            </a:r>
          </a:p>
          <a:p>
            <a:endParaRPr lang="en-US"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Ask everyone in the club to name one person</a:t>
            </a:r>
          </a:p>
          <a:p>
            <a:r>
              <a:rPr lang="en-US" altLang="en-US">
                <a:latin typeface="Calibri" panose="020F0502020204030204" pitchFamily="34" charset="0"/>
                <a:ea typeface="ヒラギノ角ゴ Pro W3" pitchFamily="1" charset="-128"/>
              </a:rPr>
              <a:t>Look at classifications which are not represented – who else do we like to work with?  Electricians, Plumbers, etc</a:t>
            </a:r>
          </a:p>
          <a:p>
            <a:r>
              <a:rPr lang="en-US" altLang="en-US">
                <a:latin typeface="Calibri" panose="020F0502020204030204" pitchFamily="34" charset="0"/>
                <a:ea typeface="ヒラギノ角ゴ Pro W3" pitchFamily="1" charset="-128"/>
              </a:rPr>
              <a:t>Any new businesses in town whose owners are looking to be embraced by the community?</a:t>
            </a:r>
          </a:p>
          <a:p>
            <a:endParaRPr lang="en-US"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After making the list, came the next step – picking up the phone and calling or meeting personally. This is not a task for email.</a:t>
            </a:r>
            <a:endParaRPr lang="en-US" altLang="en-US">
              <a:latin typeface="Arial" panose="020B0604020202020204" pitchFamily="34" charset="0"/>
              <a:ea typeface="ヒラギノ角ゴ Pro W3" pitchFamily="1" charset="-128"/>
            </a:endParaRPr>
          </a:p>
        </p:txBody>
      </p:sp>
      <p:sp>
        <p:nvSpPr>
          <p:cNvPr id="106500" name="Slide Number Placeholder 3">
            <a:extLst>
              <a:ext uri="{FF2B5EF4-FFF2-40B4-BE49-F238E27FC236}">
                <a16:creationId xmlns:a16="http://schemas.microsoft.com/office/drawing/2014/main" id="{9680D559-3529-CB56-FCCB-9D5671D64F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60553524-2FE8-0943-BDD8-4C7BF86C7622}" type="slidenum">
              <a:rPr lang="en-US" altLang="en-US">
                <a:solidFill>
                  <a:srgbClr val="000000"/>
                </a:solidFill>
              </a:rPr>
              <a:pPr>
                <a:spcBef>
                  <a:spcPct val="0"/>
                </a:spcBef>
              </a:pPr>
              <a:t>17</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FD5CF40A-9711-9FAA-E7C2-907F87E733EA}"/>
              </a:ext>
            </a:extLst>
          </p:cNvPr>
          <p:cNvSpPr>
            <a:spLocks noGrp="1" noRot="1" noChangeAspect="1" noTextEdit="1"/>
          </p:cNvSpPr>
          <p:nvPr>
            <p:ph type="sldImg"/>
          </p:nvPr>
        </p:nvSpPr>
        <p:spPr>
          <a:ln/>
        </p:spPr>
      </p:sp>
      <p:sp>
        <p:nvSpPr>
          <p:cNvPr id="107523" name="Notes Placeholder 2">
            <a:extLst>
              <a:ext uri="{FF2B5EF4-FFF2-40B4-BE49-F238E27FC236}">
                <a16:creationId xmlns:a16="http://schemas.microsoft.com/office/drawing/2014/main" id="{E75B0E89-FD9F-9630-8CC0-0AA2834AD30C}"/>
              </a:ext>
            </a:extLst>
          </p:cNvPr>
          <p:cNvSpPr>
            <a:spLocks noGrp="1"/>
          </p:cNvSpPr>
          <p:nvPr>
            <p:ph type="body" idx="1"/>
          </p:nvPr>
        </p:nvSpPr>
        <p:spPr>
          <a:xfrm>
            <a:off x="944563" y="4448175"/>
            <a:ext cx="518795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ヒラギノ角ゴ Pro W3" pitchFamily="1" charset="-128"/>
              </a:rPr>
              <a:t>As I mentioned at the beginning we have spent a lot of time examining our brand and we needed to come up with a clear way of explaining who we are, what we do and why it matters. We needed a way to frame Rotary so that we can all start singing of the same song sheet with a consistent message. What we arrived at is our essence statement seen here. </a:t>
            </a:r>
          </a:p>
          <a:p>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rPr>
              <a:t>Rotary joins leaders from</a:t>
            </a:r>
          </a:p>
          <a:p>
            <a:r>
              <a:rPr lang="en-US" altLang="en-US">
                <a:latin typeface="Arial" panose="020B0604020202020204" pitchFamily="34" charset="0"/>
                <a:ea typeface="ヒラギノ角ゴ Pro W3" pitchFamily="1" charset="-128"/>
              </a:rPr>
              <a:t>all continents, cultures and occupations</a:t>
            </a:r>
          </a:p>
          <a:p>
            <a:r>
              <a:rPr lang="en-US" altLang="en-US">
                <a:latin typeface="Arial" panose="020B0604020202020204" pitchFamily="34" charset="0"/>
                <a:ea typeface="ヒラギノ角ゴ Pro W3" pitchFamily="1" charset="-128"/>
              </a:rPr>
              <a:t>to exchange ideas and take action</a:t>
            </a:r>
          </a:p>
          <a:p>
            <a:r>
              <a:rPr lang="en-US" altLang="en-US">
                <a:latin typeface="Arial" panose="020B0604020202020204" pitchFamily="34" charset="0"/>
                <a:ea typeface="ヒラギノ角ゴ Pro W3" pitchFamily="1" charset="-128"/>
              </a:rPr>
              <a:t>for communities around the world.</a:t>
            </a:r>
          </a:p>
          <a:p>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rPr>
              <a:t>Our essence statement distills our strengths and differentiates us from other nonprofits. Our essence:</a:t>
            </a:r>
          </a:p>
          <a:p>
            <a:pPr>
              <a:buFontTx/>
              <a:buChar char="•"/>
            </a:pPr>
            <a:r>
              <a:rPr lang="en-US" altLang="en-US" b="1">
                <a:latin typeface="Arial" panose="020B0604020202020204" pitchFamily="34" charset="0"/>
                <a:ea typeface="ヒラギノ角ゴ Pro W3" pitchFamily="1" charset="-128"/>
              </a:rPr>
              <a:t>C</a:t>
            </a:r>
            <a:r>
              <a:rPr lang="en-US" altLang="en-US" b="1">
                <a:solidFill>
                  <a:srgbClr val="000000"/>
                </a:solidFill>
                <a:latin typeface="Arial" panose="020B0604020202020204" pitchFamily="34" charset="0"/>
                <a:ea typeface="ヒラギノ角ゴ Pro W3" pitchFamily="1" charset="-128"/>
              </a:rPr>
              <a:t>larifies Rotary’s role as connector</a:t>
            </a:r>
            <a:r>
              <a:rPr lang="en-US" altLang="en-US">
                <a:solidFill>
                  <a:srgbClr val="000000"/>
                </a:solidFill>
                <a:latin typeface="Arial" panose="020B0604020202020204" pitchFamily="34" charset="0"/>
                <a:ea typeface="ヒラギノ角ゴ Pro W3" pitchFamily="1" charset="-128"/>
              </a:rPr>
              <a:t>; reinforces “category of one” status by removing traditional nonprofit descriptors.</a:t>
            </a:r>
            <a:endParaRPr lang="en-US" altLang="en-US">
              <a:latin typeface="Arial" panose="020B0604020202020204" pitchFamily="34" charset="0"/>
              <a:ea typeface="ヒラギノ角ゴ Pro W3" pitchFamily="1" charset="-128"/>
            </a:endParaRPr>
          </a:p>
          <a:p>
            <a:pPr>
              <a:buFontTx/>
              <a:buChar char="•"/>
            </a:pPr>
            <a:r>
              <a:rPr lang="en-US" altLang="en-US" b="1">
                <a:solidFill>
                  <a:srgbClr val="000000"/>
                </a:solidFill>
                <a:latin typeface="Arial" panose="020B0604020202020204" pitchFamily="34" charset="0"/>
                <a:ea typeface="ヒラギノ角ゴ Pro W3" pitchFamily="1" charset="-128"/>
              </a:rPr>
              <a:t>It defines leadership the way we think not by our titles </a:t>
            </a:r>
            <a:r>
              <a:rPr lang="en-US" altLang="en-US">
                <a:solidFill>
                  <a:srgbClr val="000000"/>
                </a:solidFill>
                <a:latin typeface="Arial" panose="020B0604020202020204" pitchFamily="34" charset="0"/>
                <a:ea typeface="ヒラギノ角ゴ Pro W3" pitchFamily="1" charset="-128"/>
              </a:rPr>
              <a:t>versus title; emphasizes Rotary’s greatest point of difference in relevant terms.</a:t>
            </a:r>
            <a:endParaRPr lang="en-US" altLang="en-US">
              <a:latin typeface="Arial" panose="020B0604020202020204" pitchFamily="34" charset="0"/>
              <a:ea typeface="ヒラギノ角ゴ Pro W3" pitchFamily="1" charset="-128"/>
            </a:endParaRPr>
          </a:p>
          <a:p>
            <a:pPr>
              <a:buFontTx/>
              <a:buChar char="•"/>
            </a:pPr>
            <a:r>
              <a:rPr lang="en-US" altLang="en-US" b="1">
                <a:solidFill>
                  <a:srgbClr val="000000"/>
                </a:solidFill>
                <a:latin typeface="Arial" panose="020B0604020202020204" pitchFamily="34" charset="0"/>
                <a:ea typeface="ヒラギノ角ゴ Pro W3" pitchFamily="1" charset="-128"/>
              </a:rPr>
              <a:t>It balances friendship and fun with service and impact</a:t>
            </a:r>
            <a:r>
              <a:rPr lang="en-US" altLang="en-US">
                <a:solidFill>
                  <a:srgbClr val="000000"/>
                </a:solidFill>
                <a:latin typeface="Arial" panose="020B0604020202020204" pitchFamily="34" charset="0"/>
                <a:ea typeface="ヒラギノ角ゴ Pro W3" pitchFamily="1" charset="-128"/>
              </a:rPr>
              <a:t> and  is active and inspiring.</a:t>
            </a:r>
            <a:endParaRPr lang="en-US" altLang="en-US">
              <a:latin typeface="Arial" panose="020B0604020202020204" pitchFamily="34" charset="0"/>
              <a:ea typeface="ヒラギノ角ゴ Pro W3" pitchFamily="1" charset="-128"/>
            </a:endParaRPr>
          </a:p>
          <a:p>
            <a:pPr>
              <a:buFontTx/>
              <a:buChar char="•"/>
            </a:pPr>
            <a:r>
              <a:rPr lang="en-US" altLang="en-US">
                <a:solidFill>
                  <a:srgbClr val="000000"/>
                </a:solidFill>
                <a:latin typeface="Arial" panose="020B0604020202020204" pitchFamily="34" charset="0"/>
                <a:ea typeface="ヒラギノ角ゴ Pro W3" pitchFamily="1" charset="-128"/>
              </a:rPr>
              <a:t> And finally it </a:t>
            </a:r>
            <a:r>
              <a:rPr lang="en-US" altLang="en-US" b="1">
                <a:solidFill>
                  <a:srgbClr val="000000"/>
                </a:solidFill>
                <a:latin typeface="Arial" panose="020B0604020202020204" pitchFamily="34" charset="0"/>
                <a:ea typeface="ヒラギノ角ゴ Pro W3" pitchFamily="1" charset="-128"/>
              </a:rPr>
              <a:t>balances community and global impact.</a:t>
            </a:r>
          </a:p>
          <a:p>
            <a:pPr>
              <a:buFontTx/>
              <a:buChar char="•"/>
            </a:pPr>
            <a:endParaRPr lang="en-US" altLang="en-US">
              <a:solidFill>
                <a:srgbClr val="000000"/>
              </a:solidFill>
              <a:latin typeface="Arial" panose="020B0604020202020204" pitchFamily="34" charset="0"/>
              <a:ea typeface="ヒラギノ角ゴ Pro W3" pitchFamily="1" charset="-128"/>
            </a:endParaRPr>
          </a:p>
        </p:txBody>
      </p:sp>
      <p:sp>
        <p:nvSpPr>
          <p:cNvPr id="107524" name="Slide Number Placeholder 3">
            <a:extLst>
              <a:ext uri="{FF2B5EF4-FFF2-40B4-BE49-F238E27FC236}">
                <a16:creationId xmlns:a16="http://schemas.microsoft.com/office/drawing/2014/main" id="{35C62A90-8E8C-B04E-6477-1E331812B68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259B13B8-0146-9348-98D0-C9270AE5425B}" type="slidenum">
              <a:rPr lang="en-US" altLang="en-US"/>
              <a:pPr>
                <a:spcBef>
                  <a:spcPct val="0"/>
                </a:spcBef>
              </a:pPr>
              <a:t>19</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09F00380-32D2-4031-D512-2B1CA42483FA}"/>
              </a:ext>
            </a:extLst>
          </p:cNvPr>
          <p:cNvSpPr>
            <a:spLocks noGrp="1" noRot="1" noChangeAspect="1" noTextEdit="1"/>
          </p:cNvSpPr>
          <p:nvPr>
            <p:ph type="sldImg"/>
          </p:nvPr>
        </p:nvSpPr>
        <p:spPr>
          <a:ln/>
        </p:spPr>
      </p:sp>
      <p:sp>
        <p:nvSpPr>
          <p:cNvPr id="109571" name="Notes Placeholder 2">
            <a:extLst>
              <a:ext uri="{FF2B5EF4-FFF2-40B4-BE49-F238E27FC236}">
                <a16:creationId xmlns:a16="http://schemas.microsoft.com/office/drawing/2014/main" id="{5554320A-9DD1-317B-5902-251C41E18C4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163"/>
            <a:r>
              <a:rPr lang="en-US" altLang="en-US" sz="1400">
                <a:latin typeface="Arial" panose="020B0604020202020204" pitchFamily="34" charset="0"/>
                <a:ea typeface="ヒラギノ角ゴ Pro W3" pitchFamily="1" charset="-128"/>
              </a:rPr>
              <a:t>District governors and district membership chairs get an automatic alert through e-mail when RI staff assigns a lead to the district; and the club president, club secretary, club membership chair, and club executive secretary gets automatically alerted about new leads when the district assigns a lead to their club.</a:t>
            </a:r>
            <a:endParaRPr lang="en-US" altLang="en-US" sz="1400" b="1">
              <a:latin typeface="Arial" panose="020B0604020202020204" pitchFamily="34" charset="0"/>
              <a:ea typeface="ヒラギノ角ゴ Pro W3" pitchFamily="1" charset="-128"/>
            </a:endParaRPr>
          </a:p>
          <a:p>
            <a:pPr defTabSz="919163"/>
            <a:r>
              <a:rPr lang="en-US" altLang="en-US" sz="1400">
                <a:latin typeface="Arial" panose="020B0604020202020204" pitchFamily="34" charset="0"/>
                <a:ea typeface="ヒラギノ角ゴ Pro W3" pitchFamily="1" charset="-128"/>
              </a:rPr>
              <a:t>But all Rotarians can also use the tool, if you are relocating to a new community, you can use it to get connected with a club that fits your needs.  </a:t>
            </a:r>
          </a:p>
          <a:p>
            <a:pPr defTabSz="919163"/>
            <a:r>
              <a:rPr lang="en-US" altLang="en-US" sz="1400">
                <a:latin typeface="Arial" panose="020B0604020202020204" pitchFamily="34" charset="0"/>
                <a:ea typeface="ヒラギノ角ゴ Pro W3" pitchFamily="1" charset="-128"/>
              </a:rPr>
              <a:t>And if you meet someone who you think could be a great Rotarian, even if not in your club, you can use it to refer them to Rotary, and we’ll connect them with a club that may be right for them.  </a:t>
            </a:r>
          </a:p>
          <a:p>
            <a:pPr defTabSz="919163"/>
            <a:endParaRPr lang="en-US" altLang="en-US" sz="1400">
              <a:latin typeface="Arial" panose="020B0604020202020204" pitchFamily="34" charset="0"/>
              <a:ea typeface="ヒラギノ角ゴ Pro W3" pitchFamily="1" charset="-128"/>
            </a:endParaRPr>
          </a:p>
        </p:txBody>
      </p:sp>
      <p:sp>
        <p:nvSpPr>
          <p:cNvPr id="109572" name="Slide Number Placeholder 3">
            <a:extLst>
              <a:ext uri="{FF2B5EF4-FFF2-40B4-BE49-F238E27FC236}">
                <a16:creationId xmlns:a16="http://schemas.microsoft.com/office/drawing/2014/main" id="{C668F060-3D6D-E3B4-DC5C-26989C7BD0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947F93B7-14DA-3542-BC96-C555B27786B6}" type="slidenum">
              <a:rPr lang="en-US" altLang="en-US">
                <a:solidFill>
                  <a:srgbClr val="000000"/>
                </a:solidFill>
              </a:rPr>
              <a:pPr>
                <a:spcBef>
                  <a:spcPct val="0"/>
                </a:spcBef>
              </a:pPr>
              <a:t>20</a:t>
            </a:fld>
            <a:endParaRPr lang="en-US"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483F32AF-C708-548D-A497-7F8A5CF3BB41}"/>
              </a:ext>
            </a:extLst>
          </p:cNvPr>
          <p:cNvSpPr>
            <a:spLocks noGrp="1" noRot="1" noChangeAspect="1" noTextEdit="1"/>
          </p:cNvSpPr>
          <p:nvPr>
            <p:ph type="sldImg"/>
          </p:nvPr>
        </p:nvSpPr>
        <p:spPr>
          <a:ln/>
        </p:spPr>
      </p:sp>
      <p:sp>
        <p:nvSpPr>
          <p:cNvPr id="110595" name="Notes Placeholder 2">
            <a:extLst>
              <a:ext uri="{FF2B5EF4-FFF2-40B4-BE49-F238E27FC236}">
                <a16:creationId xmlns:a16="http://schemas.microsoft.com/office/drawing/2014/main" id="{EC47DB6B-BB14-7596-F18E-191A85D1E47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3288"/>
            <a:r>
              <a:rPr lang="en-US" altLang="en-US" sz="1600">
                <a:latin typeface="Arial" panose="020B0604020202020204" pitchFamily="34" charset="0"/>
                <a:ea typeface="ヒラギノ角ゴ Pro W3" pitchFamily="1" charset="-128"/>
              </a:rPr>
              <a:t>The Connect to Membership Leads guide provide greater details on this flow from the Rotary website to the club, details the responsibilities for managing leads at the district and club levels, and provides links to downloadable “how to” guides for district and club leaders. There’s also a 3 minute video available for viewing and download on Rotary’s Vimeo page.</a:t>
            </a:r>
            <a:endParaRPr lang="en-US" altLang="en-US" sz="1600">
              <a:solidFill>
                <a:srgbClr val="000000"/>
              </a:solidFill>
              <a:latin typeface="Arial" panose="020B0604020202020204" pitchFamily="34" charset="0"/>
              <a:ea typeface="ヒラギノ角ゴ Pro W3" pitchFamily="1" charset="-128"/>
            </a:endParaRPr>
          </a:p>
          <a:p>
            <a:pPr marL="0" lvl="1" defTabSz="903288"/>
            <a:endParaRPr lang="en-US" altLang="en-US" sz="1600">
              <a:latin typeface="Georgia" panose="02040502050405020303" pitchFamily="18" charset="0"/>
              <a:ea typeface="ヒラギノ角ゴ Pro W3" pitchFamily="1" charset="-128"/>
            </a:endParaRPr>
          </a:p>
          <a:p>
            <a:pPr defTabSz="903288"/>
            <a:endParaRPr lang="en-US" altLang="en-US">
              <a:latin typeface="Arial" panose="020B0604020202020204" pitchFamily="34" charset="0"/>
              <a:ea typeface="ヒラギノ角ゴ Pro W3" pitchFamily="1" charset="-128"/>
            </a:endParaRPr>
          </a:p>
        </p:txBody>
      </p:sp>
      <p:sp>
        <p:nvSpPr>
          <p:cNvPr id="110596" name="Date Placeholder 3">
            <a:extLst>
              <a:ext uri="{FF2B5EF4-FFF2-40B4-BE49-F238E27FC236}">
                <a16:creationId xmlns:a16="http://schemas.microsoft.com/office/drawing/2014/main" id="{56FDFC0A-1A61-6D3B-1D0D-E01CE578ED85}"/>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6116CBC3-8703-C14C-A991-21E3A9615E87}" type="datetime1">
              <a:rPr lang="en-US" altLang="en-US" smtClean="0"/>
              <a:pPr>
                <a:spcBef>
                  <a:spcPct val="0"/>
                </a:spcBef>
              </a:pPr>
              <a:t>11/3/23</a:t>
            </a:fld>
            <a:endParaRPr lang="en-US" altLang="en-US"/>
          </a:p>
        </p:txBody>
      </p:sp>
      <p:sp>
        <p:nvSpPr>
          <p:cNvPr id="110597" name="Slide Number Placeholder 4">
            <a:extLst>
              <a:ext uri="{FF2B5EF4-FFF2-40B4-BE49-F238E27FC236}">
                <a16:creationId xmlns:a16="http://schemas.microsoft.com/office/drawing/2014/main" id="{6716452C-2FE0-CD1E-6371-0B589E8E9A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A6AD1210-7742-FA49-9D63-A4C58E6AB423}" type="slidenum">
              <a:rPr lang="en-US" altLang="en-US"/>
              <a:pPr>
                <a:spcBef>
                  <a:spcPct val="0"/>
                </a:spcBef>
              </a:pPr>
              <a:t>21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C68853E-D50F-25A7-E0A5-B0D3CD043119}"/>
              </a:ext>
            </a:extLst>
          </p:cNvPr>
          <p:cNvSpPr>
            <a:spLocks noGrp="1" noRot="1" noChangeAspect="1" noTextEdit="1"/>
          </p:cNvSpPr>
          <p:nvPr>
            <p:ph type="sldImg"/>
          </p:nvPr>
        </p:nvSpPr>
        <p:spPr>
          <a:ln/>
        </p:spPr>
      </p:sp>
      <p:sp>
        <p:nvSpPr>
          <p:cNvPr id="92163" name="Notes Placeholder 2">
            <a:extLst>
              <a:ext uri="{FF2B5EF4-FFF2-40B4-BE49-F238E27FC236}">
                <a16:creationId xmlns:a16="http://schemas.microsoft.com/office/drawing/2014/main" id="{B26AB2A3-7D8F-0B1D-024C-EFCD65826C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525"/>
              </a:spcBef>
            </a:pPr>
            <a:endParaRPr lang="en-AU" altLang="en-US" sz="1400">
              <a:latin typeface="Arial" panose="020B0604020202020204" pitchFamily="34" charset="0"/>
              <a:ea typeface="ヒラギノ角ゴ Pro W3" pitchFamily="1" charset="-128"/>
            </a:endParaRPr>
          </a:p>
          <a:p>
            <a:pPr eaLnBrk="1" hangingPunct="1">
              <a:spcBef>
                <a:spcPts val="525"/>
              </a:spcBef>
            </a:pPr>
            <a:r>
              <a:rPr lang="en-US" altLang="en-US" sz="1400">
                <a:latin typeface="Arial" panose="020B0604020202020204" pitchFamily="34" charset="0"/>
                <a:ea typeface="ヒラギノ角ゴ Pro W3" pitchFamily="1" charset="-128"/>
              </a:rPr>
              <a:t>Let’s quickly go over what we hope you will take away from today’s presentation. </a:t>
            </a:r>
          </a:p>
          <a:p>
            <a:pPr eaLnBrk="1" hangingPunct="1">
              <a:spcBef>
                <a:spcPts val="525"/>
              </a:spcBef>
            </a:pPr>
            <a:endParaRPr lang="en-US" altLang="en-US" sz="1400">
              <a:latin typeface="Arial" panose="020B0604020202020204" pitchFamily="34" charset="0"/>
              <a:ea typeface="ヒラギノ角ゴ Pro W3" pitchFamily="1" charset="-128"/>
            </a:endParaRPr>
          </a:p>
          <a:p>
            <a:pPr eaLnBrk="1" hangingPunct="1">
              <a:spcBef>
                <a:spcPts val="525"/>
              </a:spcBef>
            </a:pPr>
            <a:r>
              <a:rPr lang="en-US" altLang="en-US" sz="1400">
                <a:latin typeface="Arial" panose="020B0604020202020204" pitchFamily="34" charset="0"/>
                <a:ea typeface="ヒラギノ角ゴ Pro W3" pitchFamily="1" charset="-128"/>
              </a:rPr>
              <a:t>This webinar will help us: </a:t>
            </a:r>
          </a:p>
          <a:p>
            <a:endParaRPr lang="en-US" altLang="en-US">
              <a:latin typeface="Georgia" panose="02040502050405020303" pitchFamily="18" charset="0"/>
              <a:ea typeface="ヒラギノ角ゴ Pro W3" pitchFamily="1" charset="-128"/>
            </a:endParaRPr>
          </a:p>
          <a:p>
            <a:r>
              <a:rPr lang="en-US" altLang="en-US">
                <a:latin typeface="Georgia" panose="02040502050405020303" pitchFamily="18" charset="0"/>
                <a:ea typeface="ヒラギノ角ゴ Pro W3" pitchFamily="1" charset="-128"/>
              </a:rPr>
              <a:t>Understand the challenges in attracting new members into Rotary</a:t>
            </a:r>
          </a:p>
          <a:p>
            <a:endParaRPr lang="en-US" altLang="en-US" sz="800">
              <a:latin typeface="Georgia" panose="02040502050405020303" pitchFamily="18" charset="0"/>
              <a:ea typeface="ヒラギノ角ゴ Pro W3" pitchFamily="1" charset="-128"/>
            </a:endParaRPr>
          </a:p>
          <a:p>
            <a:r>
              <a:rPr lang="en-US" altLang="en-US">
                <a:latin typeface="Georgia" panose="02040502050405020303" pitchFamily="18" charset="0"/>
                <a:ea typeface="ヒラギノ角ゴ Pro W3" pitchFamily="1" charset="-128"/>
              </a:rPr>
              <a:t>Learn about what other clubs are doing successfully</a:t>
            </a:r>
          </a:p>
          <a:p>
            <a:endParaRPr lang="en-US" altLang="en-US" sz="800">
              <a:latin typeface="Georgia" panose="02040502050405020303" pitchFamily="18" charset="0"/>
              <a:ea typeface="ヒラギノ角ゴ Pro W3" pitchFamily="1" charset="-128"/>
            </a:endParaRPr>
          </a:p>
          <a:p>
            <a:r>
              <a:rPr lang="en-US" altLang="en-US">
                <a:latin typeface="Georgia" panose="02040502050405020303" pitchFamily="18" charset="0"/>
                <a:ea typeface="ヒラギノ角ゴ Pro W3" pitchFamily="1" charset="-128"/>
              </a:rPr>
              <a:t>And Explore ideas that could work for you/your club</a:t>
            </a:r>
          </a:p>
          <a:p>
            <a:pPr eaLnBrk="1" hangingPunct="1">
              <a:spcBef>
                <a:spcPts val="525"/>
              </a:spcBef>
            </a:pPr>
            <a:endParaRPr lang="en-US" altLang="en-US">
              <a:latin typeface="Arial" panose="020B060402020202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p:txBody>
      </p:sp>
      <p:sp>
        <p:nvSpPr>
          <p:cNvPr id="92164" name="Slide Number Placeholder 3">
            <a:extLst>
              <a:ext uri="{FF2B5EF4-FFF2-40B4-BE49-F238E27FC236}">
                <a16:creationId xmlns:a16="http://schemas.microsoft.com/office/drawing/2014/main" id="{878BBE52-E130-5E3E-7482-C3F15C825D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5B8FFC99-7964-D344-AF7F-AFE700D1322C}"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28C4AA3-47FA-1E0F-917D-40EFA412F457}"/>
              </a:ext>
            </a:extLst>
          </p:cNvPr>
          <p:cNvSpPr>
            <a:spLocks noGrp="1" noRot="1" noChangeAspect="1" noTextEdit="1"/>
          </p:cNvSpPr>
          <p:nvPr>
            <p:ph type="sldImg"/>
          </p:nvPr>
        </p:nvSpPr>
        <p:spPr>
          <a:ln/>
        </p:spPr>
      </p:sp>
      <p:sp>
        <p:nvSpPr>
          <p:cNvPr id="111619" name="Notes Placeholder 2">
            <a:extLst>
              <a:ext uri="{FF2B5EF4-FFF2-40B4-BE49-F238E27FC236}">
                <a16:creationId xmlns:a16="http://schemas.microsoft.com/office/drawing/2014/main" id="{44E261F8-A52D-8FCB-B660-2BE4143C6430}"/>
              </a:ext>
            </a:extLst>
          </p:cNvPr>
          <p:cNvSpPr>
            <a:spLocks noGrp="1"/>
          </p:cNvSpPr>
          <p:nvPr>
            <p:ph type="body" idx="1"/>
          </p:nvPr>
        </p:nvSpPr>
        <p:spPr>
          <a:xfrm>
            <a:off x="436563" y="4448175"/>
            <a:ext cx="6127750" cy="4546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ea typeface="ヒラギノ角ゴ Pro W3" pitchFamily="1" charset="-128"/>
              </a:rPr>
              <a:t>As you know, in April the Council on Legislation met and approved changes that give clubs greater flexibility in when, where, and how they meet and the types of membership they offer. Through research and experience, Rotary, Rotary has consistently found that when a club has more freedom to determine how they hold their meetings, who they invite to membership, and what defines engagements, the club is more vibrant and more able to grow. The approved changes include:</a:t>
            </a:r>
          </a:p>
          <a:p>
            <a:endParaRPr lang="en-US" altLang="en-US" sz="1400">
              <a:latin typeface="Arial" panose="020B0604020202020204" pitchFamily="34" charset="0"/>
              <a:ea typeface="ヒラギノ角ゴ Pro W3" pitchFamily="1" charset="-128"/>
            </a:endParaRPr>
          </a:p>
          <a:p>
            <a:pPr>
              <a:buFontTx/>
              <a:buChar char="•"/>
            </a:pPr>
            <a:r>
              <a:rPr lang="en-US" altLang="en-US" sz="1400">
                <a:latin typeface="Arial" panose="020B0604020202020204" pitchFamily="34" charset="0"/>
                <a:ea typeface="ヒラギノ角ゴ Pro W3" pitchFamily="1" charset="-128"/>
              </a:rPr>
              <a:t>Flexibility in meeting frequency, format, and attendance</a:t>
            </a:r>
          </a:p>
          <a:p>
            <a:pPr>
              <a:buFontTx/>
              <a:buChar char="•"/>
            </a:pPr>
            <a:r>
              <a:rPr lang="en-US" altLang="en-US" sz="1400">
                <a:latin typeface="Arial" panose="020B0604020202020204" pitchFamily="34" charset="0"/>
                <a:ea typeface="ヒラギノ角ゴ Pro W3" pitchFamily="1" charset="-128"/>
              </a:rPr>
              <a:t>Flexibility in membership types (such as corporate or family membership)</a:t>
            </a:r>
          </a:p>
          <a:p>
            <a:pPr>
              <a:buFontTx/>
              <a:buChar char="•"/>
            </a:pPr>
            <a:r>
              <a:rPr lang="en-US" altLang="en-US" sz="1400">
                <a:latin typeface="Arial" panose="020B0604020202020204" pitchFamily="34" charset="0"/>
                <a:ea typeface="ヒラギノ角ゴ Pro W3" pitchFamily="1" charset="-128"/>
              </a:rPr>
              <a:t>No distinction between e-clubs and traditional clubs</a:t>
            </a:r>
          </a:p>
          <a:p>
            <a:pPr>
              <a:buFontTx/>
              <a:buChar char="•"/>
            </a:pPr>
            <a:r>
              <a:rPr lang="en-US" altLang="en-US" sz="1400">
                <a:latin typeface="Arial" panose="020B0604020202020204" pitchFamily="34" charset="0"/>
                <a:ea typeface="ヒラギノ角ゴ Pro W3" pitchFamily="1" charset="-128"/>
              </a:rPr>
              <a:t>Dual membership for Rotaractors</a:t>
            </a:r>
          </a:p>
          <a:p>
            <a:pPr>
              <a:buFontTx/>
              <a:buChar char="•"/>
            </a:pPr>
            <a:endParaRPr lang="en-US" altLang="en-US" sz="1400">
              <a:latin typeface="Arial" panose="020B0604020202020204" pitchFamily="34" charset="0"/>
              <a:ea typeface="ヒラギノ角ゴ Pro W3" pitchFamily="1" charset="-128"/>
            </a:endParaRPr>
          </a:p>
          <a:p>
            <a:r>
              <a:rPr lang="en-US" altLang="en-US" sz="1400">
                <a:latin typeface="Arial" panose="020B0604020202020204" pitchFamily="34" charset="0"/>
                <a:ea typeface="ヒラギノ角ゴ Pro W3" pitchFamily="1" charset="-128"/>
              </a:rPr>
              <a:t>It’s important to note two things. First, clubs that wish to follow their traditional requirements for meetings, attendance, structure, and categories of membership may continue to do so. Second, to be counted as an active member by RI, (eligible for holding office, receive Rotary awards, and counted in membership statistics) individuals must pay dues to RI. </a:t>
            </a:r>
          </a:p>
        </p:txBody>
      </p:sp>
      <p:sp>
        <p:nvSpPr>
          <p:cNvPr id="111620" name="Slide Number Placeholder 3">
            <a:extLst>
              <a:ext uri="{FF2B5EF4-FFF2-40B4-BE49-F238E27FC236}">
                <a16:creationId xmlns:a16="http://schemas.microsoft.com/office/drawing/2014/main" id="{02CD124D-AE30-BC20-827D-9D22AD070CD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119B426C-AC4B-0645-B27E-F1015A7DBE74}" type="slidenum">
              <a:rPr lang="en-US" altLang="en-US"/>
              <a:pPr>
                <a:spcBef>
                  <a:spcPct val="0"/>
                </a:spcBef>
              </a:pPr>
              <a:t>22</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1A937B62-EAF7-07B6-275C-C969906CF476}"/>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94F72DD8-B744-07D2-4664-40D581650D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ヒラギノ角ゴ Pro W3" pitchFamily="1" charset="-128"/>
              </a:rPr>
              <a:t>Resources &amp; reference</a:t>
            </a:r>
          </a:p>
          <a:p>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hlinkClick r:id="rId3"/>
              </a:rPr>
              <a:t>Frequently asked questions</a:t>
            </a:r>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hlinkClick r:id="rId4"/>
              </a:rPr>
              <a:t>Rotary's governance documents</a:t>
            </a:r>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hlinkClick r:id="rId5"/>
              </a:rPr>
              <a:t>Start Guide for Alternate Membership Types</a:t>
            </a:r>
            <a:r>
              <a:rPr lang="en-US" altLang="en-US">
                <a:latin typeface="Arial" panose="020B0604020202020204" pitchFamily="34" charset="0"/>
                <a:ea typeface="ヒラギノ角ゴ Pro W3" pitchFamily="1" charset="-128"/>
              </a:rPr>
              <a:t> (includes sample bylaws)</a:t>
            </a:r>
          </a:p>
          <a:p>
            <a:r>
              <a:rPr lang="en-US" altLang="en-US">
                <a:latin typeface="Arial" panose="020B0604020202020204" pitchFamily="34" charset="0"/>
                <a:ea typeface="ヒラギノ角ゴ Pro W3" pitchFamily="1" charset="-128"/>
                <a:hlinkClick r:id="rId6"/>
              </a:rPr>
              <a:t>Start Guide for Flexible Meeting Formats</a:t>
            </a:r>
            <a:r>
              <a:rPr lang="en-US" altLang="en-US">
                <a:latin typeface="Arial" panose="020B0604020202020204" pitchFamily="34" charset="0"/>
                <a:ea typeface="ヒラギノ角ゴ Pro W3" pitchFamily="1" charset="-128"/>
              </a:rPr>
              <a:t> (includes sample bylaws)</a:t>
            </a:r>
          </a:p>
          <a:p>
            <a:r>
              <a:rPr lang="en-US" altLang="en-US">
                <a:latin typeface="Arial" panose="020B0604020202020204" pitchFamily="34" charset="0"/>
                <a:ea typeface="ヒラギノ角ゴ Pro W3" pitchFamily="1" charset="-128"/>
                <a:hlinkClick r:id="rId7"/>
              </a:rPr>
              <a:t>Club meeting flexibility and format</a:t>
            </a:r>
            <a:r>
              <a:rPr lang="en-US" altLang="en-US">
                <a:latin typeface="Arial" panose="020B0604020202020204" pitchFamily="34" charset="0"/>
                <a:ea typeface="ヒラギノ角ゴ Pro W3" pitchFamily="1" charset="-128"/>
              </a:rPr>
              <a:t> (video)</a:t>
            </a:r>
          </a:p>
          <a:p>
            <a:r>
              <a:rPr lang="en-US" altLang="en-US">
                <a:latin typeface="Arial" panose="020B0604020202020204" pitchFamily="34" charset="0"/>
                <a:ea typeface="ヒラギノ角ゴ Pro W3" pitchFamily="1" charset="-128"/>
                <a:hlinkClick r:id="rId8"/>
              </a:rPr>
              <a:t>Membership types and attendance flexibility</a:t>
            </a:r>
            <a:r>
              <a:rPr lang="en-US" altLang="en-US">
                <a:latin typeface="Arial" panose="020B0604020202020204" pitchFamily="34" charset="0"/>
                <a:ea typeface="ヒラギノ角ゴ Pro W3" pitchFamily="1" charset="-128"/>
              </a:rPr>
              <a:t> (video)</a:t>
            </a:r>
          </a:p>
          <a:p>
            <a:r>
              <a:rPr lang="en-US" altLang="en-US">
                <a:latin typeface="Arial" panose="020B0604020202020204" pitchFamily="34" charset="0"/>
                <a:ea typeface="ヒラギノ角ゴ Pro W3" pitchFamily="1" charset="-128"/>
                <a:hlinkClick r:id="rId9"/>
              </a:rPr>
              <a:t>Membership Flexibility Overview</a:t>
            </a:r>
            <a:endParaRPr lang="en-US" altLang="en-US">
              <a:latin typeface="Arial" panose="020B060402020202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p:txBody>
      </p:sp>
      <p:sp>
        <p:nvSpPr>
          <p:cNvPr id="112644" name="Slide Number Placeholder 3">
            <a:extLst>
              <a:ext uri="{FF2B5EF4-FFF2-40B4-BE49-F238E27FC236}">
                <a16:creationId xmlns:a16="http://schemas.microsoft.com/office/drawing/2014/main" id="{C827BF4F-1FBE-6150-6233-107E2CA2568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07C79423-71D3-F341-9D16-62433983B73D}" type="slidenum">
              <a:rPr lang="en-US" altLang="en-US"/>
              <a:pPr>
                <a:spcBef>
                  <a:spcPct val="0"/>
                </a:spcBef>
              </a:pPr>
              <a:t>23</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4AB06D0F-F70A-950D-25FA-4A3A6918A7E9}"/>
              </a:ext>
            </a:extLst>
          </p:cNvPr>
          <p:cNvSpPr>
            <a:spLocks noGrp="1" noRot="1" noChangeAspect="1" noTextEdit="1"/>
          </p:cNvSpPr>
          <p:nvPr>
            <p:ph type="sldImg"/>
          </p:nvPr>
        </p:nvSpPr>
        <p:spPr>
          <a:ln/>
        </p:spPr>
      </p:sp>
      <p:sp>
        <p:nvSpPr>
          <p:cNvPr id="114691" name="Notes Placeholder 2">
            <a:extLst>
              <a:ext uri="{FF2B5EF4-FFF2-40B4-BE49-F238E27FC236}">
                <a16:creationId xmlns:a16="http://schemas.microsoft.com/office/drawing/2014/main" id="{3F81C347-03F2-872A-0FF1-E85E267BDF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endParaRPr lang="en-US" altLang="en-US" sz="1600">
              <a:latin typeface="Georgia" panose="02040502050405020303" pitchFamily="18" charset="0"/>
              <a:ea typeface="ヒラギノ角ゴ Pro W3" pitchFamily="1" charset="-128"/>
            </a:endParaRPr>
          </a:p>
          <a:p>
            <a:r>
              <a:rPr lang="en-US" altLang="en-US" sz="1600">
                <a:latin typeface="Arial" panose="020B0604020202020204" pitchFamily="34" charset="0"/>
                <a:ea typeface="ヒラギノ角ゴ Pro W3" pitchFamily="1" charset="-128"/>
              </a:rPr>
              <a:t>Just as routine doctor’s visits help us identify health risks before they become serious, Club Health Check will allow club leaders to quickly diagnose problem areas in the club and suggest resources and ideas to help remedy them. Areas covered by the tool include the club experience, service and social activities, membership, public image, and club operations. Club Health Check is an online only publication available at www.rotary.org.</a:t>
            </a:r>
          </a:p>
          <a:p>
            <a:endParaRPr lang="en-US" altLang="en-US">
              <a:latin typeface="Arial" panose="020B0604020202020204" pitchFamily="34" charset="0"/>
              <a:ea typeface="ヒラギノ角ゴ Pro W3" pitchFamily="1" charset="-128"/>
            </a:endParaRPr>
          </a:p>
        </p:txBody>
      </p:sp>
      <p:sp>
        <p:nvSpPr>
          <p:cNvPr id="114692" name="Date Placeholder 3">
            <a:extLst>
              <a:ext uri="{FF2B5EF4-FFF2-40B4-BE49-F238E27FC236}">
                <a16:creationId xmlns:a16="http://schemas.microsoft.com/office/drawing/2014/main" id="{1DA883C0-0235-D1CA-959B-149F4231D3CF}"/>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90D90192-A3AF-F144-BC0F-36985ACAE2D6}" type="datetime1">
              <a:rPr lang="en-US" altLang="en-US" smtClean="0"/>
              <a:pPr>
                <a:spcBef>
                  <a:spcPct val="0"/>
                </a:spcBef>
              </a:pPr>
              <a:t>11/3/23</a:t>
            </a:fld>
            <a:endParaRPr lang="en-US" altLang="en-US"/>
          </a:p>
        </p:txBody>
      </p:sp>
      <p:sp>
        <p:nvSpPr>
          <p:cNvPr id="114693" name="Slide Number Placeholder 4">
            <a:extLst>
              <a:ext uri="{FF2B5EF4-FFF2-40B4-BE49-F238E27FC236}">
                <a16:creationId xmlns:a16="http://schemas.microsoft.com/office/drawing/2014/main" id="{1727C8BF-91A4-50CD-E7BA-AD8A94A3640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EA53AB84-E02C-A64E-ACE7-9A744E28D65B}" type="slidenum">
              <a:rPr lang="en-US" altLang="en-US"/>
              <a:pPr>
                <a:spcBef>
                  <a:spcPct val="0"/>
                </a:spcBef>
              </a:pPr>
              <a:t>24</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0FF7E5F5-CB97-23FE-66CF-9097BC7C56E5}"/>
              </a:ext>
            </a:extLst>
          </p:cNvPr>
          <p:cNvSpPr>
            <a:spLocks noGrp="1" noRot="1" noChangeAspect="1" noTextEdit="1"/>
          </p:cNvSpPr>
          <p:nvPr>
            <p:ph type="sldImg"/>
          </p:nvPr>
        </p:nvSpPr>
        <p:spPr>
          <a:ln/>
        </p:spPr>
      </p:sp>
      <p:sp>
        <p:nvSpPr>
          <p:cNvPr id="115715" name="Notes Placeholder 2">
            <a:extLst>
              <a:ext uri="{FF2B5EF4-FFF2-40B4-BE49-F238E27FC236}">
                <a16:creationId xmlns:a16="http://schemas.microsoft.com/office/drawing/2014/main" id="{FDB8AB2D-96AF-7DDC-E0DB-4BF9DB4826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Calibri" panose="020F0502020204030204" pitchFamily="34" charset="0"/>
              <a:ea typeface="ヒラギノ角ゴ Pro W3" pitchFamily="1" charset="-128"/>
            </a:endParaRPr>
          </a:p>
          <a:p>
            <a:r>
              <a:rPr lang="en-US" altLang="en-US" b="1">
                <a:latin typeface="Calibri" panose="020F0502020204030204" pitchFamily="34" charset="0"/>
                <a:ea typeface="ヒラギノ角ゴ Pro W3" pitchFamily="1" charset="-128"/>
              </a:rPr>
              <a:t>DG Kathy Fahy D5970:</a:t>
            </a:r>
            <a:endParaRPr lang="en-CA"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 </a:t>
            </a:r>
            <a:endParaRPr lang="en-CA"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They have completely thought out of the box in terms of a satellite-type club. Their satellite is named SAIL (Serve. Act. Inspire. Lead.) and is an offshoot of the weekly noon club that meets on Mondays. Members of the satellite group actually only meet once a month in the evening and is always centered around a service project. </a:t>
            </a:r>
            <a:endParaRPr lang="en-CA"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 </a:t>
            </a:r>
            <a:endParaRPr lang="en-CA"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They have 43 members in the satellite club (all but 7 are new Rotarians) and how they have it structured is that they are full dues paying members of the noon club except they do not pay for the meal fees (and of course they can attend if they are able but many work in professions where it is hard to break away for lunch). </a:t>
            </a:r>
            <a:endParaRPr lang="en-CA" altLang="en-US">
              <a:latin typeface="Calibri" panose="020F0502020204030204" pitchFamily="34" charset="0"/>
              <a:ea typeface="ヒラギノ角ゴ Pro W3" pitchFamily="1" charset="-128"/>
            </a:endParaRPr>
          </a:p>
          <a:p>
            <a:r>
              <a:rPr lang="en-US" altLang="en-US">
                <a:latin typeface="Calibri" panose="020F0502020204030204" pitchFamily="34" charset="0"/>
                <a:ea typeface="ヒラギノ角ゴ Pro W3" pitchFamily="1" charset="-128"/>
              </a:rPr>
              <a:t> </a:t>
            </a:r>
            <a:endParaRPr lang="en-CA" altLang="en-US">
              <a:latin typeface="Calibri" panose="020F0502020204030204" pitchFamily="34" charset="0"/>
              <a:ea typeface="ヒラギノ角ゴ Pro W3" pitchFamily="1" charset="-128"/>
            </a:endParaRPr>
          </a:p>
          <a:p>
            <a:endParaRPr lang="en-US" altLang="en-US">
              <a:latin typeface="Arial" panose="020B0604020202020204" pitchFamily="34" charset="0"/>
              <a:ea typeface="ヒラギノ角ゴ Pro W3" pitchFamily="1" charset="-128"/>
            </a:endParaRPr>
          </a:p>
        </p:txBody>
      </p:sp>
      <p:sp>
        <p:nvSpPr>
          <p:cNvPr id="115716" name="Slide Number Placeholder 3">
            <a:extLst>
              <a:ext uri="{FF2B5EF4-FFF2-40B4-BE49-F238E27FC236}">
                <a16:creationId xmlns:a16="http://schemas.microsoft.com/office/drawing/2014/main" id="{F5322ED6-4264-D028-68E0-56C8C42133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6625">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6625">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6625">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6625">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6625"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33A05474-0DEA-6B4B-85AB-1DB3518F2368}" type="slidenum">
              <a:rPr lang="en-US" altLang="en-US">
                <a:solidFill>
                  <a:srgbClr val="000000"/>
                </a:solidFill>
              </a:rPr>
              <a:pPr>
                <a:spcBef>
                  <a:spcPct val="0"/>
                </a:spcBef>
              </a:pPr>
              <a:t>25</a:t>
            </a:fld>
            <a:endParaRPr lang="en-US" altLang="en-US">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7E9442B-25E3-DC45-6161-8A1E7B8A0521}"/>
              </a:ext>
            </a:extLst>
          </p:cNvPr>
          <p:cNvSpPr>
            <a:spLocks noGrp="1" noRot="1" noChangeAspect="1" noTextEdit="1"/>
          </p:cNvSpPr>
          <p:nvPr>
            <p:ph type="sldImg"/>
          </p:nvPr>
        </p:nvSpPr>
        <p:spPr>
          <a:ln/>
        </p:spPr>
      </p:sp>
      <p:sp>
        <p:nvSpPr>
          <p:cNvPr id="118787" name="Notes Placeholder 2">
            <a:extLst>
              <a:ext uri="{FF2B5EF4-FFF2-40B4-BE49-F238E27FC236}">
                <a16:creationId xmlns:a16="http://schemas.microsoft.com/office/drawing/2014/main" id="{D9C0570B-4949-ACA5-FB23-5C501E5DF94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Georgia" panose="02040502050405020303" pitchFamily="18" charset="0"/>
                <a:ea typeface="ヒラギノ角ゴ Pro W3" pitchFamily="1" charset="-128"/>
              </a:rPr>
              <a:t>Q &amp; A</a:t>
            </a:r>
            <a:endParaRPr lang="en-US" altLang="en-US">
              <a:latin typeface="Arial" panose="020B0604020202020204" pitchFamily="34" charset="0"/>
              <a:ea typeface="ヒラギノ角ゴ Pro W3" pitchFamily="1" charset="-128"/>
            </a:endParaRPr>
          </a:p>
        </p:txBody>
      </p:sp>
      <p:sp>
        <p:nvSpPr>
          <p:cNvPr id="118788" name="Slide Number Placeholder 3">
            <a:extLst>
              <a:ext uri="{FF2B5EF4-FFF2-40B4-BE49-F238E27FC236}">
                <a16:creationId xmlns:a16="http://schemas.microsoft.com/office/drawing/2014/main" id="{7F0AF26F-C7B9-9EB0-14E3-5CB1548F02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033A87B6-87E9-7944-9C97-3A85D1DBD6FB}" type="slidenum">
              <a:rPr lang="en-US" altLang="en-US"/>
              <a:pPr>
                <a:spcBef>
                  <a:spcPct val="0"/>
                </a:spcBef>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846BBC6-6917-4258-F8A4-54695532ADED}"/>
              </a:ext>
            </a:extLst>
          </p:cNvPr>
          <p:cNvSpPr>
            <a:spLocks noGrp="1" noRot="1" noChangeAspect="1" noTextEdit="1"/>
          </p:cNvSpPr>
          <p:nvPr>
            <p:ph type="sldImg"/>
          </p:nvPr>
        </p:nvSpPr>
        <p:spPr>
          <a:ln/>
        </p:spPr>
      </p:sp>
      <p:sp>
        <p:nvSpPr>
          <p:cNvPr id="93187" name="Notes Placeholder 2">
            <a:extLst>
              <a:ext uri="{FF2B5EF4-FFF2-40B4-BE49-F238E27FC236}">
                <a16:creationId xmlns:a16="http://schemas.microsoft.com/office/drawing/2014/main" id="{DE264EA5-AC7C-43F9-254B-BE7B0E60F251}"/>
              </a:ext>
            </a:extLst>
          </p:cNvPr>
          <p:cNvSpPr>
            <a:spLocks noGrp="1"/>
          </p:cNvSpPr>
          <p:nvPr>
            <p:ph type="body" idx="1"/>
          </p:nvPr>
        </p:nvSpPr>
        <p:spPr>
          <a:xfrm>
            <a:off x="379413" y="4448175"/>
            <a:ext cx="6396037" cy="437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anose="020B0604020202020204" pitchFamily="34" charset="0"/>
                <a:ea typeface="ヒラギノ角ゴ Pro W3" pitchFamily="1" charset="-128"/>
                <a:cs typeface="Arial" panose="020B0604020202020204" pitchFamily="34" charset="0"/>
              </a:rPr>
              <a:t>If you start anywhere on this chart, you can see how weakness in one area affects membership. Nearly all of our donors are members. So as membership declines, one of two things has to happen: Remaining donors have to contribute more to maintain current program funding levels, or if remaining donors are not able or willing to increase contributions, program funding wanes. </a:t>
            </a:r>
          </a:p>
          <a:p>
            <a:endParaRPr lang="en-US" altLang="en-US" sz="1400">
              <a:latin typeface="Arial" panose="020B0604020202020204" pitchFamily="34" charset="0"/>
              <a:ea typeface="ヒラギノ角ゴ Pro W3" pitchFamily="1" charset="-128"/>
              <a:cs typeface="Arial" panose="020B0604020202020204" pitchFamily="34" charset="0"/>
            </a:endParaRPr>
          </a:p>
          <a:p>
            <a:r>
              <a:rPr lang="en-US" altLang="en-US" sz="1400">
                <a:latin typeface="Arial" panose="020B0604020202020204" pitchFamily="34" charset="0"/>
                <a:ea typeface="ヒラギノ角ゴ Pro W3" pitchFamily="1" charset="-128"/>
                <a:cs typeface="Arial" panose="020B0604020202020204" pitchFamily="34" charset="0"/>
              </a:rPr>
              <a:t>As program funding wanes, projects may not succeed.  Members and beneficiaries lose enthusiasm and this leads to lower public image. Lower public image further hampers interest in joining, lowering membership further, and so on, and so on… It’s a self-reinforcing cycle.</a:t>
            </a:r>
          </a:p>
          <a:p>
            <a:endParaRPr lang="en-US" altLang="en-US" sz="1400">
              <a:latin typeface="Arial" panose="020B0604020202020204" pitchFamily="34" charset="0"/>
              <a:ea typeface="ヒラギノ角ゴ Pro W3" pitchFamily="1" charset="-128"/>
              <a:cs typeface="Arial" panose="020B0604020202020204" pitchFamily="34" charset="0"/>
            </a:endParaRPr>
          </a:p>
          <a:p>
            <a:r>
              <a:rPr lang="en-US" altLang="en-US" sz="1400">
                <a:latin typeface="Arial" panose="020B0604020202020204" pitchFamily="34" charset="0"/>
                <a:ea typeface="ヒラギノ角ゴ Pro W3" pitchFamily="1" charset="-128"/>
                <a:cs typeface="Arial" panose="020B0604020202020204" pitchFamily="34" charset="0"/>
              </a:rPr>
              <a:t>This is why membership is so important at the club level. Clubs need more members in order to participate in all the activities and programs they wish to take part. With more members, there are more membership dues coming in. With more membership dues coming in, there are more funds available for allocation. That means more programs and services can be created at the club, district, and international level for members to get involved with. The more involved the club and club members are – the better our organization and respective communities. </a:t>
            </a:r>
          </a:p>
        </p:txBody>
      </p:sp>
      <p:sp>
        <p:nvSpPr>
          <p:cNvPr id="93188" name="Slide Number Placeholder 3">
            <a:extLst>
              <a:ext uri="{FF2B5EF4-FFF2-40B4-BE49-F238E27FC236}">
                <a16:creationId xmlns:a16="http://schemas.microsoft.com/office/drawing/2014/main" id="{922105B6-F697-5503-8511-65ABF62777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AA8C7002-D6F2-EF4B-B073-1A089FB5F6C6}" type="slidenum">
              <a:rPr lang="en-US" altLang="en-US"/>
              <a:pPr>
                <a:spcBef>
                  <a:spcPct val="0"/>
                </a:spcBef>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19699816-FA42-5DA4-7F0D-1E511429D512}"/>
              </a:ext>
            </a:extLst>
          </p:cNvPr>
          <p:cNvSpPr>
            <a:spLocks noGrp="1" noRot="1" noChangeAspect="1" noTextEdit="1"/>
          </p:cNvSpPr>
          <p:nvPr>
            <p:ph type="sldImg"/>
          </p:nvPr>
        </p:nvSpPr>
        <p:spPr>
          <a:ln/>
        </p:spPr>
      </p:sp>
      <p:sp>
        <p:nvSpPr>
          <p:cNvPr id="94211" name="Notes Placeholder 2">
            <a:extLst>
              <a:ext uri="{FF2B5EF4-FFF2-40B4-BE49-F238E27FC236}">
                <a16:creationId xmlns:a16="http://schemas.microsoft.com/office/drawing/2014/main" id="{D125CB42-3CF2-086D-D6D5-9F83EDDA2D2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p:txBody>
      </p:sp>
      <p:sp>
        <p:nvSpPr>
          <p:cNvPr id="94212" name="Slide Number Placeholder 3">
            <a:extLst>
              <a:ext uri="{FF2B5EF4-FFF2-40B4-BE49-F238E27FC236}">
                <a16:creationId xmlns:a16="http://schemas.microsoft.com/office/drawing/2014/main" id="{80B7317C-682D-69FB-D317-D062A22A9C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439CB2E0-3512-5D49-91FC-98620DDD3F14}"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7B9170D6-60C2-CAE1-4FE6-25147C55E3DD}"/>
              </a:ext>
            </a:extLst>
          </p:cNvPr>
          <p:cNvSpPr>
            <a:spLocks noGrp="1" noRot="1" noChangeAspect="1" noTextEdit="1"/>
          </p:cNvSpPr>
          <p:nvPr>
            <p:ph type="sldImg"/>
          </p:nvPr>
        </p:nvSpPr>
        <p:spPr>
          <a:ln/>
        </p:spPr>
      </p:sp>
      <p:sp>
        <p:nvSpPr>
          <p:cNvPr id="95235" name="Notes Placeholder 2">
            <a:extLst>
              <a:ext uri="{FF2B5EF4-FFF2-40B4-BE49-F238E27FC236}">
                <a16:creationId xmlns:a16="http://schemas.microsoft.com/office/drawing/2014/main" id="{3015F3AE-EB35-9ECA-1ACD-6A5FF3D3B2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p:txBody>
      </p:sp>
      <p:sp>
        <p:nvSpPr>
          <p:cNvPr id="95236" name="Slide Number Placeholder 3">
            <a:extLst>
              <a:ext uri="{FF2B5EF4-FFF2-40B4-BE49-F238E27FC236}">
                <a16:creationId xmlns:a16="http://schemas.microsoft.com/office/drawing/2014/main" id="{49199D00-BD05-6E64-8B1A-DD7C5AC1474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BCA1C7B2-58BE-0E4D-88B5-D2AB8D5408CB}"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D0F15780-EEA3-D9DA-A90E-5528D8C4CAD0}"/>
              </a:ext>
            </a:extLst>
          </p:cNvPr>
          <p:cNvSpPr>
            <a:spLocks noGrp="1" noRot="1" noChangeAspect="1" noTextEdit="1"/>
          </p:cNvSpPr>
          <p:nvPr>
            <p:ph type="sldImg"/>
          </p:nvPr>
        </p:nvSpPr>
        <p:spPr>
          <a:ln/>
        </p:spPr>
      </p:sp>
      <p:sp>
        <p:nvSpPr>
          <p:cNvPr id="96259" name="Notes Placeholder 2">
            <a:extLst>
              <a:ext uri="{FF2B5EF4-FFF2-40B4-BE49-F238E27FC236}">
                <a16:creationId xmlns:a16="http://schemas.microsoft.com/office/drawing/2014/main" id="{DD9997E2-463F-9A99-B237-F13BC314E4A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p:txBody>
      </p:sp>
      <p:sp>
        <p:nvSpPr>
          <p:cNvPr id="96260" name="Slide Number Placeholder 3">
            <a:extLst>
              <a:ext uri="{FF2B5EF4-FFF2-40B4-BE49-F238E27FC236}">
                <a16:creationId xmlns:a16="http://schemas.microsoft.com/office/drawing/2014/main" id="{416868FC-7D66-A2CA-0379-C6B4DACC5E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C7698135-87D7-D549-8C5E-E117A9F3A076}" type="slidenum">
              <a:rPr lang="en-US" altLang="en-US"/>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0904FA93-E52D-A96E-EADB-F5EA28D9DD67}"/>
              </a:ext>
            </a:extLst>
          </p:cNvPr>
          <p:cNvSpPr>
            <a:spLocks noGrp="1" noRot="1" noChangeAspect="1" noTextEdit="1"/>
          </p:cNvSpPr>
          <p:nvPr>
            <p:ph type="sldImg"/>
          </p:nvPr>
        </p:nvSpPr>
        <p:spPr>
          <a:ln/>
        </p:spPr>
      </p:sp>
      <p:sp>
        <p:nvSpPr>
          <p:cNvPr id="97283" name="Notes Placeholder 2">
            <a:extLst>
              <a:ext uri="{FF2B5EF4-FFF2-40B4-BE49-F238E27FC236}">
                <a16:creationId xmlns:a16="http://schemas.microsoft.com/office/drawing/2014/main" id="{097BB8ED-09DB-6DA3-D560-6EF164C1EE2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a:latin typeface="Arial" panose="020B0604020202020204" pitchFamily="34" charset="0"/>
                <a:ea typeface="ヒラギノ角ゴ Pro W3" pitchFamily="1" charset="-128"/>
              </a:rPr>
              <a:t>One of the membership areas where our zones and District are dong well is in diversity, specifically with gender and age. As you can see, you’re doing much better than the global average in female members. You’re also higher than the global average of members under the age of 40 (although only about 50% of members currently report age – you can help improve our records and possibly increase your average just by encouraging members to add their birthdate to My Rotary).</a:t>
            </a:r>
          </a:p>
        </p:txBody>
      </p:sp>
      <p:sp>
        <p:nvSpPr>
          <p:cNvPr id="97284" name="Slide Number Placeholder 3">
            <a:extLst>
              <a:ext uri="{FF2B5EF4-FFF2-40B4-BE49-F238E27FC236}">
                <a16:creationId xmlns:a16="http://schemas.microsoft.com/office/drawing/2014/main" id="{F08C5F69-FE35-EFC3-8739-913885144E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20750">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20750">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20750">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20750">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2075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2075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2075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20750"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eaLnBrk="1" hangingPunct="1">
              <a:spcBef>
                <a:spcPct val="0"/>
              </a:spcBef>
            </a:pPr>
            <a:fld id="{EDB024FE-3A87-BC4C-9D97-6D3936D619A0}" type="slidenum">
              <a:rPr lang="en-US" altLang="en-US">
                <a:solidFill>
                  <a:srgbClr val="000000"/>
                </a:solidFill>
                <a:latin typeface="Calibri" panose="020F0502020204030204" pitchFamily="34" charset="0"/>
              </a:rPr>
              <a:pPr eaLnBrk="1" hangingPunct="1">
                <a:spcBef>
                  <a:spcPct val="0"/>
                </a:spcBef>
              </a:pPr>
              <a:t>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9C17C48B-4AE1-F47F-FF10-EF3BC475AF11}"/>
              </a:ext>
            </a:extLst>
          </p:cNvPr>
          <p:cNvSpPr>
            <a:spLocks noGrp="1" noRot="1" noChangeAspect="1" noTextEdit="1"/>
          </p:cNvSpPr>
          <p:nvPr>
            <p:ph type="sldImg"/>
          </p:nvPr>
        </p:nvSpPr>
        <p:spPr>
          <a:ln/>
        </p:spPr>
      </p:sp>
      <p:sp>
        <p:nvSpPr>
          <p:cNvPr id="98307" name="Notes Placeholder 2">
            <a:extLst>
              <a:ext uri="{FF2B5EF4-FFF2-40B4-BE49-F238E27FC236}">
                <a16:creationId xmlns:a16="http://schemas.microsoft.com/office/drawing/2014/main" id="{4E9A2469-1D5C-7B6C-7C35-5A98A86A75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ヒラギノ角ゴ Pro W3" pitchFamily="1" charset="-128"/>
            </a:endParaRPr>
          </a:p>
        </p:txBody>
      </p:sp>
      <p:sp>
        <p:nvSpPr>
          <p:cNvPr id="98308" name="Slide Number Placeholder 3">
            <a:extLst>
              <a:ext uri="{FF2B5EF4-FFF2-40B4-BE49-F238E27FC236}">
                <a16:creationId xmlns:a16="http://schemas.microsoft.com/office/drawing/2014/main" id="{0E5254E6-52E0-EB5E-9BF8-37C3645D81C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E83E3B46-6540-0447-A5A9-A66ECA1CB1A6}" type="slidenum">
              <a:rPr lang="en-US" altLang="en-US"/>
              <a:pPr>
                <a:spcBef>
                  <a:spcPct val="0"/>
                </a:spcBef>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B2F6E943-7719-B79B-6F2E-8082EDB55F2A}"/>
              </a:ext>
            </a:extLst>
          </p:cNvPr>
          <p:cNvSpPr>
            <a:spLocks noGrp="1" noRot="1" noChangeAspect="1" noTextEdit="1"/>
          </p:cNvSpPr>
          <p:nvPr>
            <p:ph type="sldImg"/>
          </p:nvPr>
        </p:nvSpPr>
        <p:spPr>
          <a:ln/>
        </p:spPr>
      </p:sp>
      <p:sp>
        <p:nvSpPr>
          <p:cNvPr id="99331" name="Notes Placeholder 2">
            <a:extLst>
              <a:ext uri="{FF2B5EF4-FFF2-40B4-BE49-F238E27FC236}">
                <a16:creationId xmlns:a16="http://schemas.microsoft.com/office/drawing/2014/main" id="{DF17491F-359E-394A-9B39-AB12931C09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rPr>
              <a:t>So lets take a look at the primary reasons of why people join Rotary. You can see on the far right of this slide the two key reasons. First, to positively impact my community and secondly for friendship and fellowship that are born out of the enduring connections we make with each other. </a:t>
            </a:r>
          </a:p>
          <a:p>
            <a:endParaRPr lang="en-US" altLang="en-US">
              <a:latin typeface="Arial" panose="020B0604020202020204" pitchFamily="34" charset="0"/>
              <a:ea typeface="ヒラギノ角ゴ Pro W3" pitchFamily="1" charset="-128"/>
            </a:endParaRPr>
          </a:p>
          <a:p>
            <a:r>
              <a:rPr lang="en-US" altLang="en-US">
                <a:latin typeface="Arial" panose="020B0604020202020204" pitchFamily="34" charset="0"/>
                <a:ea typeface="ヒラギノ角ゴ Pro W3" pitchFamily="1" charset="-128"/>
              </a:rPr>
              <a:t>What is interesting is when we ask the question Why do people stay? Watch what happens to these two columns.</a:t>
            </a:r>
          </a:p>
          <a:p>
            <a:endParaRPr lang="en-US" altLang="en-US">
              <a:latin typeface="Arial" panose="020B0604020202020204" pitchFamily="34" charset="0"/>
              <a:ea typeface="ヒラギノ角ゴ Pro W3" pitchFamily="1" charset="-128"/>
            </a:endParaRPr>
          </a:p>
        </p:txBody>
      </p:sp>
      <p:sp>
        <p:nvSpPr>
          <p:cNvPr id="99332" name="Slide Number Placeholder 3">
            <a:extLst>
              <a:ext uri="{FF2B5EF4-FFF2-40B4-BE49-F238E27FC236}">
                <a16:creationId xmlns:a16="http://schemas.microsoft.com/office/drawing/2014/main" id="{EB7375AE-BA66-E688-D3BC-EE3A2CE474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spcBef>
                <a:spcPct val="30000"/>
              </a:spcBef>
              <a:defRPr sz="1200">
                <a:solidFill>
                  <a:schemeClr val="tx1"/>
                </a:solidFill>
                <a:latin typeface="Arial" panose="020B0604020202020204" pitchFamily="34" charset="0"/>
                <a:ea typeface="ヒラギノ角ゴ Pro W3" pitchFamily="1" charset="-128"/>
              </a:defRPr>
            </a:lvl1pPr>
            <a:lvl2pPr marL="747713" indent="-287338" defTabSz="938213">
              <a:spcBef>
                <a:spcPct val="30000"/>
              </a:spcBef>
              <a:defRPr sz="1200">
                <a:solidFill>
                  <a:schemeClr val="tx1"/>
                </a:solidFill>
                <a:latin typeface="Arial" panose="020B0604020202020204" pitchFamily="34" charset="0"/>
                <a:ea typeface="ヒラギノ角ゴ Pro W3" pitchFamily="1" charset="-128"/>
              </a:defRPr>
            </a:lvl2pPr>
            <a:lvl3pPr marL="1150938" indent="-230188" defTabSz="938213">
              <a:spcBef>
                <a:spcPct val="30000"/>
              </a:spcBef>
              <a:defRPr sz="1200">
                <a:solidFill>
                  <a:schemeClr val="tx1"/>
                </a:solidFill>
                <a:latin typeface="Arial" panose="020B0604020202020204" pitchFamily="34" charset="0"/>
                <a:ea typeface="ヒラギノ角ゴ Pro W3" pitchFamily="1" charset="-128"/>
              </a:defRPr>
            </a:lvl3pPr>
            <a:lvl4pPr marL="1612900" indent="-230188" defTabSz="938213">
              <a:spcBef>
                <a:spcPct val="30000"/>
              </a:spcBef>
              <a:defRPr sz="1200">
                <a:solidFill>
                  <a:schemeClr val="tx1"/>
                </a:solidFill>
                <a:latin typeface="Arial" panose="020B0604020202020204" pitchFamily="34" charset="0"/>
                <a:ea typeface="ヒラギノ角ゴ Pro W3" pitchFamily="1" charset="-128"/>
              </a:defRPr>
            </a:lvl4pPr>
            <a:lvl5pPr marL="2073275" indent="-230188" defTabSz="938213">
              <a:spcBef>
                <a:spcPct val="30000"/>
              </a:spcBef>
              <a:defRPr sz="1200">
                <a:solidFill>
                  <a:schemeClr val="tx1"/>
                </a:solidFill>
                <a:latin typeface="Arial" panose="020B0604020202020204" pitchFamily="34" charset="0"/>
                <a:ea typeface="ヒラギノ角ゴ Pro W3" pitchFamily="1" charset="-128"/>
              </a:defRPr>
            </a:lvl5pPr>
            <a:lvl6pPr marL="25304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6pPr>
            <a:lvl7pPr marL="29876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7pPr>
            <a:lvl8pPr marL="34448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8pPr>
            <a:lvl9pPr marL="3902075" indent="-230188" defTabSz="938213" eaLnBrk="0" fontAlgn="base" hangingPunct="0">
              <a:spcBef>
                <a:spcPct val="30000"/>
              </a:spcBef>
              <a:spcAft>
                <a:spcPct val="0"/>
              </a:spcAft>
              <a:defRPr sz="1200">
                <a:solidFill>
                  <a:schemeClr val="tx1"/>
                </a:solidFill>
                <a:latin typeface="Arial" panose="020B0604020202020204" pitchFamily="34" charset="0"/>
                <a:ea typeface="ヒラギノ角ゴ Pro W3" pitchFamily="1" charset="-128"/>
              </a:defRPr>
            </a:lvl9pPr>
          </a:lstStyle>
          <a:p>
            <a:pPr>
              <a:spcBef>
                <a:spcPct val="0"/>
              </a:spcBef>
            </a:pPr>
            <a:fld id="{666525F3-07FE-1040-841B-AEB1191E7EBF}" type="slidenum">
              <a:rPr lang="en-US" altLang="en-US"/>
              <a:pPr>
                <a:spcBef>
                  <a:spcPct val="0"/>
                </a:spcBef>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45891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B977ABD-3AB3-DF27-A72B-760E937BAF2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C640D05B-1DAE-9DF8-BDF8-B02A05743FA1}"/>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5718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Title Placeholder 1"/>
          <p:cNvSpPr>
            <a:spLocks noGrp="1"/>
          </p:cNvSpPr>
          <p:nvPr>
            <p:ph type="title"/>
          </p:nvPr>
        </p:nvSpPr>
        <p:spPr>
          <a:xfrm>
            <a:off x="152400" y="152400"/>
            <a:ext cx="8839200" cy="609600"/>
          </a:xfrm>
          <a:prstGeom prst="rect">
            <a:avLst/>
          </a:prstGeom>
        </p:spPr>
        <p:txBody>
          <a:bodyPr/>
          <a:lstStyle>
            <a:lvl1pPr>
              <a:defRPr baseline="0"/>
            </a:lvl1pPr>
          </a:lstStyle>
          <a:p>
            <a:r>
              <a:rPr lang="en-US" dirty="0"/>
              <a:t>CLICK TO EDIT MASTER TITLE STYLE</a:t>
            </a:r>
          </a:p>
        </p:txBody>
      </p:sp>
    </p:spTree>
    <p:extLst>
      <p:ext uri="{BB962C8B-B14F-4D97-AF65-F5344CB8AC3E}">
        <p14:creationId xmlns:p14="http://schemas.microsoft.com/office/powerpoint/2010/main" val="35871501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6707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AB5AE1-9DCE-3D14-DF4C-427A3E7E8D11}"/>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C66C8F6A-F8B2-B1DE-C678-FA7DD551A8A7}"/>
              </a:ext>
            </a:extLst>
          </p:cNvPr>
          <p:cNvSpPr>
            <a:spLocks noChangeArrowheads="1"/>
          </p:cNvSpPr>
          <p:nvPr userDrawn="1"/>
        </p:nvSpPr>
        <p:spPr bwMode="auto">
          <a:xfrm>
            <a:off x="-152400" y="2667000"/>
            <a:ext cx="9525000" cy="1600200"/>
          </a:xfrm>
          <a:prstGeom prst="rect">
            <a:avLst/>
          </a:prstGeom>
          <a:solidFill>
            <a:srgbClr val="00246C"/>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417605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52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9E932B-EA5D-91C6-B5D9-2ECACC17A6D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C29B28DC-35B8-A40F-1DFE-D58C2AF2CD35}"/>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8320703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82478"/>
      </p:ext>
    </p:extLst>
  </p:cSld>
  <p:clrMapOvr>
    <a:masterClrMapping/>
  </p:clrMapOvr>
  <p:transition spd="slow" advClick="0" advTm="20000"/>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DBC01E-F18C-72AE-E97D-66BA31EDEF1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A43221C1-A784-06FD-3E48-98EE3D908A58}"/>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84212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AC163A-BF00-0F48-AA3B-6606B4D4AE9B}"/>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0B3E9034-A39B-961D-B995-3FAD0EFDC732}"/>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361447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767658-72E2-50BB-9F54-A48B92A0448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2F8E773D-A5EF-B0DF-DED3-7A97E22D11BA}"/>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20793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D2B12-429F-9EE4-B155-AD14C538833F}"/>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4789C6D7-DEF4-3B6D-2ED2-A7795E0DB6C4}"/>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1681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F27F14-7226-B119-268C-8A27A48D526A}"/>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F260DFD3-6304-942A-5A46-806145488F8C}"/>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79942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CD7E02-5FD3-4CF1-EC44-C8C950DA5593}"/>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8D71A6FE-22F6-ACBF-0D52-442B1F62E399}"/>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44251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5208459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5052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20661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22269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256784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0258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705768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5833713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069912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18776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EED7064-076B-B8CB-8B16-A71F19A85E25}"/>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33E8ACC0-9635-6502-ECBE-795AAD6488E4}"/>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276567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18098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9913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5041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8088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081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090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12722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0958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9239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F37F80-6BDA-B965-EBE8-4087E290477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D51C8048-2400-C5A8-3607-3E6A8D5E39C4}"/>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869471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641C5F-AFA7-3A13-8A96-CA5D78D85775}"/>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7D9E28AA-C2E8-D3F2-1B62-1B98B891EB52}"/>
              </a:ext>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50343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EAA601-6812-500A-F216-0A00C968D5D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C0E3C9FA-0644-9520-C775-C9B1AC3765B3}"/>
              </a:ext>
            </a:extLst>
          </p:cNvPr>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69486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542D16-8F23-D45E-040C-11B789C6ECD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63972A99-DE56-0229-4C68-65C4BB82C9F6}"/>
              </a:ext>
            </a:extLst>
          </p:cNvPr>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84240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DA27EB-63E8-F33E-9687-AD68427DB6E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1124ED52-3647-706F-1B66-9E2D9E657F75}"/>
              </a:ext>
            </a:extLst>
          </p:cNvPr>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242835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095C1E-6AF6-7C40-313B-35A50E8815FA}"/>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96E51B15-5564-1D98-A1A1-110F3084A9F1}"/>
              </a:ext>
            </a:extLst>
          </p:cNvPr>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30672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891E22-D0C5-84DB-1337-BF4064167EF1}"/>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A46DED3C-30A9-F210-B136-DCDDA4540520}"/>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17202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229FCD-04CE-E84B-7437-103163FFAD55}"/>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97277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6919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29238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131179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0818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9823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48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63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BEC1B8-D714-15FF-606F-DA356F7BD8DB}"/>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0C55027E-40E5-3288-FCE9-6E89B54BC8BE}"/>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210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3F74CA-0CAD-44C9-7E99-1AA5FB7065B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BDAA3230-2175-F44C-9E25-319E16744D0F}"/>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7579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38903C-3A56-0251-F092-B71409F0A32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BCF3AF62-8F2B-791B-7F18-2856B6394AB2}"/>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5330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AF8887-C21E-8162-02ED-D374C7D29971}"/>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E7864261-D3D4-EAA3-0372-A1A14A45FA48}"/>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8678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0F22E5-B7CD-64BB-0E6C-E503C329ABC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8E92CEA2-28CA-79C8-37FC-B8CC1A0213A4}"/>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4921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41012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3392577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458119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3430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0670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380679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1662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4851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18995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371275"/>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1E9B77-3AA7-B860-373E-2D49F0109F64}"/>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43064D7A-80ED-ADD3-65FB-65071CD9071E}"/>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387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745952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1B18CD-1A9F-240F-BB3A-346DA6E55109}"/>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32066235-60A8-3FE9-9A4D-4A7509F13FDB}"/>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24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1D65B1-2819-814F-F5A8-20C493594CCF}"/>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2A0056F4-E4CA-2FAA-4A83-66FB6EFCB3F2}"/>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82578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941D6E-8BB7-9501-26AE-06DF62F4F74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03919297-E583-2B93-F502-167DE825385C}"/>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7542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1FAF92-9661-F52C-D19C-F8EFE72D1CA0}"/>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786D7AD0-1C69-76F2-F99B-04271EE8CF4A}"/>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6977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19468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824208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289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2690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000450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054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58704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37464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27842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316483"/>
      </p:ext>
    </p:extLst>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5473E2-60B0-D151-B3AF-B8DC2B4889E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4" name="Rectangle 3">
            <a:extLst>
              <a:ext uri="{FF2B5EF4-FFF2-40B4-BE49-F238E27FC236}">
                <a16:creationId xmlns:a16="http://schemas.microsoft.com/office/drawing/2014/main" id="{FC927384-2E2B-60F7-D5C8-A6AA3B552D87}"/>
              </a:ext>
            </a:extLst>
          </p:cNvPr>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880402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E726C24C-8250-6D9A-4314-AB7E4B23EE0F}"/>
              </a:ext>
            </a:extLst>
          </p:cNvPr>
          <p:cNvSpPr>
            <a:spLocks noGrp="1" noChangeArrowheads="1"/>
          </p:cNvSpPr>
          <p:nvPr>
            <p:ph type="sldNum" sz="quarter" idx="10"/>
          </p:nvPr>
        </p:nvSpPr>
        <p:spPr>
          <a:ln/>
        </p:spPr>
        <p:txBody>
          <a:bodyPr/>
          <a:lstStyle>
            <a:lvl1pPr>
              <a:defRPr/>
            </a:lvl1pPr>
          </a:lstStyle>
          <a:p>
            <a:fld id="{727E17DA-991F-3144-8493-166D07A0ACF1}" type="slidenum">
              <a:rPr lang="en-GB" altLang="en-US"/>
              <a:pPr/>
              <a:t>‹#›</a:t>
            </a:fld>
            <a:endParaRPr lang="en-GB" altLang="en-US"/>
          </a:p>
        </p:txBody>
      </p:sp>
    </p:spTree>
    <p:extLst>
      <p:ext uri="{BB962C8B-B14F-4D97-AF65-F5344CB8AC3E}">
        <p14:creationId xmlns:p14="http://schemas.microsoft.com/office/powerpoint/2010/main" val="90408618"/>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CB51543D-0D3C-20F2-8EFE-971C7C98A34D}"/>
              </a:ext>
            </a:extLst>
          </p:cNvPr>
          <p:cNvSpPr>
            <a:spLocks noGrp="1" noChangeArrowheads="1"/>
          </p:cNvSpPr>
          <p:nvPr>
            <p:ph type="sldNum" sz="quarter" idx="10"/>
          </p:nvPr>
        </p:nvSpPr>
        <p:spPr>
          <a:ln/>
        </p:spPr>
        <p:txBody>
          <a:bodyPr/>
          <a:lstStyle>
            <a:lvl1pPr>
              <a:defRPr/>
            </a:lvl1pPr>
          </a:lstStyle>
          <a:p>
            <a:fld id="{FB03D68F-EF38-3C47-8272-F53721B317DD}" type="slidenum">
              <a:rPr lang="en-GB" altLang="en-US"/>
              <a:pPr/>
              <a:t>‹#›</a:t>
            </a:fld>
            <a:endParaRPr lang="en-GB" altLang="en-US"/>
          </a:p>
        </p:txBody>
      </p:sp>
    </p:spTree>
    <p:extLst>
      <p:ext uri="{BB962C8B-B14F-4D97-AF65-F5344CB8AC3E}">
        <p14:creationId xmlns:p14="http://schemas.microsoft.com/office/powerpoint/2010/main" val="2089089314"/>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72"/>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562F5A5D-DA6F-85DC-D67E-2A6FF1ADEC9D}"/>
              </a:ext>
            </a:extLst>
          </p:cNvPr>
          <p:cNvSpPr>
            <a:spLocks noGrp="1" noChangeArrowheads="1"/>
          </p:cNvSpPr>
          <p:nvPr>
            <p:ph type="sldNum" sz="quarter" idx="10"/>
          </p:nvPr>
        </p:nvSpPr>
        <p:spPr>
          <a:ln/>
        </p:spPr>
        <p:txBody>
          <a:bodyPr/>
          <a:lstStyle>
            <a:lvl1pPr>
              <a:defRPr/>
            </a:lvl1pPr>
          </a:lstStyle>
          <a:p>
            <a:fld id="{8682F89D-FA83-1640-B6D9-43E0E116FA96}" type="slidenum">
              <a:rPr lang="en-GB" altLang="en-US"/>
              <a:pPr/>
              <a:t>‹#›</a:t>
            </a:fld>
            <a:endParaRPr lang="en-GB" altLang="en-US"/>
          </a:p>
        </p:txBody>
      </p:sp>
    </p:spTree>
    <p:extLst>
      <p:ext uri="{BB962C8B-B14F-4D97-AF65-F5344CB8AC3E}">
        <p14:creationId xmlns:p14="http://schemas.microsoft.com/office/powerpoint/2010/main" val="2060740477"/>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5901" y="3889377"/>
            <a:ext cx="2247901" cy="114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26200" y="3889377"/>
            <a:ext cx="2249488" cy="114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B866BB5E-4A15-8E59-6DA6-2EEE43461EF5}"/>
              </a:ext>
            </a:extLst>
          </p:cNvPr>
          <p:cNvSpPr>
            <a:spLocks noGrp="1" noChangeArrowheads="1"/>
          </p:cNvSpPr>
          <p:nvPr>
            <p:ph type="sldNum" sz="quarter" idx="10"/>
          </p:nvPr>
        </p:nvSpPr>
        <p:spPr>
          <a:ln/>
        </p:spPr>
        <p:txBody>
          <a:bodyPr/>
          <a:lstStyle>
            <a:lvl1pPr>
              <a:defRPr/>
            </a:lvl1pPr>
          </a:lstStyle>
          <a:p>
            <a:fld id="{040251E1-7A63-194A-A286-24F56041AB91}" type="slidenum">
              <a:rPr lang="en-GB" altLang="en-US"/>
              <a:pPr/>
              <a:t>‹#›</a:t>
            </a:fld>
            <a:endParaRPr lang="en-GB" altLang="en-US"/>
          </a:p>
        </p:txBody>
      </p:sp>
    </p:spTree>
    <p:extLst>
      <p:ext uri="{BB962C8B-B14F-4D97-AF65-F5344CB8AC3E}">
        <p14:creationId xmlns:p14="http://schemas.microsoft.com/office/powerpoint/2010/main" val="584803073"/>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4"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4"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6812D98D-3008-E73F-0C21-3C0651571857}"/>
              </a:ext>
            </a:extLst>
          </p:cNvPr>
          <p:cNvSpPr>
            <a:spLocks noGrp="1" noChangeArrowheads="1"/>
          </p:cNvSpPr>
          <p:nvPr>
            <p:ph type="sldNum" sz="quarter" idx="10"/>
          </p:nvPr>
        </p:nvSpPr>
        <p:spPr>
          <a:ln/>
        </p:spPr>
        <p:txBody>
          <a:bodyPr/>
          <a:lstStyle>
            <a:lvl1pPr>
              <a:defRPr/>
            </a:lvl1pPr>
          </a:lstStyle>
          <a:p>
            <a:fld id="{CC9BB885-35B7-124C-B715-CE102D2C57F7}" type="slidenum">
              <a:rPr lang="en-GB" altLang="en-US"/>
              <a:pPr/>
              <a:t>‹#›</a:t>
            </a:fld>
            <a:endParaRPr lang="en-GB" altLang="en-US"/>
          </a:p>
        </p:txBody>
      </p:sp>
    </p:spTree>
    <p:extLst>
      <p:ext uri="{BB962C8B-B14F-4D97-AF65-F5344CB8AC3E}">
        <p14:creationId xmlns:p14="http://schemas.microsoft.com/office/powerpoint/2010/main" val="2271898453"/>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08F7D54-154B-9234-21D1-4C57D7D3840D}"/>
              </a:ext>
            </a:extLst>
          </p:cNvPr>
          <p:cNvSpPr>
            <a:spLocks noGrp="1" noChangeArrowheads="1"/>
          </p:cNvSpPr>
          <p:nvPr>
            <p:ph type="sldNum" sz="quarter" idx="10"/>
          </p:nvPr>
        </p:nvSpPr>
        <p:spPr>
          <a:ln/>
        </p:spPr>
        <p:txBody>
          <a:bodyPr/>
          <a:lstStyle>
            <a:lvl1pPr>
              <a:defRPr/>
            </a:lvl1pPr>
          </a:lstStyle>
          <a:p>
            <a:fld id="{5940EE7A-369F-C447-A4C6-F92F558D3C2E}" type="slidenum">
              <a:rPr lang="en-GB" altLang="en-US"/>
              <a:pPr/>
              <a:t>‹#›</a:t>
            </a:fld>
            <a:endParaRPr lang="en-GB" altLang="en-US"/>
          </a:p>
        </p:txBody>
      </p:sp>
    </p:spTree>
    <p:extLst>
      <p:ext uri="{BB962C8B-B14F-4D97-AF65-F5344CB8AC3E}">
        <p14:creationId xmlns:p14="http://schemas.microsoft.com/office/powerpoint/2010/main" val="397996765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4A8D5D-D638-354A-DF72-9FECA77734DD}"/>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CF07FA08-85A3-407A-01E9-36DC018B875A}"/>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13416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59864D2-63B9-D183-E4EF-A7ACE066ECC3}"/>
              </a:ext>
            </a:extLst>
          </p:cNvPr>
          <p:cNvSpPr>
            <a:spLocks noGrp="1" noChangeArrowheads="1"/>
          </p:cNvSpPr>
          <p:nvPr>
            <p:ph type="sldNum" sz="quarter" idx="10"/>
          </p:nvPr>
        </p:nvSpPr>
        <p:spPr>
          <a:ln/>
        </p:spPr>
        <p:txBody>
          <a:bodyPr/>
          <a:lstStyle>
            <a:lvl1pPr>
              <a:defRPr/>
            </a:lvl1pPr>
          </a:lstStyle>
          <a:p>
            <a:fld id="{9C62354E-BD40-0648-A949-6CA5C216C4D9}" type="slidenum">
              <a:rPr lang="en-GB" altLang="en-US"/>
              <a:pPr/>
              <a:t>‹#›</a:t>
            </a:fld>
            <a:endParaRPr lang="en-GB" altLang="en-US"/>
          </a:p>
        </p:txBody>
      </p:sp>
    </p:spTree>
    <p:extLst>
      <p:ext uri="{BB962C8B-B14F-4D97-AF65-F5344CB8AC3E}">
        <p14:creationId xmlns:p14="http://schemas.microsoft.com/office/powerpoint/2010/main" val="360735948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7D3B1B6-90C9-60B7-7863-2D85757270B5}"/>
              </a:ext>
            </a:extLst>
          </p:cNvPr>
          <p:cNvSpPr>
            <a:spLocks noGrp="1" noChangeArrowheads="1"/>
          </p:cNvSpPr>
          <p:nvPr>
            <p:ph type="sldNum" sz="quarter" idx="10"/>
          </p:nvPr>
        </p:nvSpPr>
        <p:spPr>
          <a:ln/>
        </p:spPr>
        <p:txBody>
          <a:bodyPr/>
          <a:lstStyle>
            <a:lvl1pPr>
              <a:defRPr/>
            </a:lvl1pPr>
          </a:lstStyle>
          <a:p>
            <a:fld id="{C1B3B9F1-6187-0A4E-89D2-EB5CE3B06437}" type="slidenum">
              <a:rPr lang="en-GB" altLang="en-US"/>
              <a:pPr/>
              <a:t>‹#›</a:t>
            </a:fld>
            <a:endParaRPr lang="en-GB" altLang="en-US"/>
          </a:p>
        </p:txBody>
      </p:sp>
    </p:spTree>
    <p:extLst>
      <p:ext uri="{BB962C8B-B14F-4D97-AF65-F5344CB8AC3E}">
        <p14:creationId xmlns:p14="http://schemas.microsoft.com/office/powerpoint/2010/main" val="93022380"/>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6244451-69B1-80F0-63D3-DBD00D6CCEBB}"/>
              </a:ext>
            </a:extLst>
          </p:cNvPr>
          <p:cNvSpPr>
            <a:spLocks noGrp="1" noChangeArrowheads="1"/>
          </p:cNvSpPr>
          <p:nvPr>
            <p:ph type="sldNum" sz="quarter" idx="10"/>
          </p:nvPr>
        </p:nvSpPr>
        <p:spPr>
          <a:ln/>
        </p:spPr>
        <p:txBody>
          <a:bodyPr/>
          <a:lstStyle>
            <a:lvl1pPr>
              <a:defRPr/>
            </a:lvl1pPr>
          </a:lstStyle>
          <a:p>
            <a:fld id="{F5EFE189-B571-3B4D-8C61-D4306F1D152F}" type="slidenum">
              <a:rPr lang="en-GB" altLang="en-US"/>
              <a:pPr/>
              <a:t>‹#›</a:t>
            </a:fld>
            <a:endParaRPr lang="en-GB" altLang="en-US"/>
          </a:p>
        </p:txBody>
      </p:sp>
    </p:spTree>
    <p:extLst>
      <p:ext uri="{BB962C8B-B14F-4D97-AF65-F5344CB8AC3E}">
        <p14:creationId xmlns:p14="http://schemas.microsoft.com/office/powerpoint/2010/main" val="54475490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D190210D-E5CC-96B3-561D-BBDBB637916A}"/>
              </a:ext>
            </a:extLst>
          </p:cNvPr>
          <p:cNvSpPr>
            <a:spLocks noGrp="1" noChangeArrowheads="1"/>
          </p:cNvSpPr>
          <p:nvPr>
            <p:ph type="sldNum" sz="quarter" idx="10"/>
          </p:nvPr>
        </p:nvSpPr>
        <p:spPr>
          <a:ln/>
        </p:spPr>
        <p:txBody>
          <a:bodyPr/>
          <a:lstStyle>
            <a:lvl1pPr>
              <a:defRPr/>
            </a:lvl1pPr>
          </a:lstStyle>
          <a:p>
            <a:fld id="{B06168B4-2DEE-4340-B7D3-261B6FC84DDA}" type="slidenum">
              <a:rPr lang="en-GB" altLang="en-US"/>
              <a:pPr/>
              <a:t>‹#›</a:t>
            </a:fld>
            <a:endParaRPr lang="en-GB" altLang="en-US"/>
          </a:p>
        </p:txBody>
      </p:sp>
    </p:spTree>
    <p:extLst>
      <p:ext uri="{BB962C8B-B14F-4D97-AF65-F5344CB8AC3E}">
        <p14:creationId xmlns:p14="http://schemas.microsoft.com/office/powerpoint/2010/main" val="3139127616"/>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6968" y="387351"/>
            <a:ext cx="1228725"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760792" y="387351"/>
            <a:ext cx="3533775"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35F9A211-6C7E-DC05-405F-FEC7014BC5B8}"/>
              </a:ext>
            </a:extLst>
          </p:cNvPr>
          <p:cNvSpPr>
            <a:spLocks noGrp="1" noChangeArrowheads="1"/>
          </p:cNvSpPr>
          <p:nvPr>
            <p:ph type="sldNum" sz="quarter" idx="10"/>
          </p:nvPr>
        </p:nvSpPr>
        <p:spPr>
          <a:ln/>
        </p:spPr>
        <p:txBody>
          <a:bodyPr/>
          <a:lstStyle>
            <a:lvl1pPr>
              <a:defRPr/>
            </a:lvl1pPr>
          </a:lstStyle>
          <a:p>
            <a:fld id="{F55136F2-8789-1244-9923-458C5E60B527}" type="slidenum">
              <a:rPr lang="en-GB" altLang="en-US"/>
              <a:pPr/>
              <a:t>‹#›</a:t>
            </a:fld>
            <a:endParaRPr lang="en-GB" altLang="en-US"/>
          </a:p>
        </p:txBody>
      </p:sp>
    </p:spTree>
    <p:extLst>
      <p:ext uri="{BB962C8B-B14F-4D97-AF65-F5344CB8AC3E}">
        <p14:creationId xmlns:p14="http://schemas.microsoft.com/office/powerpoint/2010/main" val="56182859"/>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3">
            <a:extLst>
              <a:ext uri="{FF2B5EF4-FFF2-40B4-BE49-F238E27FC236}">
                <a16:creationId xmlns:a16="http://schemas.microsoft.com/office/drawing/2014/main" id="{BF6FFBE9-A5CA-CC77-5287-B955911A74B4}"/>
              </a:ext>
            </a:extLst>
          </p:cNvPr>
          <p:cNvSpPr>
            <a:spLocks noGrp="1" noChangeArrowheads="1"/>
          </p:cNvSpPr>
          <p:nvPr>
            <p:ph type="sldNum" sz="quarter" idx="10"/>
          </p:nvPr>
        </p:nvSpPr>
        <p:spPr>
          <a:ln/>
        </p:spPr>
        <p:txBody>
          <a:bodyPr/>
          <a:lstStyle>
            <a:lvl1pPr>
              <a:defRPr/>
            </a:lvl1pPr>
          </a:lstStyle>
          <a:p>
            <a:fld id="{D3E86FDC-EA69-A942-BF2C-D12F0B84C15E}" type="slidenum">
              <a:rPr lang="en-GB" altLang="en-US"/>
              <a:pPr/>
              <a:t>‹#›</a:t>
            </a:fld>
            <a:endParaRPr lang="en-GB" altLang="en-US"/>
          </a:p>
        </p:txBody>
      </p:sp>
    </p:spTree>
    <p:extLst>
      <p:ext uri="{BB962C8B-B14F-4D97-AF65-F5344CB8AC3E}">
        <p14:creationId xmlns:p14="http://schemas.microsoft.com/office/powerpoint/2010/main" val="3911837306"/>
      </p:ext>
    </p:extLst>
  </p:cSld>
  <p:clrMapOvr>
    <a:masterClrMapping/>
  </p:clrMapOvr>
  <p:transition spd="slow">
    <p:wipe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3">
            <a:extLst>
              <a:ext uri="{FF2B5EF4-FFF2-40B4-BE49-F238E27FC236}">
                <a16:creationId xmlns:a16="http://schemas.microsoft.com/office/drawing/2014/main" id="{D54A403A-B128-47B5-3B66-9EDB40C6CBC7}"/>
              </a:ext>
            </a:extLst>
          </p:cNvPr>
          <p:cNvSpPr>
            <a:spLocks noGrp="1" noChangeArrowheads="1"/>
          </p:cNvSpPr>
          <p:nvPr>
            <p:ph type="sldNum" sz="quarter" idx="10"/>
          </p:nvPr>
        </p:nvSpPr>
        <p:spPr>
          <a:ln/>
        </p:spPr>
        <p:txBody>
          <a:bodyPr/>
          <a:lstStyle>
            <a:lvl1pPr>
              <a:defRPr/>
            </a:lvl1pPr>
          </a:lstStyle>
          <a:p>
            <a:fld id="{23B6BE7E-BD9C-A142-B959-E187740E3638}" type="slidenum">
              <a:rPr lang="en-GB" altLang="en-US"/>
              <a:pPr/>
              <a:t>‹#›</a:t>
            </a:fld>
            <a:endParaRPr lang="en-GB" altLang="en-US"/>
          </a:p>
        </p:txBody>
      </p:sp>
    </p:spTree>
    <p:extLst>
      <p:ext uri="{BB962C8B-B14F-4D97-AF65-F5344CB8AC3E}">
        <p14:creationId xmlns:p14="http://schemas.microsoft.com/office/powerpoint/2010/main" val="1206319399"/>
      </p:ext>
    </p:extLst>
  </p:cSld>
  <p:clrMapOvr>
    <a:masterClrMapping/>
  </p:clrMapOvr>
  <p:transition spd="slow">
    <p:wipe di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a:extLst>
              <a:ext uri="{FF2B5EF4-FFF2-40B4-BE49-F238E27FC236}">
                <a16:creationId xmlns:a16="http://schemas.microsoft.com/office/drawing/2014/main" id="{DF518393-508E-DAE6-2714-151513FEC305}"/>
              </a:ext>
            </a:extLst>
          </p:cNvPr>
          <p:cNvSpPr>
            <a:spLocks noGrp="1" noChangeArrowheads="1"/>
          </p:cNvSpPr>
          <p:nvPr>
            <p:ph type="sldNum" sz="quarter" idx="10"/>
          </p:nvPr>
        </p:nvSpPr>
        <p:spPr>
          <a:ln/>
        </p:spPr>
        <p:txBody>
          <a:bodyPr/>
          <a:lstStyle>
            <a:lvl1pPr>
              <a:defRPr/>
            </a:lvl1pPr>
          </a:lstStyle>
          <a:p>
            <a:fld id="{B080FC02-5354-2249-9B30-720794F50FD6}" type="slidenum">
              <a:rPr lang="en-GB" altLang="en-US"/>
              <a:pPr/>
              <a:t>‹#›</a:t>
            </a:fld>
            <a:endParaRPr lang="en-GB" altLang="en-US"/>
          </a:p>
        </p:txBody>
      </p:sp>
    </p:spTree>
    <p:extLst>
      <p:ext uri="{BB962C8B-B14F-4D97-AF65-F5344CB8AC3E}">
        <p14:creationId xmlns:p14="http://schemas.microsoft.com/office/powerpoint/2010/main" val="2057794070"/>
      </p:ext>
    </p:extLst>
  </p:cSld>
  <p:clrMapOvr>
    <a:masterClrMapping/>
  </p:clrMapOvr>
  <p:transition spd="slow">
    <p:wipe di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5639" y="1225550"/>
            <a:ext cx="3806825" cy="462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4863" y="1225550"/>
            <a:ext cx="3808412" cy="462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3">
            <a:extLst>
              <a:ext uri="{FF2B5EF4-FFF2-40B4-BE49-F238E27FC236}">
                <a16:creationId xmlns:a16="http://schemas.microsoft.com/office/drawing/2014/main" id="{8972D8F1-DB32-7397-A6AD-0AF22D4A24FF}"/>
              </a:ext>
            </a:extLst>
          </p:cNvPr>
          <p:cNvSpPr>
            <a:spLocks noGrp="1" noChangeArrowheads="1"/>
          </p:cNvSpPr>
          <p:nvPr>
            <p:ph type="sldNum" sz="quarter" idx="10"/>
          </p:nvPr>
        </p:nvSpPr>
        <p:spPr>
          <a:ln/>
        </p:spPr>
        <p:txBody>
          <a:bodyPr/>
          <a:lstStyle>
            <a:lvl1pPr>
              <a:defRPr/>
            </a:lvl1pPr>
          </a:lstStyle>
          <a:p>
            <a:fld id="{D9E808CD-BF50-EA45-9D8D-0DA34B68B3C4}" type="slidenum">
              <a:rPr lang="en-GB" altLang="en-US"/>
              <a:pPr/>
              <a:t>‹#›</a:t>
            </a:fld>
            <a:endParaRPr lang="en-GB" altLang="en-US"/>
          </a:p>
        </p:txBody>
      </p:sp>
    </p:spTree>
    <p:extLst>
      <p:ext uri="{BB962C8B-B14F-4D97-AF65-F5344CB8AC3E}">
        <p14:creationId xmlns:p14="http://schemas.microsoft.com/office/powerpoint/2010/main" val="3010818956"/>
      </p:ext>
    </p:extLst>
  </p:cSld>
  <p:clrMapOvr>
    <a:masterClrMapping/>
  </p:clrMapOvr>
  <p:transition spd="slow">
    <p:wipe di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3">
            <a:extLst>
              <a:ext uri="{FF2B5EF4-FFF2-40B4-BE49-F238E27FC236}">
                <a16:creationId xmlns:a16="http://schemas.microsoft.com/office/drawing/2014/main" id="{528582B9-9CBF-A9B7-0ABF-B4C82633753F}"/>
              </a:ext>
            </a:extLst>
          </p:cNvPr>
          <p:cNvSpPr>
            <a:spLocks noGrp="1" noChangeArrowheads="1"/>
          </p:cNvSpPr>
          <p:nvPr>
            <p:ph type="sldNum" sz="quarter" idx="10"/>
          </p:nvPr>
        </p:nvSpPr>
        <p:spPr>
          <a:ln/>
        </p:spPr>
        <p:txBody>
          <a:bodyPr/>
          <a:lstStyle>
            <a:lvl1pPr>
              <a:defRPr/>
            </a:lvl1pPr>
          </a:lstStyle>
          <a:p>
            <a:fld id="{766449AF-82C3-ED41-B02D-A8F11503F660}" type="slidenum">
              <a:rPr lang="en-GB" altLang="en-US"/>
              <a:pPr/>
              <a:t>‹#›</a:t>
            </a:fld>
            <a:endParaRPr lang="en-GB" altLang="en-US"/>
          </a:p>
        </p:txBody>
      </p:sp>
    </p:spTree>
    <p:extLst>
      <p:ext uri="{BB962C8B-B14F-4D97-AF65-F5344CB8AC3E}">
        <p14:creationId xmlns:p14="http://schemas.microsoft.com/office/powerpoint/2010/main" val="2889121445"/>
      </p:ext>
    </p:extLst>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089314-EBE7-F81C-E5E5-64327FF71367}"/>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EED8E22D-5090-4DBA-1642-51D14FE7C3B2}"/>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036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3">
            <a:extLst>
              <a:ext uri="{FF2B5EF4-FFF2-40B4-BE49-F238E27FC236}">
                <a16:creationId xmlns:a16="http://schemas.microsoft.com/office/drawing/2014/main" id="{6367F3ED-3FB7-539F-43AD-CD1A6D49BC81}"/>
              </a:ext>
            </a:extLst>
          </p:cNvPr>
          <p:cNvSpPr>
            <a:spLocks noGrp="1" noChangeArrowheads="1"/>
          </p:cNvSpPr>
          <p:nvPr>
            <p:ph type="sldNum" sz="quarter" idx="10"/>
          </p:nvPr>
        </p:nvSpPr>
        <p:spPr>
          <a:ln/>
        </p:spPr>
        <p:txBody>
          <a:bodyPr/>
          <a:lstStyle>
            <a:lvl1pPr>
              <a:defRPr/>
            </a:lvl1pPr>
          </a:lstStyle>
          <a:p>
            <a:fld id="{E882523F-D778-DE40-B3D9-3A23D0DA3F98}" type="slidenum">
              <a:rPr lang="en-GB" altLang="en-US"/>
              <a:pPr/>
              <a:t>‹#›</a:t>
            </a:fld>
            <a:endParaRPr lang="en-GB" altLang="en-US"/>
          </a:p>
        </p:txBody>
      </p:sp>
    </p:spTree>
    <p:extLst>
      <p:ext uri="{BB962C8B-B14F-4D97-AF65-F5344CB8AC3E}">
        <p14:creationId xmlns:p14="http://schemas.microsoft.com/office/powerpoint/2010/main" val="3847925996"/>
      </p:ext>
    </p:extLst>
  </p:cSld>
  <p:clrMapOvr>
    <a:masterClrMapping/>
  </p:clrMapOvr>
  <p:transition spd="slow">
    <p:wipe di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a:extLst>
              <a:ext uri="{FF2B5EF4-FFF2-40B4-BE49-F238E27FC236}">
                <a16:creationId xmlns:a16="http://schemas.microsoft.com/office/drawing/2014/main" id="{8750E7AF-1ED6-173D-1EDC-19D7E77A2231}"/>
              </a:ext>
            </a:extLst>
          </p:cNvPr>
          <p:cNvSpPr>
            <a:spLocks noGrp="1" noChangeArrowheads="1"/>
          </p:cNvSpPr>
          <p:nvPr>
            <p:ph type="sldNum" sz="quarter" idx="10"/>
          </p:nvPr>
        </p:nvSpPr>
        <p:spPr>
          <a:ln/>
        </p:spPr>
        <p:txBody>
          <a:bodyPr/>
          <a:lstStyle>
            <a:lvl1pPr>
              <a:defRPr/>
            </a:lvl1pPr>
          </a:lstStyle>
          <a:p>
            <a:fld id="{D3F8DA82-7C18-7D4D-AD28-FBDC8AFE6E67}" type="slidenum">
              <a:rPr lang="en-GB" altLang="en-US"/>
              <a:pPr/>
              <a:t>‹#›</a:t>
            </a:fld>
            <a:endParaRPr lang="en-GB" altLang="en-US"/>
          </a:p>
        </p:txBody>
      </p:sp>
    </p:spTree>
    <p:extLst>
      <p:ext uri="{BB962C8B-B14F-4D97-AF65-F5344CB8AC3E}">
        <p14:creationId xmlns:p14="http://schemas.microsoft.com/office/powerpoint/2010/main" val="1964307152"/>
      </p:ext>
    </p:extLst>
  </p:cSld>
  <p:clrMapOvr>
    <a:masterClrMapping/>
  </p:clrMapOvr>
  <p:transition spd="slow">
    <p:wipe di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1D60F7E0-E398-99C3-615E-1E4B492FE8A2}"/>
              </a:ext>
            </a:extLst>
          </p:cNvPr>
          <p:cNvSpPr>
            <a:spLocks noGrp="1" noChangeArrowheads="1"/>
          </p:cNvSpPr>
          <p:nvPr>
            <p:ph type="sldNum" sz="quarter" idx="10"/>
          </p:nvPr>
        </p:nvSpPr>
        <p:spPr>
          <a:ln/>
        </p:spPr>
        <p:txBody>
          <a:bodyPr/>
          <a:lstStyle>
            <a:lvl1pPr>
              <a:defRPr/>
            </a:lvl1pPr>
          </a:lstStyle>
          <a:p>
            <a:fld id="{FED8D4D0-9D21-A946-8C50-8ABB708F0041}" type="slidenum">
              <a:rPr lang="en-GB" altLang="en-US"/>
              <a:pPr/>
              <a:t>‹#›</a:t>
            </a:fld>
            <a:endParaRPr lang="en-GB" altLang="en-US"/>
          </a:p>
        </p:txBody>
      </p:sp>
    </p:spTree>
    <p:extLst>
      <p:ext uri="{BB962C8B-B14F-4D97-AF65-F5344CB8AC3E}">
        <p14:creationId xmlns:p14="http://schemas.microsoft.com/office/powerpoint/2010/main" val="4259772370"/>
      </p:ext>
    </p:extLst>
  </p:cSld>
  <p:clrMapOvr>
    <a:masterClrMapping/>
  </p:clrMapOvr>
  <p:transition spd="slow">
    <p:wipe di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a:extLst>
              <a:ext uri="{FF2B5EF4-FFF2-40B4-BE49-F238E27FC236}">
                <a16:creationId xmlns:a16="http://schemas.microsoft.com/office/drawing/2014/main" id="{553CEDBC-038D-C1AD-9786-3A3E35967C39}"/>
              </a:ext>
            </a:extLst>
          </p:cNvPr>
          <p:cNvSpPr>
            <a:spLocks noGrp="1" noChangeArrowheads="1"/>
          </p:cNvSpPr>
          <p:nvPr>
            <p:ph type="sldNum" sz="quarter" idx="10"/>
          </p:nvPr>
        </p:nvSpPr>
        <p:spPr>
          <a:ln/>
        </p:spPr>
        <p:txBody>
          <a:bodyPr/>
          <a:lstStyle>
            <a:lvl1pPr>
              <a:defRPr/>
            </a:lvl1pPr>
          </a:lstStyle>
          <a:p>
            <a:fld id="{C4886DC8-73A4-FC4A-AFD0-EB27EFCAFCD4}" type="slidenum">
              <a:rPr lang="en-GB" altLang="en-US"/>
              <a:pPr/>
              <a:t>‹#›</a:t>
            </a:fld>
            <a:endParaRPr lang="en-GB" altLang="en-US"/>
          </a:p>
        </p:txBody>
      </p:sp>
    </p:spTree>
    <p:extLst>
      <p:ext uri="{BB962C8B-B14F-4D97-AF65-F5344CB8AC3E}">
        <p14:creationId xmlns:p14="http://schemas.microsoft.com/office/powerpoint/2010/main" val="2213453661"/>
      </p:ext>
    </p:extLst>
  </p:cSld>
  <p:clrMapOvr>
    <a:masterClrMapping/>
  </p:clrMapOvr>
  <p:transition spd="slow">
    <p:wipe di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3">
            <a:extLst>
              <a:ext uri="{FF2B5EF4-FFF2-40B4-BE49-F238E27FC236}">
                <a16:creationId xmlns:a16="http://schemas.microsoft.com/office/drawing/2014/main" id="{F035F2EC-0118-6B27-0665-006652629EA8}"/>
              </a:ext>
            </a:extLst>
          </p:cNvPr>
          <p:cNvSpPr>
            <a:spLocks noGrp="1" noChangeArrowheads="1"/>
          </p:cNvSpPr>
          <p:nvPr>
            <p:ph type="sldNum" sz="quarter" idx="10"/>
          </p:nvPr>
        </p:nvSpPr>
        <p:spPr>
          <a:ln/>
        </p:spPr>
        <p:txBody>
          <a:bodyPr/>
          <a:lstStyle>
            <a:lvl1pPr>
              <a:defRPr/>
            </a:lvl1pPr>
          </a:lstStyle>
          <a:p>
            <a:fld id="{07274C98-E426-A845-AC2B-DE57F125AE6B}" type="slidenum">
              <a:rPr lang="en-GB" altLang="en-US"/>
              <a:pPr/>
              <a:t>‹#›</a:t>
            </a:fld>
            <a:endParaRPr lang="en-GB" altLang="en-US"/>
          </a:p>
        </p:txBody>
      </p:sp>
    </p:spTree>
    <p:extLst>
      <p:ext uri="{BB962C8B-B14F-4D97-AF65-F5344CB8AC3E}">
        <p14:creationId xmlns:p14="http://schemas.microsoft.com/office/powerpoint/2010/main" val="686473984"/>
      </p:ext>
    </p:extLst>
  </p:cSld>
  <p:clrMapOvr>
    <a:masterClrMapping/>
  </p:clrMapOvr>
  <p:transition spd="slow">
    <p:wipe di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1763" y="71439"/>
            <a:ext cx="1941512" cy="57816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5640" y="71439"/>
            <a:ext cx="5673725" cy="578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3">
            <a:extLst>
              <a:ext uri="{FF2B5EF4-FFF2-40B4-BE49-F238E27FC236}">
                <a16:creationId xmlns:a16="http://schemas.microsoft.com/office/drawing/2014/main" id="{96DB0910-5958-A79F-294B-7099C6F86000}"/>
              </a:ext>
            </a:extLst>
          </p:cNvPr>
          <p:cNvSpPr>
            <a:spLocks noGrp="1" noChangeArrowheads="1"/>
          </p:cNvSpPr>
          <p:nvPr>
            <p:ph type="sldNum" sz="quarter" idx="10"/>
          </p:nvPr>
        </p:nvSpPr>
        <p:spPr>
          <a:ln/>
        </p:spPr>
        <p:txBody>
          <a:bodyPr/>
          <a:lstStyle>
            <a:lvl1pPr>
              <a:defRPr/>
            </a:lvl1pPr>
          </a:lstStyle>
          <a:p>
            <a:fld id="{80360C9A-1D69-6249-B19C-AC5A70D1DB3B}" type="slidenum">
              <a:rPr lang="en-GB" altLang="en-US"/>
              <a:pPr/>
              <a:t>‹#›</a:t>
            </a:fld>
            <a:endParaRPr lang="en-GB" altLang="en-US"/>
          </a:p>
        </p:txBody>
      </p:sp>
    </p:spTree>
    <p:extLst>
      <p:ext uri="{BB962C8B-B14F-4D97-AF65-F5344CB8AC3E}">
        <p14:creationId xmlns:p14="http://schemas.microsoft.com/office/powerpoint/2010/main" val="2266999534"/>
      </p:ext>
    </p:extLst>
  </p:cSld>
  <p:clrMapOvr>
    <a:masterClrMapping/>
  </p:clrMapOvr>
  <p:transition spd="slow">
    <p:wipe di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7CB367-E415-606E-528D-7B44A229160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F69D55A3-45D1-BD19-D8E2-00D807D0335F}"/>
              </a:ext>
            </a:extLst>
          </p:cNvPr>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800" baseline="0">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815468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B8DDFE-4090-76B1-5559-5515017CA20B}"/>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C3981DAE-ED0A-2A82-C8A0-C3BE9732E272}"/>
              </a:ext>
            </a:extLst>
          </p:cNvPr>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23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8E9A34-2E9A-F12E-AAF9-71AD5BB15A6E}"/>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EE307CE8-1570-0C7D-BA60-416B9D7731A5}"/>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97253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1570C-4FE0-F1E5-ED38-18365186887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FF161788-5B90-FD53-4113-B3DD72EBBF29}"/>
              </a:ext>
            </a:extLst>
          </p:cNvPr>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344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A6C659-9DA4-63B0-E50D-DC279B9FE5C6}"/>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748EFA08-F5B6-19A9-0B02-4444E76D2096}"/>
              </a:ext>
            </a:extLst>
          </p:cNvPr>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82855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43031-26C3-784C-B9B7-98B8018BDB9C}"/>
              </a:ext>
            </a:extLst>
          </p:cNvPr>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sp>
        <p:nvSpPr>
          <p:cNvPr id="5" name="Rectangle 4">
            <a:extLst>
              <a:ext uri="{FF2B5EF4-FFF2-40B4-BE49-F238E27FC236}">
                <a16:creationId xmlns:a16="http://schemas.microsoft.com/office/drawing/2014/main" id="{53B585D6-A95E-A6B3-F552-DAAE079B6B82}"/>
              </a:ext>
            </a:extLst>
          </p:cNvPr>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rgbClr val="FFFFFF"/>
              </a:solidFill>
              <a:latin typeface="Calibri" charset="0"/>
              <a:ea typeface="ヒラギノ角ゴ Pro W3" charset="0"/>
              <a:cs typeface="ヒラギノ角ゴ Pro W3"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3640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1510552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239200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20554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756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75622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9908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686261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369288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07366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image" Target="../media/image10.png"/><Relationship Id="rId5" Type="http://schemas.openxmlformats.org/officeDocument/2006/relationships/theme" Target="../theme/theme10.xml"/><Relationship Id="rId4"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slideLayout" Target="../slideLayouts/slideLayout118.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image" Target="../media/image11.png"/><Relationship Id="rId2" Type="http://schemas.openxmlformats.org/officeDocument/2006/relationships/slideLayout" Target="../slideLayouts/slideLayout107.xml"/><Relationship Id="rId16" Type="http://schemas.openxmlformats.org/officeDocument/2006/relationships/theme" Target="../theme/theme11.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5" Type="http://schemas.openxmlformats.org/officeDocument/2006/relationships/slideLayout" Target="../slideLayouts/slideLayout12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5.png"/><Relationship Id="rId2" Type="http://schemas.openxmlformats.org/officeDocument/2006/relationships/slideLayout" Target="../slideLayouts/slideLayout50.xml"/><Relationship Id="rId16"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6.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8.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image" Target="../media/image9.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theme" Target="../theme/theme9.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7CBB1E-EF6C-A262-294D-37B5D8B71B68}"/>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pic>
        <p:nvPicPr>
          <p:cNvPr id="1027" name="Picture 3">
            <a:extLst>
              <a:ext uri="{FF2B5EF4-FFF2-40B4-BE49-F238E27FC236}">
                <a16:creationId xmlns:a16="http://schemas.microsoft.com/office/drawing/2014/main" id="{B4CBA16B-7794-85C1-1784-90F1B46A002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5947378F-F710-FF75-BC32-599CD0A0D47C}"/>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74" r:id="rId1"/>
    <p:sldLayoutId id="2147488275" r:id="rId2"/>
    <p:sldLayoutId id="2147488276" r:id="rId3"/>
    <p:sldLayoutId id="2147488277" r:id="rId4"/>
    <p:sldLayoutId id="2147488278" r:id="rId5"/>
    <p:sldLayoutId id="2147488279"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pic>
        <p:nvPicPr>
          <p:cNvPr id="10242" name="Picture 3">
            <a:extLst>
              <a:ext uri="{FF2B5EF4-FFF2-40B4-BE49-F238E27FC236}">
                <a16:creationId xmlns:a16="http://schemas.microsoft.com/office/drawing/2014/main" id="{EAE64353-144A-9D00-AD4B-75A38D6179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89" r:id="rId1"/>
    <p:sldLayoutId id="2147488343" r:id="rId2"/>
    <p:sldLayoutId id="2147488390" r:id="rId3"/>
    <p:sldLayoutId id="2147488391" r:id="rId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AB4A5E-8762-81F1-DBD8-6ABF1F2C7BF5}"/>
              </a:ext>
            </a:extLst>
          </p:cNvPr>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r"/>
            <a:r>
              <a:rPr lang="en-US" altLang="en-US" sz="900">
                <a:solidFill>
                  <a:srgbClr val="BCBDC0"/>
                </a:solidFill>
                <a:latin typeface="Arial Narrow" panose="020B0604020202020204" pitchFamily="34" charset="0"/>
              </a:rPr>
              <a:t> Member Engagement  |  </a:t>
            </a:r>
            <a:fld id="{5E45D7CA-6807-C041-9440-DF9F98FAC599}" type="slidenum">
              <a:rPr lang="en-US" altLang="en-US" sz="900">
                <a:solidFill>
                  <a:srgbClr val="BCBDC0"/>
                </a:solidFill>
                <a:latin typeface="Arial Narrow" panose="020B0604020202020204" pitchFamily="34" charset="0"/>
              </a:rPr>
              <a:pPr algn="r"/>
              <a:t>‹#›</a:t>
            </a:fld>
            <a:r>
              <a:rPr lang="en-US" altLang="en-US" sz="900">
                <a:solidFill>
                  <a:srgbClr val="BCBDC0"/>
                </a:solidFill>
                <a:latin typeface="Arial Narrow" panose="020B0604020202020204" pitchFamily="34" charset="0"/>
              </a:rPr>
              <a:t>  </a:t>
            </a:r>
            <a:endParaRPr lang="en-US" altLang="en-US" sz="900">
              <a:solidFill>
                <a:srgbClr val="958D85"/>
              </a:solidFill>
              <a:latin typeface="Arial Narrow" panose="020B0604020202020204" pitchFamily="34" charset="0"/>
            </a:endParaRPr>
          </a:p>
        </p:txBody>
      </p:sp>
      <p:pic>
        <p:nvPicPr>
          <p:cNvPr id="11267" name="Picture 5">
            <a:extLst>
              <a:ext uri="{FF2B5EF4-FFF2-40B4-BE49-F238E27FC236}">
                <a16:creationId xmlns:a16="http://schemas.microsoft.com/office/drawing/2014/main" id="{8509D972-8ABC-32F0-D22C-CBF09FE20EDD}"/>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92" r:id="rId1"/>
    <p:sldLayoutId id="2147488393" r:id="rId2"/>
    <p:sldLayoutId id="2147488394" r:id="rId3"/>
    <p:sldLayoutId id="2147488395" r:id="rId4"/>
    <p:sldLayoutId id="2147488396" r:id="rId5"/>
    <p:sldLayoutId id="2147488344" r:id="rId6"/>
    <p:sldLayoutId id="2147488345" r:id="rId7"/>
    <p:sldLayoutId id="2147488346" r:id="rId8"/>
    <p:sldLayoutId id="2147488347" r:id="rId9"/>
    <p:sldLayoutId id="2147488348" r:id="rId10"/>
    <p:sldLayoutId id="2147488349" r:id="rId11"/>
    <p:sldLayoutId id="2147488350" r:id="rId12"/>
    <p:sldLayoutId id="2147488351" r:id="rId13"/>
    <p:sldLayoutId id="2147488397" r:id="rId14"/>
    <p:sldLayoutId id="2147488399"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A231DA-B1F6-E70F-8772-200E5BD873EE}"/>
              </a:ext>
            </a:extLst>
          </p:cNvPr>
          <p:cNvSpPr txBox="1"/>
          <p:nvPr/>
        </p:nvSpPr>
        <p:spPr>
          <a:xfrm>
            <a:off x="4800600" y="6477000"/>
            <a:ext cx="3886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r"/>
            <a:r>
              <a:rPr lang="en-US" altLang="en-US" sz="900">
                <a:solidFill>
                  <a:srgbClr val="BCBDC0"/>
                </a:solidFill>
                <a:latin typeface="Arial Narrow" panose="020B0604020202020204" pitchFamily="34" charset="0"/>
              </a:rPr>
              <a:t>HOW TO RECRUIT NEW MEMBERS AND STRENGTHEN YOUR CLUB  |  </a:t>
            </a:r>
            <a:fld id="{33A2A423-F9D6-F04C-8463-3DDED1D2F3F8}" type="slidenum">
              <a:rPr lang="en-US" altLang="en-US" sz="900">
                <a:solidFill>
                  <a:srgbClr val="BCBDC0"/>
                </a:solidFill>
                <a:latin typeface="Arial Narrow" panose="020B0604020202020204" pitchFamily="34" charset="0"/>
              </a:rPr>
              <a:pPr algn="r"/>
              <a:t>‹#›</a:t>
            </a:fld>
            <a:r>
              <a:rPr lang="en-US" altLang="en-US" sz="900">
                <a:solidFill>
                  <a:srgbClr val="BCBDC0"/>
                </a:solidFill>
                <a:latin typeface="Arial Narrow" panose="020B0604020202020204" pitchFamily="34" charset="0"/>
              </a:rPr>
              <a:t>  </a:t>
            </a:r>
            <a:endParaRPr lang="en-US" altLang="en-US" sz="900">
              <a:solidFill>
                <a:srgbClr val="958D85"/>
              </a:solidFill>
              <a:latin typeface="Arial Narrow" panose="020B0604020202020204" pitchFamily="34" charset="0"/>
            </a:endParaRPr>
          </a:p>
        </p:txBody>
      </p:sp>
      <p:pic>
        <p:nvPicPr>
          <p:cNvPr id="2051" name="Picture 5">
            <a:extLst>
              <a:ext uri="{FF2B5EF4-FFF2-40B4-BE49-F238E27FC236}">
                <a16:creationId xmlns:a16="http://schemas.microsoft.com/office/drawing/2014/main" id="{5F32DE0E-FE4D-5683-8058-B2B056A12940}"/>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52" r:id="rId1"/>
    <p:sldLayoutId id="2147488353" r:id="rId2"/>
    <p:sldLayoutId id="2147488354" r:id="rId3"/>
    <p:sldLayoutId id="2147488355" r:id="rId4"/>
    <p:sldLayoutId id="2147488356" r:id="rId5"/>
    <p:sldLayoutId id="2147488280" r:id="rId6"/>
    <p:sldLayoutId id="2147488281" r:id="rId7"/>
    <p:sldLayoutId id="2147488282" r:id="rId8"/>
    <p:sldLayoutId id="2147488283" r:id="rId9"/>
    <p:sldLayoutId id="2147488284" r:id="rId10"/>
    <p:sldLayoutId id="2147488285" r:id="rId11"/>
    <p:sldLayoutId id="2147488286" r:id="rId12"/>
    <p:sldLayoutId id="2147488287" r:id="rId13"/>
    <p:sldLayoutId id="2147488357" r:id="rId14"/>
    <p:sldLayoutId id="2147488359" r:id="rId15"/>
    <p:sldLayoutId id="2147488360" r:id="rId1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50939F-C126-9229-3121-A8D27DC6571C}"/>
              </a:ext>
            </a:extLst>
          </p:cNvPr>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r"/>
            <a:r>
              <a:rPr lang="en-US" altLang="en-US" sz="900">
                <a:solidFill>
                  <a:srgbClr val="BCBDC0"/>
                </a:solidFill>
                <a:latin typeface="Arial Narrow" panose="020B0604020202020204" pitchFamily="34" charset="0"/>
              </a:rPr>
              <a:t>TITLE |  </a:t>
            </a:r>
            <a:fld id="{A40914F2-4ACB-8C4B-9BA5-23E573ED13CE}" type="slidenum">
              <a:rPr lang="en-US" altLang="en-US" sz="900">
                <a:solidFill>
                  <a:srgbClr val="BCBDC0"/>
                </a:solidFill>
                <a:latin typeface="Arial Narrow" panose="020B0604020202020204" pitchFamily="34" charset="0"/>
              </a:rPr>
              <a:pPr algn="r"/>
              <a:t>‹#›</a:t>
            </a:fld>
            <a:r>
              <a:rPr lang="en-US" altLang="en-US" sz="900">
                <a:solidFill>
                  <a:srgbClr val="BCBDC0"/>
                </a:solidFill>
                <a:latin typeface="Arial Narrow" panose="020B0604020202020204" pitchFamily="34" charset="0"/>
              </a:rPr>
              <a:t>  </a:t>
            </a:r>
            <a:endParaRPr lang="en-US" altLang="en-US" sz="900">
              <a:solidFill>
                <a:srgbClr val="958D85"/>
              </a:solidFill>
              <a:latin typeface="Arial Narrow" panose="020B0604020202020204" pitchFamily="34" charset="0"/>
            </a:endParaRPr>
          </a:p>
        </p:txBody>
      </p:sp>
      <p:pic>
        <p:nvPicPr>
          <p:cNvPr id="3075" name="Picture 3">
            <a:extLst>
              <a:ext uri="{FF2B5EF4-FFF2-40B4-BE49-F238E27FC236}">
                <a16:creationId xmlns:a16="http://schemas.microsoft.com/office/drawing/2014/main" id="{E01D039C-1098-2683-64FF-03619A6ADCD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61" r:id="rId1"/>
    <p:sldLayoutId id="2147488362" r:id="rId2"/>
    <p:sldLayoutId id="2147488363" r:id="rId3"/>
    <p:sldLayoutId id="2147488364" r:id="rId4"/>
    <p:sldLayoutId id="2147488365" r:id="rId5"/>
    <p:sldLayoutId id="2147488366"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E35E51-0012-3665-B7CA-540046DC1FF3}"/>
              </a:ext>
            </a:extLst>
          </p:cNvPr>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ヒラギノ角ゴ Pro W3" charset="0"/>
              <a:cs typeface="ヒラギノ角ゴ Pro W3" charset="0"/>
            </a:endParaRPr>
          </a:p>
        </p:txBody>
      </p:sp>
      <p:pic>
        <p:nvPicPr>
          <p:cNvPr id="4099" name="Picture 3">
            <a:extLst>
              <a:ext uri="{FF2B5EF4-FFF2-40B4-BE49-F238E27FC236}">
                <a16:creationId xmlns:a16="http://schemas.microsoft.com/office/drawing/2014/main" id="{3D0A4092-E8F6-E427-4D0E-0FF51CF917A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573E72D4-79A5-569E-BE27-5BA5BAB7519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88" r:id="rId1"/>
    <p:sldLayoutId id="2147488289" r:id="rId2"/>
    <p:sldLayoutId id="2147488290" r:id="rId3"/>
    <p:sldLayoutId id="2147488291" r:id="rId4"/>
    <p:sldLayoutId id="2147488292" r:id="rId5"/>
    <p:sldLayoutId id="2147488293" r:id="rId6"/>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5">
            <a:extLst>
              <a:ext uri="{FF2B5EF4-FFF2-40B4-BE49-F238E27FC236}">
                <a16:creationId xmlns:a16="http://schemas.microsoft.com/office/drawing/2014/main" id="{4F66FA12-9016-9B44-B7B5-7C191247F263}"/>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8DC2675-BED9-DBAB-3743-209F9737C681}"/>
              </a:ext>
            </a:extLst>
          </p:cNvPr>
          <p:cNvSpPr txBox="1"/>
          <p:nvPr userDrawn="1"/>
        </p:nvSpPr>
        <p:spPr>
          <a:xfrm>
            <a:off x="4800600" y="6477000"/>
            <a:ext cx="3886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r"/>
            <a:r>
              <a:rPr lang="en-US" altLang="en-US" sz="900">
                <a:solidFill>
                  <a:srgbClr val="BCBDC0"/>
                </a:solidFill>
                <a:latin typeface="Arial Narrow" panose="020B0604020202020204" pitchFamily="34" charset="0"/>
              </a:rPr>
              <a:t>HOW TO RECRUIT NEW MEMBERS AND STRENGTHEN YOUR CLUB  |  </a:t>
            </a:r>
            <a:fld id="{D6972A4A-F7BD-FC46-986C-84FA245E6F84}" type="slidenum">
              <a:rPr lang="en-US" altLang="en-US" sz="900">
                <a:solidFill>
                  <a:srgbClr val="BCBDC0"/>
                </a:solidFill>
                <a:latin typeface="Arial Narrow" panose="020B0604020202020204" pitchFamily="34" charset="0"/>
              </a:rPr>
              <a:pPr algn="r"/>
              <a:t>‹#›</a:t>
            </a:fld>
            <a:r>
              <a:rPr lang="en-US" altLang="en-US" sz="900">
                <a:solidFill>
                  <a:srgbClr val="BCBDC0"/>
                </a:solidFill>
                <a:latin typeface="Arial Narrow" panose="020B0604020202020204" pitchFamily="34" charset="0"/>
              </a:rPr>
              <a:t>  </a:t>
            </a:r>
            <a:endParaRPr lang="en-US" altLang="en-US" sz="900">
              <a:solidFill>
                <a:srgbClr val="958D85"/>
              </a:solidFill>
              <a:latin typeface="Arial Narrow"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8367" r:id="rId1"/>
    <p:sldLayoutId id="2147488368" r:id="rId2"/>
    <p:sldLayoutId id="2147488369" r:id="rId3"/>
    <p:sldLayoutId id="2147488370" r:id="rId4"/>
    <p:sldLayoutId id="2147488371" r:id="rId5"/>
    <p:sldLayoutId id="2147488294" r:id="rId6"/>
    <p:sldLayoutId id="2147488295" r:id="rId7"/>
    <p:sldLayoutId id="2147488296" r:id="rId8"/>
    <p:sldLayoutId id="2147488297" r:id="rId9"/>
    <p:sldLayoutId id="2147488298" r:id="rId10"/>
    <p:sldLayoutId id="2147488299" r:id="rId11"/>
    <p:sldLayoutId id="2147488300" r:id="rId12"/>
    <p:sldLayoutId id="2147488301" r:id="rId13"/>
    <p:sldLayoutId id="2147488372" r:id="rId14"/>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058EBA-EAFB-E4F7-7B3F-1F72E2DC5A73}"/>
              </a:ext>
            </a:extLst>
          </p:cNvPr>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r"/>
            <a:r>
              <a:rPr lang="en-US" altLang="en-US" sz="900">
                <a:solidFill>
                  <a:srgbClr val="BCBDC0"/>
                </a:solidFill>
                <a:latin typeface="Arial Narrow" panose="020B0604020202020204" pitchFamily="34" charset="0"/>
              </a:rPr>
              <a:t> Member Engagement  |  </a:t>
            </a:r>
            <a:fld id="{73D520AD-0CB3-ED4F-952C-61736730B46F}" type="slidenum">
              <a:rPr lang="en-US" altLang="en-US" sz="900">
                <a:solidFill>
                  <a:srgbClr val="BCBDC0"/>
                </a:solidFill>
                <a:latin typeface="Arial Narrow" panose="020B0604020202020204" pitchFamily="34" charset="0"/>
              </a:rPr>
              <a:pPr algn="r"/>
              <a:t>‹#›</a:t>
            </a:fld>
            <a:r>
              <a:rPr lang="en-US" altLang="en-US" sz="900">
                <a:solidFill>
                  <a:srgbClr val="BCBDC0"/>
                </a:solidFill>
                <a:latin typeface="Arial Narrow" panose="020B0604020202020204" pitchFamily="34" charset="0"/>
              </a:rPr>
              <a:t>  </a:t>
            </a:r>
            <a:endParaRPr lang="en-US" altLang="en-US" sz="900">
              <a:solidFill>
                <a:srgbClr val="958D85"/>
              </a:solidFill>
              <a:latin typeface="Arial Narrow" panose="020B0604020202020204" pitchFamily="34" charset="0"/>
            </a:endParaRPr>
          </a:p>
        </p:txBody>
      </p:sp>
      <p:pic>
        <p:nvPicPr>
          <p:cNvPr id="6147" name="Picture 5">
            <a:extLst>
              <a:ext uri="{FF2B5EF4-FFF2-40B4-BE49-F238E27FC236}">
                <a16:creationId xmlns:a16="http://schemas.microsoft.com/office/drawing/2014/main" id="{FE6F06D5-E92E-4B58-6F8D-6FB8DB27078F}"/>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74" r:id="rId1"/>
    <p:sldLayoutId id="2147488375" r:id="rId2"/>
    <p:sldLayoutId id="2147488376" r:id="rId3"/>
    <p:sldLayoutId id="2147488377" r:id="rId4"/>
    <p:sldLayoutId id="2147488378" r:id="rId5"/>
    <p:sldLayoutId id="2147488302" r:id="rId6"/>
    <p:sldLayoutId id="2147488303" r:id="rId7"/>
    <p:sldLayoutId id="2147488304" r:id="rId8"/>
    <p:sldLayoutId id="2147488305" r:id="rId9"/>
    <p:sldLayoutId id="2147488306" r:id="rId10"/>
    <p:sldLayoutId id="2147488307" r:id="rId11"/>
    <p:sldLayoutId id="2147488308" r:id="rId12"/>
    <p:sldLayoutId id="2147488309" r:id="rId13"/>
    <p:sldLayoutId id="2147488379" r:id="rId14"/>
    <p:sldLayoutId id="2147488381" r:id="rId15"/>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9" descr="MCI_fond2">
            <a:extLst>
              <a:ext uri="{FF2B5EF4-FFF2-40B4-BE49-F238E27FC236}">
                <a16:creationId xmlns:a16="http://schemas.microsoft.com/office/drawing/2014/main" id="{A144D200-D32F-9E28-8061-C0DD8E30C7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a:extLst>
              <a:ext uri="{FF2B5EF4-FFF2-40B4-BE49-F238E27FC236}">
                <a16:creationId xmlns:a16="http://schemas.microsoft.com/office/drawing/2014/main" id="{AEF3DF50-E287-D784-DBF0-7CF488323A5C}"/>
              </a:ext>
            </a:extLst>
          </p:cNvPr>
          <p:cNvSpPr>
            <a:spLocks noGrp="1" noChangeArrowheads="1"/>
          </p:cNvSpPr>
          <p:nvPr>
            <p:ph type="title"/>
          </p:nvPr>
        </p:nvSpPr>
        <p:spPr bwMode="auto">
          <a:xfrm>
            <a:off x="3760788" y="387350"/>
            <a:ext cx="4914900"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622598" name="Rectangle 6">
            <a:extLst>
              <a:ext uri="{FF2B5EF4-FFF2-40B4-BE49-F238E27FC236}">
                <a16:creationId xmlns:a16="http://schemas.microsoft.com/office/drawing/2014/main" id="{157766EB-4DE2-60C9-8F0A-E8BEC4449177}"/>
              </a:ext>
            </a:extLst>
          </p:cNvPr>
          <p:cNvSpPr>
            <a:spLocks noGrp="1" noChangeArrowheads="1"/>
          </p:cNvSpPr>
          <p:nvPr>
            <p:ph type="sldNum" sz="quarter" idx="4"/>
          </p:nvPr>
        </p:nvSpPr>
        <p:spPr bwMode="auto">
          <a:xfrm>
            <a:off x="7808913" y="6573838"/>
            <a:ext cx="12636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2D1D3A"/>
                </a:solidFill>
              </a:defRPr>
            </a:lvl1pPr>
          </a:lstStyle>
          <a:p>
            <a:fld id="{0FD1CA1F-2903-2449-A3EC-5F9802D9A4BC}" type="slidenum">
              <a:rPr lang="en-GB" altLang="en-US"/>
              <a:pPr/>
              <a:t>‹#›</a:t>
            </a:fld>
            <a:endParaRPr lang="en-GB" altLang="en-US"/>
          </a:p>
        </p:txBody>
      </p:sp>
      <p:sp>
        <p:nvSpPr>
          <p:cNvPr id="7173" name="Rectangle 7">
            <a:extLst>
              <a:ext uri="{FF2B5EF4-FFF2-40B4-BE49-F238E27FC236}">
                <a16:creationId xmlns:a16="http://schemas.microsoft.com/office/drawing/2014/main" id="{AEEA0964-64C7-E0BF-A522-146FECC59DF7}"/>
              </a:ext>
            </a:extLst>
          </p:cNvPr>
          <p:cNvSpPr>
            <a:spLocks noGrp="1" noChangeArrowheads="1"/>
          </p:cNvSpPr>
          <p:nvPr>
            <p:ph type="body" idx="1"/>
          </p:nvPr>
        </p:nvSpPr>
        <p:spPr bwMode="auto">
          <a:xfrm>
            <a:off x="4025900" y="3889375"/>
            <a:ext cx="464978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7174" name="Picture 8" descr="Sans titre-1">
            <a:extLst>
              <a:ext uri="{FF2B5EF4-FFF2-40B4-BE49-F238E27FC236}">
                <a16:creationId xmlns:a16="http://schemas.microsoft.com/office/drawing/2014/main" id="{DC1EAF53-5492-F274-009B-544D66CEC59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8966" r="11871"/>
          <a:stretch>
            <a:fillRect/>
          </a:stretch>
        </p:blipFill>
        <p:spPr bwMode="auto">
          <a:xfrm>
            <a:off x="190500" y="6448425"/>
            <a:ext cx="21907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10" r:id="rId1"/>
    <p:sldLayoutId id="2147488311" r:id="rId2"/>
    <p:sldLayoutId id="2147488312" r:id="rId3"/>
    <p:sldLayoutId id="2147488313" r:id="rId4"/>
    <p:sldLayoutId id="2147488314" r:id="rId5"/>
    <p:sldLayoutId id="2147488315" r:id="rId6"/>
    <p:sldLayoutId id="2147488316" r:id="rId7"/>
    <p:sldLayoutId id="2147488317" r:id="rId8"/>
    <p:sldLayoutId id="2147488318" r:id="rId9"/>
    <p:sldLayoutId id="2147488319" r:id="rId10"/>
    <p:sldLayoutId id="2147488320" r:id="rId11"/>
  </p:sldLayoutIdLst>
  <p:transition spd="med">
    <p:fade/>
  </p:transition>
  <p:txStyles>
    <p:titleStyle>
      <a:lvl1pPr algn="r" rtl="0" eaLnBrk="0" fontAlgn="base" hangingPunct="0">
        <a:spcBef>
          <a:spcPct val="0"/>
        </a:spcBef>
        <a:spcAft>
          <a:spcPct val="0"/>
        </a:spcAft>
        <a:defRPr sz="5400" b="1">
          <a:solidFill>
            <a:schemeClr val="bg1"/>
          </a:solidFill>
          <a:latin typeface="+mj-lt"/>
          <a:ea typeface="MS PGothic" panose="020B0600070205080204" pitchFamily="34" charset="-128"/>
          <a:cs typeface="ＭＳ Ｐゴシック" charset="0"/>
        </a:defRPr>
      </a:lvl1pPr>
      <a:lvl2pPr algn="r" rtl="0" eaLnBrk="0" fontAlgn="base" hangingPunct="0">
        <a:spcBef>
          <a:spcPct val="0"/>
        </a:spcBef>
        <a:spcAft>
          <a:spcPct val="0"/>
        </a:spcAft>
        <a:defRPr sz="5400" b="1">
          <a:solidFill>
            <a:schemeClr val="bg1"/>
          </a:solidFill>
          <a:latin typeface="Arial" charset="0"/>
          <a:ea typeface="MS PGothic" panose="020B0600070205080204" pitchFamily="34" charset="-128"/>
          <a:cs typeface="ＭＳ Ｐゴシック" charset="0"/>
        </a:defRPr>
      </a:lvl2pPr>
      <a:lvl3pPr algn="r" rtl="0" eaLnBrk="0" fontAlgn="base" hangingPunct="0">
        <a:spcBef>
          <a:spcPct val="0"/>
        </a:spcBef>
        <a:spcAft>
          <a:spcPct val="0"/>
        </a:spcAft>
        <a:defRPr sz="5400" b="1">
          <a:solidFill>
            <a:schemeClr val="bg1"/>
          </a:solidFill>
          <a:latin typeface="Arial" charset="0"/>
          <a:ea typeface="MS PGothic" panose="020B0600070205080204" pitchFamily="34" charset="-128"/>
          <a:cs typeface="ＭＳ Ｐゴシック" charset="0"/>
        </a:defRPr>
      </a:lvl3pPr>
      <a:lvl4pPr algn="r" rtl="0" eaLnBrk="0" fontAlgn="base" hangingPunct="0">
        <a:spcBef>
          <a:spcPct val="0"/>
        </a:spcBef>
        <a:spcAft>
          <a:spcPct val="0"/>
        </a:spcAft>
        <a:defRPr sz="5400" b="1">
          <a:solidFill>
            <a:schemeClr val="bg1"/>
          </a:solidFill>
          <a:latin typeface="Arial" charset="0"/>
          <a:ea typeface="MS PGothic" panose="020B0600070205080204" pitchFamily="34" charset="-128"/>
          <a:cs typeface="ＭＳ Ｐゴシック" charset="0"/>
        </a:defRPr>
      </a:lvl4pPr>
      <a:lvl5pPr algn="r" rtl="0" eaLnBrk="0" fontAlgn="base" hangingPunct="0">
        <a:spcBef>
          <a:spcPct val="0"/>
        </a:spcBef>
        <a:spcAft>
          <a:spcPct val="0"/>
        </a:spcAft>
        <a:defRPr sz="5400" b="1">
          <a:solidFill>
            <a:schemeClr val="bg1"/>
          </a:solidFill>
          <a:latin typeface="Arial" charset="0"/>
          <a:ea typeface="MS PGothic" panose="020B0600070205080204" pitchFamily="34" charset="-128"/>
          <a:cs typeface="ＭＳ Ｐゴシック" charset="0"/>
        </a:defRPr>
      </a:lvl5pPr>
      <a:lvl6pPr marL="457200" algn="r" rtl="0" fontAlgn="base">
        <a:spcBef>
          <a:spcPct val="0"/>
        </a:spcBef>
        <a:spcAft>
          <a:spcPct val="0"/>
        </a:spcAft>
        <a:defRPr sz="5400" b="1">
          <a:solidFill>
            <a:schemeClr val="bg1"/>
          </a:solidFill>
          <a:latin typeface="Arial" charset="0"/>
        </a:defRPr>
      </a:lvl6pPr>
      <a:lvl7pPr marL="914400" algn="r" rtl="0" fontAlgn="base">
        <a:spcBef>
          <a:spcPct val="0"/>
        </a:spcBef>
        <a:spcAft>
          <a:spcPct val="0"/>
        </a:spcAft>
        <a:defRPr sz="5400" b="1">
          <a:solidFill>
            <a:schemeClr val="bg1"/>
          </a:solidFill>
          <a:latin typeface="Arial" charset="0"/>
        </a:defRPr>
      </a:lvl7pPr>
      <a:lvl8pPr marL="1371600" algn="r" rtl="0" fontAlgn="base">
        <a:spcBef>
          <a:spcPct val="0"/>
        </a:spcBef>
        <a:spcAft>
          <a:spcPct val="0"/>
        </a:spcAft>
        <a:defRPr sz="5400" b="1">
          <a:solidFill>
            <a:schemeClr val="bg1"/>
          </a:solidFill>
          <a:latin typeface="Arial" charset="0"/>
        </a:defRPr>
      </a:lvl8pPr>
      <a:lvl9pPr marL="1828800" algn="r" rtl="0" fontAlgn="base">
        <a:spcBef>
          <a:spcPct val="0"/>
        </a:spcBef>
        <a:spcAft>
          <a:spcPct val="0"/>
        </a:spcAft>
        <a:defRPr sz="5400" b="1">
          <a:solidFill>
            <a:schemeClr val="bg1"/>
          </a:solidFill>
          <a:latin typeface="Arial" charset="0"/>
        </a:defRPr>
      </a:lvl9pPr>
    </p:titleStyle>
    <p:bodyStyle>
      <a:lvl1pPr marL="342900" indent="-342900" algn="r" rtl="0" eaLnBrk="0" fontAlgn="base" hangingPunct="0">
        <a:spcBef>
          <a:spcPct val="20000"/>
        </a:spcBef>
        <a:spcAft>
          <a:spcPct val="0"/>
        </a:spcAft>
        <a:defRPr sz="2000" b="1">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4588"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32">
            <a:extLst>
              <a:ext uri="{FF2B5EF4-FFF2-40B4-BE49-F238E27FC236}">
                <a16:creationId xmlns:a16="http://schemas.microsoft.com/office/drawing/2014/main" id="{6C46AD9C-D19A-E5C5-8E06-E829A5AE0294}"/>
              </a:ext>
            </a:extLst>
          </p:cNvPr>
          <p:cNvSpPr>
            <a:spLocks noGrp="1" noChangeArrowheads="1"/>
          </p:cNvSpPr>
          <p:nvPr>
            <p:ph type="title"/>
          </p:nvPr>
        </p:nvSpPr>
        <p:spPr bwMode="auto">
          <a:xfrm>
            <a:off x="696913" y="71438"/>
            <a:ext cx="7726362"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Cliquez pour modifier le style du titre</a:t>
            </a:r>
          </a:p>
        </p:txBody>
      </p:sp>
      <p:sp>
        <p:nvSpPr>
          <p:cNvPr id="8195" name="Rectangle 33">
            <a:extLst>
              <a:ext uri="{FF2B5EF4-FFF2-40B4-BE49-F238E27FC236}">
                <a16:creationId xmlns:a16="http://schemas.microsoft.com/office/drawing/2014/main" id="{0E0297EB-CB10-4A0C-9AC6-5D9AB42645B8}"/>
              </a:ext>
            </a:extLst>
          </p:cNvPr>
          <p:cNvSpPr>
            <a:spLocks noGrp="1" noChangeArrowheads="1"/>
          </p:cNvSpPr>
          <p:nvPr>
            <p:ph type="body" idx="1"/>
          </p:nvPr>
        </p:nvSpPr>
        <p:spPr bwMode="auto">
          <a:xfrm>
            <a:off x="655638" y="1225550"/>
            <a:ext cx="7767637"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Cliquez pour modifier les styles du texte du masque</a:t>
            </a:r>
          </a:p>
          <a:p>
            <a:pPr lvl="1"/>
            <a:r>
              <a:rPr lang="en-GB" altLang="en-US"/>
              <a:t>Deuxième niveau</a:t>
            </a:r>
          </a:p>
          <a:p>
            <a:pPr lvl="2"/>
            <a:r>
              <a:rPr lang="en-GB" altLang="en-US"/>
              <a:t>Troisième niveau</a:t>
            </a:r>
          </a:p>
        </p:txBody>
      </p:sp>
      <p:sp>
        <p:nvSpPr>
          <p:cNvPr id="8196" name="Line 37">
            <a:extLst>
              <a:ext uri="{FF2B5EF4-FFF2-40B4-BE49-F238E27FC236}">
                <a16:creationId xmlns:a16="http://schemas.microsoft.com/office/drawing/2014/main" id="{5CC8D254-2E79-EB50-CFCA-228D92B237E3}"/>
              </a:ext>
            </a:extLst>
          </p:cNvPr>
          <p:cNvSpPr>
            <a:spLocks noChangeShapeType="1"/>
          </p:cNvSpPr>
          <p:nvPr/>
        </p:nvSpPr>
        <p:spPr bwMode="auto">
          <a:xfrm>
            <a:off x="790575" y="1014413"/>
            <a:ext cx="7629525" cy="0"/>
          </a:xfrm>
          <a:prstGeom prst="line">
            <a:avLst/>
          </a:prstGeom>
          <a:noFill/>
          <a:ln w="28575">
            <a:solidFill>
              <a:srgbClr val="C3008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197" name="Picture 41" descr="logo">
            <a:extLst>
              <a:ext uri="{FF2B5EF4-FFF2-40B4-BE49-F238E27FC236}">
                <a16:creationId xmlns:a16="http://schemas.microsoft.com/office/drawing/2014/main" id="{AC509EB8-F156-2F1E-328C-A5BF5596503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7650" y="5894388"/>
            <a:ext cx="7715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42">
            <a:extLst>
              <a:ext uri="{FF2B5EF4-FFF2-40B4-BE49-F238E27FC236}">
                <a16:creationId xmlns:a16="http://schemas.microsoft.com/office/drawing/2014/main" id="{6F933D5E-9E46-B87B-D61C-3A3B4A0E81B4}"/>
              </a:ext>
            </a:extLst>
          </p:cNvPr>
          <p:cNvSpPr>
            <a:spLocks noChangeAspect="1" noChangeArrowheads="1"/>
          </p:cNvSpPr>
          <p:nvPr/>
        </p:nvSpPr>
        <p:spPr bwMode="auto">
          <a:xfrm flipH="1">
            <a:off x="1019175" y="6497638"/>
            <a:ext cx="7858125" cy="177800"/>
          </a:xfrm>
          <a:prstGeom prst="rect">
            <a:avLst/>
          </a:prstGeom>
          <a:solidFill>
            <a:srgbClr val="C30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eaLnBrk="1" hangingPunct="1">
              <a:defRPr/>
            </a:pPr>
            <a:endParaRPr lang="en-GB" altLang="en-US" sz="1800">
              <a:solidFill>
                <a:srgbClr val="000000"/>
              </a:solidFill>
            </a:endParaRPr>
          </a:p>
        </p:txBody>
      </p:sp>
      <p:sp>
        <p:nvSpPr>
          <p:cNvPr id="517163" name="Rectangle 43">
            <a:extLst>
              <a:ext uri="{FF2B5EF4-FFF2-40B4-BE49-F238E27FC236}">
                <a16:creationId xmlns:a16="http://schemas.microsoft.com/office/drawing/2014/main" id="{E5728C75-5FED-1BC2-8322-D341CB7C6AC0}"/>
              </a:ext>
            </a:extLst>
          </p:cNvPr>
          <p:cNvSpPr>
            <a:spLocks noGrp="1" noChangeArrowheads="1"/>
          </p:cNvSpPr>
          <p:nvPr>
            <p:ph type="sldNum" sz="quarter" idx="4"/>
          </p:nvPr>
        </p:nvSpPr>
        <p:spPr bwMode="auto">
          <a:xfrm>
            <a:off x="7583488" y="6448425"/>
            <a:ext cx="126365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solidFill>
                  <a:srgbClr val="FFFFFF"/>
                </a:solidFill>
              </a:defRPr>
            </a:lvl1pPr>
          </a:lstStyle>
          <a:p>
            <a:fld id="{7C9803D5-B7C2-0349-A9D1-F491AA055F17}"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8321" r:id="rId1"/>
    <p:sldLayoutId id="2147488322" r:id="rId2"/>
    <p:sldLayoutId id="2147488323" r:id="rId3"/>
    <p:sldLayoutId id="2147488324" r:id="rId4"/>
    <p:sldLayoutId id="2147488325" r:id="rId5"/>
    <p:sldLayoutId id="2147488326" r:id="rId6"/>
    <p:sldLayoutId id="2147488327" r:id="rId7"/>
    <p:sldLayoutId id="2147488328" r:id="rId8"/>
    <p:sldLayoutId id="2147488329" r:id="rId9"/>
    <p:sldLayoutId id="2147488330" r:id="rId10"/>
    <p:sldLayoutId id="2147488331" r:id="rId11"/>
  </p:sldLayoutIdLst>
  <p:transition spd="slow">
    <p:wipe dir="d"/>
  </p:transition>
  <p:hf hdr="0" ftr="0" dt="0"/>
  <p:txStyles>
    <p:titleStyle>
      <a:lvl1pPr algn="l" rtl="0" eaLnBrk="0" fontAlgn="base" hangingPunct="0">
        <a:lnSpc>
          <a:spcPct val="90000"/>
        </a:lnSpc>
        <a:spcBef>
          <a:spcPct val="0"/>
        </a:spcBef>
        <a:spcAft>
          <a:spcPct val="0"/>
        </a:spcAft>
        <a:defRPr sz="2400" b="1">
          <a:solidFill>
            <a:srgbClr val="C30080"/>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2400" b="1">
          <a:solidFill>
            <a:srgbClr val="C30080"/>
          </a:solidFill>
          <a:latin typeface="Arial"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2400" b="1">
          <a:solidFill>
            <a:srgbClr val="C30080"/>
          </a:solidFill>
          <a:latin typeface="Arial"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2400" b="1">
          <a:solidFill>
            <a:srgbClr val="C30080"/>
          </a:solidFill>
          <a:latin typeface="Arial"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2400" b="1">
          <a:solidFill>
            <a:srgbClr val="C30080"/>
          </a:solidFill>
          <a:latin typeface="Arial"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2400" b="1">
          <a:solidFill>
            <a:srgbClr val="C30080"/>
          </a:solidFill>
          <a:latin typeface="Arial" charset="0"/>
        </a:defRPr>
      </a:lvl6pPr>
      <a:lvl7pPr marL="914400" algn="l" rtl="0" fontAlgn="base">
        <a:lnSpc>
          <a:spcPct val="90000"/>
        </a:lnSpc>
        <a:spcBef>
          <a:spcPct val="0"/>
        </a:spcBef>
        <a:spcAft>
          <a:spcPct val="0"/>
        </a:spcAft>
        <a:defRPr sz="2400" b="1">
          <a:solidFill>
            <a:srgbClr val="C30080"/>
          </a:solidFill>
          <a:latin typeface="Arial" charset="0"/>
        </a:defRPr>
      </a:lvl7pPr>
      <a:lvl8pPr marL="1371600" algn="l" rtl="0" fontAlgn="base">
        <a:lnSpc>
          <a:spcPct val="90000"/>
        </a:lnSpc>
        <a:spcBef>
          <a:spcPct val="0"/>
        </a:spcBef>
        <a:spcAft>
          <a:spcPct val="0"/>
        </a:spcAft>
        <a:defRPr sz="2400" b="1">
          <a:solidFill>
            <a:srgbClr val="C30080"/>
          </a:solidFill>
          <a:latin typeface="Arial" charset="0"/>
        </a:defRPr>
      </a:lvl8pPr>
      <a:lvl9pPr marL="1828800" algn="l" rtl="0" fontAlgn="base">
        <a:lnSpc>
          <a:spcPct val="90000"/>
        </a:lnSpc>
        <a:spcBef>
          <a:spcPct val="0"/>
        </a:spcBef>
        <a:spcAft>
          <a:spcPct val="0"/>
        </a:spcAft>
        <a:defRPr sz="2400" b="1">
          <a:solidFill>
            <a:srgbClr val="C30080"/>
          </a:solidFill>
          <a:latin typeface="Arial" charset="0"/>
        </a:defRPr>
      </a:lvl9pPr>
    </p:titleStyle>
    <p:bodyStyle>
      <a:lvl1pPr marL="342900" indent="-342900" algn="l" rtl="0" eaLnBrk="0" fontAlgn="base" hangingPunct="0">
        <a:spcBef>
          <a:spcPct val="50000"/>
        </a:spcBef>
        <a:spcAft>
          <a:spcPct val="0"/>
        </a:spcAft>
        <a:buClr>
          <a:srgbClr val="C30080"/>
        </a:buClr>
        <a:buSzPct val="75000"/>
        <a:buFont typeface="Wingdings" pitchFamily="2" charset="2"/>
        <a:buChar char="£"/>
        <a:defRPr sz="2000" b="1">
          <a:solidFill>
            <a:schemeClr val="tx1"/>
          </a:solidFill>
          <a:latin typeface="+mn-lt"/>
          <a:ea typeface="MS PGothic" panose="020B0600070205080204" pitchFamily="34" charset="-128"/>
          <a:cs typeface="ＭＳ Ｐゴシック" charset="0"/>
        </a:defRPr>
      </a:lvl1pPr>
      <a:lvl2pPr marL="638175" indent="-180975" algn="l" rtl="0" eaLnBrk="0" fontAlgn="base" hangingPunct="0">
        <a:spcBef>
          <a:spcPct val="50000"/>
        </a:spcBef>
        <a:spcAft>
          <a:spcPct val="0"/>
        </a:spcAft>
        <a:buClr>
          <a:srgbClr val="C30080"/>
        </a:buClr>
        <a:buFont typeface="Arial Unicode MS" panose="020B0604020202020204" pitchFamily="34" charset="-128"/>
        <a:buChar char="-"/>
        <a:defRPr>
          <a:solidFill>
            <a:schemeClr val="tx1"/>
          </a:solidFill>
          <a:latin typeface="+mn-lt"/>
          <a:ea typeface="MS PGothic" panose="020B0600070205080204" pitchFamily="34" charset="-128"/>
        </a:defRPr>
      </a:lvl2pPr>
      <a:lvl3pPr marL="1058863" indent="-144463" algn="l" rtl="0" eaLnBrk="0" fontAlgn="base" hangingPunct="0">
        <a:spcBef>
          <a:spcPct val="50000"/>
        </a:spcBef>
        <a:spcAft>
          <a:spcPct val="0"/>
        </a:spcAft>
        <a:buClr>
          <a:srgbClr val="C30080"/>
        </a:buClr>
        <a:buChar char="•"/>
        <a:defRPr>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39A73A-3835-DAC4-1A8B-2815E46A5841}"/>
              </a:ext>
            </a:extLst>
          </p:cNvPr>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r"/>
            <a:r>
              <a:rPr lang="en-US" altLang="en-US" sz="900">
                <a:solidFill>
                  <a:srgbClr val="BCBDC0"/>
                </a:solidFill>
                <a:latin typeface="Arial Narrow" panose="020B0604020202020204" pitchFamily="34" charset="0"/>
              </a:rPr>
              <a:t>Perception vs. Reality | </a:t>
            </a:r>
            <a:fld id="{2ACC75D7-AFBD-4648-9164-E144D0D9FBFB}" type="slidenum">
              <a:rPr lang="en-US" altLang="en-US" sz="900">
                <a:solidFill>
                  <a:srgbClr val="BCBDC0"/>
                </a:solidFill>
                <a:latin typeface="Arial Narrow" panose="020B0604020202020204" pitchFamily="34" charset="0"/>
              </a:rPr>
              <a:pPr algn="r"/>
              <a:t>‹#›</a:t>
            </a:fld>
            <a:r>
              <a:rPr lang="en-US" altLang="en-US" sz="900">
                <a:solidFill>
                  <a:srgbClr val="BCBDC0"/>
                </a:solidFill>
                <a:latin typeface="Arial Narrow" panose="020B0604020202020204" pitchFamily="34" charset="0"/>
              </a:rPr>
              <a:t> </a:t>
            </a:r>
            <a:endParaRPr lang="en-US" altLang="en-US" sz="900">
              <a:solidFill>
                <a:srgbClr val="958D85"/>
              </a:solidFill>
              <a:latin typeface="Arial Narrow" panose="020B0604020202020204" pitchFamily="34" charset="0"/>
            </a:endParaRPr>
          </a:p>
        </p:txBody>
      </p:sp>
      <p:pic>
        <p:nvPicPr>
          <p:cNvPr id="9219" name="Picture 5">
            <a:extLst>
              <a:ext uri="{FF2B5EF4-FFF2-40B4-BE49-F238E27FC236}">
                <a16:creationId xmlns:a16="http://schemas.microsoft.com/office/drawing/2014/main" id="{5D7953BC-8EA5-B7EA-87AB-F18862305BDA}"/>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82" r:id="rId1"/>
    <p:sldLayoutId id="2147488383" r:id="rId2"/>
    <p:sldLayoutId id="2147488384" r:id="rId3"/>
    <p:sldLayoutId id="2147488385" r:id="rId4"/>
    <p:sldLayoutId id="2147488386" r:id="rId5"/>
    <p:sldLayoutId id="2147488332" r:id="rId6"/>
    <p:sldLayoutId id="2147488333" r:id="rId7"/>
    <p:sldLayoutId id="2147488334" r:id="rId8"/>
    <p:sldLayoutId id="2147488335" r:id="rId9"/>
    <p:sldLayoutId id="2147488336" r:id="rId10"/>
    <p:sldLayoutId id="2147488337" r:id="rId11"/>
    <p:sldLayoutId id="2147488338" r:id="rId12"/>
    <p:sldLayoutId id="2147488339" r:id="rId13"/>
    <p:sldLayoutId id="2147488387" r:id="rId14"/>
    <p:sldLayoutId id="2147488340" r:id="rId15"/>
    <p:sldLayoutId id="2147488342" r:id="rId16"/>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6.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36.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E778-258C-C8DA-4207-6D4060F89317}"/>
              </a:ext>
            </a:extLst>
          </p:cNvPr>
          <p:cNvSpPr>
            <a:spLocks noGrp="1"/>
          </p:cNvSpPr>
          <p:nvPr>
            <p:ph type="ctrTitle"/>
          </p:nvPr>
        </p:nvSpPr>
        <p:spPr bwMode="auto">
          <a:xfrm>
            <a:off x="-76200" y="3429000"/>
            <a:ext cx="9296400" cy="685800"/>
          </a:xfrm>
          <a:effectLst>
            <a:outerShdw blurRad="57150" dist="50800" dir="2700000" algn="tl" rotWithShape="0">
              <a:srgbClr val="80808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defRPr/>
            </a:pPr>
            <a:r>
              <a:rPr lang="en-US" sz="3200" dirty="0"/>
              <a:t>The Membership Experience</a:t>
            </a:r>
            <a:r>
              <a:rPr lang="en-US" sz="1000" dirty="0"/>
              <a:t> </a:t>
            </a:r>
          </a:p>
        </p:txBody>
      </p:sp>
      <p:sp>
        <p:nvSpPr>
          <p:cNvPr id="3" name="Subtitle 2">
            <a:extLst>
              <a:ext uri="{FF2B5EF4-FFF2-40B4-BE49-F238E27FC236}">
                <a16:creationId xmlns:a16="http://schemas.microsoft.com/office/drawing/2014/main" id="{D90D675C-1CE5-1D82-705E-2D9A4FE5EA8A}"/>
              </a:ext>
            </a:extLst>
          </p:cNvPr>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A0D3425E-0F2C-EFB9-1071-91AC6EF1F3DE}"/>
              </a:ext>
            </a:extLst>
          </p:cNvPr>
          <p:cNvCxnSpPr/>
          <p:nvPr/>
        </p:nvCxnSpPr>
        <p:spPr>
          <a:xfrm>
            <a:off x="0" y="4371975"/>
            <a:ext cx="9144000" cy="0"/>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E6DBC58F-A6BF-074E-F82D-144F28B0B7D7}"/>
              </a:ext>
            </a:extLst>
          </p:cNvPr>
          <p:cNvCxnSpPr/>
          <p:nvPr/>
        </p:nvCxnSpPr>
        <p:spPr>
          <a:xfrm>
            <a:off x="0" y="5295900"/>
            <a:ext cx="9144000" cy="0"/>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31EC67A4-CE42-241B-5632-96B0B43137F3}"/>
              </a:ext>
            </a:extLst>
          </p:cNvPr>
          <p:cNvCxnSpPr/>
          <p:nvPr/>
        </p:nvCxnSpPr>
        <p:spPr>
          <a:xfrm>
            <a:off x="0" y="3449638"/>
            <a:ext cx="9144000" cy="0"/>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6FC1827-6D33-E861-1446-2B4463106B0E}"/>
              </a:ext>
            </a:extLst>
          </p:cNvPr>
          <p:cNvCxnSpPr/>
          <p:nvPr/>
        </p:nvCxnSpPr>
        <p:spPr>
          <a:xfrm>
            <a:off x="0" y="6199188"/>
            <a:ext cx="9144000" cy="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sp>
        <p:nvSpPr>
          <p:cNvPr id="69638" name="Title 7">
            <a:extLst>
              <a:ext uri="{FF2B5EF4-FFF2-40B4-BE49-F238E27FC236}">
                <a16:creationId xmlns:a16="http://schemas.microsoft.com/office/drawing/2014/main" id="{3F3B950A-8216-9B27-5BC4-9A15D6D82C3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a:latin typeface="Arial Narrow" panose="020B0604020202020204" pitchFamily="34" charset="0"/>
              </a:rPr>
              <a:t>THE PRIMARY REASONS PEOPLE JOIN ROTARY…</a:t>
            </a:r>
          </a:p>
        </p:txBody>
      </p:sp>
      <p:graphicFrame>
        <p:nvGraphicFramePr>
          <p:cNvPr id="69639" name="Chart 2">
            <a:extLst>
              <a:ext uri="{FF2B5EF4-FFF2-40B4-BE49-F238E27FC236}">
                <a16:creationId xmlns:a16="http://schemas.microsoft.com/office/drawing/2014/main" id="{FD3A0E65-4DC9-0B9D-47DC-3E7EE2507BA8}"/>
              </a:ext>
            </a:extLst>
          </p:cNvPr>
          <p:cNvGraphicFramePr>
            <a:graphicFrameLocks/>
          </p:cNvGraphicFramePr>
          <p:nvPr/>
        </p:nvGraphicFramePr>
        <p:xfrm>
          <a:off x="328613" y="1343025"/>
          <a:ext cx="8393112" cy="5164138"/>
        </p:xfrm>
        <a:graphic>
          <a:graphicData uri="http://schemas.openxmlformats.org/presentationml/2006/ole">
            <mc:AlternateContent xmlns:mc="http://schemas.openxmlformats.org/markup-compatibility/2006">
              <mc:Choice xmlns:v="urn:schemas-microsoft-com:vml" Requires="v">
                <p:oleObj r:id="rId3" imgW="8743950" imgH="5378450" progId="Excel.Chart.8">
                  <p:embed/>
                </p:oleObj>
              </mc:Choice>
              <mc:Fallback>
                <p:oleObj r:id="rId3" imgW="8743950" imgH="5378450"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343025"/>
                        <a:ext cx="8393112"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D09E9506-72B7-96C3-95CE-1D212A63C804}"/>
              </a:ext>
            </a:extLst>
          </p:cNvPr>
          <p:cNvSpPr txBox="1"/>
          <p:nvPr/>
        </p:nvSpPr>
        <p:spPr>
          <a:xfrm>
            <a:off x="403225" y="1292225"/>
            <a:ext cx="6526213" cy="522288"/>
          </a:xfrm>
          <a:prstGeom prst="rect">
            <a:avLst/>
          </a:prstGeom>
          <a:noFill/>
          <a:ln>
            <a:noFill/>
          </a:ln>
        </p:spPr>
        <p:txBody>
          <a:bodyPr>
            <a:spAutoFit/>
          </a:bodyPr>
          <a:lstStyle/>
          <a:p>
            <a:pPr eaLnBrk="1" hangingPunct="1">
              <a:defRPr/>
            </a:pPr>
            <a:r>
              <a:rPr lang="en-US" sz="2800" dirty="0">
                <a:solidFill>
                  <a:schemeClr val="bg1">
                    <a:lumMod val="50000"/>
                  </a:schemeClr>
                </a:solidFill>
                <a:latin typeface="Georgia" pitchFamily="18" charset="0"/>
                <a:ea typeface="ヒラギノ角ゴ Pro W3" pitchFamily="-84" charset="-128"/>
              </a:rPr>
              <a:t>Why did you initially </a:t>
            </a:r>
            <a:r>
              <a:rPr lang="en-US" sz="2800" b="1" dirty="0">
                <a:solidFill>
                  <a:srgbClr val="00AEEF"/>
                </a:solidFill>
                <a:latin typeface="Georgia" pitchFamily="18" charset="0"/>
                <a:ea typeface="ヒラギノ角ゴ Pro W3" pitchFamily="-84" charset="-128"/>
              </a:rPr>
              <a:t>join Rotary?</a:t>
            </a:r>
          </a:p>
        </p:txBody>
      </p:sp>
      <p:sp>
        <p:nvSpPr>
          <p:cNvPr id="7" name="TextBox 6">
            <a:extLst>
              <a:ext uri="{FF2B5EF4-FFF2-40B4-BE49-F238E27FC236}">
                <a16:creationId xmlns:a16="http://schemas.microsoft.com/office/drawing/2014/main" id="{5D2D0735-A29E-EB30-3FC6-8C9A704F77E0}"/>
              </a:ext>
            </a:extLst>
          </p:cNvPr>
          <p:cNvSpPr txBox="1"/>
          <p:nvPr/>
        </p:nvSpPr>
        <p:spPr>
          <a:xfrm>
            <a:off x="409575" y="2090738"/>
            <a:ext cx="3382963" cy="369887"/>
          </a:xfrm>
          <a:prstGeom prst="rect">
            <a:avLst/>
          </a:prstGeom>
          <a:noFill/>
        </p:spPr>
        <p:txBody>
          <a:bodyPr wrap="none">
            <a:spAutoFit/>
          </a:bodyPr>
          <a:lstStyle/>
          <a:p>
            <a:pPr eaLnBrk="1" hangingPunct="1">
              <a:defRPr/>
            </a:pPr>
            <a:r>
              <a:rPr lang="en-US" sz="1800" b="1" dirty="0">
                <a:solidFill>
                  <a:schemeClr val="accent5"/>
                </a:solidFill>
                <a:latin typeface="Arial Narrow" panose="020B0606020202030204" pitchFamily="34" charset="0"/>
                <a:ea typeface="ヒラギノ角ゴ Pro W3" pitchFamily="-84" charset="-128"/>
              </a:rPr>
              <a:t>To positively impact my community</a:t>
            </a:r>
          </a:p>
        </p:txBody>
      </p:sp>
      <p:sp>
        <p:nvSpPr>
          <p:cNvPr id="18" name="TextBox 17">
            <a:extLst>
              <a:ext uri="{FF2B5EF4-FFF2-40B4-BE49-F238E27FC236}">
                <a16:creationId xmlns:a16="http://schemas.microsoft.com/office/drawing/2014/main" id="{DB162825-157B-9B3D-CB35-05E9061AAD2D}"/>
              </a:ext>
            </a:extLst>
          </p:cNvPr>
          <p:cNvSpPr txBox="1"/>
          <p:nvPr/>
        </p:nvSpPr>
        <p:spPr>
          <a:xfrm>
            <a:off x="423863" y="2693988"/>
            <a:ext cx="2762250" cy="368300"/>
          </a:xfrm>
          <a:prstGeom prst="rect">
            <a:avLst/>
          </a:prstGeom>
          <a:noFill/>
        </p:spPr>
        <p:txBody>
          <a:bodyPr>
            <a:spAutoFit/>
          </a:bodyPr>
          <a:lstStyle/>
          <a:p>
            <a:pPr eaLnBrk="1" hangingPunct="1">
              <a:defRPr/>
            </a:pPr>
            <a:r>
              <a:rPr lang="en-US" sz="1800" b="1" dirty="0">
                <a:solidFill>
                  <a:schemeClr val="accent5"/>
                </a:solidFill>
                <a:latin typeface="Arial Narrow" panose="020B0606020202030204" pitchFamily="34" charset="0"/>
                <a:ea typeface="ヒラギノ角ゴ Pro W3" pitchFamily="-84" charset="-128"/>
              </a:rPr>
              <a:t>Friendship and fellowship</a:t>
            </a:r>
          </a:p>
        </p:txBody>
      </p:sp>
      <p:sp>
        <p:nvSpPr>
          <p:cNvPr id="25" name="TextBox 24">
            <a:extLst>
              <a:ext uri="{FF2B5EF4-FFF2-40B4-BE49-F238E27FC236}">
                <a16:creationId xmlns:a16="http://schemas.microsoft.com/office/drawing/2014/main" id="{0589074E-6285-5EB1-FC79-345C029422CF}"/>
              </a:ext>
            </a:extLst>
          </p:cNvPr>
          <p:cNvSpPr txBox="1"/>
          <p:nvPr/>
        </p:nvSpPr>
        <p:spPr>
          <a:xfrm>
            <a:off x="423863" y="3262313"/>
            <a:ext cx="3057525" cy="585787"/>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Professional networking/</a:t>
            </a:r>
            <a:br>
              <a:rPr lang="en-US" sz="1600" dirty="0">
                <a:solidFill>
                  <a:schemeClr val="tx2">
                    <a:lumMod val="75000"/>
                  </a:schemeClr>
                </a:solidFill>
                <a:latin typeface="Arial Narrow" panose="020B0606020202030204" pitchFamily="34" charset="0"/>
                <a:ea typeface="ヒラギノ角ゴ Pro W3" pitchFamily="-84" charset="-128"/>
              </a:rPr>
            </a:br>
            <a:r>
              <a:rPr lang="en-US" sz="1600" dirty="0">
                <a:solidFill>
                  <a:schemeClr val="tx2">
                    <a:lumMod val="75000"/>
                  </a:schemeClr>
                </a:solidFill>
                <a:latin typeface="Arial Narrow" panose="020B0606020202030204" pitchFamily="34" charset="0"/>
                <a:ea typeface="ヒラギノ角ゴ Pro W3" pitchFamily="-84" charset="-128"/>
              </a:rPr>
              <a:t>business development opportunities</a:t>
            </a:r>
          </a:p>
        </p:txBody>
      </p:sp>
      <p:sp>
        <p:nvSpPr>
          <p:cNvPr id="30" name="TextBox 29">
            <a:extLst>
              <a:ext uri="{FF2B5EF4-FFF2-40B4-BE49-F238E27FC236}">
                <a16:creationId xmlns:a16="http://schemas.microsoft.com/office/drawing/2014/main" id="{910E4363-F170-C086-69B8-E9D1B96140E7}"/>
              </a:ext>
            </a:extLst>
          </p:cNvPr>
          <p:cNvSpPr txBox="1"/>
          <p:nvPr/>
        </p:nvSpPr>
        <p:spPr>
          <a:xfrm>
            <a:off x="423863" y="3941763"/>
            <a:ext cx="3711575" cy="338137"/>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To have a positive impact globally</a:t>
            </a:r>
          </a:p>
        </p:txBody>
      </p:sp>
      <p:sp>
        <p:nvSpPr>
          <p:cNvPr id="31" name="TextBox 30">
            <a:extLst>
              <a:ext uri="{FF2B5EF4-FFF2-40B4-BE49-F238E27FC236}">
                <a16:creationId xmlns:a16="http://schemas.microsoft.com/office/drawing/2014/main" id="{24E7F496-5BE6-808B-C486-B5B275E78B42}"/>
              </a:ext>
            </a:extLst>
          </p:cNvPr>
          <p:cNvSpPr txBox="1"/>
          <p:nvPr/>
        </p:nvSpPr>
        <p:spPr>
          <a:xfrm>
            <a:off x="457200" y="4343400"/>
            <a:ext cx="3711575" cy="584200"/>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Potential for personal/</a:t>
            </a:r>
            <a:br>
              <a:rPr lang="en-US" sz="1600" dirty="0">
                <a:solidFill>
                  <a:schemeClr val="tx2">
                    <a:lumMod val="75000"/>
                  </a:schemeClr>
                </a:solidFill>
                <a:latin typeface="Arial Narrow" panose="020B0606020202030204" pitchFamily="34" charset="0"/>
                <a:ea typeface="ヒラギノ角ゴ Pro W3" pitchFamily="-84" charset="-128"/>
              </a:rPr>
            </a:br>
            <a:r>
              <a:rPr lang="en-US" sz="1600" dirty="0">
                <a:solidFill>
                  <a:schemeClr val="tx2">
                    <a:lumMod val="75000"/>
                  </a:schemeClr>
                </a:solidFill>
                <a:latin typeface="Arial Narrow" panose="020B0606020202030204" pitchFamily="34" charset="0"/>
                <a:ea typeface="ヒラギノ角ゴ Pro W3" pitchFamily="-84" charset="-128"/>
              </a:rPr>
              <a:t>professional recognition</a:t>
            </a:r>
          </a:p>
        </p:txBody>
      </p:sp>
      <p:sp>
        <p:nvSpPr>
          <p:cNvPr id="32" name="TextBox 31">
            <a:extLst>
              <a:ext uri="{FF2B5EF4-FFF2-40B4-BE49-F238E27FC236}">
                <a16:creationId xmlns:a16="http://schemas.microsoft.com/office/drawing/2014/main" id="{8876CCB4-7731-95D7-65C4-A9A9DD041851}"/>
              </a:ext>
            </a:extLst>
          </p:cNvPr>
          <p:cNvSpPr txBox="1"/>
          <p:nvPr/>
        </p:nvSpPr>
        <p:spPr>
          <a:xfrm>
            <a:off x="401638" y="4953000"/>
            <a:ext cx="1963737" cy="584200"/>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Development and training opportunities</a:t>
            </a:r>
          </a:p>
        </p:txBody>
      </p:sp>
      <p:grpSp>
        <p:nvGrpSpPr>
          <p:cNvPr id="69647" name="Group 69">
            <a:extLst>
              <a:ext uri="{FF2B5EF4-FFF2-40B4-BE49-F238E27FC236}">
                <a16:creationId xmlns:a16="http://schemas.microsoft.com/office/drawing/2014/main" id="{BA684741-1770-E0F5-4439-960F5BE134EC}"/>
              </a:ext>
            </a:extLst>
          </p:cNvPr>
          <p:cNvGrpSpPr>
            <a:grpSpLocks/>
          </p:cNvGrpSpPr>
          <p:nvPr/>
        </p:nvGrpSpPr>
        <p:grpSpPr bwMode="auto">
          <a:xfrm>
            <a:off x="1225550" y="2254250"/>
            <a:ext cx="6602413" cy="3822700"/>
            <a:chOff x="1226134" y="2254052"/>
            <a:chExt cx="6601415" cy="3822483"/>
          </a:xfrm>
        </p:grpSpPr>
        <p:cxnSp>
          <p:nvCxnSpPr>
            <p:cNvPr id="23" name="Straight Arrow Connector 22">
              <a:extLst>
                <a:ext uri="{FF2B5EF4-FFF2-40B4-BE49-F238E27FC236}">
                  <a16:creationId xmlns:a16="http://schemas.microsoft.com/office/drawing/2014/main" id="{B3569753-4B48-5E2A-C8A4-EB1C96CC47D7}"/>
                </a:ext>
              </a:extLst>
            </p:cNvPr>
            <p:cNvCxnSpPr>
              <a:stCxn id="7" idx="3"/>
            </p:cNvCxnSpPr>
            <p:nvPr/>
          </p:nvCxnSpPr>
          <p:spPr>
            <a:xfrm flipV="1">
              <a:off x="3792734" y="2254052"/>
              <a:ext cx="4018942" cy="22224"/>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34BC2DEC-A9E6-B27A-3FB6-E43B4CEEF5F0}"/>
                </a:ext>
              </a:extLst>
            </p:cNvPr>
            <p:cNvCxnSpPr/>
            <p:nvPr/>
          </p:nvCxnSpPr>
          <p:spPr>
            <a:xfrm>
              <a:off x="7827549" y="2255640"/>
              <a:ext cx="0" cy="896886"/>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22227958-D582-58ED-CAE9-3D45B1D907F2}"/>
                </a:ext>
              </a:extLst>
            </p:cNvPr>
            <p:cNvCxnSpPr/>
            <p:nvPr/>
          </p:nvCxnSpPr>
          <p:spPr>
            <a:xfrm flipV="1">
              <a:off x="3048309" y="2846156"/>
              <a:ext cx="3453878" cy="15874"/>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92FDEE30-E36F-C583-9221-CFEE2C1D1F3E}"/>
                </a:ext>
              </a:extLst>
            </p:cNvPr>
            <p:cNvCxnSpPr/>
            <p:nvPr/>
          </p:nvCxnSpPr>
          <p:spPr>
            <a:xfrm>
              <a:off x="6492663" y="2857268"/>
              <a:ext cx="0" cy="777831"/>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2F64B7B3-1518-01F8-6FA7-BEDB1B828BE5}"/>
                </a:ext>
              </a:extLst>
            </p:cNvPr>
            <p:cNvCxnSpPr/>
            <p:nvPr/>
          </p:nvCxnSpPr>
          <p:spPr>
            <a:xfrm flipV="1">
              <a:off x="3481631" y="3623987"/>
              <a:ext cx="1707892" cy="7937"/>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9BA778EA-68C0-7B3B-DC32-9B5D688FD2E3}"/>
                </a:ext>
              </a:extLst>
            </p:cNvPr>
            <p:cNvCxnSpPr/>
            <p:nvPr/>
          </p:nvCxnSpPr>
          <p:spPr>
            <a:xfrm>
              <a:off x="5178411" y="3612875"/>
              <a:ext cx="0" cy="1084201"/>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61C1CEC3-DE61-B32C-9C54-CF006BF96EEA}"/>
                </a:ext>
              </a:extLst>
            </p:cNvPr>
            <p:cNvCxnSpPr/>
            <p:nvPr/>
          </p:nvCxnSpPr>
          <p:spPr>
            <a:xfrm>
              <a:off x="3316556" y="4116084"/>
              <a:ext cx="547604" cy="0"/>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ACDC35CF-222F-4422-095F-2E337534C7F9}"/>
                </a:ext>
              </a:extLst>
            </p:cNvPr>
            <p:cNvCxnSpPr/>
            <p:nvPr/>
          </p:nvCxnSpPr>
          <p:spPr>
            <a:xfrm>
              <a:off x="3853050" y="4116084"/>
              <a:ext cx="0" cy="1511214"/>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1753922F-2521-ED51-DB7D-C2FE65F99FE7}"/>
                </a:ext>
              </a:extLst>
            </p:cNvPr>
            <p:cNvCxnSpPr/>
            <p:nvPr/>
          </p:nvCxnSpPr>
          <p:spPr>
            <a:xfrm>
              <a:off x="2386422" y="4576433"/>
              <a:ext cx="165075" cy="0"/>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8CCB681B-0A3F-CF50-C235-AF122CB7D8CB}"/>
                </a:ext>
              </a:extLst>
            </p:cNvPr>
            <p:cNvCxnSpPr/>
            <p:nvPr/>
          </p:nvCxnSpPr>
          <p:spPr>
            <a:xfrm>
              <a:off x="2540385" y="4576433"/>
              <a:ext cx="0" cy="1390571"/>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13FB291-E0B8-2B4B-B530-19CA22BB500F}"/>
                </a:ext>
              </a:extLst>
            </p:cNvPr>
            <p:cNvCxnSpPr/>
            <p:nvPr/>
          </p:nvCxnSpPr>
          <p:spPr>
            <a:xfrm>
              <a:off x="1226134" y="5562214"/>
              <a:ext cx="0" cy="514321"/>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78" name="TextBox 77">
            <a:extLst>
              <a:ext uri="{FF2B5EF4-FFF2-40B4-BE49-F238E27FC236}">
                <a16:creationId xmlns:a16="http://schemas.microsoft.com/office/drawing/2014/main" id="{D7A1D191-3D0B-4AAB-C085-F7C2309952C1}"/>
              </a:ext>
            </a:extLst>
          </p:cNvPr>
          <p:cNvSpPr txBox="1"/>
          <p:nvPr/>
        </p:nvSpPr>
        <p:spPr>
          <a:xfrm>
            <a:off x="8220075" y="4935538"/>
            <a:ext cx="762000" cy="339725"/>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10%</a:t>
            </a:r>
          </a:p>
        </p:txBody>
      </p:sp>
      <p:sp>
        <p:nvSpPr>
          <p:cNvPr id="79" name="TextBox 78">
            <a:extLst>
              <a:ext uri="{FF2B5EF4-FFF2-40B4-BE49-F238E27FC236}">
                <a16:creationId xmlns:a16="http://schemas.microsoft.com/office/drawing/2014/main" id="{0A454A39-0473-2A52-8CF7-1E43321CF694}"/>
              </a:ext>
            </a:extLst>
          </p:cNvPr>
          <p:cNvSpPr txBox="1"/>
          <p:nvPr/>
        </p:nvSpPr>
        <p:spPr>
          <a:xfrm>
            <a:off x="8220075" y="5845175"/>
            <a:ext cx="762000" cy="338138"/>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0%</a:t>
            </a:r>
          </a:p>
        </p:txBody>
      </p:sp>
      <p:sp>
        <p:nvSpPr>
          <p:cNvPr id="82" name="TextBox 81">
            <a:extLst>
              <a:ext uri="{FF2B5EF4-FFF2-40B4-BE49-F238E27FC236}">
                <a16:creationId xmlns:a16="http://schemas.microsoft.com/office/drawing/2014/main" id="{EE8A81E6-DA2D-0867-7ED9-96BF2A55689F}"/>
              </a:ext>
            </a:extLst>
          </p:cNvPr>
          <p:cNvSpPr txBox="1"/>
          <p:nvPr/>
        </p:nvSpPr>
        <p:spPr>
          <a:xfrm>
            <a:off x="8220075" y="3063875"/>
            <a:ext cx="762000" cy="338138"/>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30%</a:t>
            </a:r>
          </a:p>
        </p:txBody>
      </p:sp>
      <p:sp>
        <p:nvSpPr>
          <p:cNvPr id="83" name="TextBox 82">
            <a:extLst>
              <a:ext uri="{FF2B5EF4-FFF2-40B4-BE49-F238E27FC236}">
                <a16:creationId xmlns:a16="http://schemas.microsoft.com/office/drawing/2014/main" id="{E2C83914-BC5E-332A-A9BC-FDA8FFA4A3FB}"/>
              </a:ext>
            </a:extLst>
          </p:cNvPr>
          <p:cNvSpPr txBox="1"/>
          <p:nvPr/>
        </p:nvSpPr>
        <p:spPr>
          <a:xfrm>
            <a:off x="8220075" y="3962400"/>
            <a:ext cx="762000" cy="338138"/>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20%</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908A9928-777A-E4AF-9FE6-9F7889C1F2F6}"/>
              </a:ext>
            </a:extLst>
          </p:cNvPr>
          <p:cNvCxnSpPr/>
          <p:nvPr/>
        </p:nvCxnSpPr>
        <p:spPr>
          <a:xfrm>
            <a:off x="0" y="4371975"/>
            <a:ext cx="9144000" cy="0"/>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70C818C-985B-AFA7-92F7-07B57C990471}"/>
              </a:ext>
            </a:extLst>
          </p:cNvPr>
          <p:cNvCxnSpPr/>
          <p:nvPr/>
        </p:nvCxnSpPr>
        <p:spPr>
          <a:xfrm>
            <a:off x="0" y="5295900"/>
            <a:ext cx="9144000" cy="0"/>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AE969C7B-1C30-9740-6BFA-9EA6F96FF026}"/>
              </a:ext>
            </a:extLst>
          </p:cNvPr>
          <p:cNvCxnSpPr/>
          <p:nvPr/>
        </p:nvCxnSpPr>
        <p:spPr>
          <a:xfrm>
            <a:off x="0" y="3449638"/>
            <a:ext cx="9144000" cy="0"/>
          </a:xfrm>
          <a:prstGeom prst="line">
            <a:avLst/>
          </a:prstGeom>
          <a:ln w="12700" cmpd="sng">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A3206810-A9E1-7960-A7FD-B3901013F122}"/>
              </a:ext>
            </a:extLst>
          </p:cNvPr>
          <p:cNvCxnSpPr/>
          <p:nvPr/>
        </p:nvCxnSpPr>
        <p:spPr>
          <a:xfrm>
            <a:off x="0" y="6199188"/>
            <a:ext cx="9144000" cy="0"/>
          </a:xfrm>
          <a:prstGeom prst="line">
            <a:avLst/>
          </a:prstGeom>
          <a:ln w="12700" cmpd="sng">
            <a:solidFill>
              <a:schemeClr val="tx2"/>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70662" name="Chart 2">
            <a:extLst>
              <a:ext uri="{FF2B5EF4-FFF2-40B4-BE49-F238E27FC236}">
                <a16:creationId xmlns:a16="http://schemas.microsoft.com/office/drawing/2014/main" id="{97CFEC67-6CEF-A183-4EB5-08A75E51BCB6}"/>
              </a:ext>
            </a:extLst>
          </p:cNvPr>
          <p:cNvGraphicFramePr>
            <a:graphicFrameLocks/>
          </p:cNvGraphicFramePr>
          <p:nvPr/>
        </p:nvGraphicFramePr>
        <p:xfrm>
          <a:off x="328613" y="1343025"/>
          <a:ext cx="8393112" cy="5164138"/>
        </p:xfrm>
        <a:graphic>
          <a:graphicData uri="http://schemas.openxmlformats.org/presentationml/2006/ole">
            <mc:AlternateContent xmlns:mc="http://schemas.openxmlformats.org/markup-compatibility/2006">
              <mc:Choice xmlns:v="urn:schemas-microsoft-com:vml" Requires="v">
                <p:oleObj r:id="rId3" imgW="8743950" imgH="5378450" progId="Excel.Chart.8">
                  <p:embed/>
                </p:oleObj>
              </mc:Choice>
              <mc:Fallback>
                <p:oleObj r:id="rId3" imgW="8743950" imgH="5378450" progId="Excel.Chart.8">
                  <p:embed/>
                  <p:pic>
                    <p:nvPicPr>
                      <p:cNvPr id="0" name="Char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1343025"/>
                        <a:ext cx="8393112"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a:extLst>
              <a:ext uri="{FF2B5EF4-FFF2-40B4-BE49-F238E27FC236}">
                <a16:creationId xmlns:a16="http://schemas.microsoft.com/office/drawing/2014/main" id="{B222BF2E-0718-CD6C-696F-1D3BA3646821}"/>
              </a:ext>
            </a:extLst>
          </p:cNvPr>
          <p:cNvSpPr txBox="1"/>
          <p:nvPr/>
        </p:nvSpPr>
        <p:spPr>
          <a:xfrm>
            <a:off x="406400" y="1292225"/>
            <a:ext cx="7435850" cy="523875"/>
          </a:xfrm>
          <a:prstGeom prst="rect">
            <a:avLst/>
          </a:prstGeom>
          <a:noFill/>
        </p:spPr>
        <p:txBody>
          <a:bodyPr>
            <a:spAutoFit/>
          </a:bodyPr>
          <a:lstStyle/>
          <a:p>
            <a:pPr eaLnBrk="1" hangingPunct="1">
              <a:defRPr/>
            </a:pPr>
            <a:r>
              <a:rPr lang="en-US" sz="2800" dirty="0">
                <a:solidFill>
                  <a:schemeClr val="bg1">
                    <a:lumMod val="50000"/>
                  </a:schemeClr>
                </a:solidFill>
                <a:latin typeface="Georgia" pitchFamily="18" charset="0"/>
                <a:ea typeface="ヒラギノ角ゴ Pro W3" pitchFamily="-84" charset="-128"/>
              </a:rPr>
              <a:t>Why do you </a:t>
            </a:r>
            <a:r>
              <a:rPr lang="en-US" sz="2800" b="1" dirty="0">
                <a:solidFill>
                  <a:schemeClr val="accent1"/>
                </a:solidFill>
                <a:latin typeface="Georgia" pitchFamily="18" charset="0"/>
                <a:ea typeface="ヒラギノ角ゴ Pro W3" pitchFamily="-84" charset="-128"/>
              </a:rPr>
              <a:t>stay with Rotary?</a:t>
            </a:r>
          </a:p>
        </p:txBody>
      </p:sp>
      <p:sp>
        <p:nvSpPr>
          <p:cNvPr id="7" name="TextBox 6">
            <a:extLst>
              <a:ext uri="{FF2B5EF4-FFF2-40B4-BE49-F238E27FC236}">
                <a16:creationId xmlns:a16="http://schemas.microsoft.com/office/drawing/2014/main" id="{0B4ED988-0FA5-BCE4-8C6B-68EB19CB24CB}"/>
              </a:ext>
            </a:extLst>
          </p:cNvPr>
          <p:cNvSpPr txBox="1"/>
          <p:nvPr/>
        </p:nvSpPr>
        <p:spPr>
          <a:xfrm>
            <a:off x="409575" y="2090738"/>
            <a:ext cx="3382963" cy="369887"/>
          </a:xfrm>
          <a:prstGeom prst="rect">
            <a:avLst/>
          </a:prstGeom>
          <a:noFill/>
        </p:spPr>
        <p:txBody>
          <a:bodyPr wrap="none">
            <a:spAutoFit/>
          </a:bodyPr>
          <a:lstStyle/>
          <a:p>
            <a:pPr eaLnBrk="1" hangingPunct="1">
              <a:defRPr/>
            </a:pPr>
            <a:r>
              <a:rPr lang="en-US" sz="1800" b="1" dirty="0">
                <a:solidFill>
                  <a:schemeClr val="accent5"/>
                </a:solidFill>
                <a:latin typeface="Arial Narrow" panose="020B0606020202030204" pitchFamily="34" charset="0"/>
                <a:ea typeface="ヒラギノ角ゴ Pro W3" pitchFamily="-84" charset="-128"/>
              </a:rPr>
              <a:t>To positively impact my community</a:t>
            </a:r>
          </a:p>
        </p:txBody>
      </p:sp>
      <p:sp>
        <p:nvSpPr>
          <p:cNvPr id="18" name="TextBox 17">
            <a:extLst>
              <a:ext uri="{FF2B5EF4-FFF2-40B4-BE49-F238E27FC236}">
                <a16:creationId xmlns:a16="http://schemas.microsoft.com/office/drawing/2014/main" id="{6939F8BE-DB29-C666-5A9E-36A03B5CF09C}"/>
              </a:ext>
            </a:extLst>
          </p:cNvPr>
          <p:cNvSpPr txBox="1"/>
          <p:nvPr/>
        </p:nvSpPr>
        <p:spPr>
          <a:xfrm>
            <a:off x="423863" y="2693988"/>
            <a:ext cx="2762250" cy="368300"/>
          </a:xfrm>
          <a:prstGeom prst="rect">
            <a:avLst/>
          </a:prstGeom>
          <a:noFill/>
        </p:spPr>
        <p:txBody>
          <a:bodyPr>
            <a:spAutoFit/>
          </a:bodyPr>
          <a:lstStyle/>
          <a:p>
            <a:pPr eaLnBrk="1" hangingPunct="1">
              <a:defRPr/>
            </a:pPr>
            <a:r>
              <a:rPr lang="en-US" sz="1800" b="1" dirty="0">
                <a:solidFill>
                  <a:schemeClr val="accent5"/>
                </a:solidFill>
                <a:latin typeface="Arial Narrow" panose="020B0606020202030204" pitchFamily="34" charset="0"/>
                <a:ea typeface="ヒラギノ角ゴ Pro W3" pitchFamily="-84" charset="-128"/>
              </a:rPr>
              <a:t>Friendship and fellowship</a:t>
            </a:r>
          </a:p>
        </p:txBody>
      </p:sp>
      <p:sp>
        <p:nvSpPr>
          <p:cNvPr id="25" name="TextBox 24">
            <a:extLst>
              <a:ext uri="{FF2B5EF4-FFF2-40B4-BE49-F238E27FC236}">
                <a16:creationId xmlns:a16="http://schemas.microsoft.com/office/drawing/2014/main" id="{709522ED-B1AC-62B0-C8C3-47B4A322CA3D}"/>
              </a:ext>
            </a:extLst>
          </p:cNvPr>
          <p:cNvSpPr txBox="1"/>
          <p:nvPr/>
        </p:nvSpPr>
        <p:spPr>
          <a:xfrm>
            <a:off x="423863" y="3305175"/>
            <a:ext cx="3057525" cy="584200"/>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Professional networking/</a:t>
            </a:r>
            <a:br>
              <a:rPr lang="en-US" sz="1600" dirty="0">
                <a:solidFill>
                  <a:schemeClr val="tx2">
                    <a:lumMod val="75000"/>
                  </a:schemeClr>
                </a:solidFill>
                <a:latin typeface="Arial Narrow" panose="020B0606020202030204" pitchFamily="34" charset="0"/>
                <a:ea typeface="ヒラギノ角ゴ Pro W3" pitchFamily="-84" charset="-128"/>
              </a:rPr>
            </a:br>
            <a:r>
              <a:rPr lang="en-US" sz="1600" dirty="0">
                <a:solidFill>
                  <a:schemeClr val="tx2">
                    <a:lumMod val="75000"/>
                  </a:schemeClr>
                </a:solidFill>
                <a:latin typeface="Arial Narrow" panose="020B0606020202030204" pitchFamily="34" charset="0"/>
                <a:ea typeface="ヒラギノ角ゴ Pro W3" pitchFamily="-84" charset="-128"/>
              </a:rPr>
              <a:t>business development opportunities</a:t>
            </a:r>
          </a:p>
        </p:txBody>
      </p:sp>
      <p:sp>
        <p:nvSpPr>
          <p:cNvPr id="30" name="TextBox 29">
            <a:extLst>
              <a:ext uri="{FF2B5EF4-FFF2-40B4-BE49-F238E27FC236}">
                <a16:creationId xmlns:a16="http://schemas.microsoft.com/office/drawing/2014/main" id="{277D9FCC-F479-4040-0147-F94765F17CDD}"/>
              </a:ext>
            </a:extLst>
          </p:cNvPr>
          <p:cNvSpPr txBox="1"/>
          <p:nvPr/>
        </p:nvSpPr>
        <p:spPr>
          <a:xfrm>
            <a:off x="423863" y="3941763"/>
            <a:ext cx="3711575" cy="338137"/>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To have a positive impact globally</a:t>
            </a:r>
          </a:p>
        </p:txBody>
      </p:sp>
      <p:sp>
        <p:nvSpPr>
          <p:cNvPr id="31" name="TextBox 30">
            <a:extLst>
              <a:ext uri="{FF2B5EF4-FFF2-40B4-BE49-F238E27FC236}">
                <a16:creationId xmlns:a16="http://schemas.microsoft.com/office/drawing/2014/main" id="{9B7A01BE-C022-0F0B-2601-F7BD23383487}"/>
              </a:ext>
            </a:extLst>
          </p:cNvPr>
          <p:cNvSpPr txBox="1"/>
          <p:nvPr/>
        </p:nvSpPr>
        <p:spPr>
          <a:xfrm>
            <a:off x="423863" y="4402138"/>
            <a:ext cx="3711575" cy="584200"/>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Potential for personal/</a:t>
            </a:r>
            <a:br>
              <a:rPr lang="en-US" sz="1600" dirty="0">
                <a:solidFill>
                  <a:schemeClr val="tx2">
                    <a:lumMod val="75000"/>
                  </a:schemeClr>
                </a:solidFill>
                <a:latin typeface="Arial Narrow" panose="020B0606020202030204" pitchFamily="34" charset="0"/>
                <a:ea typeface="ヒラギノ角ゴ Pro W3" pitchFamily="-84" charset="-128"/>
              </a:rPr>
            </a:br>
            <a:r>
              <a:rPr lang="en-US" sz="1600" dirty="0">
                <a:solidFill>
                  <a:schemeClr val="tx2">
                    <a:lumMod val="75000"/>
                  </a:schemeClr>
                </a:solidFill>
                <a:latin typeface="Arial Narrow" panose="020B0606020202030204" pitchFamily="34" charset="0"/>
                <a:ea typeface="ヒラギノ角ゴ Pro W3" pitchFamily="-84" charset="-128"/>
              </a:rPr>
              <a:t>professional recognition</a:t>
            </a:r>
          </a:p>
        </p:txBody>
      </p:sp>
      <p:sp>
        <p:nvSpPr>
          <p:cNvPr id="32" name="TextBox 31">
            <a:extLst>
              <a:ext uri="{FF2B5EF4-FFF2-40B4-BE49-F238E27FC236}">
                <a16:creationId xmlns:a16="http://schemas.microsoft.com/office/drawing/2014/main" id="{98119BC4-C360-64A0-19B1-2A6FC927579C}"/>
              </a:ext>
            </a:extLst>
          </p:cNvPr>
          <p:cNvSpPr txBox="1"/>
          <p:nvPr/>
        </p:nvSpPr>
        <p:spPr>
          <a:xfrm>
            <a:off x="423863" y="5037138"/>
            <a:ext cx="1941512" cy="584200"/>
          </a:xfrm>
          <a:prstGeom prst="rect">
            <a:avLst/>
          </a:prstGeom>
          <a:noFill/>
        </p:spPr>
        <p:txBody>
          <a:bodyPr>
            <a:spAutoFit/>
          </a:bodyPr>
          <a:lstStyle/>
          <a:p>
            <a:pPr eaLnBrk="1" hangingPunct="1">
              <a:defRPr/>
            </a:pPr>
            <a:r>
              <a:rPr lang="en-US" sz="1600" dirty="0">
                <a:solidFill>
                  <a:schemeClr val="tx2">
                    <a:lumMod val="75000"/>
                  </a:schemeClr>
                </a:solidFill>
                <a:latin typeface="Arial Narrow" panose="020B0606020202030204" pitchFamily="34" charset="0"/>
                <a:ea typeface="ヒラギノ角ゴ Pro W3" pitchFamily="-84" charset="-128"/>
              </a:rPr>
              <a:t>Development and training opportunities</a:t>
            </a:r>
          </a:p>
        </p:txBody>
      </p:sp>
      <p:grpSp>
        <p:nvGrpSpPr>
          <p:cNvPr id="70670" name="Group 16">
            <a:extLst>
              <a:ext uri="{FF2B5EF4-FFF2-40B4-BE49-F238E27FC236}">
                <a16:creationId xmlns:a16="http://schemas.microsoft.com/office/drawing/2014/main" id="{005905A5-B398-0825-6E02-2029116CD610}"/>
              </a:ext>
            </a:extLst>
          </p:cNvPr>
          <p:cNvGrpSpPr>
            <a:grpSpLocks/>
          </p:cNvGrpSpPr>
          <p:nvPr/>
        </p:nvGrpSpPr>
        <p:grpSpPr bwMode="auto">
          <a:xfrm>
            <a:off x="1598613" y="2255838"/>
            <a:ext cx="6600825" cy="3863975"/>
            <a:chOff x="1598353" y="2255435"/>
            <a:chExt cx="6601415" cy="3864895"/>
          </a:xfrm>
        </p:grpSpPr>
        <p:cxnSp>
          <p:nvCxnSpPr>
            <p:cNvPr id="23" name="Straight Arrow Connector 22">
              <a:extLst>
                <a:ext uri="{FF2B5EF4-FFF2-40B4-BE49-F238E27FC236}">
                  <a16:creationId xmlns:a16="http://schemas.microsoft.com/office/drawing/2014/main" id="{41F868D1-3B67-CAA9-9BF4-E6B1058CFE59}"/>
                </a:ext>
              </a:extLst>
            </p:cNvPr>
            <p:cNvCxnSpPr>
              <a:stCxn id="7" idx="3"/>
            </p:cNvCxnSpPr>
            <p:nvPr/>
          </p:nvCxnSpPr>
          <p:spPr>
            <a:xfrm flipV="1">
              <a:off x="3792474" y="2260198"/>
              <a:ext cx="4391417" cy="15879"/>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217BBB9D-168C-D443-8CD9-0F1855E2F917}"/>
                </a:ext>
              </a:extLst>
            </p:cNvPr>
            <p:cNvCxnSpPr/>
            <p:nvPr/>
          </p:nvCxnSpPr>
          <p:spPr>
            <a:xfrm>
              <a:off x="8199768" y="2255435"/>
              <a:ext cx="0" cy="809818"/>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EC210240-EB03-D82B-FDEC-312C1EC628A4}"/>
                </a:ext>
              </a:extLst>
            </p:cNvPr>
            <p:cNvCxnSpPr>
              <a:stCxn id="18" idx="3"/>
            </p:cNvCxnSpPr>
            <p:nvPr/>
          </p:nvCxnSpPr>
          <p:spPr>
            <a:xfrm flipV="1">
              <a:off x="3185995" y="2844537"/>
              <a:ext cx="3689680" cy="33346"/>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E6E2764-B73C-D049-3A9F-DE05F7C18F40}"/>
                </a:ext>
              </a:extLst>
            </p:cNvPr>
            <p:cNvCxnSpPr/>
            <p:nvPr/>
          </p:nvCxnSpPr>
          <p:spPr>
            <a:xfrm>
              <a:off x="3481296" y="3632125"/>
              <a:ext cx="2057584" cy="0"/>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ABFE232-09F7-04C7-E4CB-A9AD40215EA0}"/>
                </a:ext>
              </a:extLst>
            </p:cNvPr>
            <p:cNvCxnSpPr/>
            <p:nvPr/>
          </p:nvCxnSpPr>
          <p:spPr>
            <a:xfrm>
              <a:off x="5549993" y="3613070"/>
              <a:ext cx="0" cy="2321478"/>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548FF58E-D90B-D985-0279-2F10B86BD907}"/>
                </a:ext>
              </a:extLst>
            </p:cNvPr>
            <p:cNvCxnSpPr/>
            <p:nvPr/>
          </p:nvCxnSpPr>
          <p:spPr>
            <a:xfrm>
              <a:off x="3317769" y="4116428"/>
              <a:ext cx="919245" cy="0"/>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D1D3937B-6FA2-5534-287C-13F0BAD68B2F}"/>
                </a:ext>
              </a:extLst>
            </p:cNvPr>
            <p:cNvCxnSpPr/>
            <p:nvPr/>
          </p:nvCxnSpPr>
          <p:spPr>
            <a:xfrm>
              <a:off x="4237014" y="4116428"/>
              <a:ext cx="0" cy="963841"/>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97CB1AD2-FB5D-A3F3-1008-D780EC89EE9A}"/>
                </a:ext>
              </a:extLst>
            </p:cNvPr>
            <p:cNvCxnSpPr/>
            <p:nvPr/>
          </p:nvCxnSpPr>
          <p:spPr>
            <a:xfrm>
              <a:off x="2385823" y="4576913"/>
              <a:ext cx="525509" cy="0"/>
            </a:xfrm>
            <a:prstGeom prst="straightConnector1">
              <a:avLst/>
            </a:prstGeom>
            <a:ln w="19050" cmpd="sng">
              <a:solidFill>
                <a:schemeClr val="tx1"/>
              </a:solidFill>
              <a:prstDash val="sysDot"/>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32ECA22C-5EE2-D784-AEFB-7DD163A0C6E1}"/>
                </a:ext>
              </a:extLst>
            </p:cNvPr>
            <p:cNvCxnSpPr/>
            <p:nvPr/>
          </p:nvCxnSpPr>
          <p:spPr>
            <a:xfrm>
              <a:off x="2911332" y="4576913"/>
              <a:ext cx="0" cy="1543417"/>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AA97C1AB-CC18-B9C3-8293-D5DC1B2CF705}"/>
                </a:ext>
              </a:extLst>
            </p:cNvPr>
            <p:cNvCxnSpPr/>
            <p:nvPr/>
          </p:nvCxnSpPr>
          <p:spPr>
            <a:xfrm>
              <a:off x="1598353" y="5561397"/>
              <a:ext cx="0" cy="514472"/>
            </a:xfrm>
            <a:prstGeom prst="straightConnector1">
              <a:avLst/>
            </a:prstGeom>
            <a:ln w="19050" cmpd="sng">
              <a:solidFill>
                <a:schemeClr val="tx1"/>
              </a:solidFill>
              <a:prstDash val="sysDot"/>
              <a:headEnd type="none"/>
              <a:tailEnd type="oval" w="med" len="med"/>
            </a:ln>
            <a:effectLst/>
          </p:spPr>
          <p:style>
            <a:lnRef idx="2">
              <a:schemeClr val="accent1"/>
            </a:lnRef>
            <a:fillRef idx="0">
              <a:schemeClr val="accent1"/>
            </a:fillRef>
            <a:effectRef idx="1">
              <a:schemeClr val="accent1"/>
            </a:effectRef>
            <a:fontRef idx="minor">
              <a:schemeClr val="tx1"/>
            </a:fontRef>
          </p:style>
        </p:cxnSp>
      </p:grpSp>
      <p:sp>
        <p:nvSpPr>
          <p:cNvPr id="78" name="TextBox 77">
            <a:extLst>
              <a:ext uri="{FF2B5EF4-FFF2-40B4-BE49-F238E27FC236}">
                <a16:creationId xmlns:a16="http://schemas.microsoft.com/office/drawing/2014/main" id="{4543D12D-2B9E-66DE-AF6B-A9EB4E528F44}"/>
              </a:ext>
            </a:extLst>
          </p:cNvPr>
          <p:cNvSpPr txBox="1"/>
          <p:nvPr/>
        </p:nvSpPr>
        <p:spPr>
          <a:xfrm>
            <a:off x="8220075" y="4935538"/>
            <a:ext cx="762000" cy="339725"/>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10%</a:t>
            </a:r>
          </a:p>
        </p:txBody>
      </p:sp>
      <p:sp>
        <p:nvSpPr>
          <p:cNvPr id="79" name="TextBox 78">
            <a:extLst>
              <a:ext uri="{FF2B5EF4-FFF2-40B4-BE49-F238E27FC236}">
                <a16:creationId xmlns:a16="http://schemas.microsoft.com/office/drawing/2014/main" id="{66E06945-5712-D120-BC5E-766EF9EE2662}"/>
              </a:ext>
            </a:extLst>
          </p:cNvPr>
          <p:cNvSpPr txBox="1"/>
          <p:nvPr/>
        </p:nvSpPr>
        <p:spPr>
          <a:xfrm>
            <a:off x="8220075" y="5845175"/>
            <a:ext cx="762000" cy="338138"/>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0%</a:t>
            </a:r>
          </a:p>
        </p:txBody>
      </p:sp>
      <p:sp>
        <p:nvSpPr>
          <p:cNvPr id="82" name="TextBox 81">
            <a:extLst>
              <a:ext uri="{FF2B5EF4-FFF2-40B4-BE49-F238E27FC236}">
                <a16:creationId xmlns:a16="http://schemas.microsoft.com/office/drawing/2014/main" id="{90466962-D137-5BFB-B8FB-1628A2FDF639}"/>
              </a:ext>
            </a:extLst>
          </p:cNvPr>
          <p:cNvSpPr txBox="1"/>
          <p:nvPr/>
        </p:nvSpPr>
        <p:spPr>
          <a:xfrm>
            <a:off x="8220075" y="3063875"/>
            <a:ext cx="762000" cy="338138"/>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30%</a:t>
            </a:r>
          </a:p>
        </p:txBody>
      </p:sp>
      <p:sp>
        <p:nvSpPr>
          <p:cNvPr id="83" name="TextBox 82">
            <a:extLst>
              <a:ext uri="{FF2B5EF4-FFF2-40B4-BE49-F238E27FC236}">
                <a16:creationId xmlns:a16="http://schemas.microsoft.com/office/drawing/2014/main" id="{5D5B54F9-0FD9-9466-B45F-1BF63358F1A2}"/>
              </a:ext>
            </a:extLst>
          </p:cNvPr>
          <p:cNvSpPr txBox="1"/>
          <p:nvPr/>
        </p:nvSpPr>
        <p:spPr>
          <a:xfrm>
            <a:off x="8220075" y="3962400"/>
            <a:ext cx="762000" cy="338138"/>
          </a:xfrm>
          <a:prstGeom prst="rect">
            <a:avLst/>
          </a:prstGeom>
          <a:noFill/>
        </p:spPr>
        <p:txBody>
          <a:bodyPr lIns="0" rIns="0">
            <a:spAutoFit/>
          </a:bodyPr>
          <a:lstStyle/>
          <a:p>
            <a:pPr algn="r" eaLnBrk="1" hangingPunct="1">
              <a:defRPr/>
            </a:pPr>
            <a:r>
              <a:rPr lang="en-US" sz="1600" dirty="0">
                <a:solidFill>
                  <a:schemeClr val="bg1">
                    <a:lumMod val="75000"/>
                  </a:schemeClr>
                </a:solidFill>
                <a:ea typeface="ヒラギノ角ゴ Pro W3" pitchFamily="-84" charset="-128"/>
              </a:rPr>
              <a:t>20%</a:t>
            </a:r>
          </a:p>
        </p:txBody>
      </p:sp>
      <p:sp>
        <p:nvSpPr>
          <p:cNvPr id="70675" name="Title 4">
            <a:extLst>
              <a:ext uri="{FF2B5EF4-FFF2-40B4-BE49-F238E27FC236}">
                <a16:creationId xmlns:a16="http://schemas.microsoft.com/office/drawing/2014/main" id="{F318BF7B-BE7B-6DF6-5191-3CD782B914C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a:latin typeface="Arial Narrow" panose="020B0604020202020204" pitchFamily="34" charset="0"/>
              </a:rPr>
              <a:t>…ARE THE SAME REASONS THEY STAY ROTARIANS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6B2E423-1C18-0DC9-D106-66B22781178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4020202020204" pitchFamily="34" charset="0"/>
              </a:rPr>
              <a:t>THE PRIMARY REASONS PEOPLE LEAVE ROTARY</a:t>
            </a:r>
          </a:p>
        </p:txBody>
      </p:sp>
      <p:graphicFrame>
        <p:nvGraphicFramePr>
          <p:cNvPr id="6" name="Content Placeholder 5">
            <a:extLst>
              <a:ext uri="{FF2B5EF4-FFF2-40B4-BE49-F238E27FC236}">
                <a16:creationId xmlns:a16="http://schemas.microsoft.com/office/drawing/2014/main" id="{7B723124-3276-5FF4-DF10-4CD0B644E12F}"/>
              </a:ext>
            </a:extLst>
          </p:cNvPr>
          <p:cNvGraphicFramePr>
            <a:graphicFrameLocks noGrp="1"/>
          </p:cNvGraphicFramePr>
          <p:nvPr>
            <p:ph idx="1"/>
          </p:nvPr>
        </p:nvGraphicFramePr>
        <p:xfrm>
          <a:off x="533400" y="1295400"/>
          <a:ext cx="81534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155D1890-2B4C-EAB0-08FC-2937DD2E1B5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4020202020204" pitchFamily="34" charset="0"/>
              </a:rPr>
              <a:t>THERE IS NO EASY ANSWER</a:t>
            </a:r>
          </a:p>
        </p:txBody>
      </p:sp>
      <p:pic>
        <p:nvPicPr>
          <p:cNvPr id="72707" name="Picture 2">
            <a:extLst>
              <a:ext uri="{FF2B5EF4-FFF2-40B4-BE49-F238E27FC236}">
                <a16:creationId xmlns:a16="http://schemas.microsoft.com/office/drawing/2014/main" id="{5A833FC6-E98E-AB5E-0B41-BEBB8598C0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6764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4CB21E98-85AF-5D75-13A2-736294ADD79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4020202020204" pitchFamily="34" charset="0"/>
              </a:rPr>
              <a:t>WHAT IS OUR VALUE PROPOSITION?</a:t>
            </a:r>
          </a:p>
        </p:txBody>
      </p:sp>
      <p:pic>
        <p:nvPicPr>
          <p:cNvPr id="73731" name="Content Placeholder 3" descr="workplace-relationships.jpg">
            <a:extLst>
              <a:ext uri="{FF2B5EF4-FFF2-40B4-BE49-F238E27FC236}">
                <a16:creationId xmlns:a16="http://schemas.microsoft.com/office/drawing/2014/main" id="{A396EFB8-44B4-5F8A-3FB9-376D2A4FA73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0641" r="-10641"/>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DC3D6A6D-FE3B-86C0-5664-2E1F3E8F6EC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4020202020204" pitchFamily="34" charset="0"/>
              </a:rPr>
              <a:t>MAKE IT FUN!</a:t>
            </a:r>
          </a:p>
        </p:txBody>
      </p:sp>
      <p:pic>
        <p:nvPicPr>
          <p:cNvPr id="74755" name="Picture 4" descr="15055861_10154749495593708_742696294788892781_n.jpg">
            <a:extLst>
              <a:ext uri="{FF2B5EF4-FFF2-40B4-BE49-F238E27FC236}">
                <a16:creationId xmlns:a16="http://schemas.microsoft.com/office/drawing/2014/main" id="{6AFF89DC-2808-4E14-5957-66799EBFB9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80279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A0F2A76F-F0B7-15BA-67EA-E939F9FC9985}"/>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4020202020204" pitchFamily="34" charset="0"/>
              </a:rPr>
              <a:t>WHO SHOULD JOIN? IDENTIFIYING OUR PROSPECTS</a:t>
            </a:r>
          </a:p>
        </p:txBody>
      </p:sp>
      <p:pic>
        <p:nvPicPr>
          <p:cNvPr id="75779" name="Content Placeholder 3" descr="i-hero-short.jpg">
            <a:extLst>
              <a:ext uri="{FF2B5EF4-FFF2-40B4-BE49-F238E27FC236}">
                <a16:creationId xmlns:a16="http://schemas.microsoft.com/office/drawing/2014/main" id="{352125F8-BCDA-FC20-A912-701499A7B6A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2954" b="-22954"/>
          <a:stretch>
            <a:fillRect/>
          </a:stretch>
        </p:blipFill>
        <p:spPr bwMode="auto">
          <a:xfrm>
            <a:off x="457200" y="14938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F075D26E-32E1-F470-9783-3AF8A598BBF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4020202020204" pitchFamily="34" charset="0"/>
              </a:rPr>
              <a:t>WHOSE RESPONSIBILITY IS IT?</a:t>
            </a:r>
          </a:p>
        </p:txBody>
      </p:sp>
      <p:pic>
        <p:nvPicPr>
          <p:cNvPr id="76803" name="Content Placeholder 5" descr="o-INQUISITIVE-MAN-facebook.jpg">
            <a:extLst>
              <a:ext uri="{FF2B5EF4-FFF2-40B4-BE49-F238E27FC236}">
                <a16:creationId xmlns:a16="http://schemas.microsoft.com/office/drawing/2014/main" id="{E1FF9E32-3D45-AD0A-4A61-08A2B38AA2C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4996" b="-4996"/>
          <a:stretch>
            <a:fillRect/>
          </a:stretch>
        </p:blipFill>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D879F-07B3-08F3-F3C5-5C72240F106A}"/>
              </a:ext>
            </a:extLst>
          </p:cNvPr>
          <p:cNvSpPr>
            <a:spLocks noGrp="1"/>
          </p:cNvSpPr>
          <p:nvPr>
            <p:ph type="title"/>
          </p:nvPr>
        </p:nvSpPr>
        <p:spPr>
          <a:xfrm>
            <a:off x="609600" y="457200"/>
            <a:ext cx="8763000" cy="533400"/>
          </a:xfrm>
        </p:spPr>
        <p:txBody>
          <a:bodyPr/>
          <a:lstStyle/>
          <a:p>
            <a:r>
              <a:rPr lang="en-US" sz="2400" dirty="0">
                <a:latin typeface="Arial Narrow" panose="020B0604020202020204" pitchFamily="34" charset="0"/>
              </a:rPr>
              <a:t>OUR MISSION STATEMENT</a:t>
            </a:r>
          </a:p>
        </p:txBody>
      </p:sp>
      <p:sp>
        <p:nvSpPr>
          <p:cNvPr id="3" name="Content Placeholder 2">
            <a:extLst>
              <a:ext uri="{FF2B5EF4-FFF2-40B4-BE49-F238E27FC236}">
                <a16:creationId xmlns:a16="http://schemas.microsoft.com/office/drawing/2014/main" id="{7A4560C5-9422-1F1D-2E2A-6C32421D6E0C}"/>
              </a:ext>
            </a:extLst>
          </p:cNvPr>
          <p:cNvSpPr>
            <a:spLocks noGrp="1"/>
          </p:cNvSpPr>
          <p:nvPr>
            <p:ph idx="1"/>
          </p:nvPr>
        </p:nvSpPr>
        <p:spPr/>
        <p:txBody>
          <a:bodyPr/>
          <a:lstStyle/>
          <a:p>
            <a:pPr marL="0" indent="0">
              <a:buNone/>
            </a:pPr>
            <a:endParaRPr lang="en-US" b="0" i="0" dirty="0">
              <a:solidFill>
                <a:srgbClr val="040C28"/>
              </a:solidFill>
              <a:effectLst/>
              <a:latin typeface="Google Sans"/>
            </a:endParaRPr>
          </a:p>
          <a:p>
            <a:pPr marL="0" indent="0">
              <a:buNone/>
            </a:pPr>
            <a:endParaRPr lang="en-US" dirty="0">
              <a:solidFill>
                <a:srgbClr val="040C28"/>
              </a:solidFill>
              <a:latin typeface="Google Sans"/>
            </a:endParaRPr>
          </a:p>
          <a:p>
            <a:pPr marL="0" indent="0" algn="ctr">
              <a:buNone/>
            </a:pPr>
            <a:r>
              <a:rPr lang="en-US" sz="3200" b="1" i="1" dirty="0">
                <a:solidFill>
                  <a:srgbClr val="040C28"/>
                </a:solidFill>
                <a:effectLst/>
                <a:latin typeface="Google Sans"/>
              </a:rPr>
              <a:t>We provide service to others, promote integrity, and advance world understanding, goodwill, and peace through our fellowship of business, professional, and community leaders</a:t>
            </a:r>
            <a:r>
              <a:rPr lang="en-US" sz="3200" b="1" i="1" dirty="0">
                <a:solidFill>
                  <a:srgbClr val="202124"/>
                </a:solidFill>
                <a:effectLst/>
                <a:latin typeface="Google Sans"/>
              </a:rPr>
              <a:t>.</a:t>
            </a:r>
            <a:endParaRPr lang="en-US" sz="3200" b="1" i="1" dirty="0"/>
          </a:p>
        </p:txBody>
      </p:sp>
    </p:spTree>
    <p:extLst>
      <p:ext uri="{BB962C8B-B14F-4D97-AF65-F5344CB8AC3E}">
        <p14:creationId xmlns:p14="http://schemas.microsoft.com/office/powerpoint/2010/main" val="350380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C172BB6-6DD9-71C1-2C0E-6BD93DAF195A}"/>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dirty="0">
                <a:latin typeface="Arial Narrow" panose="020B0604020202020204" pitchFamily="34" charset="0"/>
              </a:rPr>
              <a:t>THE SALES PITCH: OUR ESSENCE STATEMENT</a:t>
            </a:r>
          </a:p>
        </p:txBody>
      </p:sp>
      <p:sp>
        <p:nvSpPr>
          <p:cNvPr id="77827" name="Content Placeholder 2">
            <a:extLst>
              <a:ext uri="{FF2B5EF4-FFF2-40B4-BE49-F238E27FC236}">
                <a16:creationId xmlns:a16="http://schemas.microsoft.com/office/drawing/2014/main" id="{A656FF57-A1CF-1C6E-BA60-F6CC1DF61305}"/>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spcBef>
                <a:spcPts val="1200"/>
              </a:spcBef>
              <a:buFont typeface="Arial" panose="020B0604020202020204" pitchFamily="34" charset="0"/>
              <a:buNone/>
            </a:pPr>
            <a:endParaRPr lang="en-US" altLang="en-US" sz="3600" dirty="0">
              <a:solidFill>
                <a:srgbClr val="7F7F7F"/>
              </a:solidFill>
              <a:latin typeface="Arial Narrow" panose="020B0604020202020204" pitchFamily="34" charset="0"/>
            </a:endParaRPr>
          </a:p>
          <a:p>
            <a:pPr marL="0" indent="0" algn="ctr">
              <a:spcBef>
                <a:spcPts val="1200"/>
              </a:spcBef>
              <a:buFont typeface="Arial" panose="020B0604020202020204" pitchFamily="34" charset="0"/>
              <a:buNone/>
            </a:pPr>
            <a:r>
              <a:rPr lang="en-US" altLang="en-US" sz="3200" b="1" i="1" dirty="0">
                <a:solidFill>
                  <a:srgbClr val="040C28"/>
                </a:solidFill>
                <a:latin typeface="Google Sans"/>
              </a:rPr>
              <a:t>Rotary joins leaders from</a:t>
            </a:r>
          </a:p>
          <a:p>
            <a:pPr marL="0" indent="0" algn="ctr">
              <a:spcBef>
                <a:spcPts val="1200"/>
              </a:spcBef>
              <a:buFont typeface="Arial" panose="020B0604020202020204" pitchFamily="34" charset="0"/>
              <a:buNone/>
            </a:pPr>
            <a:r>
              <a:rPr lang="en-US" altLang="en-US" sz="3200" b="1" i="1" dirty="0">
                <a:solidFill>
                  <a:srgbClr val="040C28"/>
                </a:solidFill>
                <a:latin typeface="Google Sans"/>
              </a:rPr>
              <a:t>all continents, cultures and occupations</a:t>
            </a:r>
          </a:p>
          <a:p>
            <a:pPr marL="0" indent="0" algn="ctr">
              <a:spcBef>
                <a:spcPts val="1200"/>
              </a:spcBef>
              <a:buFont typeface="Arial" panose="020B0604020202020204" pitchFamily="34" charset="0"/>
              <a:buNone/>
            </a:pPr>
            <a:r>
              <a:rPr lang="en-US" altLang="en-US" sz="3200" b="1" i="1" dirty="0">
                <a:solidFill>
                  <a:srgbClr val="040C28"/>
                </a:solidFill>
                <a:latin typeface="Google Sans"/>
              </a:rPr>
              <a:t>to exchange ideas and take action</a:t>
            </a:r>
          </a:p>
          <a:p>
            <a:pPr marL="0" indent="0" algn="ctr">
              <a:spcBef>
                <a:spcPts val="1200"/>
              </a:spcBef>
              <a:buFont typeface="Arial" panose="020B0604020202020204" pitchFamily="34" charset="0"/>
              <a:buNone/>
            </a:pPr>
            <a:r>
              <a:rPr lang="en-US" altLang="en-US" sz="3200" b="1" i="1" dirty="0">
                <a:solidFill>
                  <a:srgbClr val="040C28"/>
                </a:solidFill>
                <a:latin typeface="Google Sans"/>
              </a:rPr>
              <a:t>for communities around the world.</a:t>
            </a:r>
          </a:p>
          <a:p>
            <a:pPr marL="0" indent="0"/>
            <a:endParaRPr lang="en-US" altLang="en-US" dirty="0">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a:extLst>
              <a:ext uri="{FF2B5EF4-FFF2-40B4-BE49-F238E27FC236}">
                <a16:creationId xmlns:a16="http://schemas.microsoft.com/office/drawing/2014/main" id="{AEFADAAA-D906-1A1E-5505-EAD4FA5A0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1805" b="26488"/>
          <a:stretch>
            <a:fillRect/>
          </a:stretch>
        </p:blipFill>
        <p:spPr bwMode="auto">
          <a:xfrm>
            <a:off x="1858963" y="4343400"/>
            <a:ext cx="5532437"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7" name="Title 1">
            <a:extLst>
              <a:ext uri="{FF2B5EF4-FFF2-40B4-BE49-F238E27FC236}">
                <a16:creationId xmlns:a16="http://schemas.microsoft.com/office/drawing/2014/main" id="{5B239D44-51C8-028E-0542-6C5BC08F295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4020202020204" pitchFamily="34" charset="0"/>
              </a:rPr>
              <a:t>Goals of Today’s Assembly</a:t>
            </a:r>
          </a:p>
        </p:txBody>
      </p:sp>
      <p:sp>
        <p:nvSpPr>
          <p:cNvPr id="62468" name="Content Placeholder 1">
            <a:extLst>
              <a:ext uri="{FF2B5EF4-FFF2-40B4-BE49-F238E27FC236}">
                <a16:creationId xmlns:a16="http://schemas.microsoft.com/office/drawing/2014/main" id="{955A5E3E-BBB2-2028-90C4-403AB7F59291}"/>
              </a:ext>
            </a:extLst>
          </p:cNvPr>
          <p:cNvSpPr>
            <a:spLocks noGrp="1"/>
          </p:cNvSpPr>
          <p:nvPr>
            <p:ph idx="1"/>
          </p:nvPr>
        </p:nvSpPr>
        <p:spPr bwMode="auto">
          <a:xfrm>
            <a:off x="152400" y="1143000"/>
            <a:ext cx="86106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Georgia" panose="02040502050405020303" pitchFamily="18" charset="0"/>
              </a:rPr>
              <a:t>Understand the challenges in attracting new members into Rotary and how Rotary International has provided Rotary Clubs the ultimate flexibility</a:t>
            </a:r>
          </a:p>
          <a:p>
            <a:endParaRPr lang="en-US" altLang="en-US" sz="900" dirty="0">
              <a:latin typeface="Georgia" panose="02040502050405020303" pitchFamily="18" charset="0"/>
            </a:endParaRPr>
          </a:p>
          <a:p>
            <a:r>
              <a:rPr lang="en-US" altLang="en-US" dirty="0">
                <a:latin typeface="Georgia" panose="02040502050405020303" pitchFamily="18" charset="0"/>
              </a:rPr>
              <a:t>Learn about what other clubs are doing successfully</a:t>
            </a:r>
          </a:p>
          <a:p>
            <a:endParaRPr lang="en-US" altLang="en-US" sz="900" dirty="0">
              <a:latin typeface="Georgia" panose="02040502050405020303" pitchFamily="18" charset="0"/>
            </a:endParaRPr>
          </a:p>
          <a:p>
            <a:r>
              <a:rPr lang="en-US" altLang="en-US" dirty="0">
                <a:latin typeface="Georgia" panose="02040502050405020303" pitchFamily="18" charset="0"/>
              </a:rPr>
              <a:t>Explore ideas that could work for you/your club</a:t>
            </a:r>
          </a:p>
          <a:p>
            <a:endParaRPr lang="en-US" altLang="en-US" dirty="0">
              <a:latin typeface="Georgia" panose="02040502050405020303" pitchFamily="18" charset="0"/>
            </a:endParaRPr>
          </a:p>
          <a:p>
            <a:endParaRPr lang="en-US" altLang="en-US" dirty="0">
              <a:latin typeface="Georgia" panose="02040502050405020303" pitchFamily="18" charset="0"/>
            </a:endParaRPr>
          </a:p>
          <a:p>
            <a:endParaRPr lang="en-US" altLang="en-US" dirty="0">
              <a:latin typeface="Georgia" panose="020405020504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42D4A9-D4CC-F54F-BC6C-D09A89022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144000" cy="554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Title 4">
            <a:extLst>
              <a:ext uri="{FF2B5EF4-FFF2-40B4-BE49-F238E27FC236}">
                <a16:creationId xmlns:a16="http://schemas.microsoft.com/office/drawing/2014/main" id="{C5515FB9-D363-F00B-E031-28F7DFB5E5A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a:latin typeface="Arial Narrow" panose="020B0604020202020204" pitchFamily="34" charset="0"/>
              </a:rPr>
              <a:t>MEMBERSHIP RESOURCES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1016423-567E-0529-9AC3-8D2B24769739}"/>
              </a:ext>
            </a:extLst>
          </p:cNvPr>
          <p:cNvPicPr>
            <a:picLocks noChangeAspect="1" noChangeArrowheads="1"/>
          </p:cNvPicPr>
          <p:nvPr/>
        </p:nvPicPr>
        <p:blipFill>
          <a:blip r:embed="rId3"/>
          <a:srcRect/>
          <a:stretch>
            <a:fillRect/>
          </a:stretch>
        </p:blipFill>
        <p:spPr bwMode="auto">
          <a:xfrm>
            <a:off x="5105400" y="1885950"/>
            <a:ext cx="2257425" cy="2914650"/>
          </a:xfrm>
          <a:prstGeom prst="rect">
            <a:avLst/>
          </a:prstGeom>
          <a:noFill/>
          <a:ln w="25400">
            <a:solidFill>
              <a:schemeClr val="tx1">
                <a:lumMod val="60000"/>
                <a:lumOff val="40000"/>
              </a:schemeClr>
            </a:solidFill>
            <a:miter lim="800000"/>
            <a:headEnd/>
            <a:tailEnd/>
          </a:ln>
        </p:spPr>
      </p:pic>
      <p:sp>
        <p:nvSpPr>
          <p:cNvPr id="80899" name="Title 2">
            <a:extLst>
              <a:ext uri="{FF2B5EF4-FFF2-40B4-BE49-F238E27FC236}">
                <a16:creationId xmlns:a16="http://schemas.microsoft.com/office/drawing/2014/main" id="{FE7856A6-F000-5E21-E87F-86CBBD7488C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a:latin typeface="Arial Narrow" panose="020B0604020202020204" pitchFamily="34" charset="0"/>
              </a:rPr>
              <a:t>MEMBERSHIP RESOURCES</a:t>
            </a:r>
          </a:p>
        </p:txBody>
      </p:sp>
      <p:sp>
        <p:nvSpPr>
          <p:cNvPr id="80900" name="Content Placeholder 3">
            <a:extLst>
              <a:ext uri="{FF2B5EF4-FFF2-40B4-BE49-F238E27FC236}">
                <a16:creationId xmlns:a16="http://schemas.microsoft.com/office/drawing/2014/main" id="{2492E5E9-568A-5776-CC26-4F69B3E3F63E}"/>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b="1" i="1">
                <a:latin typeface="Georgia" panose="02040502050405020303" pitchFamily="18" charset="0"/>
              </a:rPr>
              <a:t>Connect to Membership Leads</a:t>
            </a: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r>
              <a:rPr lang="en-US" altLang="en-US">
                <a:latin typeface="Georgia" panose="02040502050405020303" pitchFamily="18" charset="0"/>
              </a:rPr>
              <a:t> </a:t>
            </a: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buFont typeface="Arial" panose="020B0604020202020204" pitchFamily="34" charset="0"/>
              <a:buNone/>
            </a:pPr>
            <a:endParaRPr lang="en-US" altLang="en-US">
              <a:latin typeface="Georgia" panose="02040502050405020303" pitchFamily="18" charset="0"/>
            </a:endParaRPr>
          </a:p>
        </p:txBody>
      </p:sp>
      <p:sp>
        <p:nvSpPr>
          <p:cNvPr id="5" name="Content Placeholder 3">
            <a:extLst>
              <a:ext uri="{FF2B5EF4-FFF2-40B4-BE49-F238E27FC236}">
                <a16:creationId xmlns:a16="http://schemas.microsoft.com/office/drawing/2014/main" id="{69DD9D7C-F1DE-015D-9A6E-1172CFFFCF7A}"/>
              </a:ext>
            </a:extLst>
          </p:cNvPr>
          <p:cNvSpPr txBox="1">
            <a:spLocks/>
          </p:cNvSpPr>
          <p:nvPr/>
        </p:nvSpPr>
        <p:spPr>
          <a:xfrm>
            <a:off x="606425" y="1885950"/>
            <a:ext cx="4314825" cy="4210050"/>
          </a:xfrm>
          <a:prstGeom prst="rect">
            <a:avLst/>
          </a:prstGeom>
        </p:spPr>
        <p:txBody>
          <a:bodyPr/>
          <a:lstStyle>
            <a:lvl1pPr marL="342900" indent="-342900" algn="l" defTabSz="457200" rtl="0" eaLnBrk="0" fontAlgn="base" hangingPunct="0">
              <a:spcBef>
                <a:spcPct val="20000"/>
              </a:spcBef>
              <a:spcAft>
                <a:spcPct val="0"/>
              </a:spcAft>
              <a:buFont typeface="Arial" pitchFamily="34" charset="0"/>
              <a:buChar char="•"/>
              <a:defRPr sz="3000" kern="1200">
                <a:solidFill>
                  <a:srgbClr val="58585A"/>
                </a:solidFill>
                <a:latin typeface="Georgia"/>
                <a:ea typeface="MS PGothic" pitchFamily="34" charset="-128"/>
                <a:cs typeface="Georgia"/>
              </a:defRPr>
            </a:lvl1pPr>
            <a:lvl2pPr marL="742950" indent="-285750" algn="l" defTabSz="457200" rtl="0" eaLnBrk="0" fontAlgn="base" hangingPunct="0">
              <a:spcBef>
                <a:spcPct val="20000"/>
              </a:spcBef>
              <a:spcAft>
                <a:spcPct val="0"/>
              </a:spcAft>
              <a:buFont typeface="Arial" pitchFamily="34" charset="0"/>
              <a:buChar char="–"/>
              <a:defRPr sz="2600" kern="1200">
                <a:solidFill>
                  <a:srgbClr val="58585A"/>
                </a:solidFill>
                <a:latin typeface="Georgia"/>
                <a:ea typeface="MS PGothic" pitchFamily="34" charset="-128"/>
                <a:cs typeface="Georgia"/>
              </a:defRPr>
            </a:lvl2pPr>
            <a:lvl3pPr marL="1143000" indent="-228600" algn="l" defTabSz="457200" rtl="0" eaLnBrk="0" fontAlgn="base" hangingPunct="0">
              <a:spcBef>
                <a:spcPct val="20000"/>
              </a:spcBef>
              <a:spcAft>
                <a:spcPct val="0"/>
              </a:spcAft>
              <a:buFont typeface="Arial" pitchFamily="34" charset="0"/>
              <a:buChar char="•"/>
              <a:defRPr sz="2200" kern="1200">
                <a:solidFill>
                  <a:srgbClr val="58585A"/>
                </a:solidFill>
                <a:latin typeface="Georgia"/>
                <a:ea typeface="MS PGothic" pitchFamily="34" charset="-128"/>
                <a:cs typeface="Georgia"/>
              </a:defRPr>
            </a:lvl3pPr>
            <a:lvl4pPr marL="1600200" indent="-228600" algn="l" defTabSz="457200" rtl="0" eaLnBrk="0" fontAlgn="base" hangingPunct="0">
              <a:spcBef>
                <a:spcPct val="20000"/>
              </a:spcBef>
              <a:spcAft>
                <a:spcPct val="0"/>
              </a:spcAft>
              <a:buFont typeface="Arial" pitchFamily="34" charset="0"/>
              <a:buChar char="–"/>
              <a:defRPr sz="1800" kern="1200">
                <a:solidFill>
                  <a:srgbClr val="58585A"/>
                </a:solidFill>
                <a:latin typeface="Georgia"/>
                <a:ea typeface="MS PGothic" pitchFamily="34" charset="-128"/>
                <a:cs typeface="Georgia"/>
              </a:defRPr>
            </a:lvl4pPr>
            <a:lvl5pPr marL="2057400" indent="-228600" algn="l" defTabSz="457200" rtl="0" eaLnBrk="0" fontAlgn="base" hangingPunct="0">
              <a:spcBef>
                <a:spcPct val="20000"/>
              </a:spcBef>
              <a:spcAft>
                <a:spcPct val="0"/>
              </a:spcAft>
              <a:buFont typeface="Arial" pitchFamily="34" charset="0"/>
              <a:buChar char="»"/>
              <a:defRPr sz="1600" kern="1200">
                <a:solidFill>
                  <a:srgbClr val="58585A"/>
                </a:solidFill>
                <a:latin typeface="Georgia"/>
                <a:ea typeface="MS PGothic" pitchFamily="34" charset="-128"/>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2200" dirty="0">
                <a:latin typeface="Georgia" panose="02040502050405020303" pitchFamily="18" charset="0"/>
              </a:rPr>
              <a:t>For club and district leaders</a:t>
            </a:r>
          </a:p>
          <a:p>
            <a:pPr>
              <a:defRPr/>
            </a:pPr>
            <a:r>
              <a:rPr lang="en-US" sz="2200" dirty="0">
                <a:latin typeface="Georgia" panose="02040502050405020303" pitchFamily="18" charset="0"/>
              </a:rPr>
              <a:t>Explains how membership leads flow from rotary.org to clubs</a:t>
            </a:r>
          </a:p>
          <a:p>
            <a:pPr>
              <a:defRPr/>
            </a:pPr>
            <a:r>
              <a:rPr lang="en-US" sz="2200" dirty="0">
                <a:latin typeface="Georgia" panose="02040502050405020303" pitchFamily="18" charset="0"/>
              </a:rPr>
              <a:t>Details responsibilities for managing leads</a:t>
            </a:r>
          </a:p>
          <a:p>
            <a:pPr>
              <a:defRPr/>
            </a:pPr>
            <a:r>
              <a:rPr lang="en-US" sz="2200" dirty="0">
                <a:latin typeface="Georgia" panose="02040502050405020303" pitchFamily="18" charset="0"/>
              </a:rPr>
              <a:t>Links to how-to guides online</a:t>
            </a:r>
          </a:p>
          <a:p>
            <a:pPr>
              <a:defRPr/>
            </a:pPr>
            <a:r>
              <a:rPr lang="en-US" sz="2200" dirty="0">
                <a:latin typeface="Georgia" panose="02040502050405020303" pitchFamily="18" charset="0"/>
              </a:rPr>
              <a:t>Club and district Membership Leads video is also available at https://vimeo.com/rotarytraining</a:t>
            </a:r>
          </a:p>
          <a:p>
            <a:pPr>
              <a:defRPr/>
            </a:pPr>
            <a:endParaRPr lang="en-US" sz="2800" dirty="0">
              <a:latin typeface="Georgia" panose="02040502050405020303" pitchFamily="18" charset="0"/>
            </a:endParaRPr>
          </a:p>
          <a:p>
            <a:pPr>
              <a:defRPr/>
            </a:pPr>
            <a:endParaRPr lang="en-US" dirty="0">
              <a:latin typeface="Georgia" panose="02040502050405020303" pitchFamily="18" charset="0"/>
            </a:endParaRPr>
          </a:p>
          <a:p>
            <a:pPr>
              <a:defRPr/>
            </a:pPr>
            <a:endParaRPr lang="en-US" dirty="0">
              <a:latin typeface="Georgia" panose="02040502050405020303" pitchFamily="18" charset="0"/>
            </a:endParaRPr>
          </a:p>
          <a:p>
            <a:pPr marL="0" indent="0" algn="ctr">
              <a:buFont typeface="Arial" pitchFamily="34" charset="0"/>
              <a:buNone/>
              <a:defRPr/>
            </a:pPr>
            <a:endParaRPr lang="en-US" dirty="0">
              <a:latin typeface="Georgia" panose="02040502050405020303" pitchFamily="18" charset="0"/>
            </a:endParaRPr>
          </a:p>
          <a:p>
            <a:pPr marL="0" indent="0" algn="ctr">
              <a:buFont typeface="Arial" pitchFamily="34" charset="0"/>
              <a:buNone/>
              <a:defRPr/>
            </a:pPr>
            <a:endParaRPr lang="en-US" dirty="0">
              <a:latin typeface="Georgia" panose="02040502050405020303" pitchFamily="18" charset="0"/>
            </a:endParaRPr>
          </a:p>
          <a:p>
            <a:pPr marL="0" indent="0" algn="ctr">
              <a:buFont typeface="Arial" pitchFamily="34" charset="0"/>
              <a:buNone/>
              <a:defRPr/>
            </a:pPr>
            <a:endParaRPr lang="en-US" dirty="0">
              <a:latin typeface="Georgia" panose="02040502050405020303" pitchFamily="18" charset="0"/>
            </a:endParaRPr>
          </a:p>
          <a:p>
            <a:pPr marL="0" indent="0" algn="ctr">
              <a:buFont typeface="Arial" pitchFamily="34" charset="0"/>
              <a:buNone/>
              <a:defRPr/>
            </a:pPr>
            <a:endParaRPr lang="en-US" dirty="0">
              <a:latin typeface="Georgia" panose="02040502050405020303" pitchFamily="18" charset="0"/>
            </a:endParaRPr>
          </a:p>
          <a:p>
            <a:pPr marL="0" indent="0" algn="ctr">
              <a:buFont typeface="Arial" pitchFamily="34" charset="0"/>
              <a:buNone/>
              <a:defRPr/>
            </a:pPr>
            <a:endParaRPr lang="en-US" dirty="0">
              <a:latin typeface="Georgia" panose="02040502050405020303" pitchFamily="18" charset="0"/>
            </a:endParaRPr>
          </a:p>
          <a:p>
            <a:pPr marL="0" indent="0" algn="ctr">
              <a:buFont typeface="Arial" pitchFamily="34" charset="0"/>
              <a:buNone/>
              <a:defRPr/>
            </a:pPr>
            <a:endParaRPr lang="en-US" dirty="0">
              <a:latin typeface="Georgia" panose="02040502050405020303" pitchFamily="18" charset="0"/>
            </a:endParaRPr>
          </a:p>
          <a:p>
            <a:pPr marL="0" indent="0" algn="ctr">
              <a:buFont typeface="Arial" pitchFamily="34" charset="0"/>
              <a:buNone/>
              <a:defRPr/>
            </a:pPr>
            <a:endParaRPr lang="en-US" dirty="0">
              <a:latin typeface="Georgia" panose="02040502050405020303" pitchFamily="18" charset="0"/>
            </a:endParaRPr>
          </a:p>
        </p:txBody>
      </p:sp>
      <p:pic>
        <p:nvPicPr>
          <p:cNvPr id="7" name="Picture 3">
            <a:extLst>
              <a:ext uri="{FF2B5EF4-FFF2-40B4-BE49-F238E27FC236}">
                <a16:creationId xmlns:a16="http://schemas.microsoft.com/office/drawing/2014/main" id="{AD8FCCBB-6030-7BE3-9154-31F0DCAE79BD}"/>
              </a:ext>
            </a:extLst>
          </p:cNvPr>
          <p:cNvPicPr>
            <a:picLocks noChangeAspect="1" noChangeArrowheads="1"/>
          </p:cNvPicPr>
          <p:nvPr/>
        </p:nvPicPr>
        <p:blipFill>
          <a:blip r:embed="rId4"/>
          <a:srcRect/>
          <a:stretch>
            <a:fillRect/>
          </a:stretch>
        </p:blipFill>
        <p:spPr bwMode="auto">
          <a:xfrm>
            <a:off x="5791200" y="2487613"/>
            <a:ext cx="2268538" cy="2949575"/>
          </a:xfrm>
          <a:prstGeom prst="rect">
            <a:avLst/>
          </a:prstGeom>
          <a:noFill/>
          <a:ln w="25400">
            <a:solidFill>
              <a:schemeClr val="tx1">
                <a:lumMod val="60000"/>
                <a:lumOff val="40000"/>
              </a:schemeClr>
            </a:solidFill>
            <a:miter lim="800000"/>
            <a:headEnd/>
            <a:tailEnd/>
          </a:ln>
        </p:spPr>
      </p:pic>
      <p:pic>
        <p:nvPicPr>
          <p:cNvPr id="80903" name="Picture 2">
            <a:extLst>
              <a:ext uri="{FF2B5EF4-FFF2-40B4-BE49-F238E27FC236}">
                <a16:creationId xmlns:a16="http://schemas.microsoft.com/office/drawing/2014/main" id="{E8979FF9-ACFF-6E44-C5B9-65D79189C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3124200"/>
            <a:ext cx="2228850" cy="2882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FDDA4B84-5507-22DF-2D9F-4B9AA72C1DAF}"/>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dirty="0">
                <a:latin typeface="Arial Narrow" panose="020B0604020202020204" pitchFamily="34" charset="0"/>
              </a:rPr>
              <a:t>Rotary International MEMBERSHIP DECISIONS</a:t>
            </a:r>
          </a:p>
        </p:txBody>
      </p:sp>
      <p:sp>
        <p:nvSpPr>
          <p:cNvPr id="81923" name="Content Placeholder 2">
            <a:extLst>
              <a:ext uri="{FF2B5EF4-FFF2-40B4-BE49-F238E27FC236}">
                <a16:creationId xmlns:a16="http://schemas.microsoft.com/office/drawing/2014/main" id="{2F8171D9-6BBB-6317-3BFD-8DD7C78EAB58}"/>
              </a:ext>
            </a:extLst>
          </p:cNvPr>
          <p:cNvSpPr>
            <a:spLocks noGrp="1"/>
          </p:cNvSpPr>
          <p:nvPr>
            <p:ph idx="1"/>
          </p:nvPr>
        </p:nvSpPr>
        <p:spPr bwMode="auto">
          <a:xfrm>
            <a:off x="457200" y="1371600"/>
            <a:ext cx="4419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latin typeface="Georgia" panose="02040502050405020303" pitchFamily="18" charset="0"/>
              </a:rPr>
              <a:t>Flexibility in meeting frequency, format, and attendance</a:t>
            </a:r>
          </a:p>
          <a:p>
            <a:r>
              <a:rPr lang="en-US" altLang="en-US" sz="2800">
                <a:latin typeface="Georgia" panose="02040502050405020303" pitchFamily="18" charset="0"/>
              </a:rPr>
              <a:t>Flexibility in membership types</a:t>
            </a:r>
          </a:p>
          <a:p>
            <a:r>
              <a:rPr lang="en-US" altLang="en-US" sz="2800">
                <a:latin typeface="Georgia" panose="02040502050405020303" pitchFamily="18" charset="0"/>
              </a:rPr>
              <a:t>No distinction between e-clubs and traditional clubs</a:t>
            </a:r>
          </a:p>
          <a:p>
            <a:r>
              <a:rPr lang="en-US" altLang="en-US" sz="2800">
                <a:latin typeface="Georgia" panose="02040502050405020303" pitchFamily="18" charset="0"/>
              </a:rPr>
              <a:t>Dual membership for Rotaractors</a:t>
            </a:r>
          </a:p>
        </p:txBody>
      </p:sp>
      <p:pic>
        <p:nvPicPr>
          <p:cNvPr id="81924" name="Picture 2" descr="https://rotaryinternationalblog.files.wordpress.com/2016/04/160422_col6.jpg">
            <a:extLst>
              <a:ext uri="{FF2B5EF4-FFF2-40B4-BE49-F238E27FC236}">
                <a16:creationId xmlns:a16="http://schemas.microsoft.com/office/drawing/2014/main" id="{380D5C4F-220D-6ABC-0032-FAA6F74EB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67188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4" descr="https://rotaryinternationalblog.files.wordpress.com/2016/04/160422_col1.jpg">
            <a:extLst>
              <a:ext uri="{FF2B5EF4-FFF2-40B4-BE49-F238E27FC236}">
                <a16:creationId xmlns:a16="http://schemas.microsoft.com/office/drawing/2014/main" id="{0C7369C0-1EA4-EF0B-EE90-4031AF3B6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962400"/>
            <a:ext cx="367188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5956FB2-EBA1-1626-0BD2-25310E36DEC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400">
                <a:latin typeface="Arial Narrow" panose="020B0604020202020204" pitchFamily="34" charset="0"/>
              </a:rPr>
              <a:t>CLUB FLEXIBILITY PAGE ON NEW WEBSITE - RESOURCES</a:t>
            </a:r>
          </a:p>
        </p:txBody>
      </p:sp>
      <p:sp>
        <p:nvSpPr>
          <p:cNvPr id="82947" name="Content Placeholder 5">
            <a:extLst>
              <a:ext uri="{FF2B5EF4-FFF2-40B4-BE49-F238E27FC236}">
                <a16:creationId xmlns:a16="http://schemas.microsoft.com/office/drawing/2014/main" id="{F50CC1C9-A91D-6C3E-1C2A-E61CAE9E6234}"/>
              </a:ext>
            </a:extLst>
          </p:cNvPr>
          <p:cNvSpPr>
            <a:spLocks noGrp="1"/>
          </p:cNvSpPr>
          <p:nvPr>
            <p:ph idx="1"/>
          </p:nvPr>
        </p:nvSpPr>
        <p:spPr bwMode="auto">
          <a:xfrm>
            <a:off x="457200" y="12954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a:latin typeface="Georgia" panose="02040502050405020303" pitchFamily="18" charset="0"/>
              </a:rPr>
              <a:t>Frequently asked questions</a:t>
            </a:r>
          </a:p>
          <a:p>
            <a:r>
              <a:rPr lang="en-US" altLang="en-US" sz="2800">
                <a:latin typeface="Georgia" panose="02040502050405020303" pitchFamily="18" charset="0"/>
              </a:rPr>
              <a:t>Rotary’s governance documents</a:t>
            </a:r>
          </a:p>
          <a:p>
            <a:r>
              <a:rPr lang="en-US" altLang="en-US" sz="2800">
                <a:latin typeface="Georgia" panose="02040502050405020303" pitchFamily="18" charset="0"/>
              </a:rPr>
              <a:t>Start guide for alternative membership types</a:t>
            </a:r>
          </a:p>
          <a:p>
            <a:r>
              <a:rPr lang="en-US" altLang="en-US" sz="2800">
                <a:latin typeface="Georgia" panose="02040502050405020303" pitchFamily="18" charset="0"/>
              </a:rPr>
              <a:t>Start guide for flexible meeting formats</a:t>
            </a:r>
          </a:p>
          <a:p>
            <a:r>
              <a:rPr lang="en-US" altLang="en-US" sz="2800">
                <a:latin typeface="Georgia" panose="02040502050405020303" pitchFamily="18" charset="0"/>
              </a:rPr>
              <a:t>Club meeting flexibility &amp; format (video)</a:t>
            </a:r>
          </a:p>
          <a:p>
            <a:r>
              <a:rPr lang="en-US" altLang="en-US" sz="2800">
                <a:latin typeface="Georgia" panose="02040502050405020303" pitchFamily="18" charset="0"/>
              </a:rPr>
              <a:t>Membership types and attendance flexibility (video)</a:t>
            </a:r>
          </a:p>
          <a:p>
            <a:r>
              <a:rPr lang="en-US" altLang="en-US" sz="2800">
                <a:latin typeface="Georgia" panose="02040502050405020303" pitchFamily="18" charset="0"/>
              </a:rPr>
              <a:t>Membership flexibility overview</a:t>
            </a:r>
          </a:p>
          <a:p>
            <a:r>
              <a:rPr lang="en-US" altLang="en-US" sz="2800">
                <a:latin typeface="Georgia" panose="02040502050405020303" pitchFamily="18" charset="0"/>
              </a:rPr>
              <a:t>Membership Best Practices Discussion Group</a:t>
            </a:r>
          </a:p>
          <a:p>
            <a:endParaRPr lang="en-US" altLang="en-US">
              <a:latin typeface="Georgia" panose="02040502050405020303"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2">
            <a:extLst>
              <a:ext uri="{FF2B5EF4-FFF2-40B4-BE49-F238E27FC236}">
                <a16:creationId xmlns:a16="http://schemas.microsoft.com/office/drawing/2014/main" id="{CE3D6E7D-886C-99CB-F9B3-607D0E13464E}"/>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a:latin typeface="Arial Narrow" panose="020B0604020202020204" pitchFamily="34" charset="0"/>
              </a:rPr>
              <a:t>MEMBERSHIP RESOURCES</a:t>
            </a:r>
          </a:p>
        </p:txBody>
      </p:sp>
      <p:sp>
        <p:nvSpPr>
          <p:cNvPr id="84995" name="Content Placeholder 3">
            <a:extLst>
              <a:ext uri="{FF2B5EF4-FFF2-40B4-BE49-F238E27FC236}">
                <a16:creationId xmlns:a16="http://schemas.microsoft.com/office/drawing/2014/main" id="{219C6DBE-229E-B17C-998A-B3556571F842}"/>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b="1" i="1">
                <a:latin typeface="Georgia" panose="02040502050405020303" pitchFamily="18" charset="0"/>
              </a:rPr>
              <a:t>Rotary Club Health Check</a:t>
            </a: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r>
              <a:rPr lang="en-US" altLang="en-US">
                <a:latin typeface="Georgia" panose="02040502050405020303" pitchFamily="18" charset="0"/>
              </a:rPr>
              <a:t> </a:t>
            </a: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lgn="ctr">
              <a:buFont typeface="Arial" panose="020B0604020202020204" pitchFamily="34" charset="0"/>
              <a:buNone/>
            </a:pPr>
            <a:endParaRPr lang="en-US" altLang="en-US">
              <a:latin typeface="Georgia" panose="02040502050405020303" pitchFamily="18" charset="0"/>
            </a:endParaRPr>
          </a:p>
          <a:p>
            <a:pPr marL="0" indent="0">
              <a:buFont typeface="Arial" panose="020B0604020202020204" pitchFamily="34" charset="0"/>
              <a:buNone/>
            </a:pPr>
            <a:endParaRPr lang="en-US" altLang="en-US">
              <a:latin typeface="Georgia" panose="02040502050405020303" pitchFamily="18" charset="0"/>
            </a:endParaRPr>
          </a:p>
        </p:txBody>
      </p:sp>
      <p:sp>
        <p:nvSpPr>
          <p:cNvPr id="84996" name="Content Placeholder 3">
            <a:extLst>
              <a:ext uri="{FF2B5EF4-FFF2-40B4-BE49-F238E27FC236}">
                <a16:creationId xmlns:a16="http://schemas.microsoft.com/office/drawing/2014/main" id="{BB7F6EC6-6236-DCC9-5718-A899146B5998}"/>
              </a:ext>
            </a:extLst>
          </p:cNvPr>
          <p:cNvSpPr txBox="1">
            <a:spLocks/>
          </p:cNvSpPr>
          <p:nvPr/>
        </p:nvSpPr>
        <p:spPr bwMode="auto">
          <a:xfrm>
            <a:off x="457200" y="2025650"/>
            <a:ext cx="4575175"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2400">
                <a:solidFill>
                  <a:schemeClr val="tx1"/>
                </a:solidFill>
                <a:latin typeface="Arial" panose="020B0604020202020204" pitchFamily="34" charset="0"/>
                <a:ea typeface="ヒラギノ角ゴ Pro W3" pitchFamily="1" charset="-128"/>
              </a:defRPr>
            </a:lvl1pPr>
            <a:lvl2pPr marL="742950" indent="-285750" defTabSz="457200">
              <a:defRPr sz="2400">
                <a:solidFill>
                  <a:schemeClr val="tx1"/>
                </a:solidFill>
                <a:latin typeface="Arial" panose="020B0604020202020204" pitchFamily="34" charset="0"/>
                <a:ea typeface="ヒラギノ角ゴ Pro W3" pitchFamily="1" charset="-128"/>
              </a:defRPr>
            </a:lvl2pPr>
            <a:lvl3pPr marL="1143000" indent="-228600" defTabSz="457200">
              <a:defRPr sz="2400">
                <a:solidFill>
                  <a:schemeClr val="tx1"/>
                </a:solidFill>
                <a:latin typeface="Arial" panose="020B0604020202020204" pitchFamily="34" charset="0"/>
                <a:ea typeface="ヒラギノ角ゴ Pro W3" pitchFamily="1" charset="-128"/>
              </a:defRPr>
            </a:lvl3pPr>
            <a:lvl4pPr marL="1600200" indent="-228600" defTabSz="457200">
              <a:defRPr sz="2400">
                <a:solidFill>
                  <a:schemeClr val="tx1"/>
                </a:solidFill>
                <a:latin typeface="Arial" panose="020B0604020202020204" pitchFamily="34" charset="0"/>
                <a:ea typeface="ヒラギノ角ゴ Pro W3" pitchFamily="1" charset="-128"/>
              </a:defRPr>
            </a:lvl4pPr>
            <a:lvl5pPr marL="2057400" indent="-228600" defTabSz="457200">
              <a:defRPr sz="2400">
                <a:solidFill>
                  <a:schemeClr val="tx1"/>
                </a:solidFill>
                <a:latin typeface="Arial" panose="020B0604020202020204" pitchFamily="34" charset="0"/>
                <a:ea typeface="ヒラギノ角ゴ Pro W3" pitchFamily="1"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spcBef>
                <a:spcPct val="20000"/>
              </a:spcBef>
              <a:buFont typeface="Arial" panose="020B0604020202020204" pitchFamily="34" charset="0"/>
              <a:buChar char="•"/>
            </a:pPr>
            <a:r>
              <a:rPr lang="en-US" altLang="en-US" sz="2800">
                <a:solidFill>
                  <a:srgbClr val="58585A"/>
                </a:solidFill>
                <a:latin typeface="Georgia" panose="02040502050405020303" pitchFamily="18" charset="0"/>
                <a:ea typeface="MS PGothic" panose="020B0600070205080204" pitchFamily="34" charset="-128"/>
              </a:rPr>
              <a:t>Tool for club leaders to take their club’s pulse</a:t>
            </a:r>
          </a:p>
          <a:p>
            <a:pPr>
              <a:spcBef>
                <a:spcPct val="20000"/>
              </a:spcBef>
              <a:buFont typeface="Arial" panose="020B0604020202020204" pitchFamily="34" charset="0"/>
              <a:buChar char="•"/>
            </a:pPr>
            <a:r>
              <a:rPr lang="en-US" altLang="en-US" sz="2800">
                <a:solidFill>
                  <a:srgbClr val="58585A"/>
                </a:solidFill>
                <a:latin typeface="Georgia" panose="02040502050405020303" pitchFamily="18" charset="0"/>
                <a:ea typeface="MS PGothic" panose="020B0600070205080204" pitchFamily="34" charset="-128"/>
              </a:rPr>
              <a:t>Includes checklists to quickly diagnose what needs extra attention</a:t>
            </a:r>
          </a:p>
          <a:p>
            <a:pPr>
              <a:spcBef>
                <a:spcPct val="20000"/>
              </a:spcBef>
              <a:buFont typeface="Arial" panose="020B0604020202020204" pitchFamily="34" charset="0"/>
              <a:buChar char="•"/>
            </a:pPr>
            <a:r>
              <a:rPr lang="en-US" altLang="en-US" sz="2800">
                <a:solidFill>
                  <a:srgbClr val="58585A"/>
                </a:solidFill>
                <a:latin typeface="Georgia" panose="02040502050405020303" pitchFamily="18" charset="0"/>
                <a:ea typeface="MS PGothic" panose="020B0600070205080204" pitchFamily="34" charset="-128"/>
              </a:rPr>
              <a:t>Suggests resources and ideas that can help remedy problem areas</a:t>
            </a:r>
          </a:p>
          <a:p>
            <a:pPr>
              <a:spcBef>
                <a:spcPct val="20000"/>
              </a:spcBef>
              <a:buFont typeface="Arial" panose="020B0604020202020204" pitchFamily="34" charset="0"/>
              <a:buChar char="•"/>
            </a:pPr>
            <a:endParaRPr lang="en-US" altLang="en-US" sz="3000">
              <a:solidFill>
                <a:srgbClr val="58585A"/>
              </a:solidFill>
              <a:latin typeface="Georgia" panose="02040502050405020303" pitchFamily="18" charset="0"/>
              <a:ea typeface="MS PGothic" panose="020B0600070205080204" pitchFamily="34" charset="-128"/>
            </a:endParaRPr>
          </a:p>
          <a:p>
            <a:pPr>
              <a:spcBef>
                <a:spcPct val="20000"/>
              </a:spcBef>
              <a:buFont typeface="Arial" panose="020B0604020202020204" pitchFamily="34" charset="0"/>
              <a:buChar char="•"/>
            </a:pPr>
            <a:endParaRPr lang="en-US" altLang="en-US" sz="3000">
              <a:solidFill>
                <a:srgbClr val="58585A"/>
              </a:solidFill>
              <a:latin typeface="Georgia" panose="02040502050405020303" pitchFamily="18" charset="0"/>
              <a:ea typeface="MS PGothic" panose="020B0600070205080204" pitchFamily="34" charset="-128"/>
            </a:endParaRPr>
          </a:p>
          <a:p>
            <a:pPr algn="ctr">
              <a:spcBef>
                <a:spcPct val="20000"/>
              </a:spcBef>
              <a:buFont typeface="Arial" panose="020B0604020202020204" pitchFamily="34" charset="0"/>
              <a:buNone/>
            </a:pPr>
            <a:endParaRPr lang="en-US" altLang="en-US" sz="3000">
              <a:solidFill>
                <a:srgbClr val="58585A"/>
              </a:solidFill>
              <a:latin typeface="Georgia" panose="02040502050405020303" pitchFamily="18" charset="0"/>
              <a:ea typeface="MS PGothic" panose="020B0600070205080204" pitchFamily="34" charset="-128"/>
            </a:endParaRPr>
          </a:p>
          <a:p>
            <a:pPr algn="ctr">
              <a:spcBef>
                <a:spcPct val="20000"/>
              </a:spcBef>
              <a:buFont typeface="Arial" panose="020B0604020202020204" pitchFamily="34" charset="0"/>
              <a:buNone/>
            </a:pPr>
            <a:endParaRPr lang="en-US" altLang="en-US" sz="3000">
              <a:solidFill>
                <a:srgbClr val="58585A"/>
              </a:solidFill>
              <a:latin typeface="Georgia" panose="02040502050405020303" pitchFamily="18" charset="0"/>
              <a:ea typeface="MS PGothic" panose="020B0600070205080204" pitchFamily="34" charset="-128"/>
            </a:endParaRPr>
          </a:p>
          <a:p>
            <a:pPr algn="ctr">
              <a:spcBef>
                <a:spcPct val="20000"/>
              </a:spcBef>
              <a:buFont typeface="Arial" panose="020B0604020202020204" pitchFamily="34" charset="0"/>
              <a:buNone/>
            </a:pPr>
            <a:endParaRPr lang="en-US" altLang="en-US" sz="3000">
              <a:solidFill>
                <a:srgbClr val="58585A"/>
              </a:solidFill>
              <a:latin typeface="Georgia" panose="02040502050405020303" pitchFamily="18" charset="0"/>
              <a:ea typeface="MS PGothic" panose="020B0600070205080204" pitchFamily="34" charset="-128"/>
            </a:endParaRPr>
          </a:p>
          <a:p>
            <a:pPr algn="ctr">
              <a:spcBef>
                <a:spcPct val="20000"/>
              </a:spcBef>
              <a:buFont typeface="Arial" panose="020B0604020202020204" pitchFamily="34" charset="0"/>
              <a:buNone/>
            </a:pPr>
            <a:endParaRPr lang="en-US" altLang="en-US" sz="3000">
              <a:solidFill>
                <a:srgbClr val="58585A"/>
              </a:solidFill>
              <a:latin typeface="Georgia" panose="02040502050405020303" pitchFamily="18" charset="0"/>
              <a:ea typeface="MS PGothic" panose="020B0600070205080204" pitchFamily="34" charset="-128"/>
            </a:endParaRPr>
          </a:p>
          <a:p>
            <a:pPr algn="ctr">
              <a:spcBef>
                <a:spcPct val="20000"/>
              </a:spcBef>
              <a:buFont typeface="Arial" panose="020B0604020202020204" pitchFamily="34" charset="0"/>
              <a:buNone/>
            </a:pPr>
            <a:endParaRPr lang="en-US" altLang="en-US" sz="3000">
              <a:solidFill>
                <a:srgbClr val="58585A"/>
              </a:solidFill>
              <a:latin typeface="Georgia" panose="02040502050405020303" pitchFamily="18" charset="0"/>
              <a:ea typeface="MS PGothic" panose="020B0600070205080204" pitchFamily="34" charset="-128"/>
            </a:endParaRPr>
          </a:p>
          <a:p>
            <a:pPr algn="ctr">
              <a:spcBef>
                <a:spcPct val="20000"/>
              </a:spcBef>
              <a:buFont typeface="Arial" panose="020B0604020202020204" pitchFamily="34" charset="0"/>
              <a:buNone/>
            </a:pPr>
            <a:endParaRPr lang="en-US" altLang="en-US" sz="3000">
              <a:solidFill>
                <a:srgbClr val="58585A"/>
              </a:solidFill>
              <a:latin typeface="Georgia" panose="02040502050405020303" pitchFamily="18" charset="0"/>
              <a:ea typeface="MS PGothic" panose="020B0600070205080204" pitchFamily="34" charset="-128"/>
            </a:endParaRPr>
          </a:p>
          <a:p>
            <a:pPr algn="ctr">
              <a:spcBef>
                <a:spcPct val="20000"/>
              </a:spcBef>
              <a:buFont typeface="Arial" panose="020B0604020202020204" pitchFamily="34" charset="0"/>
              <a:buNone/>
            </a:pPr>
            <a:endParaRPr lang="en-US" altLang="en-US" sz="3000">
              <a:solidFill>
                <a:srgbClr val="58585A"/>
              </a:solidFill>
              <a:latin typeface="Georgia" panose="02040502050405020303" pitchFamily="18" charset="0"/>
              <a:ea typeface="MS PGothic" panose="020B0600070205080204" pitchFamily="34" charset="-128"/>
            </a:endParaRPr>
          </a:p>
        </p:txBody>
      </p:sp>
      <p:pic>
        <p:nvPicPr>
          <p:cNvPr id="84997" name="Picture 1">
            <a:extLst>
              <a:ext uri="{FF2B5EF4-FFF2-40B4-BE49-F238E27FC236}">
                <a16:creationId xmlns:a16="http://schemas.microsoft.com/office/drawing/2014/main" id="{170C0256-D580-B576-BC6E-63728C4827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04975"/>
            <a:ext cx="4565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B503B7EA-FA70-BF63-ADB6-37ECF153F79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a:latin typeface="Arial Narrow" panose="020B0604020202020204" pitchFamily="34" charset="0"/>
              </a:rPr>
              <a:t>Rotary’s New Approach </a:t>
            </a:r>
          </a:p>
        </p:txBody>
      </p:sp>
      <p:pic>
        <p:nvPicPr>
          <p:cNvPr id="86019" name="Picture 3" descr="images.png">
            <a:extLst>
              <a:ext uri="{FF2B5EF4-FFF2-40B4-BE49-F238E27FC236}">
                <a16:creationId xmlns:a16="http://schemas.microsoft.com/office/drawing/2014/main" id="{E10C995B-1879-3188-F22A-3C4330A428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6213" y="1649413"/>
            <a:ext cx="3684587"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9D6A1E9A-AFEF-2848-DA9F-1EB413B69370}"/>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4000">
                <a:latin typeface="Arial Narrow" panose="020B0604020202020204" pitchFamily="34" charset="0"/>
              </a:rPr>
              <a:t>Q &amp; A Session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97E559F3-655C-1D3F-A5DC-1BB75C54C669}"/>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3200">
                <a:latin typeface="Arial Narrow" panose="020B0604020202020204" pitchFamily="34" charset="0"/>
              </a:rPr>
              <a:t>WHY MEMBERSHIP MATTERS</a:t>
            </a:r>
          </a:p>
        </p:txBody>
      </p:sp>
      <p:sp>
        <p:nvSpPr>
          <p:cNvPr id="63491" name="TextBox 7">
            <a:extLst>
              <a:ext uri="{FF2B5EF4-FFF2-40B4-BE49-F238E27FC236}">
                <a16:creationId xmlns:a16="http://schemas.microsoft.com/office/drawing/2014/main" id="{29175B06-C761-FC32-402A-B68FF91AE745}"/>
              </a:ext>
            </a:extLst>
          </p:cNvPr>
          <p:cNvSpPr txBox="1">
            <a:spLocks noChangeArrowheads="1"/>
          </p:cNvSpPr>
          <p:nvPr/>
        </p:nvSpPr>
        <p:spPr bwMode="auto">
          <a:xfrm>
            <a:off x="5410200" y="1214438"/>
            <a:ext cx="36782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eaLnBrk="1" hangingPunct="1"/>
            <a:r>
              <a:rPr lang="en-US" altLang="en-US" sz="2000" b="1">
                <a:latin typeface="Georgia" panose="02040502050405020303" pitchFamily="18" charset="0"/>
                <a:ea typeface="MS PGothic" panose="020B0600070205080204" pitchFamily="34" charset="-128"/>
              </a:rPr>
              <a:t>Most donors are members</a:t>
            </a:r>
          </a:p>
          <a:p>
            <a:pPr eaLnBrk="1" hangingPunct="1"/>
            <a:r>
              <a:rPr lang="en-US" altLang="en-US" sz="2000" b="1">
                <a:latin typeface="Georgia" panose="02040502050405020303" pitchFamily="18" charset="0"/>
                <a:ea typeface="MS PGothic" panose="020B0600070205080204" pitchFamily="34" charset="-128"/>
              </a:rPr>
              <a:t>Declining membership = fewer donors</a:t>
            </a:r>
          </a:p>
        </p:txBody>
      </p:sp>
      <p:sp>
        <p:nvSpPr>
          <p:cNvPr id="63492" name="TextBox 8">
            <a:extLst>
              <a:ext uri="{FF2B5EF4-FFF2-40B4-BE49-F238E27FC236}">
                <a16:creationId xmlns:a16="http://schemas.microsoft.com/office/drawing/2014/main" id="{283CCC71-9013-AA51-F597-B7B0DC6056F8}"/>
              </a:ext>
            </a:extLst>
          </p:cNvPr>
          <p:cNvSpPr txBox="1">
            <a:spLocks noChangeArrowheads="1"/>
          </p:cNvSpPr>
          <p:nvPr/>
        </p:nvSpPr>
        <p:spPr bwMode="auto">
          <a:xfrm>
            <a:off x="5410200" y="5000625"/>
            <a:ext cx="3581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eaLnBrk="1" hangingPunct="1"/>
            <a:r>
              <a:rPr lang="en-US" altLang="en-US" sz="2000" b="1">
                <a:latin typeface="Georgia" panose="02040502050405020303" pitchFamily="18" charset="0"/>
                <a:ea typeface="MS PGothic" panose="020B0600070205080204" pitchFamily="34" charset="-128"/>
              </a:rPr>
              <a:t>Fewer donors = </a:t>
            </a:r>
          </a:p>
          <a:p>
            <a:pPr eaLnBrk="1" hangingPunct="1"/>
            <a:r>
              <a:rPr lang="en-US" altLang="en-US" sz="2000" b="1">
                <a:latin typeface="Georgia" panose="02040502050405020303" pitchFamily="18" charset="0"/>
                <a:ea typeface="MS PGothic" panose="020B0600070205080204" pitchFamily="34" charset="-128"/>
              </a:rPr>
              <a:t>Bigger contributions required to avoid  funding shortfalls</a:t>
            </a:r>
          </a:p>
        </p:txBody>
      </p:sp>
      <p:sp>
        <p:nvSpPr>
          <p:cNvPr id="63493" name="TextBox 9">
            <a:extLst>
              <a:ext uri="{FF2B5EF4-FFF2-40B4-BE49-F238E27FC236}">
                <a16:creationId xmlns:a16="http://schemas.microsoft.com/office/drawing/2014/main" id="{2DDBDF3A-325B-C5E0-905C-1ABB10AF8149}"/>
              </a:ext>
            </a:extLst>
          </p:cNvPr>
          <p:cNvSpPr txBox="1">
            <a:spLocks noChangeArrowheads="1"/>
          </p:cNvSpPr>
          <p:nvPr/>
        </p:nvSpPr>
        <p:spPr bwMode="auto">
          <a:xfrm>
            <a:off x="304800" y="5000625"/>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eaLnBrk="1" hangingPunct="1"/>
            <a:r>
              <a:rPr lang="en-US" altLang="en-US" sz="2000" b="1">
                <a:latin typeface="Georgia" panose="02040502050405020303" pitchFamily="18" charset="0"/>
                <a:ea typeface="MS PGothic" panose="020B0600070205080204" pitchFamily="34" charset="-128"/>
              </a:rPr>
              <a:t>Unfunded or poorly</a:t>
            </a:r>
            <a:br>
              <a:rPr lang="en-US" altLang="en-US" sz="2000" b="1">
                <a:latin typeface="Georgia" panose="02040502050405020303" pitchFamily="18" charset="0"/>
                <a:ea typeface="MS PGothic" panose="020B0600070205080204" pitchFamily="34" charset="-128"/>
              </a:rPr>
            </a:br>
            <a:r>
              <a:rPr lang="en-US" altLang="en-US" sz="2000" b="1">
                <a:latin typeface="Georgia" panose="02040502050405020303" pitchFamily="18" charset="0"/>
                <a:ea typeface="MS PGothic" panose="020B0600070205080204" pitchFamily="34" charset="-128"/>
              </a:rPr>
              <a:t>funded programs and projects =  </a:t>
            </a:r>
            <a:br>
              <a:rPr lang="en-US" altLang="en-US" sz="2000" b="1">
                <a:latin typeface="Georgia" panose="02040502050405020303" pitchFamily="18" charset="0"/>
                <a:ea typeface="MS PGothic" panose="020B0600070205080204" pitchFamily="34" charset="-128"/>
              </a:rPr>
            </a:br>
            <a:r>
              <a:rPr lang="en-US" altLang="en-US" sz="2000" b="1">
                <a:latin typeface="Georgia" panose="02040502050405020303" pitchFamily="18" charset="0"/>
                <a:ea typeface="MS PGothic" panose="020B0600070205080204" pitchFamily="34" charset="-128"/>
              </a:rPr>
              <a:t>Reduced public image</a:t>
            </a:r>
          </a:p>
        </p:txBody>
      </p:sp>
      <p:sp>
        <p:nvSpPr>
          <p:cNvPr id="63494" name="TextBox 10">
            <a:extLst>
              <a:ext uri="{FF2B5EF4-FFF2-40B4-BE49-F238E27FC236}">
                <a16:creationId xmlns:a16="http://schemas.microsoft.com/office/drawing/2014/main" id="{08D64166-0617-7DD6-F10D-8B7C3E719582}"/>
              </a:ext>
            </a:extLst>
          </p:cNvPr>
          <p:cNvSpPr txBox="1">
            <a:spLocks noChangeArrowheads="1"/>
          </p:cNvSpPr>
          <p:nvPr/>
        </p:nvSpPr>
        <p:spPr bwMode="auto">
          <a:xfrm>
            <a:off x="304800" y="1214438"/>
            <a:ext cx="3352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eaLnBrk="1" hangingPunct="1"/>
            <a:r>
              <a:rPr lang="en-US" altLang="en-US" sz="2000" b="1">
                <a:latin typeface="Georgia" panose="02040502050405020303" pitchFamily="18" charset="0"/>
                <a:ea typeface="MS PGothic" panose="020B0600070205080204" pitchFamily="34" charset="-128"/>
              </a:rPr>
              <a:t>Low(er) public image = Reduced interest in joining and declining membership</a:t>
            </a:r>
          </a:p>
        </p:txBody>
      </p:sp>
      <p:graphicFrame>
        <p:nvGraphicFramePr>
          <p:cNvPr id="3" name="Diagram 2">
            <a:extLst>
              <a:ext uri="{FF2B5EF4-FFF2-40B4-BE49-F238E27FC236}">
                <a16:creationId xmlns:a16="http://schemas.microsoft.com/office/drawing/2014/main" id="{E34FFA18-5F9C-67CE-7BDD-B9BE598479FC}"/>
              </a:ext>
            </a:extLst>
          </p:cNvPr>
          <p:cNvGraphicFramePr/>
          <p:nvPr/>
        </p:nvGraphicFramePr>
        <p:xfrm>
          <a:off x="2133600" y="1814432"/>
          <a:ext cx="4561310" cy="312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a:extLst>
              <a:ext uri="{FF2B5EF4-FFF2-40B4-BE49-F238E27FC236}">
                <a16:creationId xmlns:a16="http://schemas.microsoft.com/office/drawing/2014/main" id="{DD58EAF1-55A2-BEF8-63BA-80966359A278}"/>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latin typeface="Arial Narrow" panose="020B0604020202020204" pitchFamily="34" charset="0"/>
              </a:rPr>
              <a:t>WHAT THE #’s TELL 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Membership Dashboard_Dec2016-1.pdf">
            <a:extLst>
              <a:ext uri="{FF2B5EF4-FFF2-40B4-BE49-F238E27FC236}">
                <a16:creationId xmlns:a16="http://schemas.microsoft.com/office/drawing/2014/main" id="{6CD31E3C-964F-6585-13CC-39DAD29751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277144" y="-797719"/>
            <a:ext cx="6459538" cy="835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AAB647E7-4394-16EC-59D0-2133644DB832}"/>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4020202020204" pitchFamily="34" charset="0"/>
              </a:rPr>
              <a:t>MEMBERSHIP Trends Zone 33</a:t>
            </a:r>
          </a:p>
        </p:txBody>
      </p:sp>
      <p:pic>
        <p:nvPicPr>
          <p:cNvPr id="2" name="Picture 1">
            <a:extLst>
              <a:ext uri="{FF2B5EF4-FFF2-40B4-BE49-F238E27FC236}">
                <a16:creationId xmlns:a16="http://schemas.microsoft.com/office/drawing/2014/main" id="{E5EC33AD-2155-180D-453A-27D961EA3C05}"/>
              </a:ext>
            </a:extLst>
          </p:cNvPr>
          <p:cNvPicPr>
            <a:picLocks noChangeAspect="1"/>
          </p:cNvPicPr>
          <p:nvPr/>
        </p:nvPicPr>
        <p:blipFill>
          <a:blip r:embed="rId3"/>
          <a:stretch>
            <a:fillRect/>
          </a:stretch>
        </p:blipFill>
        <p:spPr>
          <a:xfrm>
            <a:off x="685800" y="1066800"/>
            <a:ext cx="7772400" cy="50547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400A-6172-69C1-F3DB-4AEB01EAE473}"/>
              </a:ext>
            </a:extLst>
          </p:cNvPr>
          <p:cNvSpPr>
            <a:spLocks noGrp="1"/>
          </p:cNvSpPr>
          <p:nvPr>
            <p:ph type="title"/>
          </p:nvPr>
        </p:nvSpPr>
        <p:spPr>
          <a:xfrm>
            <a:off x="381000" y="457200"/>
            <a:ext cx="8763000" cy="533400"/>
          </a:xfrm>
        </p:spPr>
        <p:txBody>
          <a:bodyPr/>
          <a:lstStyle/>
          <a:p>
            <a:r>
              <a:rPr lang="en-US" dirty="0"/>
              <a:t> </a:t>
            </a:r>
            <a:r>
              <a:rPr lang="en-US" sz="2800" dirty="0">
                <a:latin typeface="Arial Narrow" panose="020B0604020202020204" pitchFamily="34" charset="0"/>
              </a:rPr>
              <a:t>Membership Trends  Our District</a:t>
            </a:r>
          </a:p>
        </p:txBody>
      </p:sp>
      <p:pic>
        <p:nvPicPr>
          <p:cNvPr id="4" name="Content Placeholder 3">
            <a:extLst>
              <a:ext uri="{FF2B5EF4-FFF2-40B4-BE49-F238E27FC236}">
                <a16:creationId xmlns:a16="http://schemas.microsoft.com/office/drawing/2014/main" id="{98E9559B-E13D-DFA7-12C2-C28AD2E9C747}"/>
              </a:ext>
            </a:extLst>
          </p:cNvPr>
          <p:cNvPicPr>
            <a:picLocks noGrp="1" noChangeAspect="1"/>
          </p:cNvPicPr>
          <p:nvPr>
            <p:ph idx="1"/>
          </p:nvPr>
        </p:nvPicPr>
        <p:blipFill>
          <a:blip r:embed="rId2"/>
          <a:stretch>
            <a:fillRect/>
          </a:stretch>
        </p:blipFill>
        <p:spPr>
          <a:xfrm>
            <a:off x="1092311" y="1219200"/>
            <a:ext cx="6959378" cy="4525963"/>
          </a:xfrm>
          <a:prstGeom prst="rect">
            <a:avLst/>
          </a:prstGeom>
        </p:spPr>
      </p:pic>
    </p:spTree>
    <p:extLst>
      <p:ext uri="{BB962C8B-B14F-4D97-AF65-F5344CB8AC3E}">
        <p14:creationId xmlns:p14="http://schemas.microsoft.com/office/powerpoint/2010/main" val="322888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1E848AB2-FB7F-DC14-5C40-506DFB375279}"/>
              </a:ext>
            </a:extLst>
          </p:cNvPr>
          <p:cNvSpPr>
            <a:spLocks noGrp="1"/>
          </p:cNvSpPr>
          <p:nvPr>
            <p:ph type="title"/>
          </p:nvPr>
        </p:nvSpPr>
        <p:spPr bwMode="auto">
          <a:xfrm>
            <a:off x="609600" y="495300"/>
            <a:ext cx="8603166"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sz="2800" dirty="0">
                <a:latin typeface="Arial Narrow" panose="020B0604020202020204" pitchFamily="34" charset="0"/>
              </a:rPr>
              <a:t>MEMBERSHIP DIVERSITY  AND WORLDWIDE TRENDS</a:t>
            </a:r>
          </a:p>
        </p:txBody>
      </p:sp>
      <p:sp>
        <p:nvSpPr>
          <p:cNvPr id="67587" name="Content Placeholder 2">
            <a:extLst>
              <a:ext uri="{FF2B5EF4-FFF2-40B4-BE49-F238E27FC236}">
                <a16:creationId xmlns:a16="http://schemas.microsoft.com/office/drawing/2014/main" id="{605644B8-7B5B-9A9D-A5EC-6E46832A9AEE}"/>
              </a:ext>
            </a:extLst>
          </p:cNvPr>
          <p:cNvSpPr>
            <a:spLocks noGrp="1"/>
          </p:cNvSpPr>
          <p:nvPr>
            <p:ph idx="1"/>
          </p:nvPr>
        </p:nvSpPr>
        <p:spPr bwMode="auto">
          <a:xfrm>
            <a:off x="457200" y="1219200"/>
            <a:ext cx="82296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2400" b="1" dirty="0">
                <a:latin typeface="Georgia" panose="02040502050405020303" pitchFamily="18" charset="0"/>
              </a:rPr>
              <a:t>Our District</a:t>
            </a:r>
          </a:p>
          <a:p>
            <a:pPr marL="0" indent="0" algn="ctr">
              <a:buFont typeface="Arial" panose="020B0604020202020204" pitchFamily="34" charset="0"/>
              <a:buNone/>
            </a:pPr>
            <a:r>
              <a:rPr lang="en-US" altLang="en-US" sz="2400" b="1" dirty="0">
                <a:latin typeface="Georgia" panose="02040502050405020303" pitchFamily="18" charset="0"/>
              </a:rPr>
              <a:t>Female Members  28.05</a:t>
            </a:r>
          </a:p>
          <a:p>
            <a:pPr marL="0" indent="0">
              <a:buFont typeface="Arial" panose="020B0604020202020204" pitchFamily="34" charset="0"/>
              <a:buNone/>
            </a:pPr>
            <a:r>
              <a:rPr lang="en-US" altLang="en-US" sz="2800" dirty="0">
                <a:latin typeface="Georgia" panose="02040502050405020303" pitchFamily="18" charset="0"/>
              </a:rPr>
              <a:t>					</a:t>
            </a:r>
            <a:r>
              <a:rPr lang="en-US" altLang="en-US" sz="2400" b="1" dirty="0">
                <a:latin typeface="Georgia" panose="02040502050405020303" pitchFamily="18" charset="0"/>
              </a:rPr>
              <a:t>Male Member 69.61</a:t>
            </a:r>
            <a:r>
              <a:rPr lang="en-US" altLang="en-US" sz="2400" dirty="0">
                <a:latin typeface="Georgia" panose="02040502050405020303" pitchFamily="18" charset="0"/>
              </a:rPr>
              <a:t>	</a:t>
            </a:r>
          </a:p>
          <a:p>
            <a:pPr marL="0" indent="0" algn="ctr">
              <a:buNone/>
            </a:pPr>
            <a:r>
              <a:rPr lang="en-US" altLang="en-US" sz="2400" b="1" dirty="0">
                <a:latin typeface="Georgia" panose="02040502050405020303" pitchFamily="18" charset="0"/>
              </a:rPr>
              <a:t>Members Under 40</a:t>
            </a:r>
          </a:p>
          <a:p>
            <a:pPr marL="0" indent="0" algn="ctr">
              <a:buFont typeface="Arial" panose="020B0604020202020204" pitchFamily="34" charset="0"/>
              <a:buNone/>
            </a:pPr>
            <a:r>
              <a:rPr lang="en-US" sz="2400" b="1" dirty="0">
                <a:latin typeface="Georgia" panose="02040502050405020303" pitchFamily="18" charset="0"/>
              </a:rPr>
              <a:t>8% of Rotarians are under the age of 40; </a:t>
            </a:r>
          </a:p>
          <a:p>
            <a:pPr marL="0" indent="0" algn="ctr">
              <a:buNone/>
            </a:pPr>
            <a:r>
              <a:rPr lang="en-US" sz="2400" b="1" dirty="0">
                <a:latin typeface="Georgia" panose="02040502050405020303" pitchFamily="18" charset="0"/>
              </a:rPr>
              <a:t>26% of Rotary club members </a:t>
            </a:r>
          </a:p>
          <a:p>
            <a:pPr marL="0" indent="0" algn="ctr">
              <a:buNone/>
            </a:pPr>
            <a:r>
              <a:rPr lang="en-US" sz="2400" b="1" dirty="0">
                <a:latin typeface="Georgia" panose="02040502050405020303" pitchFamily="18" charset="0"/>
              </a:rPr>
              <a:t>are in North America, </a:t>
            </a:r>
          </a:p>
          <a:p>
            <a:pPr marL="0" indent="0" algn="ctr">
              <a:buNone/>
            </a:pPr>
            <a:r>
              <a:rPr lang="en-US" sz="2400" b="1" dirty="0">
                <a:latin typeface="Georgia" panose="02040502050405020303" pitchFamily="18" charset="0"/>
              </a:rPr>
              <a:t>down 19% since 2014;</a:t>
            </a:r>
          </a:p>
          <a:p>
            <a:pPr marL="0" indent="0" algn="ctr">
              <a:buNone/>
            </a:pPr>
            <a:r>
              <a:rPr lang="en-US" sz="2400" b="1" dirty="0">
                <a:latin typeface="Georgia" panose="02040502050405020303" pitchFamily="18" charset="0"/>
              </a:rPr>
              <a:t> 36% of Rotary club members </a:t>
            </a:r>
          </a:p>
          <a:p>
            <a:pPr marL="0" indent="0" algn="ctr">
              <a:buNone/>
            </a:pPr>
            <a:r>
              <a:rPr lang="en-US" sz="2400" b="1" dirty="0">
                <a:latin typeface="Georgia" panose="02040502050405020303" pitchFamily="18" charset="0"/>
              </a:rPr>
              <a:t>are in Asia,</a:t>
            </a:r>
          </a:p>
          <a:p>
            <a:pPr marL="0" indent="0" algn="ctr">
              <a:buNone/>
            </a:pPr>
            <a:r>
              <a:rPr lang="en-US" sz="2400" b="1" dirty="0">
                <a:latin typeface="Georgia" panose="02040502050405020303" pitchFamily="18" charset="0"/>
              </a:rPr>
              <a:t> up 26% since 2014.</a:t>
            </a:r>
            <a:r>
              <a:rPr lang="en-US" altLang="en-US" sz="2400" dirty="0">
                <a:latin typeface="Arial Narrow" panose="020B0604020202020204" pitchFamily="34" charset="0"/>
              </a:rPr>
              <a:t> and  World Wide </a:t>
            </a:r>
            <a:endParaRPr lang="en-US" altLang="en-US" sz="2400" b="1" dirty="0">
              <a:latin typeface="Georgia" panose="02040502050405020303"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B4EE5BC1-5A27-EBF2-0C10-7FB0531D4719}"/>
              </a:ext>
            </a:extLst>
          </p:cNvPr>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a:latin typeface="Arial Narrow" panose="020B0604020202020204" pitchFamily="34" charset="0"/>
              </a:rPr>
              <a:t>BUT</a:t>
            </a:r>
            <a:r>
              <a:rPr lang="is-IS" altLang="en-US">
                <a:latin typeface="Arial Narrow" panose="020B0604020202020204" pitchFamily="34" charset="0"/>
              </a:rPr>
              <a:t>…... WHAT DO MEMBERS EXPERIENCE?</a:t>
            </a:r>
            <a:endParaRPr lang="en-US" altLang="en-US">
              <a:latin typeface="Arial Narrow"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Slate_NoMo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onception personnalisée">
  <a:themeElements>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0099">
            <a:alpha val="10001"/>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B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0099">
            <a:alpha val="10001"/>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BE" sz="1800" b="0" i="0" u="none" strike="noStrike" cap="none" normalizeH="0" baseline="0" smtClean="0">
            <a:ln>
              <a:noFill/>
            </a:ln>
            <a:solidFill>
              <a:schemeClr val="tx1"/>
            </a:solidFill>
            <a:effectLst/>
            <a:latin typeface="Arial" charset="0"/>
          </a:defRPr>
        </a:defPPr>
      </a:lstStyle>
    </a:lnDef>
  </a:objectDefaults>
  <a:extraClrSchemeLst>
    <a:extraClrScheme>
      <a:clrScheme name="6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4C2D9FD6B6A2429739EB7E578711A0" ma:contentTypeVersion="0" ma:contentTypeDescription="Create a new document." ma:contentTypeScope="" ma:versionID="c8981dceda165c5abb708ac60c44719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58298D1-AA31-4119-8370-A6235301C1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CF1C4F9-CBC7-4F45-BA27-A14F12749A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28091</TotalTime>
  <Words>2525</Words>
  <Application>Microsoft Macintosh PowerPoint</Application>
  <PresentationFormat>On-screen Show (4:3)</PresentationFormat>
  <Paragraphs>253</Paragraphs>
  <Slides>26</Slides>
  <Notes>24</Notes>
  <HiddenSlides>0</HiddenSlides>
  <MMClips>0</MMClips>
  <ScaleCrop>false</ScaleCrop>
  <HeadingPairs>
    <vt:vector size="8" baseType="variant">
      <vt:variant>
        <vt:lpstr>Fonts Used</vt:lpstr>
      </vt:variant>
      <vt:variant>
        <vt:i4>7</vt:i4>
      </vt:variant>
      <vt:variant>
        <vt:lpstr>Theme</vt:lpstr>
      </vt:variant>
      <vt:variant>
        <vt:i4>11</vt:i4>
      </vt:variant>
      <vt:variant>
        <vt:lpstr>Embedded OLE Servers</vt:lpstr>
      </vt:variant>
      <vt:variant>
        <vt:i4>1</vt:i4>
      </vt:variant>
      <vt:variant>
        <vt:lpstr>Slide Titles</vt:lpstr>
      </vt:variant>
      <vt:variant>
        <vt:i4>26</vt:i4>
      </vt:variant>
    </vt:vector>
  </HeadingPairs>
  <TitlesOfParts>
    <vt:vector size="45" baseType="lpstr">
      <vt:lpstr>Arial Unicode MS</vt:lpstr>
      <vt:lpstr>Google Sans</vt:lpstr>
      <vt:lpstr>Arial</vt:lpstr>
      <vt:lpstr>Arial Narrow</vt:lpstr>
      <vt:lpstr>Calibri</vt:lpstr>
      <vt:lpstr>Georgia</vt:lpstr>
      <vt:lpstr>Wingdings</vt:lpstr>
      <vt:lpstr>Communications_white</vt:lpstr>
      <vt:lpstr>Custom Design</vt:lpstr>
      <vt:lpstr>2_Custom Design</vt:lpstr>
      <vt:lpstr>1_Communications_white</vt:lpstr>
      <vt:lpstr>1_Custom Design</vt:lpstr>
      <vt:lpstr>4_Custom Design</vt:lpstr>
      <vt:lpstr>6_Conception personnalisée</vt:lpstr>
      <vt:lpstr>24_Conception personnalisée</vt:lpstr>
      <vt:lpstr>3_Custom Design</vt:lpstr>
      <vt:lpstr>Slate_NoMoE</vt:lpstr>
      <vt:lpstr>5_Custom Design</vt:lpstr>
      <vt:lpstr>Excel.Chart.8</vt:lpstr>
      <vt:lpstr>The Membership Experience </vt:lpstr>
      <vt:lpstr>Goals of Today’s Assembly</vt:lpstr>
      <vt:lpstr>WHY MEMBERSHIP MATTERS</vt:lpstr>
      <vt:lpstr>WHAT THE #’s TELL US</vt:lpstr>
      <vt:lpstr>PowerPoint Presentation</vt:lpstr>
      <vt:lpstr>MEMBERSHIP Trends Zone 33</vt:lpstr>
      <vt:lpstr> Membership Trends  Our District</vt:lpstr>
      <vt:lpstr>MEMBERSHIP DIVERSITY  AND WORLDWIDE TRENDS</vt:lpstr>
      <vt:lpstr>BUT…... WHAT DO MEMBERS EXPERIENCE?</vt:lpstr>
      <vt:lpstr>THE PRIMARY REASONS PEOPLE JOIN ROTARY…</vt:lpstr>
      <vt:lpstr>…ARE THE SAME REASONS THEY STAY ROTARIANS</vt:lpstr>
      <vt:lpstr>THE PRIMARY REASONS PEOPLE LEAVE ROTARY</vt:lpstr>
      <vt:lpstr>THERE IS NO EASY ANSWER</vt:lpstr>
      <vt:lpstr>WHAT IS OUR VALUE PROPOSITION?</vt:lpstr>
      <vt:lpstr>MAKE IT FUN!</vt:lpstr>
      <vt:lpstr>WHO SHOULD JOIN? IDENTIFIYING OUR PROSPECTS</vt:lpstr>
      <vt:lpstr>WHOSE RESPONSIBILITY IS IT?</vt:lpstr>
      <vt:lpstr>OUR MISSION STATEMENT</vt:lpstr>
      <vt:lpstr>THE SALES PITCH: OUR ESSENCE STATEMENT</vt:lpstr>
      <vt:lpstr>MEMBERSHIP RESOURCES</vt:lpstr>
      <vt:lpstr>MEMBERSHIP RESOURCES</vt:lpstr>
      <vt:lpstr>Rotary International MEMBERSHIP DECISIONS</vt:lpstr>
      <vt:lpstr>CLUB FLEXIBILITY PAGE ON NEW WEBSITE - RESOURCES</vt:lpstr>
      <vt:lpstr>MEMBERSHIP RESOURCES</vt:lpstr>
      <vt:lpstr>Rotary’s New Approach </vt:lpstr>
      <vt:lpstr>Q &amp; A Session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anthony santore</cp:lastModifiedBy>
  <cp:revision>773</cp:revision>
  <cp:lastPrinted>2017-03-03T17:16:22Z</cp:lastPrinted>
  <dcterms:created xsi:type="dcterms:W3CDTF">2010-04-16T20:11:30Z</dcterms:created>
  <dcterms:modified xsi:type="dcterms:W3CDTF">2023-11-03T16:06:39Z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ies>
</file>