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8"/>
  </p:normalViewPr>
  <p:slideViewPr>
    <p:cSldViewPr>
      <p:cViewPr varScale="1">
        <p:scale>
          <a:sx n="116" d="100"/>
          <a:sy n="116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80721" y="1862320"/>
            <a:ext cx="2826016" cy="292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4"/>
              </a:lnSpc>
            </a:pPr>
            <a:r>
              <a:rPr lang="en-US" altLang="zh-CN" sz="2304" b="0" i="0" dirty="0">
                <a:solidFill>
                  <a:srgbClr val="FFFFFF"/>
                </a:solidFill>
                <a:latin typeface="Arial" pitchFamily="18" charset="0"/>
                <a:cs typeface="Arial" pitchFamily="18" charset="0"/>
              </a:rPr>
              <a:t>MembershipSeminar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280721" y="3089394"/>
            <a:ext cx="2979983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4"/>
              </a:lnSpc>
            </a:pPr>
            <a:r>
              <a:rPr lang="en-US" altLang="zh-CN" sz="2304" b="0" i="0" dirty="0">
                <a:solidFill>
                  <a:srgbClr val="FFFFFF"/>
                </a:solidFill>
                <a:latin typeface="Arial" pitchFamily="18" charset="0"/>
                <a:cs typeface="Arial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129026" y="1417574"/>
            <a:ext cx="4849419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EDUCATION of Members 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2718816" y="1966214"/>
            <a:ext cx="5695239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NEW MEMBER ORIENTATION 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2234184" y="2593169"/>
            <a:ext cx="4059125" cy="299120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Membership benefits</a:t>
            </a:r>
          </a:p>
          <a:p>
            <a:pPr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Membership responsibilities</a:t>
            </a:r>
          </a:p>
          <a:p>
            <a:pPr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Organizationof Rotary</a:t>
            </a:r>
          </a:p>
          <a:p>
            <a:pPr>
              <a:lnSpc>
                <a:spcPts val="4168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History</a:t>
            </a:r>
          </a:p>
          <a:p>
            <a:pPr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Rotary programs</a:t>
            </a:r>
          </a:p>
          <a:p>
            <a:pPr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Rotary Foundation 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167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366137" y="2610358"/>
            <a:ext cx="3667799" cy="294548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ATTEND: </a:t>
            </a:r>
          </a:p>
          <a:p>
            <a:pPr>
              <a:lnSpc>
                <a:spcPts val="288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1. Club Board Meeting </a:t>
            </a:r>
          </a:p>
          <a:p>
            <a:pPr>
              <a:lnSpc>
                <a:spcPts val="2881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2. Club Committee Meeting </a:t>
            </a:r>
          </a:p>
          <a:p>
            <a:pPr>
              <a:lnSpc>
                <a:spcPts val="2881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3. District Conference </a:t>
            </a:r>
          </a:p>
          <a:p>
            <a:pPr>
              <a:lnSpc>
                <a:spcPts val="288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4. District Seminar</a:t>
            </a:r>
          </a:p>
          <a:p>
            <a:pPr>
              <a:lnSpc>
                <a:spcPts val="288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5. District Assembly </a:t>
            </a:r>
          </a:p>
          <a:p>
            <a:pPr>
              <a:lnSpc>
                <a:spcPts val="2881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6. Rotary Leadership Institute</a:t>
            </a:r>
          </a:p>
          <a:p>
            <a:pPr>
              <a:lnSpc>
                <a:spcPts val="2881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7. Other Rotary Clubs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1981200" y="1752600"/>
            <a:ext cx="4746092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EDUCATION of Members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489837" y="2785237"/>
            <a:ext cx="6493967" cy="191189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CARE ABOUT THEIR IDEAS &amp; OPINIONS </a:t>
            </a:r>
          </a:p>
          <a:p>
            <a:pPr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New members bring new ideas about projects. </a:t>
            </a:r>
          </a:p>
          <a:p>
            <a:pPr>
              <a:lnSpc>
                <a:spcPts val="4169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New members have opinions on how the club </a:t>
            </a:r>
          </a:p>
          <a:p>
            <a:pPr>
              <a:lnSpc>
                <a:spcPts val="432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meetings are run. 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2071370" y="1814220"/>
            <a:ext cx="4922565" cy="45750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2"/>
              </a:lnSpc>
            </a:pPr>
            <a:r>
              <a:rPr lang="en-US" altLang="zh-CN" sz="3602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CARE ABOUT of Members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469390" y="2742946"/>
            <a:ext cx="7223354" cy="291392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CARE ABOUT THEIR IDEAS &amp; OPINIONS </a:t>
            </a:r>
          </a:p>
          <a:p>
            <a:pPr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New members have expectations about what Rotary </a:t>
            </a:r>
          </a:p>
          <a:p>
            <a:pPr>
              <a:lnSpc>
                <a:spcPts val="4322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can offer them. </a:t>
            </a:r>
          </a:p>
          <a:p>
            <a:pPr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New members have questions</a:t>
            </a:r>
          </a:p>
          <a:p>
            <a:pPr marL="2159">
              <a:lnSpc>
                <a:spcPts val="7891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LISTEN / ACKNOWLEDGE / CONSIDER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2073275" y="1759737"/>
            <a:ext cx="4922565" cy="45750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2"/>
              </a:lnSpc>
            </a:pPr>
            <a:r>
              <a:rPr lang="en-US" altLang="zh-CN" sz="3602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CARE ABOUT of Members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392301" y="2706141"/>
            <a:ext cx="7169124" cy="27708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2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MENTOR NEW MEMBERS </a:t>
            </a:r>
          </a:p>
          <a:p>
            <a:pPr>
              <a:lnSpc>
                <a:spcPts val="5631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Introduce them to members, partners, the AG etc. </a:t>
            </a:r>
          </a:p>
          <a:p>
            <a:pPr>
              <a:lnSpc>
                <a:spcPts val="272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Assist them with committee / board roles </a:t>
            </a:r>
          </a:p>
          <a:p>
            <a:pPr>
              <a:lnSpc>
                <a:spcPts val="2726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Take them to District Assembly, District Conference, </a:t>
            </a:r>
          </a:p>
          <a:p>
            <a:pPr>
              <a:lnSpc>
                <a:spcPts val="2857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District Seminars, other Clubs </a:t>
            </a:r>
          </a:p>
          <a:p>
            <a:pPr>
              <a:lnSpc>
                <a:spcPts val="275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Ask them for feedback on the Club </a:t>
            </a:r>
          </a:p>
          <a:p>
            <a:pPr>
              <a:lnSpc>
                <a:spcPts val="272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Encourage “Member Behind the Badge” talk 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2091182" y="1705610"/>
            <a:ext cx="4919370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CARE ABOUT of Members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938784" y="2826385"/>
            <a:ext cx="7360818" cy="244091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WELFARE of MEMBERS </a:t>
            </a:r>
          </a:p>
          <a:p>
            <a:pPr>
              <a:lnSpc>
                <a:spcPts val="563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Cares about welfare of members &amp; their families in a </a:t>
            </a:r>
          </a:p>
          <a:p>
            <a:pPr>
              <a:lnSpc>
                <a:spcPts val="285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discrete way </a:t>
            </a:r>
          </a:p>
          <a:p>
            <a:pPr>
              <a:lnSpc>
                <a:spcPts val="2750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Enquires when members are absent </a:t>
            </a:r>
          </a:p>
          <a:p>
            <a:pPr>
              <a:lnSpc>
                <a:spcPts val="2728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Keeps President and/or fellow members informed if a </a:t>
            </a:r>
          </a:p>
          <a:p>
            <a:pPr>
              <a:lnSpc>
                <a:spcPts val="285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member has problems with health, family, business etc. 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2071370" y="1754124"/>
            <a:ext cx="4919370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CARE ABOUT of Members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2826385"/>
            <a:ext cx="7855193" cy="177856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WELFARE of MEMBERS </a:t>
            </a:r>
          </a:p>
          <a:p>
            <a:pPr>
              <a:lnSpc>
                <a:spcPts val="563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Announces birthdays, anniversaries etc. </a:t>
            </a:r>
          </a:p>
          <a:p>
            <a:pPr>
              <a:lnSpc>
                <a:spcPts val="272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If a member has issues with the club or its members the </a:t>
            </a:r>
          </a:p>
          <a:p>
            <a:pPr>
              <a:lnSpc>
                <a:spcPts val="2857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	where appropriate, offer to help resolve them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2071370" y="1754124"/>
            <a:ext cx="4919370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CARE ABOUT of Members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598422" y="1707286"/>
            <a:ext cx="6312690" cy="5143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2"/>
              </a:lnSpc>
            </a:pPr>
            <a:r>
              <a:rPr lang="en-US" altLang="zh-CN" sz="3602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COMMUNICATION with Members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650443" y="2573147"/>
            <a:ext cx="2895536" cy="211083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COMMUNICATE WITH: </a:t>
            </a:r>
          </a:p>
          <a:p>
            <a:pPr>
              <a:lnSpc>
                <a:spcPts val="5632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Members</a:t>
            </a:r>
          </a:p>
          <a:p>
            <a:pPr>
              <a:lnSpc>
                <a:spcPts val="272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Their families</a:t>
            </a:r>
          </a:p>
          <a:p>
            <a:pPr>
              <a:lnSpc>
                <a:spcPts val="272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Local  community</a:t>
            </a:r>
          </a:p>
          <a:p>
            <a:pPr>
              <a:lnSpc>
                <a:spcPts val="2726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Potential audience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598422" y="1707286"/>
            <a:ext cx="6326190" cy="45750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2"/>
              </a:lnSpc>
            </a:pPr>
            <a:r>
              <a:rPr lang="en-US" altLang="zh-CN" sz="3602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COMMUNICATION withMembers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650443" y="2938678"/>
            <a:ext cx="6511341" cy="205908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2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COMMUNICATE BY: </a:t>
            </a:r>
          </a:p>
          <a:p>
            <a:pPr>
              <a:lnSpc>
                <a:spcPts val="5631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Talking / Meeting announcements</a:t>
            </a:r>
          </a:p>
          <a:p>
            <a:pPr>
              <a:lnSpc>
                <a:spcPts val="272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Club Bulletins</a:t>
            </a:r>
          </a:p>
          <a:p>
            <a:pPr>
              <a:lnSpc>
                <a:spcPts val="2726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Club Websites</a:t>
            </a:r>
          </a:p>
          <a:p>
            <a:pPr>
              <a:lnSpc>
                <a:spcPts val="2728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Social Media (Facebook, Twitter, Whatsapp..)`` 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495298" y="1962023"/>
            <a:ext cx="6322060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COMMUNICATION withMembers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1063142" y="2988564"/>
            <a:ext cx="4733796" cy="245708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COMMUNICATE ABOUT: </a:t>
            </a:r>
          </a:p>
          <a:p>
            <a:pPr>
              <a:lnSpc>
                <a:spcPts val="563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Club events/ projects</a:t>
            </a:r>
          </a:p>
          <a:p>
            <a:pPr>
              <a:lnSpc>
                <a:spcPts val="2726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District events / projects</a:t>
            </a:r>
          </a:p>
          <a:p>
            <a:pPr>
              <a:lnSpc>
                <a:spcPts val="2727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Support for community events</a:t>
            </a:r>
          </a:p>
          <a:p>
            <a:pPr>
              <a:lnSpc>
                <a:spcPts val="272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Rotaryinformation/ achievements</a:t>
            </a:r>
          </a:p>
          <a:p>
            <a:pPr>
              <a:lnSpc>
                <a:spcPts val="272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Member achievements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749224" y="2403348"/>
            <a:ext cx="12700" cy="744220"/>
          </a:xfrm>
          <a:custGeom>
            <a:avLst/>
            <a:gdLst>
              <a:gd name="connsiteX0" fmla="*/ 6350 w 12700"/>
              <a:gd name="connsiteY0" fmla="*/ 0 h 744220"/>
              <a:gd name="connsiteX1" fmla="*/ 6350 w 12700"/>
              <a:gd name="connsiteY1" fmla="*/ 744220 h 74422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2700" h="744220">
                <a:moveTo>
                  <a:pt x="6350" y="0"/>
                </a:moveTo>
                <a:lnTo>
                  <a:pt x="6350" y="74422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8121523" y="2403348"/>
            <a:ext cx="12700" cy="744220"/>
          </a:xfrm>
          <a:custGeom>
            <a:avLst/>
            <a:gdLst>
              <a:gd name="connsiteX0" fmla="*/ 6350 w 12700"/>
              <a:gd name="connsiteY0" fmla="*/ 0 h 744220"/>
              <a:gd name="connsiteX1" fmla="*/ 6350 w 12700"/>
              <a:gd name="connsiteY1" fmla="*/ 744220 h 74422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2700" h="744220">
                <a:moveTo>
                  <a:pt x="6350" y="0"/>
                </a:moveTo>
                <a:lnTo>
                  <a:pt x="6350" y="74422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749224" y="2403348"/>
            <a:ext cx="7384999" cy="12700"/>
          </a:xfrm>
          <a:custGeom>
            <a:avLst/>
            <a:gdLst>
              <a:gd name="connsiteX0" fmla="*/ 0 w 7384999"/>
              <a:gd name="connsiteY0" fmla="*/ 6350 h 12700"/>
              <a:gd name="connsiteX1" fmla="*/ 7384999 w 7384999"/>
              <a:gd name="connsiteY1" fmla="*/ 6350 h 127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384999" h="12700">
                <a:moveTo>
                  <a:pt x="0" y="6350"/>
                </a:moveTo>
                <a:lnTo>
                  <a:pt x="7384999" y="635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749224" y="3134868"/>
            <a:ext cx="7384999" cy="12700"/>
          </a:xfrm>
          <a:custGeom>
            <a:avLst/>
            <a:gdLst>
              <a:gd name="connsiteX0" fmla="*/ 0 w 7384999"/>
              <a:gd name="connsiteY0" fmla="*/ 6350 h 12700"/>
              <a:gd name="connsiteX1" fmla="*/ 7384999 w 7384999"/>
              <a:gd name="connsiteY1" fmla="*/ 6350 h 127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384999" h="12700">
                <a:moveTo>
                  <a:pt x="0" y="6350"/>
                </a:moveTo>
                <a:lnTo>
                  <a:pt x="7384999" y="635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583436" y="2523109"/>
            <a:ext cx="5879795" cy="609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US" altLang="zh-CN" sz="48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Membership Retention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0052" y="1491996"/>
            <a:ext cx="5998464" cy="421843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600000">
            <a:off x="3098292" y="1723644"/>
            <a:ext cx="2993136" cy="429463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310384" y="3142234"/>
            <a:ext cx="4506976" cy="914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200"/>
              </a:lnSpc>
            </a:pPr>
            <a:r>
              <a:rPr lang="en-US" altLang="zh-CN" sz="7200" b="1" i="0" dirty="0">
                <a:solidFill>
                  <a:srgbClr val="006FC0"/>
                </a:solidFill>
                <a:latin typeface="Calibri Bold" pitchFamily="18" charset="0"/>
                <a:cs typeface="Calibri Bold" pitchFamily="18" charset="0"/>
              </a:rPr>
              <a:t>ThankYou!!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453923" y="1482471"/>
            <a:ext cx="12700" cy="547370"/>
          </a:xfrm>
          <a:custGeom>
            <a:avLst/>
            <a:gdLst>
              <a:gd name="connsiteX0" fmla="*/ 6350 w 12700"/>
              <a:gd name="connsiteY0" fmla="*/ 0 h 547370"/>
              <a:gd name="connsiteX1" fmla="*/ 6350 w 12700"/>
              <a:gd name="connsiteY1" fmla="*/ 547370 h 54737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2700" h="547370">
                <a:moveTo>
                  <a:pt x="6350" y="0"/>
                </a:moveTo>
                <a:lnTo>
                  <a:pt x="6350" y="54737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8683498" y="1482471"/>
            <a:ext cx="12700" cy="547370"/>
          </a:xfrm>
          <a:custGeom>
            <a:avLst/>
            <a:gdLst>
              <a:gd name="connsiteX0" fmla="*/ 6350 w 12700"/>
              <a:gd name="connsiteY0" fmla="*/ 0 h 547370"/>
              <a:gd name="connsiteX1" fmla="*/ 6350 w 12700"/>
              <a:gd name="connsiteY1" fmla="*/ 547370 h 54737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2700" h="547370">
                <a:moveTo>
                  <a:pt x="6350" y="0"/>
                </a:moveTo>
                <a:lnTo>
                  <a:pt x="6350" y="54737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453923" y="1482471"/>
            <a:ext cx="8242275" cy="12700"/>
          </a:xfrm>
          <a:custGeom>
            <a:avLst/>
            <a:gdLst>
              <a:gd name="connsiteX0" fmla="*/ 0 w 8242275"/>
              <a:gd name="connsiteY0" fmla="*/ 6350 h 12700"/>
              <a:gd name="connsiteX1" fmla="*/ 8242275 w 8242275"/>
              <a:gd name="connsiteY1" fmla="*/ 6350 h 127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8242275" h="12700">
                <a:moveTo>
                  <a:pt x="0" y="6350"/>
                </a:moveTo>
                <a:lnTo>
                  <a:pt x="8242275" y="635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453923" y="2017141"/>
            <a:ext cx="8242275" cy="12700"/>
          </a:xfrm>
          <a:custGeom>
            <a:avLst/>
            <a:gdLst>
              <a:gd name="connsiteX0" fmla="*/ 0 w 8242275"/>
              <a:gd name="connsiteY0" fmla="*/ 6350 h 12700"/>
              <a:gd name="connsiteX1" fmla="*/ 8242275 w 8242275"/>
              <a:gd name="connsiteY1" fmla="*/ 6350 h 127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8242275" h="12700">
                <a:moveTo>
                  <a:pt x="0" y="6350"/>
                </a:moveTo>
                <a:lnTo>
                  <a:pt x="8242275" y="635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60248" y="1571498"/>
            <a:ext cx="7034426" cy="378629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504"/>
              </a:lnSpc>
            </a:pPr>
            <a:r>
              <a:rPr lang="en-US" altLang="zh-CN" sz="3504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What is the scope of “Membership” ?  </a:t>
            </a:r>
          </a:p>
          <a:p>
            <a:pPr marL="242926">
              <a:lnSpc>
                <a:spcPts val="49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The factors involved in a developing and</a:t>
            </a:r>
          </a:p>
          <a:p>
            <a:pPr marL="852551">
              <a:lnSpc>
                <a:spcPts val="4322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keeping a Rotary club strong and healthy</a:t>
            </a:r>
          </a:p>
          <a:p>
            <a:pPr marL="242926"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 Locating and inducting new members. </a:t>
            </a:r>
          </a:p>
          <a:p>
            <a:pPr marL="242926">
              <a:lnSpc>
                <a:spcPts val="4166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Keeping all members happy and active.</a:t>
            </a:r>
          </a:p>
          <a:p>
            <a:pPr marL="242926">
              <a:lnSpc>
                <a:spcPts val="4167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Forming new Rotary clubs</a:t>
            </a:r>
          </a:p>
          <a:p>
            <a:pPr marL="242926">
              <a:lnSpc>
                <a:spcPts val="416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    Telling the world what Rotary does. 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745233"/>
            <a:ext cx="5693664" cy="3371088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1109269" y="1321435"/>
            <a:ext cx="12700" cy="1105789"/>
          </a:xfrm>
          <a:custGeom>
            <a:avLst/>
            <a:gdLst>
              <a:gd name="connsiteX0" fmla="*/ 6350 w 12700"/>
              <a:gd name="connsiteY0" fmla="*/ 0 h 1105789"/>
              <a:gd name="connsiteX1" fmla="*/ 6350 w 12700"/>
              <a:gd name="connsiteY1" fmla="*/ 1105789 h 11057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2700" h="1105789">
                <a:moveTo>
                  <a:pt x="6350" y="0"/>
                </a:moveTo>
                <a:lnTo>
                  <a:pt x="6350" y="1105789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8195818" y="1321435"/>
            <a:ext cx="12700" cy="1105789"/>
          </a:xfrm>
          <a:custGeom>
            <a:avLst/>
            <a:gdLst>
              <a:gd name="connsiteX0" fmla="*/ 6350 w 12700"/>
              <a:gd name="connsiteY0" fmla="*/ 0 h 1105789"/>
              <a:gd name="connsiteX1" fmla="*/ 6350 w 12700"/>
              <a:gd name="connsiteY1" fmla="*/ 1105789 h 11057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2700" h="1105789">
                <a:moveTo>
                  <a:pt x="6350" y="0"/>
                </a:moveTo>
                <a:lnTo>
                  <a:pt x="6350" y="1105789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1109269" y="1321435"/>
            <a:ext cx="7099249" cy="12700"/>
          </a:xfrm>
          <a:custGeom>
            <a:avLst/>
            <a:gdLst>
              <a:gd name="connsiteX0" fmla="*/ 0 w 7099249"/>
              <a:gd name="connsiteY0" fmla="*/ 6350 h 12700"/>
              <a:gd name="connsiteX1" fmla="*/ 7099249 w 7099249"/>
              <a:gd name="connsiteY1" fmla="*/ 6350 h 127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099249" h="12700">
                <a:moveTo>
                  <a:pt x="0" y="6350"/>
                </a:moveTo>
                <a:lnTo>
                  <a:pt x="7099249" y="635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1109269" y="2414524"/>
            <a:ext cx="7099249" cy="12700"/>
          </a:xfrm>
          <a:custGeom>
            <a:avLst/>
            <a:gdLst>
              <a:gd name="connsiteX0" fmla="*/ 0 w 7099249"/>
              <a:gd name="connsiteY0" fmla="*/ 6350 h 12700"/>
              <a:gd name="connsiteX1" fmla="*/ 7099249 w 7099249"/>
              <a:gd name="connsiteY1" fmla="*/ 6350 h 127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099249" h="12700">
                <a:moveTo>
                  <a:pt x="0" y="6350"/>
                </a:moveTo>
                <a:lnTo>
                  <a:pt x="7099249" y="6350"/>
                </a:lnTo>
              </a:path>
            </a:pathLst>
          </a:custGeom>
          <a:solidFill>
            <a:srgbClr val="FFFFFF">
              <a:alpha val="0"/>
            </a:srgbClr>
          </a:solidFill>
          <a:ln w="12700" cap="flat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630934" y="1422781"/>
            <a:ext cx="6226256" cy="10464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504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The </a:t>
            </a:r>
            <a:r>
              <a:rPr lang="en-US" altLang="zh-CN" sz="3600" b="1" i="0" dirty="0">
                <a:solidFill>
                  <a:srgbClr val="006FC0"/>
                </a:solidFill>
                <a:latin typeface="Calibri Bold" pitchFamily="18" charset="0"/>
                <a:cs typeface="Calibri Bold" pitchFamily="18" charset="0"/>
              </a:rPr>
              <a:t>rusty bucket </a:t>
            </a:r>
            <a:r>
              <a:rPr lang="en-US" altLang="zh-CN" sz="3504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of  membership</a:t>
            </a:r>
          </a:p>
          <a:p>
            <a:pPr marL="739140">
              <a:lnSpc>
                <a:spcPts val="4224"/>
              </a:lnSpc>
            </a:pPr>
            <a:r>
              <a:rPr lang="en-US" altLang="zh-CN" sz="3504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development&amp; retention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60858" y="1557147"/>
            <a:ext cx="7831696" cy="435503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204"/>
              </a:lnSpc>
            </a:pPr>
            <a:r>
              <a:rPr lang="en-US" altLang="zh-CN" sz="3204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We could keep doing what we have always </a:t>
            </a:r>
          </a:p>
          <a:p>
            <a:pPr>
              <a:lnSpc>
                <a:spcPts val="3840"/>
              </a:lnSpc>
            </a:pPr>
            <a:r>
              <a:rPr lang="en-US" altLang="zh-CN" sz="3204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been doing….</a:t>
            </a:r>
          </a:p>
          <a:p>
            <a:pPr>
              <a:lnSpc>
                <a:spcPts val="3841"/>
              </a:lnSpc>
            </a:pPr>
            <a:r>
              <a:rPr lang="en-US" altLang="zh-CN" sz="3206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A few people inviting guests each year</a:t>
            </a:r>
          </a:p>
          <a:p>
            <a:pPr>
              <a:lnSpc>
                <a:spcPts val="3841"/>
              </a:lnSpc>
            </a:pPr>
            <a:r>
              <a:rPr lang="en-US" altLang="zh-CN" sz="3204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People not getting engaged or not having fun</a:t>
            </a:r>
          </a:p>
          <a:p>
            <a:pPr>
              <a:lnSpc>
                <a:spcPts val="3840"/>
              </a:lnSpc>
            </a:pPr>
            <a:r>
              <a:rPr lang="en-US" altLang="zh-CN" sz="3204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People moving on</a:t>
            </a:r>
          </a:p>
          <a:p>
            <a:pPr>
              <a:lnSpc>
                <a:spcPts val="3841"/>
              </a:lnSpc>
            </a:pPr>
            <a:r>
              <a:rPr lang="en-US" altLang="zh-CN" sz="3206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Some come, some  go!</a:t>
            </a:r>
          </a:p>
          <a:p>
            <a:pPr marL="1711731">
              <a:lnSpc>
                <a:spcPts val="3842"/>
              </a:lnSpc>
            </a:pPr>
            <a:r>
              <a:rPr lang="en-US" altLang="zh-CN" sz="3204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And we could expect to get </a:t>
            </a:r>
          </a:p>
          <a:p>
            <a:pPr marL="2040915">
              <a:lnSpc>
                <a:spcPts val="3840"/>
              </a:lnSpc>
            </a:pPr>
            <a:r>
              <a:rPr lang="en-US" altLang="zh-CN" sz="3204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what we’ve always got: </a:t>
            </a:r>
          </a:p>
          <a:p>
            <a:pPr marL="1743735">
              <a:lnSpc>
                <a:spcPts val="3840"/>
              </a:lnSpc>
            </a:pPr>
            <a:r>
              <a:rPr lang="en-US" altLang="zh-CN" sz="3206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DECLINING MEMBERSHIP !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06654" y="1718183"/>
            <a:ext cx="9019584" cy="278003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Why do people leave Rotary? </a:t>
            </a:r>
          </a:p>
          <a:p>
            <a:pPr marL="3805784">
              <a:lnSpc>
                <a:spcPts val="5772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Club reasons</a:t>
            </a:r>
          </a:p>
          <a:p>
            <a:pPr>
              <a:lnSpc>
                <a:spcPts val="3877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No pre-induction education about the responsibilities of membership. </a:t>
            </a:r>
          </a:p>
          <a:p>
            <a:pPr>
              <a:lnSpc>
                <a:spcPts val="4321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No new member orientation program </a:t>
            </a:r>
          </a:p>
          <a:p>
            <a:pPr>
              <a:lnSpc>
                <a:spcPts val="432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Networking expectations not being met. 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41858" y="1772437"/>
            <a:ext cx="5689801" cy="332928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2"/>
              </a:lnSpc>
            </a:pPr>
            <a:r>
              <a:rPr lang="en-US" altLang="zh-CN" sz="3602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Why do people leave Rotary? </a:t>
            </a:r>
          </a:p>
          <a:p>
            <a:pPr marL="3042183">
              <a:lnSpc>
                <a:spcPts val="5774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Club reasons</a:t>
            </a:r>
          </a:p>
          <a:p>
            <a:pPr>
              <a:lnSpc>
                <a:spcPts val="3876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Fellowship expectations not being met. </a:t>
            </a:r>
          </a:p>
          <a:p>
            <a:pPr>
              <a:lnSpc>
                <a:spcPts val="4322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Unconnected to the club’s activities. </a:t>
            </a:r>
          </a:p>
          <a:p>
            <a:pPr>
              <a:lnSpc>
                <a:spcPts val="432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No mentoring</a:t>
            </a:r>
          </a:p>
          <a:p>
            <a:pPr>
              <a:lnSpc>
                <a:spcPts val="432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• Attendance requirements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  <a:endParaRPr lang="en-US" altLang="zh-CN" sz="5400" b="1" i="0" dirty="0">
              <a:solidFill>
                <a:srgbClr val="FFFFFF"/>
              </a:solidFill>
              <a:latin typeface="Calibri Bold" pitchFamily="18" charset="0"/>
              <a:cs typeface="Calibri Bold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078101" y="4497959"/>
            <a:ext cx="5211748" cy="51424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Retention begins before the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1587373" y="5046370"/>
            <a:ext cx="6398933" cy="45750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2"/>
              </a:lnSpc>
            </a:pPr>
            <a:r>
              <a:rPr lang="en-US" altLang="zh-CN" sz="36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member is inducted into the club </a:t>
            </a:r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372" y="2289048"/>
            <a:ext cx="7277100" cy="1952244"/>
          </a:xfrm>
          <a:prstGeom prst="rect">
            <a:avLst/>
          </a:prstGeom>
          <a:noFill/>
        </p:spPr>
      </p:pic>
      <p:sp>
        <p:nvSpPr>
          <p:cNvPr id="5" name="TextBox 1"/>
          <p:cNvSpPr txBox="1"/>
          <p:nvPr/>
        </p:nvSpPr>
        <p:spPr>
          <a:xfrm>
            <a:off x="2830068" y="1275842"/>
            <a:ext cx="3758080" cy="105926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Strategies to create</a:t>
            </a:r>
          </a:p>
          <a:p>
            <a:pPr>
              <a:lnSpc>
                <a:spcPts val="4323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Dedicated Rotarians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1264310" y="320167"/>
            <a:ext cx="6643101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Retention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628267" y="1980946"/>
            <a:ext cx="6270947" cy="105926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Membership Retention Strategies</a:t>
            </a:r>
          </a:p>
          <a:p>
            <a:pPr marL="54864">
              <a:lnSpc>
                <a:spcPts val="4320"/>
              </a:lnSpc>
            </a:pPr>
            <a:r>
              <a:rPr lang="en-US" altLang="zh-CN" sz="3600" b="0" i="0" dirty="0">
                <a:solidFill>
                  <a:srgbClr val="006FC0"/>
                </a:solidFill>
                <a:latin typeface="Calibri" pitchFamily="18" charset="0"/>
                <a:cs typeface="Calibri" pitchFamily="18" charset="0"/>
              </a:rPr>
              <a:t>“Plugging the Membership Leak” 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829666" y="3450336"/>
            <a:ext cx="3903587" cy="14021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1. EducateMembers</a:t>
            </a:r>
          </a:p>
          <a:p>
            <a:pPr>
              <a:lnSpc>
                <a:spcPts val="432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2. Care about Members</a:t>
            </a:r>
          </a:p>
          <a:p>
            <a:pPr>
              <a:lnSpc>
                <a:spcPts val="4321"/>
              </a:lnSpc>
            </a:pPr>
            <a:r>
              <a:rPr lang="en-US" altLang="zh-CN" sz="2402" b="0" i="0" dirty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3. Communicate with Members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264310" y="320167"/>
            <a:ext cx="6800195" cy="74834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5400" b="1" i="0" dirty="0">
                <a:solidFill>
                  <a:srgbClr val="FFFFFF"/>
                </a:solidFill>
                <a:latin typeface="Calibri Bold" pitchFamily="18" charset="0"/>
                <a:cs typeface="Calibri Bold" pitchFamily="18" charset="0"/>
              </a:rPr>
              <a:t>Membership  Retention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595</Words>
  <Application>Microsoft Macintosh PowerPoint</Application>
  <PresentationFormat>On-screen Show (4:3)</PresentationFormat>
  <Paragraphs>130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 Bold</vt:lpstr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anthony santore</cp:lastModifiedBy>
  <cp:revision>6</cp:revision>
  <dcterms:created xsi:type="dcterms:W3CDTF">2023-11-03T00:00:00Z</dcterms:created>
  <dcterms:modified xsi:type="dcterms:W3CDTF">2023-11-05T21:03:01Z</dcterms:modified>
</cp:coreProperties>
</file>