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79" r:id="rId12"/>
    <p:sldId id="280" r:id="rId13"/>
    <p:sldId id="281" r:id="rId14"/>
    <p:sldId id="298" r:id="rId15"/>
    <p:sldId id="365" r:id="rId16"/>
    <p:sldId id="384" r:id="rId17"/>
    <p:sldId id="385" r:id="rId18"/>
    <p:sldId id="283" r:id="rId19"/>
    <p:sldId id="366" r:id="rId20"/>
    <p:sldId id="285" r:id="rId21"/>
    <p:sldId id="388" r:id="rId22"/>
    <p:sldId id="287" r:id="rId23"/>
    <p:sldId id="315" r:id="rId24"/>
    <p:sldId id="316" r:id="rId25"/>
    <p:sldId id="301" r:id="rId26"/>
    <p:sldId id="368" r:id="rId27"/>
    <p:sldId id="292" r:id="rId2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4D4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ED8"/>
          </a:solidFill>
        </a:fill>
      </a:tcStyle>
    </a:wholeTbl>
    <a:band2H>
      <a:tcTxStyle/>
      <a:tcStyle>
        <a:tcBdr/>
        <a:fill>
          <a:solidFill>
            <a:srgbClr val="F8F6EC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D4CC"/>
          </a:solidFill>
        </a:fill>
      </a:tcStyle>
    </a:wholeTbl>
    <a:band2H>
      <a:tcTxStyle/>
      <a:tcStyle>
        <a:tcBdr/>
        <a:fill>
          <a:solidFill>
            <a:srgbClr val="F6EB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726"/>
  </p:normalViewPr>
  <p:slideViewPr>
    <p:cSldViewPr snapToGrid="0">
      <p:cViewPr varScale="1">
        <p:scale>
          <a:sx n="76" d="100"/>
          <a:sy n="76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93898-F3C2-48E5-A9FD-D2FD8A5426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1A632-4E0B-45A4-990A-1796FCA9AE07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Inquires from website (10%)</a:t>
          </a:r>
        </a:p>
      </dgm:t>
    </dgm:pt>
    <dgm:pt modelId="{2AD028E9-2BDB-4E98-A465-52757C33B96A}" type="parTrans" cxnId="{A406D1F6-1D7F-4AB2-9748-7394E1DD0A87}">
      <dgm:prSet/>
      <dgm:spPr/>
      <dgm:t>
        <a:bodyPr/>
        <a:lstStyle/>
        <a:p>
          <a:endParaRPr lang="en-US"/>
        </a:p>
      </dgm:t>
    </dgm:pt>
    <dgm:pt modelId="{5E9D0B8B-CB7A-4722-A2E7-1056ECBF389D}" type="sibTrans" cxnId="{A406D1F6-1D7F-4AB2-9748-7394E1DD0A87}">
      <dgm:prSet/>
      <dgm:spPr/>
      <dgm:t>
        <a:bodyPr/>
        <a:lstStyle/>
        <a:p>
          <a:endParaRPr lang="en-US"/>
        </a:p>
      </dgm:t>
    </dgm:pt>
    <dgm:pt modelId="{D8AB13B5-E697-4820-9ED1-F9356484BA06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Friends/relatives/ co-workers of Rotarians </a:t>
          </a:r>
          <a:r>
            <a:rPr lang="en-US" b="1" dirty="0">
              <a:solidFill>
                <a:srgbClr val="FF0000"/>
              </a:solidFill>
            </a:rPr>
            <a:t>(70%)</a:t>
          </a:r>
        </a:p>
      </dgm:t>
    </dgm:pt>
    <dgm:pt modelId="{6093AB35-00CB-4C0B-A9BE-E73BBAB88782}" type="parTrans" cxnId="{5C565C9F-1189-49D6-AB4A-43CAF6B36BF0}">
      <dgm:prSet/>
      <dgm:spPr/>
      <dgm:t>
        <a:bodyPr/>
        <a:lstStyle/>
        <a:p>
          <a:endParaRPr lang="en-US"/>
        </a:p>
      </dgm:t>
    </dgm:pt>
    <dgm:pt modelId="{A495DF41-CD10-4A29-A56E-1D4CC73474F6}" type="sibTrans" cxnId="{5C565C9F-1189-49D6-AB4A-43CAF6B36BF0}">
      <dgm:prSet/>
      <dgm:spPr/>
      <dgm:t>
        <a:bodyPr/>
        <a:lstStyle/>
        <a:p>
          <a:endParaRPr lang="en-US"/>
        </a:p>
      </dgm:t>
    </dgm:pt>
    <dgm:pt modelId="{A1971A9C-BDE1-4D8B-A8F3-602ADA8A837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Inquiries at fundraisers (15%)</a:t>
          </a:r>
        </a:p>
      </dgm:t>
    </dgm:pt>
    <dgm:pt modelId="{A3587F25-F0AD-408B-A34A-299CAF879769}" type="parTrans" cxnId="{A8861B36-5EB0-47C6-B97E-5245E8EDBF4A}">
      <dgm:prSet/>
      <dgm:spPr/>
      <dgm:t>
        <a:bodyPr/>
        <a:lstStyle/>
        <a:p>
          <a:endParaRPr lang="en-US"/>
        </a:p>
      </dgm:t>
    </dgm:pt>
    <dgm:pt modelId="{CEE35A13-56D2-481B-B04D-61F8AF98C88E}" type="sibTrans" cxnId="{A8861B36-5EB0-47C6-B97E-5245E8EDBF4A}">
      <dgm:prSet/>
      <dgm:spPr/>
      <dgm:t>
        <a:bodyPr/>
        <a:lstStyle/>
        <a:p>
          <a:endParaRPr lang="en-US"/>
        </a:p>
      </dgm:t>
    </dgm:pt>
    <dgm:pt modelId="{2DCACDD5-BC21-4F63-8561-303103A7339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Transfers (5%)</a:t>
          </a:r>
        </a:p>
      </dgm:t>
    </dgm:pt>
    <dgm:pt modelId="{D71FC485-6FFE-4961-B306-4FFF0AB5A097}" type="parTrans" cxnId="{D1EDF214-801C-4CB8-9AA7-AFD577A473BC}">
      <dgm:prSet/>
      <dgm:spPr/>
      <dgm:t>
        <a:bodyPr/>
        <a:lstStyle/>
        <a:p>
          <a:endParaRPr lang="en-US"/>
        </a:p>
      </dgm:t>
    </dgm:pt>
    <dgm:pt modelId="{AD9DB719-0CDF-4349-9B56-FA3F6C844CF8}" type="sibTrans" cxnId="{D1EDF214-801C-4CB8-9AA7-AFD577A473BC}">
      <dgm:prSet/>
      <dgm:spPr/>
      <dgm:t>
        <a:bodyPr/>
        <a:lstStyle/>
        <a:p>
          <a:endParaRPr lang="en-US"/>
        </a:p>
      </dgm:t>
    </dgm:pt>
    <dgm:pt modelId="{88081B18-6EF3-485C-BAE3-12DC7C749754}" type="pres">
      <dgm:prSet presAssocID="{B1D93898-F3C2-48E5-A9FD-D2FD8A5426CC}" presName="diagram" presStyleCnt="0">
        <dgm:presLayoutVars>
          <dgm:dir/>
          <dgm:resizeHandles val="exact"/>
        </dgm:presLayoutVars>
      </dgm:prSet>
      <dgm:spPr/>
    </dgm:pt>
    <dgm:pt modelId="{CABF335E-EE2A-4F5A-8FC0-FA99D655F9BD}" type="pres">
      <dgm:prSet presAssocID="{2BF1A632-4E0B-45A4-990A-1796FCA9AE07}" presName="node" presStyleLbl="node1" presStyleIdx="0" presStyleCnt="4">
        <dgm:presLayoutVars>
          <dgm:bulletEnabled val="1"/>
        </dgm:presLayoutVars>
      </dgm:prSet>
      <dgm:spPr/>
    </dgm:pt>
    <dgm:pt modelId="{0488E1B3-E834-4A68-B5B1-9D654D2502D4}" type="pres">
      <dgm:prSet presAssocID="{5E9D0B8B-CB7A-4722-A2E7-1056ECBF389D}" presName="sibTrans" presStyleCnt="0"/>
      <dgm:spPr/>
    </dgm:pt>
    <dgm:pt modelId="{5A058EFB-5BC1-4453-8667-93FA354AE786}" type="pres">
      <dgm:prSet presAssocID="{D8AB13B5-E697-4820-9ED1-F9356484BA06}" presName="node" presStyleLbl="node1" presStyleIdx="1" presStyleCnt="4">
        <dgm:presLayoutVars>
          <dgm:bulletEnabled val="1"/>
        </dgm:presLayoutVars>
      </dgm:prSet>
      <dgm:spPr/>
    </dgm:pt>
    <dgm:pt modelId="{B23FA03A-0344-40B8-A693-AC5E9DC03493}" type="pres">
      <dgm:prSet presAssocID="{A495DF41-CD10-4A29-A56E-1D4CC73474F6}" presName="sibTrans" presStyleCnt="0"/>
      <dgm:spPr/>
    </dgm:pt>
    <dgm:pt modelId="{7167DAFF-AD28-4BB8-BFD2-56C1AE434864}" type="pres">
      <dgm:prSet presAssocID="{A1971A9C-BDE1-4D8B-A8F3-602ADA8A8376}" presName="node" presStyleLbl="node1" presStyleIdx="2" presStyleCnt="4">
        <dgm:presLayoutVars>
          <dgm:bulletEnabled val="1"/>
        </dgm:presLayoutVars>
      </dgm:prSet>
      <dgm:spPr/>
    </dgm:pt>
    <dgm:pt modelId="{19BB6760-6BFB-4692-8E76-21A6292EFDE8}" type="pres">
      <dgm:prSet presAssocID="{CEE35A13-56D2-481B-B04D-61F8AF98C88E}" presName="sibTrans" presStyleCnt="0"/>
      <dgm:spPr/>
    </dgm:pt>
    <dgm:pt modelId="{7499D685-D35C-4B7A-9B54-4F4FB466AB63}" type="pres">
      <dgm:prSet presAssocID="{2DCACDD5-BC21-4F63-8561-303103A73397}" presName="node" presStyleLbl="node1" presStyleIdx="3" presStyleCnt="4">
        <dgm:presLayoutVars>
          <dgm:bulletEnabled val="1"/>
        </dgm:presLayoutVars>
      </dgm:prSet>
      <dgm:spPr/>
    </dgm:pt>
  </dgm:ptLst>
  <dgm:cxnLst>
    <dgm:cxn modelId="{D1EDF214-801C-4CB8-9AA7-AFD577A473BC}" srcId="{B1D93898-F3C2-48E5-A9FD-D2FD8A5426CC}" destId="{2DCACDD5-BC21-4F63-8561-303103A73397}" srcOrd="3" destOrd="0" parTransId="{D71FC485-6FFE-4961-B306-4FFF0AB5A097}" sibTransId="{AD9DB719-0CDF-4349-9B56-FA3F6C844CF8}"/>
    <dgm:cxn modelId="{A8861B36-5EB0-47C6-B97E-5245E8EDBF4A}" srcId="{B1D93898-F3C2-48E5-A9FD-D2FD8A5426CC}" destId="{A1971A9C-BDE1-4D8B-A8F3-602ADA8A8376}" srcOrd="2" destOrd="0" parTransId="{A3587F25-F0AD-408B-A34A-299CAF879769}" sibTransId="{CEE35A13-56D2-481B-B04D-61F8AF98C88E}"/>
    <dgm:cxn modelId="{399BA54F-39E2-425C-8A95-05F81B02C8BE}" type="presOf" srcId="{D8AB13B5-E697-4820-9ED1-F9356484BA06}" destId="{5A058EFB-5BC1-4453-8667-93FA354AE786}" srcOrd="0" destOrd="0" presId="urn:microsoft.com/office/officeart/2005/8/layout/default"/>
    <dgm:cxn modelId="{C0FF0185-4E39-4CEB-84F4-4E23E9217C33}" type="presOf" srcId="{A1971A9C-BDE1-4D8B-A8F3-602ADA8A8376}" destId="{7167DAFF-AD28-4BB8-BFD2-56C1AE434864}" srcOrd="0" destOrd="0" presId="urn:microsoft.com/office/officeart/2005/8/layout/default"/>
    <dgm:cxn modelId="{5C565C9F-1189-49D6-AB4A-43CAF6B36BF0}" srcId="{B1D93898-F3C2-48E5-A9FD-D2FD8A5426CC}" destId="{D8AB13B5-E697-4820-9ED1-F9356484BA06}" srcOrd="1" destOrd="0" parTransId="{6093AB35-00CB-4C0B-A9BE-E73BBAB88782}" sibTransId="{A495DF41-CD10-4A29-A56E-1D4CC73474F6}"/>
    <dgm:cxn modelId="{C1B238A0-89F0-4B37-96A1-3F9669F1BC03}" type="presOf" srcId="{2DCACDD5-BC21-4F63-8561-303103A73397}" destId="{7499D685-D35C-4B7A-9B54-4F4FB466AB63}" srcOrd="0" destOrd="0" presId="urn:microsoft.com/office/officeart/2005/8/layout/default"/>
    <dgm:cxn modelId="{B3534DA9-98DB-4F77-AEB4-138729F05ECF}" type="presOf" srcId="{B1D93898-F3C2-48E5-A9FD-D2FD8A5426CC}" destId="{88081B18-6EF3-485C-BAE3-12DC7C749754}" srcOrd="0" destOrd="0" presId="urn:microsoft.com/office/officeart/2005/8/layout/default"/>
    <dgm:cxn modelId="{CCE5D1AE-8B77-47F2-9796-7A9CC88A8FBA}" type="presOf" srcId="{2BF1A632-4E0B-45A4-990A-1796FCA9AE07}" destId="{CABF335E-EE2A-4F5A-8FC0-FA99D655F9BD}" srcOrd="0" destOrd="0" presId="urn:microsoft.com/office/officeart/2005/8/layout/default"/>
    <dgm:cxn modelId="{A406D1F6-1D7F-4AB2-9748-7394E1DD0A87}" srcId="{B1D93898-F3C2-48E5-A9FD-D2FD8A5426CC}" destId="{2BF1A632-4E0B-45A4-990A-1796FCA9AE07}" srcOrd="0" destOrd="0" parTransId="{2AD028E9-2BDB-4E98-A465-52757C33B96A}" sibTransId="{5E9D0B8B-CB7A-4722-A2E7-1056ECBF389D}"/>
    <dgm:cxn modelId="{5EC5363B-CCB8-47AE-B9EC-98CD426E3679}" type="presParOf" srcId="{88081B18-6EF3-485C-BAE3-12DC7C749754}" destId="{CABF335E-EE2A-4F5A-8FC0-FA99D655F9BD}" srcOrd="0" destOrd="0" presId="urn:microsoft.com/office/officeart/2005/8/layout/default"/>
    <dgm:cxn modelId="{6C56ADC7-D3E8-4EFF-9A75-749D63D6F701}" type="presParOf" srcId="{88081B18-6EF3-485C-BAE3-12DC7C749754}" destId="{0488E1B3-E834-4A68-B5B1-9D654D2502D4}" srcOrd="1" destOrd="0" presId="urn:microsoft.com/office/officeart/2005/8/layout/default"/>
    <dgm:cxn modelId="{ECD3382C-63CC-48F8-B272-6984775ACC65}" type="presParOf" srcId="{88081B18-6EF3-485C-BAE3-12DC7C749754}" destId="{5A058EFB-5BC1-4453-8667-93FA354AE786}" srcOrd="2" destOrd="0" presId="urn:microsoft.com/office/officeart/2005/8/layout/default"/>
    <dgm:cxn modelId="{D05BE625-57C0-4D8A-95FF-2E9A374499F2}" type="presParOf" srcId="{88081B18-6EF3-485C-BAE3-12DC7C749754}" destId="{B23FA03A-0344-40B8-A693-AC5E9DC03493}" srcOrd="3" destOrd="0" presId="urn:microsoft.com/office/officeart/2005/8/layout/default"/>
    <dgm:cxn modelId="{4D470533-6635-4E0A-9DE4-A37FFF20CA5D}" type="presParOf" srcId="{88081B18-6EF3-485C-BAE3-12DC7C749754}" destId="{7167DAFF-AD28-4BB8-BFD2-56C1AE434864}" srcOrd="4" destOrd="0" presId="urn:microsoft.com/office/officeart/2005/8/layout/default"/>
    <dgm:cxn modelId="{8EF7ADBA-11DB-4D3A-BF70-C33BA71DD99E}" type="presParOf" srcId="{88081B18-6EF3-485C-BAE3-12DC7C749754}" destId="{19BB6760-6BFB-4692-8E76-21A6292EFDE8}" srcOrd="5" destOrd="0" presId="urn:microsoft.com/office/officeart/2005/8/layout/default"/>
    <dgm:cxn modelId="{997B900C-FABF-4D78-B627-009424C10F57}" type="presParOf" srcId="{88081B18-6EF3-485C-BAE3-12DC7C749754}" destId="{7499D685-D35C-4B7A-9B54-4F4FB466AB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F335E-EE2A-4F5A-8FC0-FA99D655F9BD}">
      <dsp:nvSpPr>
        <dsp:cNvPr id="0" name=""/>
        <dsp:cNvSpPr/>
      </dsp:nvSpPr>
      <dsp:spPr>
        <a:xfrm>
          <a:off x="2330752" y="3967"/>
          <a:ext cx="4456807" cy="267408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Inquires from website (10%)</a:t>
          </a:r>
        </a:p>
      </dsp:txBody>
      <dsp:txXfrm>
        <a:off x="2330752" y="3967"/>
        <a:ext cx="4456807" cy="2674084"/>
      </dsp:txXfrm>
    </dsp:sp>
    <dsp:sp modelId="{5A058EFB-5BC1-4453-8667-93FA354AE786}">
      <dsp:nvSpPr>
        <dsp:cNvPr id="0" name=""/>
        <dsp:cNvSpPr/>
      </dsp:nvSpPr>
      <dsp:spPr>
        <a:xfrm>
          <a:off x="7233240" y="3967"/>
          <a:ext cx="4456807" cy="267408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chemeClr val="bg1"/>
              </a:solidFill>
            </a:rPr>
            <a:t>Friends/relatives/ co-workers of Rotarians </a:t>
          </a:r>
          <a:r>
            <a:rPr lang="en-US" sz="4300" b="1" kern="1200" dirty="0">
              <a:solidFill>
                <a:srgbClr val="FF0000"/>
              </a:solidFill>
            </a:rPr>
            <a:t>(70%)</a:t>
          </a:r>
        </a:p>
      </dsp:txBody>
      <dsp:txXfrm>
        <a:off x="7233240" y="3967"/>
        <a:ext cx="4456807" cy="2674084"/>
      </dsp:txXfrm>
    </dsp:sp>
    <dsp:sp modelId="{7167DAFF-AD28-4BB8-BFD2-56C1AE434864}">
      <dsp:nvSpPr>
        <dsp:cNvPr id="0" name=""/>
        <dsp:cNvSpPr/>
      </dsp:nvSpPr>
      <dsp:spPr>
        <a:xfrm>
          <a:off x="2330752" y="3123732"/>
          <a:ext cx="4456807" cy="267408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Inquiries at fundraisers (15%)</a:t>
          </a:r>
        </a:p>
      </dsp:txBody>
      <dsp:txXfrm>
        <a:off x="2330752" y="3123732"/>
        <a:ext cx="4456807" cy="2674084"/>
      </dsp:txXfrm>
    </dsp:sp>
    <dsp:sp modelId="{7499D685-D35C-4B7A-9B54-4F4FB466AB63}">
      <dsp:nvSpPr>
        <dsp:cNvPr id="0" name=""/>
        <dsp:cNvSpPr/>
      </dsp:nvSpPr>
      <dsp:spPr>
        <a:xfrm>
          <a:off x="7233240" y="3123732"/>
          <a:ext cx="4456807" cy="267408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rgbClr val="000000"/>
              </a:solidFill>
            </a:rPr>
            <a:t>Transfers (5%)</a:t>
          </a:r>
        </a:p>
      </dsp:txBody>
      <dsp:txXfrm>
        <a:off x="7233240" y="3123732"/>
        <a:ext cx="4456807" cy="2674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latinLnBrk="0">
      <a:defRPr sz="1600">
        <a:latin typeface="+mn-lt"/>
        <a:ea typeface="+mn-ea"/>
        <a:cs typeface="+mn-cs"/>
        <a:sym typeface="Calibri"/>
      </a:defRPr>
    </a:lvl1pPr>
    <a:lvl2pPr indent="228600" defTabSz="1219200" latinLnBrk="0">
      <a:defRPr sz="1600">
        <a:latin typeface="+mn-lt"/>
        <a:ea typeface="+mn-ea"/>
        <a:cs typeface="+mn-cs"/>
        <a:sym typeface="Calibri"/>
      </a:defRPr>
    </a:lvl2pPr>
    <a:lvl3pPr indent="457200" defTabSz="1219200" latinLnBrk="0">
      <a:defRPr sz="1600">
        <a:latin typeface="+mn-lt"/>
        <a:ea typeface="+mn-ea"/>
        <a:cs typeface="+mn-cs"/>
        <a:sym typeface="Calibri"/>
      </a:defRPr>
    </a:lvl3pPr>
    <a:lvl4pPr indent="685800" defTabSz="1219200" latinLnBrk="0">
      <a:defRPr sz="1600">
        <a:latin typeface="+mn-lt"/>
        <a:ea typeface="+mn-ea"/>
        <a:cs typeface="+mn-cs"/>
        <a:sym typeface="Calibri"/>
      </a:defRPr>
    </a:lvl4pPr>
    <a:lvl5pPr indent="914400" defTabSz="1219200" latinLnBrk="0">
      <a:defRPr sz="1600">
        <a:latin typeface="+mn-lt"/>
        <a:ea typeface="+mn-ea"/>
        <a:cs typeface="+mn-cs"/>
        <a:sym typeface="Calibri"/>
      </a:defRPr>
    </a:lvl5pPr>
    <a:lvl6pPr indent="1143000" defTabSz="1219200" latinLnBrk="0">
      <a:defRPr sz="1600">
        <a:latin typeface="+mn-lt"/>
        <a:ea typeface="+mn-ea"/>
        <a:cs typeface="+mn-cs"/>
        <a:sym typeface="Calibri"/>
      </a:defRPr>
    </a:lvl6pPr>
    <a:lvl7pPr indent="1371600" defTabSz="1219200" latinLnBrk="0">
      <a:defRPr sz="1600">
        <a:latin typeface="+mn-lt"/>
        <a:ea typeface="+mn-ea"/>
        <a:cs typeface="+mn-cs"/>
        <a:sym typeface="Calibri"/>
      </a:defRPr>
    </a:lvl7pPr>
    <a:lvl8pPr indent="1600200" defTabSz="1219200" latinLnBrk="0">
      <a:defRPr sz="1600">
        <a:latin typeface="+mn-lt"/>
        <a:ea typeface="+mn-ea"/>
        <a:cs typeface="+mn-cs"/>
        <a:sym typeface="Calibri"/>
      </a:defRPr>
    </a:lvl8pPr>
    <a:lvl9pPr indent="1828800" defTabSz="1219200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This survey, along with the attrition/attraction data we’ve collected makes it clear that club leaders have the greatest impact on club growth and success.</a:t>
            </a:r>
          </a:p>
          <a:p>
            <a:pPr defTabSz="914400">
              <a:defRPr sz="1200"/>
            </a:pPr>
            <a:r>
              <a:t>That impact can be positive – or negative.</a:t>
            </a:r>
          </a:p>
          <a:p>
            <a:pPr defTabSz="914400">
              <a:defRPr sz="1200"/>
            </a:pPr>
            <a:r>
              <a:t>Success – or failure – usually occurs over time.</a:t>
            </a:r>
          </a:p>
          <a:p>
            <a:pPr defTabSz="914400">
              <a:defRPr sz="1200"/>
            </a:pPr>
            <a:r>
              <a:t>Strong clubs have leadership: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Consistency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Continuity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Collaboration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Communication 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/>
            </a:pPr>
            <a:r>
              <a:t>This is your opportunity to make a difference. 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 b="1"/>
            </a:pPr>
            <a:r>
              <a:t>Intro to video</a:t>
            </a:r>
            <a:r>
              <a:rPr b="0"/>
              <a:t>: As you’ll see from these clips, Rotary leadership is about WE, not ME.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Strategies followed included: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Members asking Friends (Each One, Bring One)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Active follow up with prospects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Consistent messaging to club members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Starting satellites with alternate experiences (Young Professionals, Cantonese speaking)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/>
            </a:pPr>
            <a:r>
              <a:t>Membership is not a committee of one. In most of these clubs, it was a priority for all members.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 b="1"/>
            </a:pPr>
            <a:r>
              <a:t>Intro to video</a:t>
            </a:r>
            <a:r>
              <a:rPr b="0"/>
              <a:t>: As you’ll see, goals and plans were top of mind for everyone in the club.</a:t>
            </a:r>
          </a:p>
          <a:p>
            <a:pPr defTabSz="914400">
              <a:defRPr sz="1200"/>
            </a:pPr>
            <a:endParaRPr b="0"/>
          </a:p>
          <a:p>
            <a:pPr defTabSz="914400">
              <a:defRPr sz="1200"/>
            </a:pPr>
            <a:endParaRPr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These clubs seized the moment to be of service. Covid was an opportunity, not an excuse. They: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Searched out areas of immediate need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Partnered with other Civic groups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Took Diversity, Equity and Inclusion to heart 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Identified projects that would appeal to prospective members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A variety of projects for members to choose from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/>
            </a:pPr>
            <a:r>
              <a:t>They focused on ‘</a:t>
            </a:r>
            <a:r>
              <a:rPr b="1"/>
              <a:t>not yet Rotarians</a:t>
            </a:r>
            <a:r>
              <a:t>’: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Inviting them to a wide variety of service projects, special events and club meetings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Holding “Rotary Day” social events to introduce Rotary to the community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/>
            </a:pPr>
            <a:r>
              <a:t>In sum, they were active, engaged and engaging. 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 b="1"/>
            </a:pPr>
            <a:r>
              <a:t>Intro to video</a:t>
            </a:r>
            <a:r>
              <a:rPr b="0"/>
              <a:t>: As you’ll see from these clips, they didn’t stop moving.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Clubs made active use of social media and more often than not, this was taken up by the club as a whole, rather than an individual or committee.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 b="1"/>
            </a:pPr>
            <a:r>
              <a:t>Intro to video</a:t>
            </a:r>
            <a:r>
              <a:rPr b="0"/>
              <a:t>: Here are some examples.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The key message to repeat here is that clubs were active and intentional about engaging their members – and ‘not yet Rotarians’.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 b="1"/>
            </a:pPr>
            <a:r>
              <a:t>Intro to video</a:t>
            </a:r>
            <a:r>
              <a:rPr b="0"/>
              <a:t>: These leaders make this point best.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r>
              <a:t>Bring people back to diagnose, plan, act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334682" y="812801"/>
            <a:ext cx="11568298" cy="4267201"/>
          </a:xfrm>
          <a:prstGeom prst="rect">
            <a:avLst/>
          </a:prstGeom>
        </p:spPr>
        <p:txBody>
          <a:bodyPr anchor="b"/>
          <a:lstStyle>
            <a:lvl1pPr algn="ctr">
              <a:defRPr sz="6400">
                <a:effectLst>
                  <a:outerShdw blurRad="25400" dist="31750" dir="132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34682" y="5181600"/>
            <a:ext cx="11568298" cy="2540000"/>
          </a:xfrm>
          <a:prstGeom prst="rect">
            <a:avLst/>
          </a:prstGeom>
        </p:spPr>
        <p:txBody>
          <a:bodyPr anchor="t"/>
          <a:lstStyle>
            <a:lvl1pPr marL="0" indent="0" algn="ctr">
              <a:buClrTx/>
              <a:buSzTx/>
              <a:buFontTx/>
              <a:buNone/>
              <a:defRPr sz="2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marL="0" indent="457200" algn="ctr">
              <a:buClrTx/>
              <a:buSzTx/>
              <a:buFontTx/>
              <a:buNone/>
              <a:defRPr sz="2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marL="0" indent="914400" algn="ctr">
              <a:buClrTx/>
              <a:buSzTx/>
              <a:buFontTx/>
              <a:buNone/>
              <a:defRPr sz="2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marL="0" indent="1371600" algn="ctr">
              <a:buClrTx/>
              <a:buSzTx/>
              <a:buFontTx/>
              <a:buNone/>
              <a:defRPr sz="2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marL="0" indent="1828800" algn="ctr">
              <a:buClrTx/>
              <a:buSzTx/>
              <a:buFontTx/>
              <a:buNone/>
              <a:defRPr sz="2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3"/>
          <p:cNvSpPr txBox="1"/>
          <p:nvPr/>
        </p:nvSpPr>
        <p:spPr>
          <a:xfrm>
            <a:off x="1176442" y="552489"/>
            <a:ext cx="690881" cy="177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spAutoFit/>
          </a:bodyPr>
          <a:lstStyle>
            <a:lvl1pPr>
              <a:defRPr sz="106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“</a:t>
            </a:r>
          </a:p>
        </p:txBody>
      </p:sp>
      <p:sp>
        <p:nvSpPr>
          <p:cNvPr id="113" name="TextBox 14"/>
          <p:cNvSpPr txBox="1"/>
          <p:nvPr/>
        </p:nvSpPr>
        <p:spPr>
          <a:xfrm>
            <a:off x="13978042" y="3160990"/>
            <a:ext cx="690881" cy="177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spAutoFit/>
          </a:bodyPr>
          <a:lstStyle>
            <a:lvl1pPr algn="r">
              <a:defRPr sz="106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”</a:t>
            </a:r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1928283" y="812801"/>
            <a:ext cx="12395198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33082" y="4470400"/>
            <a:ext cx="11785604" cy="508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521881" y="5791200"/>
            <a:ext cx="13208001" cy="19304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pPr>
            <a:endParaRPr/>
          </a:p>
        </p:txBody>
      </p:sp>
      <p:pic>
        <p:nvPicPr>
          <p:cNvPr id="117" name="zone 28 32 MBS_azure MBS digital.png" descr="zone 28 32 MBS_azure MBS digi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556" y="7655666"/>
            <a:ext cx="3324450" cy="142374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1521882" y="4411441"/>
            <a:ext cx="13208001" cy="19584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79" y="6369841"/>
            <a:ext cx="13208003" cy="11472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>
              <a:buClrTx/>
              <a:buFontTx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>
              <a:buClrTx/>
              <a:buFontTx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>
              <a:buClrTx/>
              <a:buFontTx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>
              <a:buClrTx/>
              <a:buFontTx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"/>
          <p:cNvSpPr txBox="1"/>
          <p:nvPr/>
        </p:nvSpPr>
        <p:spPr>
          <a:xfrm>
            <a:off x="1176442" y="552489"/>
            <a:ext cx="690881" cy="177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spAutoFit/>
          </a:bodyPr>
          <a:lstStyle>
            <a:lvl1pPr>
              <a:defRPr sz="106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“</a:t>
            </a:r>
          </a:p>
        </p:txBody>
      </p:sp>
      <p:sp>
        <p:nvSpPr>
          <p:cNvPr id="135" name="TextBox 14"/>
          <p:cNvSpPr txBox="1"/>
          <p:nvPr/>
        </p:nvSpPr>
        <p:spPr>
          <a:xfrm>
            <a:off x="13978042" y="3160990"/>
            <a:ext cx="690881" cy="177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spAutoFit/>
          </a:bodyPr>
          <a:lstStyle>
            <a:lvl1pPr algn="r">
              <a:defRPr sz="106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”</a:t>
            </a:r>
          </a:p>
        </p:txBody>
      </p:sp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1928283" y="812801"/>
            <a:ext cx="12395198" cy="36576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2" y="5181600"/>
            <a:ext cx="13208001" cy="1185334"/>
          </a:xfrm>
          <a:prstGeom prst="rect">
            <a:avLst/>
          </a:prstGeom>
        </p:spPr>
        <p:txBody>
          <a:bodyPr anchor="b"/>
          <a:lstStyle>
            <a:lvl1pPr marL="381000" indent="-666750">
              <a:buClrTx/>
              <a:buSzTx/>
              <a:buFontTx/>
              <a:buNone/>
              <a:defRPr sz="32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marL="965200" indent="-508000">
              <a:buClrTx/>
              <a:buFontTx/>
              <a:defRPr sz="32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2pPr>
            <a:lvl3pPr marL="1485900" indent="-571500">
              <a:buClrTx/>
              <a:buFontTx/>
              <a:defRPr sz="32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3pPr>
            <a:lvl4pPr marL="1763485" indent="-391885">
              <a:buClrTx/>
              <a:buFontTx/>
              <a:defRPr sz="32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4pPr>
            <a:lvl5pPr marL="2220685" indent="-391885">
              <a:buClrTx/>
              <a:buFontTx/>
              <a:defRPr sz="32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521881" y="6366933"/>
            <a:ext cx="13208001" cy="1354668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2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pPr>
            <a:endParaRPr/>
          </a:p>
        </p:txBody>
      </p:sp>
      <p:pic>
        <p:nvPicPr>
          <p:cNvPr id="139" name="zone 28 32 MBS_azure MBS digital.png" descr="zone 28 32 MBS_azure MBS digi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556" y="7655666"/>
            <a:ext cx="3324450" cy="142374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1521882" y="812801"/>
            <a:ext cx="13208001" cy="3657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2" y="4673600"/>
            <a:ext cx="13208001" cy="1117600"/>
          </a:xfrm>
          <a:prstGeom prst="rect">
            <a:avLst/>
          </a:prstGeom>
        </p:spPr>
        <p:txBody>
          <a:bodyPr anchor="b"/>
          <a:lstStyle>
            <a:lvl1pPr marL="381000" indent="-666750">
              <a:buClrTx/>
              <a:buSzTx/>
              <a:buFontTx/>
              <a:buNone/>
              <a:defRPr sz="36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marL="1028700" indent="-571500">
              <a:buClrTx/>
              <a:buFontTx/>
              <a:defRPr sz="36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2pPr>
            <a:lvl3pPr marL="1557337" indent="-642937">
              <a:buClrTx/>
              <a:buFontTx/>
              <a:defRPr sz="36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3pPr>
            <a:lvl4pPr marL="1812471" indent="-440871">
              <a:buClrTx/>
              <a:buFontTx/>
              <a:defRPr sz="36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4pPr>
            <a:lvl5pPr marL="2269671" indent="-440871">
              <a:buClrTx/>
              <a:buFontTx/>
              <a:defRPr sz="36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521881" y="5791200"/>
            <a:ext cx="13208001" cy="19304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2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pPr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6"/>
          <p:cNvSpPr/>
          <p:nvPr/>
        </p:nvSpPr>
        <p:spPr>
          <a:xfrm>
            <a:off x="-1" y="-1"/>
            <a:ext cx="16256001" cy="2053391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507999" y="1"/>
            <a:ext cx="15341601" cy="205339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68" name="zone 28 32 MBS_azure MBS digital.png" descr="zone 28 32 MBS_azure MBS digi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556" y="7655666"/>
            <a:ext cx="3324450" cy="142374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533510" y="152399"/>
            <a:ext cx="472461" cy="49022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8128000" y="0"/>
            <a:ext cx="8128000" cy="9144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3151" y="531284"/>
            <a:ext cx="7020983" cy="802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067" y="2855384"/>
            <a:ext cx="6637867" cy="1513416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5867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667">
                <a:solidFill>
                  <a:schemeClr val="bg1"/>
                </a:solidFill>
              </a:defRPr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423" y="4511509"/>
            <a:ext cx="6649156" cy="2634352"/>
          </a:xfrm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rgbClr val="333333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8897779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33511" y="154094"/>
            <a:ext cx="498211" cy="492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7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21883" y="3555998"/>
            <a:ext cx="13207998" cy="41656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57066" y="8231716"/>
            <a:ext cx="3793068" cy="486834"/>
          </a:xfrm>
          <a:prstGeom prst="rect">
            <a:avLst/>
          </a:prstGeom>
        </p:spPr>
        <p:txBody>
          <a:bodyPr anchor="ctr"/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334683" y="4411441"/>
            <a:ext cx="11582401" cy="1958401"/>
          </a:xfrm>
          <a:prstGeom prst="rect">
            <a:avLst/>
          </a:prstGeom>
        </p:spPr>
        <p:txBody>
          <a:bodyPr anchor="b"/>
          <a:lstStyle>
            <a:lvl1pPr algn="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34681" y="6369841"/>
            <a:ext cx="11582402" cy="1147201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marL="0" indent="457200" algn="r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marL="0" indent="914400" algn="r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marL="0" indent="1371600" algn="r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marL="0" indent="1828800" algn="r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2" y="3555998"/>
            <a:ext cx="6502401" cy="4165603"/>
          </a:xfrm>
          <a:prstGeom prst="rect">
            <a:avLst/>
          </a:prstGeom>
        </p:spPr>
        <p:txBody>
          <a:bodyPr/>
          <a:lstStyle>
            <a:lvl1pPr marL="381000" indent="-381000">
              <a:defRPr sz="2400"/>
            </a:lvl1pPr>
            <a:lvl2pPr marL="885825" indent="-428625">
              <a:defRPr sz="2400"/>
            </a:lvl2pPr>
            <a:lvl3pPr marL="1404257" indent="-489857">
              <a:defRPr sz="2400"/>
            </a:lvl3pPr>
            <a:lvl4pPr marL="1714500" indent="-342900">
              <a:defRPr sz="2400"/>
            </a:lvl4pPr>
            <a:lvl5pPr marL="2171700" indent="-34290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1521881" y="2133600"/>
            <a:ext cx="7112002" cy="18288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9911643" y="-24385"/>
            <a:ext cx="4368800" cy="9204961"/>
          </a:xfrm>
          <a:prstGeom prst="rect">
            <a:avLst/>
          </a:prstGeom>
          <a:ln w="50800">
            <a:solidFill>
              <a:srgbClr val="2F353D"/>
            </a:solidFill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1" y="3962400"/>
            <a:ext cx="7112002" cy="24384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/>
            </a:lvl1pPr>
            <a:lvl2pPr marL="0" indent="457200">
              <a:buClrTx/>
              <a:buSzTx/>
              <a:buFontTx/>
              <a:buNone/>
              <a:defRPr sz="2400"/>
            </a:lvl2pPr>
            <a:lvl3pPr marL="0" indent="914400">
              <a:buClrTx/>
              <a:buSzTx/>
              <a:buFontTx/>
              <a:buNone/>
              <a:defRPr sz="2400"/>
            </a:lvl3pPr>
            <a:lvl4pPr marL="0" indent="1371600">
              <a:buClrTx/>
              <a:buSzTx/>
              <a:buFontTx/>
              <a:buNone/>
              <a:defRPr sz="2400"/>
            </a:lvl4pPr>
            <a:lvl5pPr marL="0" indent="1828800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323482" y="7844366"/>
            <a:ext cx="472461" cy="490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1521883" y="6310486"/>
            <a:ext cx="13208001" cy="75565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639482" y="1242815"/>
            <a:ext cx="10967925" cy="4219969"/>
          </a:xfrm>
          <a:prstGeom prst="rect">
            <a:avLst/>
          </a:prstGeom>
          <a:ln w="50800">
            <a:solidFill>
              <a:srgbClr val="2F353D"/>
            </a:solidFill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3" y="7066136"/>
            <a:ext cx="13208001" cy="6582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1521882" y="812801"/>
            <a:ext cx="13208001" cy="4165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1" y="5791200"/>
            <a:ext cx="13208001" cy="19304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marL="0" indent="45720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marL="0" indent="91440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marL="0" indent="137160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marL="0" indent="182880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57582" y="781049"/>
            <a:ext cx="13207998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12799" y="2133600"/>
            <a:ext cx="14630401" cy="6034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018682" y="7844366"/>
            <a:ext cx="472461" cy="490221"/>
          </a:xfrm>
          <a:prstGeom prst="rect">
            <a:avLst/>
          </a:prstGeom>
          <a:ln w="12700">
            <a:miter lim="400000"/>
          </a:ln>
        </p:spPr>
        <p:txBody>
          <a:bodyPr wrap="none" lIns="60959" tIns="60959" rIns="60959" bIns="6095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26" name="Picture 2" descr="Rotary Blue Masterbrand Lapel Pin - Rotary Club Supplies - Russell Hampton  Company">
            <a:extLst>
              <a:ext uri="{FF2B5EF4-FFF2-40B4-BE49-F238E27FC236}">
                <a16:creationId xmlns:a16="http://schemas.microsoft.com/office/drawing/2014/main" id="{D9B3D5C3-C6F6-0CA6-C749-6BEA10DF10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33385" r="8114" b="32692"/>
          <a:stretch/>
        </p:blipFill>
        <p:spPr bwMode="auto">
          <a:xfrm>
            <a:off x="13021733" y="7844366"/>
            <a:ext cx="3234267" cy="1304355"/>
          </a:xfrm>
          <a:prstGeom prst="rect">
            <a:avLst/>
          </a:prstGeom>
          <a:noFill/>
          <a:effectLst>
            <a:softEdge rad="94308"/>
          </a:effectLst>
          <a:scene3d>
            <a:camera prst="orthographicFront"/>
            <a:lightRig rig="threeP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</p:sldLayoutIdLst>
  <p:transition spd="med"/>
  <p:txStyles>
    <p:titleStyle>
      <a:lvl1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71475" marR="0" indent="-371475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869950" marR="0" indent="-412750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1378743" marR="0" indent="-464343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1690007" marR="0" indent="-318407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2147207" marR="0" indent="-318407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2781300" marR="0" indent="-495300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3238500" marR="0" indent="-495300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3695700" marR="0" indent="-495300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4152900" marR="0" indent="-495300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liveningedge.org/tools-practices/leadership-leader-intelligence-lq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 idx="4294967295"/>
          </p:nvPr>
        </p:nvSpPr>
        <p:spPr>
          <a:xfrm>
            <a:off x="8996241" y="1408849"/>
            <a:ext cx="6756495" cy="31631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5200" b="1" i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i="0" dirty="0"/>
              <a:t>Innovative ideas for club growth</a:t>
            </a:r>
            <a:endParaRPr i="0" dirty="0"/>
          </a:p>
        </p:txBody>
      </p:sp>
      <p:pic>
        <p:nvPicPr>
          <p:cNvPr id="18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" y="3008069"/>
            <a:ext cx="8890577" cy="587612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Box 15"/>
          <p:cNvSpPr txBox="1"/>
          <p:nvPr/>
        </p:nvSpPr>
        <p:spPr>
          <a:xfrm>
            <a:off x="1671523" y="9544000"/>
            <a:ext cx="13712953" cy="31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u="sng">
                <a:solidFill>
                  <a:srgbClr val="F28943"/>
                </a:solidFill>
                <a:uFill>
                  <a:solidFill>
                    <a:srgbClr val="F28943"/>
                  </a:solidFill>
                </a:uFill>
                <a:hlinkClick r:id="rId3"/>
              </a:rPr>
              <a:t>This Photo</a:t>
            </a:r>
            <a:r>
              <a:t> by Unknown Author is licensed under </a:t>
            </a:r>
            <a:r>
              <a:rPr u="sng">
                <a:solidFill>
                  <a:srgbClr val="F28943"/>
                </a:solidFill>
                <a:uFill>
                  <a:solidFill>
                    <a:srgbClr val="F28943"/>
                  </a:solidFill>
                </a:uFill>
                <a:hlinkClick r:id="rId4"/>
              </a:rPr>
              <a:t>CC BY-SA-NC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1"/>
          <p:cNvSpPr txBox="1">
            <a:spLocks noGrp="1"/>
          </p:cNvSpPr>
          <p:nvPr>
            <p:ph type="title"/>
          </p:nvPr>
        </p:nvSpPr>
        <p:spPr>
          <a:xfrm>
            <a:off x="1521884" y="812799"/>
            <a:ext cx="13207998" cy="2540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b="1" dirty="0"/>
              <a:t>Clear Membership Goals and Plan</a:t>
            </a:r>
          </a:p>
        </p:txBody>
      </p:sp>
      <p:sp>
        <p:nvSpPr>
          <p:cNvPr id="34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1521884" y="3899267"/>
            <a:ext cx="13207998" cy="4165603"/>
          </a:xfrm>
          <a:prstGeom prst="rect">
            <a:avLst/>
          </a:prstGeom>
        </p:spPr>
        <p:txBody>
          <a:bodyPr/>
          <a:lstStyle/>
          <a:p>
            <a:pPr marL="0" lvl="1" indent="457200">
              <a:buSzTx/>
              <a:buNone/>
              <a:defRPr sz="2400"/>
            </a:pPr>
            <a:endParaRPr/>
          </a:p>
          <a:p>
            <a:pPr marL="367392" indent="-367392">
              <a:defRPr sz="3600"/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1"/>
          <p:cNvSpPr txBox="1">
            <a:spLocks noGrp="1"/>
          </p:cNvSpPr>
          <p:nvPr>
            <p:ph type="title"/>
          </p:nvPr>
        </p:nvSpPr>
        <p:spPr>
          <a:xfrm>
            <a:off x="1521884" y="812799"/>
            <a:ext cx="13207998" cy="2540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b="1" dirty="0"/>
              <a:t>Clear Membership Goals and Plan</a:t>
            </a:r>
          </a:p>
        </p:txBody>
      </p:sp>
      <p:sp>
        <p:nvSpPr>
          <p:cNvPr id="352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1420284" y="3048368"/>
            <a:ext cx="13207998" cy="4165602"/>
          </a:xfrm>
          <a:prstGeom prst="rect">
            <a:avLst/>
          </a:prstGeom>
        </p:spPr>
        <p:txBody>
          <a:bodyPr anchor="t"/>
          <a:lstStyle/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every</a:t>
            </a:r>
            <a:r>
              <a:rPr b="0" dirty="0"/>
              <a:t> </a:t>
            </a:r>
            <a:r>
              <a:rPr lang="en-US" b="1" dirty="0">
                <a:solidFill>
                  <a:srgbClr val="FF0000"/>
                </a:solidFill>
              </a:rPr>
              <a:t>Club </a:t>
            </a:r>
            <a:r>
              <a:rPr b="0" dirty="0"/>
              <a:t>State</a:t>
            </a:r>
            <a:r>
              <a:rPr lang="en-US" b="0" dirty="0"/>
              <a:t>s</a:t>
            </a:r>
            <a:r>
              <a:rPr b="0" dirty="0"/>
              <a:t> That Membership Growth was a Top Priority</a:t>
            </a:r>
          </a:p>
          <a:p>
            <a:pPr marL="381000" indent="-381000">
              <a:spcBef>
                <a:spcPts val="1100"/>
              </a:spcBef>
              <a:defRPr sz="4800" b="1">
                <a:solidFill>
                  <a:srgbClr val="FF0000"/>
                </a:solidFill>
              </a:defRPr>
            </a:pPr>
            <a:r>
              <a:rPr lang="en-US" dirty="0"/>
              <a:t>16 out of 32  clubs </a:t>
            </a:r>
            <a:r>
              <a:rPr b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580000" scaled="0"/>
                </a:gradFill>
              </a:rPr>
              <a:t>Uploaded Their Membership Goals in </a:t>
            </a:r>
            <a:r>
              <a:rPr lang="en-US" dirty="0"/>
              <a:t>MAP PROGRAM</a:t>
            </a:r>
            <a:endParaRPr b="0" dirty="0"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1"/>
          <p:cNvSpPr txBox="1">
            <a:spLocks noGrp="1"/>
          </p:cNvSpPr>
          <p:nvPr>
            <p:ph type="title"/>
          </p:nvPr>
        </p:nvSpPr>
        <p:spPr>
          <a:xfrm>
            <a:off x="1521884" y="812799"/>
            <a:ext cx="13207998" cy="2540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b="1" dirty="0"/>
              <a:t>Clear Membership Goals and Plan</a:t>
            </a:r>
          </a:p>
        </p:txBody>
      </p:sp>
      <p:sp>
        <p:nvSpPr>
          <p:cNvPr id="355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1420284" y="3048368"/>
            <a:ext cx="13207998" cy="4165602"/>
          </a:xfrm>
          <a:prstGeom prst="rect">
            <a:avLst/>
          </a:prstGeom>
        </p:spPr>
        <p:txBody>
          <a:bodyPr anchor="t"/>
          <a:lstStyle/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Everyone</a:t>
            </a:r>
            <a:r>
              <a:rPr lang="en-US" dirty="0"/>
              <a:t> </a:t>
            </a:r>
            <a:r>
              <a:rPr b="0" dirty="0"/>
              <a:t>State</a:t>
            </a:r>
            <a:r>
              <a:rPr lang="en-US" b="0" dirty="0"/>
              <a:t>s</a:t>
            </a:r>
            <a:r>
              <a:rPr b="0" dirty="0"/>
              <a:t> That Membership Growth was a Top Priority</a:t>
            </a:r>
          </a:p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16out of 32 </a:t>
            </a:r>
            <a:r>
              <a:rPr b="0" dirty="0"/>
              <a:t>Uploaded Their Membership </a:t>
            </a:r>
            <a:r>
              <a:rPr lang="en-US" b="0" dirty="0">
                <a:solidFill>
                  <a:srgbClr val="FF0000"/>
                </a:solidFill>
              </a:rPr>
              <a:t>MAP</a:t>
            </a:r>
            <a:endParaRPr b="0" dirty="0">
              <a:solidFill>
                <a:srgbClr val="FF0000"/>
              </a:solidFill>
            </a:endParaRPr>
          </a:p>
          <a:p>
            <a:pPr marL="381000" indent="-381000">
              <a:spcBef>
                <a:spcPts val="1100"/>
              </a:spcBef>
              <a:defRPr sz="4800" b="1">
                <a:solidFill>
                  <a:srgbClr val="FF0000"/>
                </a:solidFill>
              </a:defRPr>
            </a:pPr>
            <a:r>
              <a:rPr lang="en-US" dirty="0"/>
              <a:t>32 </a:t>
            </a:r>
            <a:r>
              <a:rPr b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580000" scaled="0"/>
                </a:gradFill>
              </a:rPr>
              <a:t>ha</a:t>
            </a:r>
            <a:r>
              <a:rPr lang="en-US" b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580000" scaled="0"/>
                </a:gradFill>
              </a:rPr>
              <a:t>ve</a:t>
            </a:r>
            <a:r>
              <a:rPr b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580000" scaled="0"/>
                </a:gradFill>
              </a:rPr>
              <a:t> a Club Membership </a:t>
            </a:r>
            <a:r>
              <a:rPr lang="en-US" b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580000" scaled="0"/>
                </a:gradFill>
              </a:rPr>
              <a:t>chair</a:t>
            </a:r>
            <a:r>
              <a:rPr b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580000" scaled="0"/>
                </a:gra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1420284" y="3049800"/>
            <a:ext cx="13207998" cy="6092735"/>
          </a:xfrm>
          <a:prstGeom prst="rect">
            <a:avLst/>
          </a:prstGeom>
        </p:spPr>
        <p:txBody>
          <a:bodyPr anchor="t"/>
          <a:lstStyle/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Everyone</a:t>
            </a:r>
            <a:r>
              <a:rPr lang="en-US" dirty="0"/>
              <a:t> </a:t>
            </a:r>
            <a:r>
              <a:rPr b="0" dirty="0"/>
              <a:t>State</a:t>
            </a:r>
            <a:r>
              <a:rPr lang="en-US" b="0" dirty="0"/>
              <a:t>s</a:t>
            </a:r>
            <a:r>
              <a:rPr b="0" dirty="0"/>
              <a:t> That Membership Growth was a Top Priority</a:t>
            </a:r>
          </a:p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16 out of 32 Clubs </a:t>
            </a:r>
            <a:r>
              <a:rPr b="0" dirty="0"/>
              <a:t>Uploaded Their Membership Goals in </a:t>
            </a:r>
            <a:r>
              <a:rPr lang="en-US" b="0" dirty="0"/>
              <a:t>MAP</a:t>
            </a:r>
            <a:endParaRPr b="0" dirty="0"/>
          </a:p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rPr lang="en-US" dirty="0"/>
              <a:t>32 </a:t>
            </a:r>
            <a:r>
              <a:rPr b="0" dirty="0"/>
              <a:t>Club</a:t>
            </a:r>
            <a:r>
              <a:rPr lang="en-US" b="0" dirty="0"/>
              <a:t> have</a:t>
            </a:r>
            <a:r>
              <a:rPr b="0" dirty="0"/>
              <a:t> Membership </a:t>
            </a:r>
            <a:r>
              <a:rPr lang="en-US" b="0" dirty="0"/>
              <a:t>Chair</a:t>
            </a:r>
            <a:endParaRPr sz="3200" dirty="0"/>
          </a:p>
          <a:p>
            <a:pPr marL="0" indent="0">
              <a:spcBef>
                <a:spcPts val="1100"/>
              </a:spcBef>
              <a:buSzTx/>
              <a:buNone/>
              <a:defRPr sz="4800" b="1">
                <a:solidFill>
                  <a:srgbClr val="FFFF00"/>
                </a:solidFill>
              </a:defRPr>
            </a:pPr>
            <a:r>
              <a:rPr dirty="0"/>
              <a:t>Active attraction by Members was a Key Strategy</a:t>
            </a:r>
          </a:p>
        </p:txBody>
      </p:sp>
      <p:sp>
        <p:nvSpPr>
          <p:cNvPr id="358" name="Title 1"/>
          <p:cNvSpPr txBox="1">
            <a:spLocks noGrp="1"/>
          </p:cNvSpPr>
          <p:nvPr>
            <p:ph type="title"/>
          </p:nvPr>
        </p:nvSpPr>
        <p:spPr>
          <a:xfrm>
            <a:off x="1521884" y="812799"/>
            <a:ext cx="13207998" cy="2540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b="1" dirty="0"/>
              <a:t>Clear Membership Goals and Plan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9165-DD24-4371-BD82-6A3542EB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91" y="-105834"/>
            <a:ext cx="15026217" cy="2540001"/>
          </a:xfrm>
        </p:spPr>
        <p:txBody>
          <a:bodyPr/>
          <a:lstStyle/>
          <a:p>
            <a:pPr algn="ctr"/>
            <a:r>
              <a:rPr lang="en-US" b="1" dirty="0"/>
              <a:t>Membership Sources for Rotary Clubs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AFB30D-BB98-4F79-89E4-92F16A67F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020180"/>
              </p:ext>
            </p:extLst>
          </p:nvPr>
        </p:nvGraphicFramePr>
        <p:xfrm>
          <a:off x="1117600" y="2434167"/>
          <a:ext cx="14020800" cy="580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6769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>
            <a:extLst>
              <a:ext uri="{FF2B5EF4-FFF2-40B4-BE49-F238E27FC236}">
                <a16:creationId xmlns:a16="http://schemas.microsoft.com/office/drawing/2014/main" id="{CD86A880-D0EB-4B2B-BA42-D9E862B74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4023" y="643467"/>
            <a:ext cx="15578667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suggestions for your club’s growth plan</a:t>
            </a:r>
          </a:p>
        </p:txBody>
      </p:sp>
      <p:sp>
        <p:nvSpPr>
          <p:cNvPr id="35843" name="Content Placeholder 4">
            <a:extLst>
              <a:ext uri="{FF2B5EF4-FFF2-40B4-BE49-F238E27FC236}">
                <a16:creationId xmlns:a16="http://schemas.microsoft.com/office/drawing/2014/main" id="{48B3825A-7B7F-46E0-9BD6-F73199D908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4023" y="2070101"/>
            <a:ext cx="14630400" cy="60339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556" dirty="0">
                <a:latin typeface="Century Gothic" panose="020B0502020202020204" pitchFamily="34" charset="0"/>
              </a:rPr>
              <a:t>EVERY club member is on the membership team</a:t>
            </a:r>
          </a:p>
          <a:p>
            <a:r>
              <a:rPr lang="en-US" altLang="en-US" sz="3556" dirty="0">
                <a:latin typeface="Century Gothic" panose="020B0502020202020204" pitchFamily="34" charset="0"/>
              </a:rPr>
              <a:t>Be a Rotarian every day, talk about Rotary!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Remind members every meeting to invite others</a:t>
            </a:r>
            <a:endParaRPr lang="en-US" altLang="en-US" sz="3556" dirty="0">
              <a:latin typeface="Century Gothic" panose="020B0502020202020204" pitchFamily="34" charset="0"/>
            </a:endParaRPr>
          </a:p>
          <a:p>
            <a:r>
              <a:rPr lang="en-US" altLang="en-US" sz="3556" dirty="0">
                <a:latin typeface="Century Gothic" panose="020B0502020202020204" pitchFamily="34" charset="0"/>
              </a:rPr>
              <a:t>Take time in your club to develop and update your current Membership Plan</a:t>
            </a:r>
          </a:p>
          <a:p>
            <a:r>
              <a:rPr lang="en-US" altLang="en-US" sz="3556" dirty="0">
                <a:latin typeface="Century Gothic" panose="020B0502020202020204" pitchFamily="34" charset="0"/>
              </a:rPr>
              <a:t>Suggestion: Have a Town Hall meeting format with your Club a few times per year</a:t>
            </a:r>
          </a:p>
          <a:p>
            <a:pPr lvl="1"/>
            <a:r>
              <a:rPr lang="en-US" altLang="en-US" sz="2844" dirty="0">
                <a:latin typeface="Century Gothic" panose="020B0502020202020204" pitchFamily="34" charset="0"/>
              </a:rPr>
              <a:t>What is working, what changes needed</a:t>
            </a:r>
          </a:p>
          <a:p>
            <a:pPr lvl="1"/>
            <a:r>
              <a:rPr lang="en-US" altLang="en-US" sz="2844" dirty="0">
                <a:latin typeface="Century Gothic" panose="020B0502020202020204" pitchFamily="34" charset="0"/>
              </a:rPr>
              <a:t>Invite the District Membership Team</a:t>
            </a:r>
          </a:p>
          <a:p>
            <a:pPr lvl="1"/>
            <a:r>
              <a:rPr lang="en-US" altLang="en-US" sz="2844" dirty="0">
                <a:latin typeface="Century Gothic" panose="020B0502020202020204" pitchFamily="34" charset="0"/>
              </a:rPr>
              <a:t>Start a satellite club?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21267-6A7F-4586-8C4D-E0A01832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52399"/>
            <a:ext cx="13207998" cy="2540001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Attraction Plan -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B824DD-C454-44AC-A0EE-F869B8684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129367"/>
            <a:ext cx="14630400" cy="603461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Hold a Membership Contest, Make it fun!</a:t>
            </a:r>
          </a:p>
          <a:p>
            <a:r>
              <a:rPr lang="en-US" sz="4400" dirty="0">
                <a:latin typeface="Century Gothic" panose="020B0502020202020204" pitchFamily="34" charset="0"/>
              </a:rPr>
              <a:t>Attend outside Networking Events as a Rotarian</a:t>
            </a:r>
          </a:p>
          <a:p>
            <a:r>
              <a:rPr lang="en-US" altLang="en-US" sz="4400" dirty="0">
                <a:latin typeface="Century Gothic" panose="020B0502020202020204" pitchFamily="34" charset="0"/>
              </a:rPr>
              <a:t>Call a friend, Invite them to your next Service project </a:t>
            </a:r>
          </a:p>
          <a:p>
            <a:r>
              <a:rPr lang="en-US" altLang="en-US" sz="4400" dirty="0">
                <a:latin typeface="Century Gothic" panose="020B0502020202020204" pitchFamily="34" charset="0"/>
              </a:rPr>
              <a:t>Invite from your local chamber, community leaders, and organizations your club supports</a:t>
            </a:r>
          </a:p>
          <a:p>
            <a:r>
              <a:rPr lang="en-US" altLang="en-US" sz="4400" dirty="0">
                <a:latin typeface="Century Gothic" panose="020B0502020202020204" pitchFamily="34" charset="0"/>
              </a:rPr>
              <a:t>Maintain a “Friends List”</a:t>
            </a:r>
            <a:endParaRPr lang="en-US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954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CF1F-6C5E-4964-B61F-EAD2C667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183" y="-23285"/>
            <a:ext cx="13207998" cy="2540001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innovative ideas to include your membership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6B2B-6BF8-49D8-9363-59055E91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2040467"/>
            <a:ext cx="14630400" cy="6034617"/>
          </a:xfrm>
        </p:spPr>
        <p:txBody>
          <a:bodyPr>
            <a:normAutofit/>
          </a:bodyPr>
          <a:lstStyle/>
          <a:p>
            <a:r>
              <a:rPr lang="en-US" sz="4800" dirty="0"/>
              <a:t>Adopt Different Meeting Structures?</a:t>
            </a:r>
          </a:p>
          <a:p>
            <a:r>
              <a:rPr lang="en-US" sz="4800" dirty="0"/>
              <a:t>Multiple Membership Dues Structures?</a:t>
            </a:r>
          </a:p>
          <a:p>
            <a:r>
              <a:rPr lang="en-US" sz="4800" dirty="0"/>
              <a:t>Appoint a Club Diversity, Equity &amp; Inclusion </a:t>
            </a:r>
            <a:r>
              <a:rPr lang="en-US" sz="4800" dirty="0" err="1"/>
              <a:t>Chaire</a:t>
            </a:r>
            <a:endParaRPr lang="en-US" sz="4800" dirty="0"/>
          </a:p>
          <a:p>
            <a:r>
              <a:rPr lang="en-US" sz="4800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5426838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itle 1"/>
          <p:cNvSpPr txBox="1">
            <a:spLocks noGrp="1"/>
          </p:cNvSpPr>
          <p:nvPr>
            <p:ph type="title"/>
          </p:nvPr>
        </p:nvSpPr>
        <p:spPr>
          <a:xfrm>
            <a:off x="1521884" y="397933"/>
            <a:ext cx="13207998" cy="2540001"/>
          </a:xfrm>
          <a:prstGeom prst="rect">
            <a:avLst/>
          </a:prstGeom>
        </p:spPr>
        <p:txBody>
          <a:bodyPr/>
          <a:lstStyle/>
          <a:p>
            <a:pPr>
              <a:defRPr sz="5200" b="1">
                <a:solidFill>
                  <a:srgbClr val="FFFFFF"/>
                </a:solidFill>
              </a:defRPr>
            </a:pPr>
            <a:r>
              <a:t>Active IN their local CommuNity</a:t>
            </a:r>
            <a:br/>
            <a:r>
              <a:t>Many events and service projects</a:t>
            </a:r>
          </a:p>
        </p:txBody>
      </p:sp>
      <p:sp>
        <p:nvSpPr>
          <p:cNvPr id="366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93381" y="3234612"/>
            <a:ext cx="6985001" cy="3876405"/>
          </a:xfrm>
          <a:prstGeom prst="rect">
            <a:avLst/>
          </a:prstGeom>
        </p:spPr>
        <p:txBody>
          <a:bodyPr/>
          <a:lstStyle/>
          <a:p>
            <a:pPr marL="0" indent="0" defTabSz="542544">
              <a:spcBef>
                <a:spcPts val="900"/>
              </a:spcBef>
              <a:buSzTx/>
              <a:buNone/>
              <a:defRPr sz="3738">
                <a:solidFill>
                  <a:srgbClr val="FFFFFF"/>
                </a:solidFill>
                <a:effectLst>
                  <a:outerShdw blurRad="45212" dist="11303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rPr dirty="0"/>
              <a:t>Many Highly Visible Service Projects</a:t>
            </a:r>
          </a:p>
          <a:p>
            <a:pPr marL="733887" lvl="1" indent="-326979" defTabSz="542544">
              <a:spcBef>
                <a:spcPts val="700"/>
              </a:spcBef>
              <a:defRPr sz="3204">
                <a:solidFill>
                  <a:srgbClr val="FFFFFF"/>
                </a:solidFill>
                <a:effectLst>
                  <a:outerShdw blurRad="45212" dist="11303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rPr dirty="0"/>
              <a:t> often monthly and/or ongoing</a:t>
            </a:r>
            <a:endParaRPr sz="2136" dirty="0"/>
          </a:p>
          <a:p>
            <a:pPr marL="0" indent="0" defTabSz="542544">
              <a:spcBef>
                <a:spcPts val="900"/>
              </a:spcBef>
              <a:buSzTx/>
              <a:buNone/>
              <a:defRPr sz="3738" b="1">
                <a:solidFill>
                  <a:srgbClr val="FF0000"/>
                </a:solidFill>
                <a:effectLst>
                  <a:outerShdw blurRad="45212" dist="11303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rPr lang="en-US" dirty="0"/>
              <a:t>HOLD </a:t>
            </a:r>
            <a:r>
              <a:rPr b="0" dirty="0">
                <a:solidFill>
                  <a:srgbClr val="FFFFFF"/>
                </a:solidFill>
              </a:rPr>
              <a:t>Events Targeted at New Member Attraction</a:t>
            </a:r>
          </a:p>
        </p:txBody>
      </p:sp>
      <p:pic>
        <p:nvPicPr>
          <p:cNvPr id="367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482" y="2762527"/>
            <a:ext cx="6891318" cy="4796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3" y="292099"/>
            <a:ext cx="13207998" cy="25400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PROJECTS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390439"/>
            <a:ext cx="14020800" cy="5975348"/>
          </a:xfrm>
        </p:spPr>
        <p:txBody>
          <a:bodyPr>
            <a:noAutofit/>
          </a:bodyPr>
          <a:lstStyle/>
          <a:p>
            <a:pPr lvl="0"/>
            <a:r>
              <a:rPr lang="en-US" sz="4400" dirty="0">
                <a:effectLst/>
              </a:rPr>
              <a:t>be well planned  </a:t>
            </a:r>
          </a:p>
          <a:p>
            <a:pPr lvl="0"/>
            <a:r>
              <a:rPr lang="en-US" sz="4400" dirty="0">
                <a:effectLst/>
              </a:rPr>
              <a:t>be meaningful and worthwhile</a:t>
            </a:r>
          </a:p>
          <a:p>
            <a:pPr lvl="0"/>
            <a:r>
              <a:rPr lang="en-US" sz="4400" dirty="0">
                <a:effectLst/>
              </a:rPr>
              <a:t>partner with other civic organizations</a:t>
            </a:r>
          </a:p>
          <a:p>
            <a:pPr lvl="0"/>
            <a:r>
              <a:rPr lang="en-US" sz="4400" dirty="0">
                <a:effectLst/>
              </a:rPr>
              <a:t>involve as many members and guests as possible </a:t>
            </a:r>
          </a:p>
          <a:p>
            <a:pPr lvl="0"/>
            <a:r>
              <a:rPr lang="en-US" sz="4400" dirty="0">
                <a:effectLst/>
              </a:rPr>
              <a:t>be on a regular basis (bi-weekly, monthly or quarterly), Can be different projects</a:t>
            </a:r>
          </a:p>
          <a:p>
            <a:pPr lvl="0"/>
            <a:r>
              <a:rPr lang="en-US" sz="4400" dirty="0">
                <a:effectLst/>
              </a:rPr>
              <a:t>be an enjoyable experience</a:t>
            </a:r>
          </a:p>
        </p:txBody>
      </p:sp>
    </p:spTree>
    <p:extLst>
      <p:ext uri="{BB962C8B-B14F-4D97-AF65-F5344CB8AC3E}">
        <p14:creationId xmlns:p14="http://schemas.microsoft.com/office/powerpoint/2010/main" val="26135051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1"/>
          <p:cNvSpPr txBox="1">
            <a:spLocks noGrp="1"/>
          </p:cNvSpPr>
          <p:nvPr>
            <p:ph type="title"/>
          </p:nvPr>
        </p:nvSpPr>
        <p:spPr>
          <a:xfrm>
            <a:off x="1219199" y="1422181"/>
            <a:ext cx="7042548" cy="1609345"/>
          </a:xfrm>
          <a:prstGeom prst="rect">
            <a:avLst/>
          </a:prstGeom>
        </p:spPr>
        <p:txBody>
          <a:bodyPr anchor="b"/>
          <a:lstStyle>
            <a:lvl1pPr defTabSz="487680">
              <a:defRPr sz="3840">
                <a:solidFill>
                  <a:srgbClr val="FFFFFF"/>
                </a:solidFill>
                <a:effectLst>
                  <a:outerShdw blurRad="20320" dist="3048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Visibility in the community- Strong Public Image</a:t>
            </a:r>
          </a:p>
        </p:txBody>
      </p:sp>
      <p:sp>
        <p:nvSpPr>
          <p:cNvPr id="375" name="Content Placeholder 3"/>
          <p:cNvSpPr txBox="1">
            <a:spLocks noGrp="1"/>
          </p:cNvSpPr>
          <p:nvPr>
            <p:ph type="body" sz="quarter" idx="1"/>
          </p:nvPr>
        </p:nvSpPr>
        <p:spPr>
          <a:xfrm>
            <a:off x="9559546" y="5882437"/>
            <a:ext cx="5973965" cy="963169"/>
          </a:xfrm>
          <a:prstGeom prst="rect">
            <a:avLst/>
          </a:prstGeom>
        </p:spPr>
        <p:txBody>
          <a:bodyPr/>
          <a:lstStyle/>
          <a:p>
            <a:pPr marL="0" indent="0" defTabSz="341376">
              <a:spcBef>
                <a:spcPts val="600"/>
              </a:spcBef>
              <a:buSzTx/>
              <a:buNone/>
              <a:defRPr sz="2688">
                <a:solidFill>
                  <a:srgbClr val="FFFFFF"/>
                </a:solidFill>
                <a:effectLst>
                  <a:outerShdw blurRad="28448" dist="7112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It’s not just </a:t>
            </a:r>
            <a:r>
              <a:rPr i="1"/>
              <a:t>doing</a:t>
            </a:r>
            <a:r>
              <a:t>, it’s </a:t>
            </a:r>
            <a:r>
              <a:rPr i="1"/>
              <a:t>being seen</a:t>
            </a:r>
            <a:r>
              <a:t> doing!</a:t>
            </a:r>
          </a:p>
        </p:txBody>
      </p:sp>
      <p:pic>
        <p:nvPicPr>
          <p:cNvPr id="376" name="Picture 4" descr="Picture 4"/>
          <p:cNvPicPr>
            <a:picLocks noChangeAspect="1"/>
          </p:cNvPicPr>
          <p:nvPr/>
        </p:nvPicPr>
        <p:blipFill>
          <a:blip r:embed="rId3"/>
          <a:srcRect l="15203"/>
          <a:stretch>
            <a:fillRect/>
          </a:stretch>
        </p:blipFill>
        <p:spPr>
          <a:xfrm>
            <a:off x="8900292" y="283209"/>
            <a:ext cx="6404383" cy="4739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7" descr="Picture 7"/>
          <p:cNvPicPr>
            <a:picLocks noChangeAspect="1"/>
          </p:cNvPicPr>
          <p:nvPr/>
        </p:nvPicPr>
        <p:blipFill>
          <a:blip r:embed="rId4"/>
          <a:srcRect l="19973" t="18406" r="21738" b="8695"/>
          <a:stretch>
            <a:fillRect/>
          </a:stretch>
        </p:blipFill>
        <p:spPr>
          <a:xfrm>
            <a:off x="1219199" y="3642401"/>
            <a:ext cx="7285312" cy="5125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5827-651B-47C3-BBE5-29600CB8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83" y="-141592"/>
            <a:ext cx="13207998" cy="2540001"/>
          </a:xfrm>
        </p:spPr>
        <p:txBody>
          <a:bodyPr>
            <a:normAutofit/>
          </a:bodyPr>
          <a:lstStyle/>
          <a:p>
            <a:r>
              <a:rPr lang="en-US" sz="4800" b="1" dirty="0"/>
              <a:t>Increase your Club’s Visibility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D4636-840E-4FF6-8790-1B80536025D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27166" y="2807239"/>
            <a:ext cx="14362034" cy="5043252"/>
          </a:xfrm>
        </p:spPr>
        <p:txBody>
          <a:bodyPr>
            <a:noAutofit/>
          </a:bodyPr>
          <a:lstStyle/>
          <a:p>
            <a:r>
              <a:rPr lang="en-US" sz="4400" dirty="0"/>
              <a:t>Post your events and service projects on social media (Instagram, Facebook, …)</a:t>
            </a:r>
          </a:p>
          <a:p>
            <a:r>
              <a:rPr lang="en-US" sz="4400" dirty="0"/>
              <a:t>Articles in local news</a:t>
            </a:r>
          </a:p>
          <a:p>
            <a:r>
              <a:rPr lang="en-US" sz="4400" dirty="0"/>
              <a:t>Billboards</a:t>
            </a:r>
          </a:p>
          <a:p>
            <a:r>
              <a:rPr lang="en-US" sz="4400" dirty="0"/>
              <a:t>Announcements at Local Chamber and partner events</a:t>
            </a:r>
          </a:p>
          <a:p>
            <a:r>
              <a:rPr lang="en-US" sz="4400" dirty="0"/>
              <a:t>Club newsletter sent to friends (not just members)</a:t>
            </a:r>
          </a:p>
          <a:p>
            <a:r>
              <a:rPr lang="en-US" sz="4400" dirty="0"/>
              <a:t>Use Meetup for events</a:t>
            </a:r>
          </a:p>
          <a:p>
            <a:r>
              <a:rPr lang="en-US" sz="4400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300066631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itle 1"/>
          <p:cNvSpPr txBox="1">
            <a:spLocks noGrp="1"/>
          </p:cNvSpPr>
          <p:nvPr>
            <p:ph type="title"/>
          </p:nvPr>
        </p:nvSpPr>
        <p:spPr>
          <a:xfrm>
            <a:off x="800100" y="276578"/>
            <a:ext cx="14009512" cy="2540001"/>
          </a:xfrm>
          <a:prstGeom prst="rect">
            <a:avLst/>
          </a:prstGeom>
        </p:spPr>
        <p:txBody>
          <a:bodyPr/>
          <a:lstStyle>
            <a:lvl1pPr>
              <a:defRPr sz="5800" b="1">
                <a:solidFill>
                  <a:srgbClr val="FFFFFF"/>
                </a:solidFill>
              </a:defRPr>
            </a:lvl1pPr>
          </a:lstStyle>
          <a:p>
            <a:r>
              <a:rPr dirty="0"/>
              <a:t>Active, Intentional Member Engagement</a:t>
            </a:r>
          </a:p>
        </p:txBody>
      </p:sp>
      <p:sp>
        <p:nvSpPr>
          <p:cNvPr id="38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19098" y="3343753"/>
            <a:ext cx="7914435" cy="5379862"/>
          </a:xfrm>
          <a:prstGeom prst="rect">
            <a:avLst/>
          </a:prstGeom>
        </p:spPr>
        <p:txBody>
          <a:bodyPr/>
          <a:lstStyle/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Consistent meetings with mixed formats </a:t>
            </a:r>
          </a:p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Meeting Programs</a:t>
            </a:r>
          </a:p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Friendly, Fun, Inclusive</a:t>
            </a:r>
          </a:p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New Member Onboarding</a:t>
            </a:r>
          </a:p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Engage members in committees/projects</a:t>
            </a:r>
          </a:p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Recognize all contributions by participants</a:t>
            </a:r>
          </a:p>
        </p:txBody>
      </p:sp>
      <p:pic>
        <p:nvPicPr>
          <p:cNvPr id="387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32" y="1871711"/>
            <a:ext cx="7422429" cy="5834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63B-0B2A-42C0-946E-4F2FDCAA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91" y="546100"/>
            <a:ext cx="13207998" cy="25400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New Member Engagement Tips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9F67E-0B82-4AB2-9606-C4E8B7C3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3213098"/>
            <a:ext cx="14630400" cy="504190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Provide a “Fun” New Member Orientation (preferably live)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Invite them to “Welcome to Rotary” session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Hold an entrance interview, learn their interests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Assign a mentor 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Give them an assignment: Committee, Greeter, Board Member, service project</a:t>
            </a:r>
          </a:p>
          <a:p>
            <a:endParaRPr 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0865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07D6-69B8-49E2-9411-20988B14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70773"/>
            <a:ext cx="13207998" cy="25400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Existing Member Engagement Tips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AF30-40DF-4122-B9CF-8B9A2A44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2658893"/>
            <a:ext cx="14020800" cy="5801784"/>
          </a:xfrm>
        </p:spPr>
        <p:txBody>
          <a:bodyPr>
            <a:normAutofit/>
          </a:bodyPr>
          <a:lstStyle/>
          <a:p>
            <a:pPr lvl="1"/>
            <a:r>
              <a:rPr lang="en-US" sz="4800" dirty="0">
                <a:latin typeface="Century Gothic" panose="020B0502020202020204" pitchFamily="34" charset="0"/>
              </a:rPr>
              <a:t>Strong and Friendly Fellowship</a:t>
            </a:r>
          </a:p>
          <a:p>
            <a:pPr lvl="1"/>
            <a:r>
              <a:rPr lang="en-US" sz="4800" dirty="0">
                <a:latin typeface="Century Gothic" panose="020B0502020202020204" pitchFamily="34" charset="0"/>
              </a:rPr>
              <a:t>Desirable Meeting Place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Make sure they participate in the club’s activities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Contact members that are not attending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Get feedback from your members (Survey)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Encourage Members to attend RLI</a:t>
            </a:r>
          </a:p>
        </p:txBody>
      </p:sp>
    </p:spTree>
    <p:extLst>
      <p:ext uri="{BB962C8B-B14F-4D97-AF65-F5344CB8AC3E}">
        <p14:creationId xmlns:p14="http://schemas.microsoft.com/office/powerpoint/2010/main" val="285567252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F0C6-68E7-4457-A9D9-24662CF5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5" y="237246"/>
            <a:ext cx="13207998" cy="2540001"/>
          </a:xfrm>
        </p:spPr>
        <p:txBody>
          <a:bodyPr>
            <a:normAutofit/>
          </a:bodyPr>
          <a:lstStyle/>
          <a:p>
            <a:r>
              <a:rPr lang="en-US" sz="4800" b="1" dirty="0"/>
              <a:t>Other Engagement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4A3D-B37C-4A5B-AD18-A558E797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66" y="3166353"/>
            <a:ext cx="13883217" cy="4165603"/>
          </a:xfrm>
        </p:spPr>
        <p:txBody>
          <a:bodyPr>
            <a:noAutofit/>
          </a:bodyPr>
          <a:lstStyle/>
          <a:p>
            <a:r>
              <a:rPr lang="en-US" sz="3600" dirty="0"/>
              <a:t>Hold “one-on-ones” with members</a:t>
            </a:r>
          </a:p>
          <a:p>
            <a:pPr lvl="1"/>
            <a:r>
              <a:rPr lang="en-US" sz="3600" dirty="0"/>
              <a:t>Make sure members feel they are heard</a:t>
            </a:r>
          </a:p>
          <a:p>
            <a:pPr lvl="1"/>
            <a:r>
              <a:rPr lang="en-US" sz="3600" dirty="0"/>
              <a:t>Ask members “What is Missing” in the club to improve it</a:t>
            </a:r>
          </a:p>
          <a:p>
            <a:pPr lvl="1"/>
            <a:r>
              <a:rPr lang="en-US" sz="3600" dirty="0"/>
              <a:t>Encourage members to suggest projects and fundraiser ideas</a:t>
            </a:r>
          </a:p>
          <a:p>
            <a:pPr lvl="1"/>
            <a:r>
              <a:rPr lang="en-US" sz="3600" dirty="0"/>
              <a:t>Make sure every one is happy with the job they have in the club</a:t>
            </a:r>
          </a:p>
          <a:p>
            <a:r>
              <a:rPr lang="en-US" sz="3600" dirty="0"/>
              <a:t>call missing members before they leave</a:t>
            </a:r>
          </a:p>
          <a:p>
            <a:r>
              <a:rPr lang="en-US" sz="3600" dirty="0"/>
              <a:t>Keep it fun and celebrate accomplishments</a:t>
            </a:r>
          </a:p>
          <a:p>
            <a:r>
              <a:rPr lang="en-US" sz="3600" dirty="0"/>
              <a:t>get family members involved in projects as Friends of Rotary</a:t>
            </a:r>
          </a:p>
        </p:txBody>
      </p:sp>
    </p:spTree>
    <p:extLst>
      <p:ext uri="{BB962C8B-B14F-4D97-AF65-F5344CB8AC3E}">
        <p14:creationId xmlns:p14="http://schemas.microsoft.com/office/powerpoint/2010/main" val="16790655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D1BC6-2D8F-44BE-BF15-21C00E754C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423" y="1064684"/>
            <a:ext cx="7172329" cy="1513416"/>
          </a:xfrm>
        </p:spPr>
        <p:txBody>
          <a:bodyPr/>
          <a:lstStyle/>
          <a:p>
            <a:r>
              <a:rPr lang="en-US" sz="4267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Alternate </a:t>
            </a:r>
            <a:r>
              <a:rPr lang="en-US" sz="4267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ExperiEnce</a:t>
            </a:r>
            <a:endParaRPr lang="en-US" sz="4267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4267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(Satellite Clubs)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A459BBE-27ED-447E-9887-9D74E4037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423" y="2986481"/>
            <a:ext cx="6765928" cy="5815203"/>
          </a:xfrm>
        </p:spPr>
        <p:txBody>
          <a:bodyPr>
            <a:normAutofit fontScale="92500" lnSpcReduction="20000"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Alternate Meeting Time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Adjacent Community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Young Professionals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 Group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Common Cause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1333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Common Culture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Rotary Alumni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What Else???</a:t>
            </a: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6FE4191-DA82-4817-8724-55845A6E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249" y="1242736"/>
            <a:ext cx="7753603" cy="58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grpSp>
        <p:nvGrpSpPr>
          <p:cNvPr id="415" name="Group 1"/>
          <p:cNvGrpSpPr/>
          <p:nvPr/>
        </p:nvGrpSpPr>
        <p:grpSpPr>
          <a:xfrm>
            <a:off x="3598820" y="1603630"/>
            <a:ext cx="9058359" cy="6394055"/>
            <a:chOff x="0" y="0"/>
            <a:chExt cx="9058359" cy="6394053"/>
          </a:xfrm>
        </p:grpSpPr>
        <p:pic>
          <p:nvPicPr>
            <p:cNvPr id="409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557" y="0"/>
              <a:ext cx="7677664" cy="63940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0" name="TextBox 15"/>
            <p:cNvSpPr/>
            <p:nvPr/>
          </p:nvSpPr>
          <p:spPr>
            <a:xfrm>
              <a:off x="3091346" y="968362"/>
              <a:ext cx="28609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Leadership</a:t>
              </a:r>
            </a:p>
          </p:txBody>
        </p:sp>
        <p:sp>
          <p:nvSpPr>
            <p:cNvPr id="411" name="TextBox 16"/>
            <p:cNvSpPr/>
            <p:nvPr/>
          </p:nvSpPr>
          <p:spPr>
            <a:xfrm>
              <a:off x="6197381" y="4400452"/>
              <a:ext cx="28609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Public Image</a:t>
              </a:r>
            </a:p>
          </p:txBody>
        </p:sp>
        <p:sp>
          <p:nvSpPr>
            <p:cNvPr id="412" name="TextBox 17"/>
            <p:cNvSpPr/>
            <p:nvPr/>
          </p:nvSpPr>
          <p:spPr>
            <a:xfrm>
              <a:off x="2626640" y="6168692"/>
              <a:ext cx="286097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Service</a:t>
              </a:r>
            </a:p>
          </p:txBody>
        </p:sp>
        <p:sp>
          <p:nvSpPr>
            <p:cNvPr id="413" name="TextBox 18"/>
            <p:cNvSpPr/>
            <p:nvPr/>
          </p:nvSpPr>
          <p:spPr>
            <a:xfrm>
              <a:off x="0" y="5368813"/>
              <a:ext cx="286097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Goals &amp; Plans</a:t>
              </a:r>
            </a:p>
          </p:txBody>
        </p:sp>
        <p:sp>
          <p:nvSpPr>
            <p:cNvPr id="414" name="TextBox 19"/>
            <p:cNvSpPr/>
            <p:nvPr/>
          </p:nvSpPr>
          <p:spPr>
            <a:xfrm>
              <a:off x="4118087" y="3702825"/>
              <a:ext cx="31735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Engagement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ubtitle 4"/>
          <p:cNvSpPr txBox="1"/>
          <p:nvPr/>
        </p:nvSpPr>
        <p:spPr>
          <a:xfrm>
            <a:off x="-105189" y="1887593"/>
            <a:ext cx="8172230" cy="282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Leadership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838200" lvl="1" indent="-3810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  <p:sp>
        <p:nvSpPr>
          <p:cNvPr id="297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sp>
        <p:nvSpPr>
          <p:cNvPr id="298" name="TextBox 15"/>
          <p:cNvSpPr txBox="1"/>
          <p:nvPr/>
        </p:nvSpPr>
        <p:spPr>
          <a:xfrm>
            <a:off x="10441092" y="250714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Leadership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ubtitle 4"/>
          <p:cNvSpPr txBox="1"/>
          <p:nvPr/>
        </p:nvSpPr>
        <p:spPr>
          <a:xfrm>
            <a:off x="-105189" y="1887593"/>
            <a:ext cx="8172230" cy="4427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Leadership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Clear Membership Goals and a Growth Plan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838200" lvl="1" indent="-3810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  <p:sp>
        <p:nvSpPr>
          <p:cNvPr id="302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sp>
        <p:nvSpPr>
          <p:cNvPr id="303" name="TextBox 15"/>
          <p:cNvSpPr txBox="1"/>
          <p:nvPr/>
        </p:nvSpPr>
        <p:spPr>
          <a:xfrm>
            <a:off x="10441092" y="250714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Leadership</a:t>
            </a:r>
          </a:p>
        </p:txBody>
      </p:sp>
      <p:sp>
        <p:nvSpPr>
          <p:cNvPr id="304" name="TextBox 18"/>
          <p:cNvSpPr txBox="1"/>
          <p:nvPr/>
        </p:nvSpPr>
        <p:spPr>
          <a:xfrm>
            <a:off x="7349745" y="6907593"/>
            <a:ext cx="2860979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Goals &amp; Plans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ubtitle 4"/>
          <p:cNvSpPr txBox="1"/>
          <p:nvPr/>
        </p:nvSpPr>
        <p:spPr>
          <a:xfrm>
            <a:off x="-105189" y="1887593"/>
            <a:ext cx="8172230" cy="713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Leadership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Clear Membership Goals and a Growth Plan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Active in the Local Community / Many Events and Service Projects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838200" lvl="1" indent="-3810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  <p:sp>
        <p:nvSpPr>
          <p:cNvPr id="308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sp>
        <p:nvSpPr>
          <p:cNvPr id="309" name="TextBox 15"/>
          <p:cNvSpPr txBox="1"/>
          <p:nvPr/>
        </p:nvSpPr>
        <p:spPr>
          <a:xfrm>
            <a:off x="10441092" y="250714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Leadership</a:t>
            </a:r>
          </a:p>
        </p:txBody>
      </p:sp>
      <p:sp>
        <p:nvSpPr>
          <p:cNvPr id="310" name="TextBox 17"/>
          <p:cNvSpPr txBox="1"/>
          <p:nvPr/>
        </p:nvSpPr>
        <p:spPr>
          <a:xfrm>
            <a:off x="9976385" y="770747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Service</a:t>
            </a:r>
          </a:p>
        </p:txBody>
      </p:sp>
      <p:sp>
        <p:nvSpPr>
          <p:cNvPr id="311" name="TextBox 18"/>
          <p:cNvSpPr txBox="1"/>
          <p:nvPr/>
        </p:nvSpPr>
        <p:spPr>
          <a:xfrm>
            <a:off x="7349745" y="6907593"/>
            <a:ext cx="2860979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Goals &amp; Plans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ubtitle 4"/>
          <p:cNvSpPr txBox="1"/>
          <p:nvPr/>
        </p:nvSpPr>
        <p:spPr>
          <a:xfrm>
            <a:off x="-105189" y="1887593"/>
            <a:ext cx="8172230" cy="652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Leadership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Clear Membership Goals and a Growth Plan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Active in the Local Community / Many Events and Service Projects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Visibility in the Community /   Strong Public Image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  <p:sp>
        <p:nvSpPr>
          <p:cNvPr id="315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sp>
        <p:nvSpPr>
          <p:cNvPr id="316" name="TextBox 15"/>
          <p:cNvSpPr txBox="1"/>
          <p:nvPr/>
        </p:nvSpPr>
        <p:spPr>
          <a:xfrm>
            <a:off x="10441092" y="250714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Leadership</a:t>
            </a:r>
          </a:p>
        </p:txBody>
      </p:sp>
      <p:sp>
        <p:nvSpPr>
          <p:cNvPr id="317" name="TextBox 16"/>
          <p:cNvSpPr txBox="1"/>
          <p:nvPr/>
        </p:nvSpPr>
        <p:spPr>
          <a:xfrm>
            <a:off x="13547126" y="5939231"/>
            <a:ext cx="2860978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Public Image</a:t>
            </a:r>
          </a:p>
        </p:txBody>
      </p:sp>
      <p:sp>
        <p:nvSpPr>
          <p:cNvPr id="318" name="TextBox 17"/>
          <p:cNvSpPr txBox="1"/>
          <p:nvPr/>
        </p:nvSpPr>
        <p:spPr>
          <a:xfrm>
            <a:off x="9976385" y="770747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Service</a:t>
            </a:r>
          </a:p>
        </p:txBody>
      </p:sp>
      <p:sp>
        <p:nvSpPr>
          <p:cNvPr id="319" name="TextBox 18"/>
          <p:cNvSpPr txBox="1"/>
          <p:nvPr/>
        </p:nvSpPr>
        <p:spPr>
          <a:xfrm>
            <a:off x="7349745" y="6907593"/>
            <a:ext cx="2860979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Goals &amp; Plans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ubtitle 4"/>
          <p:cNvSpPr txBox="1"/>
          <p:nvPr/>
        </p:nvSpPr>
        <p:spPr>
          <a:xfrm>
            <a:off x="-105189" y="1887593"/>
            <a:ext cx="8172230" cy="1033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Leadership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Clear Membership Goals and a Growth Plan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Active in the Local Community / Many Events and Service Projects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Visibility in the Community /   Strong Public Image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Active, Intentional Member Engagement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838200" lvl="1" indent="-3810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  <p:sp>
        <p:nvSpPr>
          <p:cNvPr id="323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sp>
        <p:nvSpPr>
          <p:cNvPr id="324" name="TextBox 15"/>
          <p:cNvSpPr txBox="1"/>
          <p:nvPr/>
        </p:nvSpPr>
        <p:spPr>
          <a:xfrm>
            <a:off x="10441092" y="250714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Leadership</a:t>
            </a:r>
          </a:p>
        </p:txBody>
      </p:sp>
      <p:sp>
        <p:nvSpPr>
          <p:cNvPr id="325" name="TextBox 16"/>
          <p:cNvSpPr txBox="1"/>
          <p:nvPr/>
        </p:nvSpPr>
        <p:spPr>
          <a:xfrm>
            <a:off x="13547126" y="5939231"/>
            <a:ext cx="2860978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Public Image</a:t>
            </a:r>
          </a:p>
        </p:txBody>
      </p:sp>
      <p:sp>
        <p:nvSpPr>
          <p:cNvPr id="326" name="TextBox 17"/>
          <p:cNvSpPr txBox="1"/>
          <p:nvPr/>
        </p:nvSpPr>
        <p:spPr>
          <a:xfrm>
            <a:off x="9976385" y="770747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Service</a:t>
            </a:r>
          </a:p>
        </p:txBody>
      </p:sp>
      <p:sp>
        <p:nvSpPr>
          <p:cNvPr id="327" name="TextBox 18"/>
          <p:cNvSpPr txBox="1"/>
          <p:nvPr/>
        </p:nvSpPr>
        <p:spPr>
          <a:xfrm>
            <a:off x="7349745" y="6907593"/>
            <a:ext cx="2860979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Goals &amp; Plans</a:t>
            </a:r>
          </a:p>
        </p:txBody>
      </p:sp>
      <p:sp>
        <p:nvSpPr>
          <p:cNvPr id="328" name="TextBox 19"/>
          <p:cNvSpPr txBox="1"/>
          <p:nvPr/>
        </p:nvSpPr>
        <p:spPr>
          <a:xfrm>
            <a:off x="11467834" y="5241605"/>
            <a:ext cx="3173506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Engagement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Content Placeholder 3"/>
          <p:cNvGrpSpPr/>
          <p:nvPr/>
        </p:nvGrpSpPr>
        <p:grpSpPr>
          <a:xfrm>
            <a:off x="4105718" y="653626"/>
            <a:ext cx="11592607" cy="6519532"/>
            <a:chOff x="0" y="0"/>
            <a:chExt cx="11592605" cy="6519530"/>
          </a:xfrm>
        </p:grpSpPr>
        <p:sp>
          <p:nvSpPr>
            <p:cNvPr id="330" name="Shape"/>
            <p:cNvSpPr/>
            <p:nvPr/>
          </p:nvSpPr>
          <p:spPr>
            <a:xfrm>
              <a:off x="-1" y="-1"/>
              <a:ext cx="11592607" cy="651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67" y="0"/>
                    <a:pt x="1044" y="0"/>
                  </a:cubicBezTo>
                  <a:lnTo>
                    <a:pt x="20556" y="0"/>
                  </a:lnTo>
                  <a:lnTo>
                    <a:pt x="20556" y="0"/>
                  </a:lnTo>
                  <a:cubicBezTo>
                    <a:pt x="21133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33" y="21600"/>
                    <a:pt x="20556" y="21600"/>
                  </a:cubicBezTo>
                  <a:lnTo>
                    <a:pt x="1044" y="21600"/>
                  </a:lnTo>
                  <a:lnTo>
                    <a:pt x="1044" y="21600"/>
                  </a:lnTo>
                  <a:cubicBezTo>
                    <a:pt x="467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endParaRPr/>
            </a:p>
          </p:txBody>
        </p:sp>
        <p:pic>
          <p:nvPicPr>
            <p:cNvPr id="331" name="image9.jpeg" descr="image9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1592606" cy="651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4" y="0"/>
                  </a:moveTo>
                  <a:cubicBezTo>
                    <a:pt x="468" y="0"/>
                    <a:pt x="0" y="831"/>
                    <a:pt x="0" y="1857"/>
                  </a:cubicBezTo>
                  <a:lnTo>
                    <a:pt x="0" y="19743"/>
                  </a:lnTo>
                  <a:cubicBezTo>
                    <a:pt x="0" y="20769"/>
                    <a:pt x="468" y="21600"/>
                    <a:pt x="1044" y="21600"/>
                  </a:cubicBezTo>
                  <a:lnTo>
                    <a:pt x="20556" y="21600"/>
                  </a:lnTo>
                  <a:cubicBezTo>
                    <a:pt x="21132" y="21600"/>
                    <a:pt x="21600" y="20769"/>
                    <a:pt x="21600" y="19743"/>
                  </a:cubicBezTo>
                  <a:lnTo>
                    <a:pt x="21600" y="1857"/>
                  </a:lnTo>
                  <a:cubicBezTo>
                    <a:pt x="21600" y="831"/>
                    <a:pt x="21132" y="0"/>
                    <a:pt x="20556" y="0"/>
                  </a:cubicBezTo>
                  <a:lnTo>
                    <a:pt x="104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sp>
        <p:nvSpPr>
          <p:cNvPr id="333" name="TextBox 8"/>
          <p:cNvSpPr txBox="1"/>
          <p:nvPr/>
        </p:nvSpPr>
        <p:spPr>
          <a:xfrm>
            <a:off x="452810" y="2887334"/>
            <a:ext cx="3321384" cy="282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>
              <a:defRPr sz="5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The</a:t>
            </a:r>
          </a:p>
          <a:p>
            <a:pPr algn="ctr">
              <a:defRPr sz="5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Key</a:t>
            </a:r>
          </a:p>
          <a:p>
            <a:pPr algn="ctr">
              <a:defRPr sz="5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Attribute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3"/>
          <p:cNvSpPr txBox="1">
            <a:spLocks noGrp="1"/>
          </p:cNvSpPr>
          <p:nvPr>
            <p:ph type="title" idx="4294967295"/>
          </p:nvPr>
        </p:nvSpPr>
        <p:spPr>
          <a:xfrm>
            <a:off x="914399" y="-1"/>
            <a:ext cx="15341601" cy="2053168"/>
          </a:xfrm>
          <a:prstGeom prst="rect">
            <a:avLst/>
          </a:prstGeom>
        </p:spPr>
        <p:txBody>
          <a:bodyPr/>
          <a:lstStyle/>
          <a:p>
            <a:pPr algn="ctr">
              <a:defRPr sz="5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Attracting New Members </a:t>
            </a:r>
            <a:br/>
            <a:r>
              <a:t>Start with a Goal and a Growth Plan</a:t>
            </a:r>
          </a:p>
        </p:txBody>
      </p:sp>
      <p:pic>
        <p:nvPicPr>
          <p:cNvPr id="34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659" y="2053166"/>
            <a:ext cx="4256764" cy="5699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77" y="2088214"/>
            <a:ext cx="6441004" cy="6018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000066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Mes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ctr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t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Mes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ctr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t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1205</Words>
  <Application>Microsoft Macintosh PowerPoint</Application>
  <PresentationFormat>Custom</PresentationFormat>
  <Paragraphs>195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Century Gothic</vt:lpstr>
      <vt:lpstr>Helvetica</vt:lpstr>
      <vt:lpstr>Mesh</vt:lpstr>
      <vt:lpstr>Innovative ideas for club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Attracting New Members  Start with a Goal and a Growth Plan</vt:lpstr>
      <vt:lpstr>Clear Membership Goals and Plan</vt:lpstr>
      <vt:lpstr>Clear Membership Goals and Plan</vt:lpstr>
      <vt:lpstr>Clear Membership Goals and Plan</vt:lpstr>
      <vt:lpstr>Clear Membership Goals and Plan</vt:lpstr>
      <vt:lpstr>Membership Sources for Rotary Clubs</vt:lpstr>
      <vt:lpstr> suggestions for your club’s growth plan</vt:lpstr>
      <vt:lpstr>Member Attraction Plan - Ideas</vt:lpstr>
      <vt:lpstr>MORE innovative ideas to include your membership plan</vt:lpstr>
      <vt:lpstr>Active IN their local CommuNity Many events and service projects</vt:lpstr>
      <vt:lpstr>SERVICE PROJECTS recommendations</vt:lpstr>
      <vt:lpstr>Visibility in the community- Strong Public Image</vt:lpstr>
      <vt:lpstr>Increase your Club’s Visibility</vt:lpstr>
      <vt:lpstr>Active, Intentional Member Engagement</vt:lpstr>
      <vt:lpstr>New Member Engagement Tips </vt:lpstr>
      <vt:lpstr>Existing Member Engagement Tips </vt:lpstr>
      <vt:lpstr>Other Engagement Suggestions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</dc:creator>
  <cp:lastModifiedBy>anthony santore</cp:lastModifiedBy>
  <cp:revision>11</cp:revision>
  <dcterms:modified xsi:type="dcterms:W3CDTF">2023-11-03T19:18:01Z</dcterms:modified>
</cp:coreProperties>
</file>