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84" r:id="rId4"/>
    <p:sldId id="277" r:id="rId5"/>
    <p:sldId id="257" r:id="rId6"/>
    <p:sldId id="263" r:id="rId7"/>
    <p:sldId id="262" r:id="rId8"/>
    <p:sldId id="279" r:id="rId9"/>
    <p:sldId id="280" r:id="rId10"/>
    <p:sldId id="260" r:id="rId11"/>
    <p:sldId id="272" r:id="rId12"/>
    <p:sldId id="282" r:id="rId13"/>
    <p:sldId id="261" r:id="rId14"/>
    <p:sldId id="271" r:id="rId15"/>
    <p:sldId id="269" r:id="rId16"/>
    <p:sldId id="273" r:id="rId17"/>
    <p:sldId id="281" r:id="rId18"/>
    <p:sldId id="289" r:id="rId19"/>
    <p:sldId id="278" r:id="rId20"/>
    <p:sldId id="268" r:id="rId21"/>
    <p:sldId id="265" r:id="rId22"/>
    <p:sldId id="270" r:id="rId23"/>
    <p:sldId id="275" r:id="rId24"/>
    <p:sldId id="285" r:id="rId25"/>
    <p:sldId id="287" r:id="rId26"/>
    <p:sldId id="286" r:id="rId27"/>
    <p:sldId id="276" r:id="rId28"/>
    <p:sldId id="264" r:id="rId29"/>
    <p:sldId id="267" r:id="rId30"/>
    <p:sldId id="288"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88"/>
    <p:restoredTop sz="96327"/>
  </p:normalViewPr>
  <p:slideViewPr>
    <p:cSldViewPr snapToGrid="0" snapToObjects="1">
      <p:cViewPr varScale="1">
        <p:scale>
          <a:sx n="227" d="100"/>
          <a:sy n="227" d="100"/>
        </p:scale>
        <p:origin x="11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5376-A3F5-7E4B-B75D-8768FCA6C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4C78B-44C3-B44C-92D8-655E127E5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28CA65-63B3-894D-97B7-3F649E7FFE23}"/>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5" name="Footer Placeholder 4">
            <a:extLst>
              <a:ext uri="{FF2B5EF4-FFF2-40B4-BE49-F238E27FC236}">
                <a16:creationId xmlns:a16="http://schemas.microsoft.com/office/drawing/2014/main" id="{E8CBED41-5A6B-8844-A3E5-E6A1740DB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F2ABC-364E-004C-B603-6DF7D6CB2488}"/>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237384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7AA0-BFDD-1E41-B6EF-FB976941FB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83FFE-6ABB-FD43-99CE-59DFFBE40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27DA2-3BD1-5C4A-817C-6CA15D73DEB9}"/>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5" name="Footer Placeholder 4">
            <a:extLst>
              <a:ext uri="{FF2B5EF4-FFF2-40B4-BE49-F238E27FC236}">
                <a16:creationId xmlns:a16="http://schemas.microsoft.com/office/drawing/2014/main" id="{3ECB143F-3A4F-F645-85DC-9FCA9A7B4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A9A14-E0A6-7848-9ABC-454A0B9BCF91}"/>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52622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529BD-4C80-C14A-8E1D-85F8113F2A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BE599-0BF2-1949-A445-EB104C0C17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20494-F0C0-5D44-AB48-78DD54EFC9B4}"/>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5" name="Footer Placeholder 4">
            <a:extLst>
              <a:ext uri="{FF2B5EF4-FFF2-40B4-BE49-F238E27FC236}">
                <a16:creationId xmlns:a16="http://schemas.microsoft.com/office/drawing/2014/main" id="{67036F3C-9D47-E644-916F-BF1324A0E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0B5F7-AD2A-6547-9C0F-DB671F44D103}"/>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64984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51E6-4471-744F-95DB-4DC9A2495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0FB40A-EEC8-8945-B1E2-FA41EEF8E9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5A3DE-09AE-4E45-BEA9-D78C88845875}"/>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5" name="Footer Placeholder 4">
            <a:extLst>
              <a:ext uri="{FF2B5EF4-FFF2-40B4-BE49-F238E27FC236}">
                <a16:creationId xmlns:a16="http://schemas.microsoft.com/office/drawing/2014/main" id="{AB109C93-9E97-9240-AF8F-4119C518E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0BFB5-AAC6-6249-BD0B-1C468E2D4A47}"/>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3461738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B6052-A2BC-B741-8562-11DF3E2E5A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295F5-AC93-2C4F-A6A0-0EF1862C6D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109F01-108D-7042-9578-5F66BCE468BD}"/>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5" name="Footer Placeholder 4">
            <a:extLst>
              <a:ext uri="{FF2B5EF4-FFF2-40B4-BE49-F238E27FC236}">
                <a16:creationId xmlns:a16="http://schemas.microsoft.com/office/drawing/2014/main" id="{B253071F-8BBC-FA4F-A8F2-F6CF2A67C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1D496-6930-CE49-91C0-009C4A42C7EE}"/>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31398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604A-4CC4-6043-9845-6CEE10008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CA56B-4D91-2340-A976-693AB95133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60FAD-ACD8-6045-87C2-FA49C1F2F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1E595-4D4C-D94E-855D-5177A99D35A1}"/>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6" name="Footer Placeholder 5">
            <a:extLst>
              <a:ext uri="{FF2B5EF4-FFF2-40B4-BE49-F238E27FC236}">
                <a16:creationId xmlns:a16="http://schemas.microsoft.com/office/drawing/2014/main" id="{FDBA5887-41AA-194D-8FC8-F704DA99A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4C0E4-5C65-D644-AC98-7EB226DAA2F0}"/>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424534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C59E-B892-2042-A035-6C5F467AA6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6BCDEF-04B6-9748-B596-0C3E759E66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AE6D37-CAE5-944B-BC64-028C67C1A7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6799E6-AA2E-9245-B2BA-6AB2AB614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07F5A2-03EA-FF47-9342-3EA8321F09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5D2BE-1A30-5645-9E87-910B6D8258D0}"/>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8" name="Footer Placeholder 7">
            <a:extLst>
              <a:ext uri="{FF2B5EF4-FFF2-40B4-BE49-F238E27FC236}">
                <a16:creationId xmlns:a16="http://schemas.microsoft.com/office/drawing/2014/main" id="{028EF0BC-FCE0-3F49-9915-A60ACCCD5C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3A4F85-39B0-2C48-AA47-863F41B11200}"/>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110967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8925-3CCC-4641-AEF3-E715FC6BA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D85A3C-1B5C-DB4B-827C-F39ADC1D14BD}"/>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4" name="Footer Placeholder 3">
            <a:extLst>
              <a:ext uri="{FF2B5EF4-FFF2-40B4-BE49-F238E27FC236}">
                <a16:creationId xmlns:a16="http://schemas.microsoft.com/office/drawing/2014/main" id="{61933CCB-2283-5543-ABE3-58E7B4B9F0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7FD5E6-B2F7-7A4F-877B-F8B2EC81116E}"/>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204153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61B42-7CA3-124A-8165-9BF238F2E765}"/>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3" name="Footer Placeholder 2">
            <a:extLst>
              <a:ext uri="{FF2B5EF4-FFF2-40B4-BE49-F238E27FC236}">
                <a16:creationId xmlns:a16="http://schemas.microsoft.com/office/drawing/2014/main" id="{F836A1E3-4544-7449-824F-D3371C0DF3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6D3FD7-E296-2241-9B8D-9AED7A66A4F9}"/>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282816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CB3-F8B1-2B4A-A63B-D73814B9E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0DB3B-E159-E04B-A09E-A9991993C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18726A-D8F8-4D4E-BB94-C215301A1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B3498-38D7-254D-8651-0C925DA54202}"/>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6" name="Footer Placeholder 5">
            <a:extLst>
              <a:ext uri="{FF2B5EF4-FFF2-40B4-BE49-F238E27FC236}">
                <a16:creationId xmlns:a16="http://schemas.microsoft.com/office/drawing/2014/main" id="{B8D2AA47-BF03-F54E-86A6-17527D7DF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67604-665D-DC44-B0EE-772D6D83F626}"/>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150694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F4B0-B40E-5440-BE6E-EF9CEEF42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EE28E-2D5F-9544-93F9-2DB6C7967E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85586D-B8DA-544D-A0B2-632EE12B0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5D8590-D48B-FA47-BD20-EC7B0E4E5EA1}"/>
              </a:ext>
            </a:extLst>
          </p:cNvPr>
          <p:cNvSpPr>
            <a:spLocks noGrp="1"/>
          </p:cNvSpPr>
          <p:nvPr>
            <p:ph type="dt" sz="half" idx="10"/>
          </p:nvPr>
        </p:nvSpPr>
        <p:spPr/>
        <p:txBody>
          <a:bodyPr/>
          <a:lstStyle/>
          <a:p>
            <a:fld id="{F0305282-9E1D-384B-BA01-2473B92EE78F}" type="datetimeFigureOut">
              <a:rPr lang="en-US" smtClean="0"/>
              <a:t>11/16/21</a:t>
            </a:fld>
            <a:endParaRPr lang="en-US"/>
          </a:p>
        </p:txBody>
      </p:sp>
      <p:sp>
        <p:nvSpPr>
          <p:cNvPr id="6" name="Footer Placeholder 5">
            <a:extLst>
              <a:ext uri="{FF2B5EF4-FFF2-40B4-BE49-F238E27FC236}">
                <a16:creationId xmlns:a16="http://schemas.microsoft.com/office/drawing/2014/main" id="{DAFCA8F4-1C20-BB4B-9A9E-E02857986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9D2B7-D0D0-514C-8B5F-6EA19B2A1DA7}"/>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133087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97445"/>
              </a:schemeClr>
            </a:gs>
            <a:gs pos="35000">
              <a:schemeClr val="accent5">
                <a:lumMod val="0"/>
                <a:lumOff val="100000"/>
              </a:schemeClr>
            </a:gs>
            <a:gs pos="100000">
              <a:schemeClr val="accent5">
                <a:lumMod val="100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D6AE2D-836C-AA46-AD66-B4A237478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B1A7AE-C9A9-AB45-B26A-F5425E6B01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221FE-8FB4-DF49-8C72-99608CA99C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05282-9E1D-384B-BA01-2473B92EE78F}" type="datetimeFigureOut">
              <a:rPr lang="en-US" smtClean="0"/>
              <a:t>11/16/21</a:t>
            </a:fld>
            <a:endParaRPr lang="en-US"/>
          </a:p>
        </p:txBody>
      </p:sp>
      <p:sp>
        <p:nvSpPr>
          <p:cNvPr id="5" name="Footer Placeholder 4">
            <a:extLst>
              <a:ext uri="{FF2B5EF4-FFF2-40B4-BE49-F238E27FC236}">
                <a16:creationId xmlns:a16="http://schemas.microsoft.com/office/drawing/2014/main" id="{26436EF7-5209-ED42-97C8-877B0F4B4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157965-6657-6147-93F4-953F2E896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2AB74-200C-1B4A-A5C6-ADD57C27163A}" type="slidenum">
              <a:rPr lang="en-US" smtClean="0"/>
              <a:t>‹#›</a:t>
            </a:fld>
            <a:endParaRPr lang="en-US"/>
          </a:p>
        </p:txBody>
      </p:sp>
    </p:spTree>
    <p:extLst>
      <p:ext uri="{BB962C8B-B14F-4D97-AF65-F5344CB8AC3E}">
        <p14:creationId xmlns:p14="http://schemas.microsoft.com/office/powerpoint/2010/main" val="3311066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evex.com/organizations/world-health-organization-who-30562"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polioeradication.org/gpei-strategy-2022-2026/"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rotary.org/en/plus-polioplu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na01.safelinks.protection.outlook.com/?url=http%3A%2F%2Fwww.purplepinkiedonuts.org%2F&amp;data=04%7C01%7C%7C9791c6dcfce84ad08c2508d972206e13%7C84df9e7fe9f640afb435aaaaaaaaaaaa%7C1%7C0%7C637666305881449631%7CUnknown%7CTWFpbGZsb3d8eyJWIjoiMC4wLjAwMDAiLCJQIjoiV2luMzIiLCJBTiI6Ik1haWwiLCJXVCI6Mn0%3D%7C1000&amp;sdata=OCsg2lN9vG9uz3wMdGT%2B8QPUK5ziWd3yIIHo0URnoaU%3D&amp;reserved=0" TargetMode="External"/><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hyperlink" Target="https://na01.safelinks.protection.outlook.com/?url=http%3A%2F%2Fendpolio.org%2F&amp;data=04%7C01%7C%7C9791c6dcfce84ad08c2508d972206e13%7C84df9e7fe9f640afb435aaaaaaaaaaaa%7C1%7C0%7C637666305881459626%7CUnknown%7CTWFpbGZsb3d8eyJWIjoiMC4wLjAwMDAiLCJQIjoiV2luMzIiLCJBTiI6Ik1haWwiLCJXVCI6Mn0%3D%7C1000&amp;sdata=7Ejh9M45fWJXiEdYOYHHAr4K2rm8XQ5ph8I2VspKTB0%3D&amp;reserved=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harmaceutical research lab">
            <a:extLst>
              <a:ext uri="{FF2B5EF4-FFF2-40B4-BE49-F238E27FC236}">
                <a16:creationId xmlns:a16="http://schemas.microsoft.com/office/drawing/2014/main" id="{76605780-A755-4811-B851-245CC67D2BCC}"/>
              </a:ext>
            </a:extLst>
          </p:cNvPr>
          <p:cNvPicPr>
            <a:picLocks noChangeAspect="1"/>
          </p:cNvPicPr>
          <p:nvPr/>
        </p:nvPicPr>
        <p:blipFill rotWithShape="1">
          <a:blip r:embed="rId2"/>
          <a:srcRect t="7326" b="17674"/>
          <a:stretch/>
        </p:blipFill>
        <p:spPr>
          <a:xfrm>
            <a:off x="431800" y="1997075"/>
            <a:ext cx="7856538" cy="4386263"/>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FD8CAF7C-3210-8942-9380-BA49A1369145}"/>
              </a:ext>
            </a:extLst>
          </p:cNvPr>
          <p:cNvPicPr>
            <a:picLocks noChangeAspect="1"/>
          </p:cNvPicPr>
          <p:nvPr/>
        </p:nvPicPr>
        <p:blipFill>
          <a:blip r:embed="rId3"/>
          <a:stretch>
            <a:fillRect/>
          </a:stretch>
        </p:blipFill>
        <p:spPr>
          <a:xfrm>
            <a:off x="8366125" y="1997075"/>
            <a:ext cx="3392488" cy="4386263"/>
          </a:xfrm>
          <a:prstGeom prst="rect">
            <a:avLst/>
          </a:prstGeom>
        </p:spPr>
      </p:pic>
      <p:sp>
        <p:nvSpPr>
          <p:cNvPr id="2" name="Title 1">
            <a:extLst>
              <a:ext uri="{FF2B5EF4-FFF2-40B4-BE49-F238E27FC236}">
                <a16:creationId xmlns:a16="http://schemas.microsoft.com/office/drawing/2014/main" id="{1736558A-D5FE-9A47-B22A-2198EB3FE67A}"/>
              </a:ext>
            </a:extLst>
          </p:cNvPr>
          <p:cNvSpPr>
            <a:spLocks noGrp="1"/>
          </p:cNvSpPr>
          <p:nvPr>
            <p:ph type="ctrTitle"/>
          </p:nvPr>
        </p:nvSpPr>
        <p:spPr>
          <a:xfrm>
            <a:off x="699713" y="248038"/>
            <a:ext cx="7063721" cy="1159200"/>
          </a:xfrm>
        </p:spPr>
        <p:txBody>
          <a:bodyPr anchor="ctr">
            <a:normAutofit/>
          </a:bodyPr>
          <a:lstStyle/>
          <a:p>
            <a:pPr algn="l"/>
            <a:r>
              <a:rPr lang="en-US" sz="4000" b="1">
                <a:solidFill>
                  <a:srgbClr val="FFFFFF"/>
                </a:solidFill>
              </a:rPr>
              <a:t>Polio Plus update</a:t>
            </a:r>
          </a:p>
        </p:txBody>
      </p:sp>
      <p:sp>
        <p:nvSpPr>
          <p:cNvPr id="3" name="Subtitle 2">
            <a:extLst>
              <a:ext uri="{FF2B5EF4-FFF2-40B4-BE49-F238E27FC236}">
                <a16:creationId xmlns:a16="http://schemas.microsoft.com/office/drawing/2014/main" id="{1BEBDE8E-37D0-0E4C-9E26-E9396288300B}"/>
              </a:ext>
            </a:extLst>
          </p:cNvPr>
          <p:cNvSpPr>
            <a:spLocks noGrp="1"/>
          </p:cNvSpPr>
          <p:nvPr>
            <p:ph type="subTitle" idx="1"/>
          </p:nvPr>
        </p:nvSpPr>
        <p:spPr>
          <a:xfrm>
            <a:off x="8572499" y="390832"/>
            <a:ext cx="3233585" cy="873612"/>
          </a:xfrm>
        </p:spPr>
        <p:txBody>
          <a:bodyPr anchor="ctr">
            <a:normAutofit/>
          </a:bodyPr>
          <a:lstStyle/>
          <a:p>
            <a:pPr algn="l"/>
            <a:r>
              <a:rPr lang="en-US" sz="2000">
                <a:solidFill>
                  <a:srgbClr val="FFFFFF"/>
                </a:solidFill>
              </a:rPr>
              <a:t>2021-2022</a:t>
            </a:r>
          </a:p>
        </p:txBody>
      </p:sp>
    </p:spTree>
    <p:extLst>
      <p:ext uri="{BB962C8B-B14F-4D97-AF65-F5344CB8AC3E}">
        <p14:creationId xmlns:p14="http://schemas.microsoft.com/office/powerpoint/2010/main" val="234131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99B0363-22AE-764F-8D60-DF3AA49E0D3E}"/>
              </a:ext>
            </a:extLst>
          </p:cNvPr>
          <p:cNvSpPr>
            <a:spLocks noGrp="1"/>
          </p:cNvSpPr>
          <p:nvPr>
            <p:ph type="title"/>
          </p:nvPr>
        </p:nvSpPr>
        <p:spPr>
          <a:xfrm>
            <a:off x="774700" y="762000"/>
            <a:ext cx="3759200" cy="3340100"/>
          </a:xfrm>
        </p:spPr>
        <p:txBody>
          <a:bodyPr>
            <a:normAutofit/>
          </a:bodyPr>
          <a:lstStyle/>
          <a:p>
            <a:r>
              <a:rPr lang="en-US" b="1">
                <a:solidFill>
                  <a:srgbClr val="FFFFFF"/>
                </a:solidFill>
              </a:rPr>
              <a:t>Afghanistan &amp; Pakistan remain with cases</a:t>
            </a:r>
            <a:br>
              <a:rPr lang="en-US" b="1">
                <a:solidFill>
                  <a:srgbClr val="FFFFFF"/>
                </a:solidFill>
              </a:rPr>
            </a:br>
            <a:endParaRPr lang="en-US">
              <a:solidFill>
                <a:srgbClr val="FFFFFF"/>
              </a:solidFill>
            </a:endParaRPr>
          </a:p>
        </p:txBody>
      </p:sp>
      <p:sp>
        <p:nvSpPr>
          <p:cNvPr id="19" name="Rectangle 18">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8BBDF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a16="http://schemas.microsoft.com/office/drawing/2014/main" id="{5F218A6E-A365-45D3-80AE-344CE85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502049"/>
            <a:ext cx="2115455" cy="1866295"/>
          </a:xfrm>
          <a:prstGeom prst="rect">
            <a:avLst/>
          </a:prstGeom>
          <a:solidFill>
            <a:srgbClr val="8BBDF6">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Map&#10;&#10;Description automatically generated">
            <a:extLst>
              <a:ext uri="{FF2B5EF4-FFF2-40B4-BE49-F238E27FC236}">
                <a16:creationId xmlns:a16="http://schemas.microsoft.com/office/drawing/2014/main" id="{DF791DFC-DA79-3646-B87B-8A72A1D06C9B}"/>
              </a:ext>
            </a:extLst>
          </p:cNvPr>
          <p:cNvPicPr>
            <a:picLocks noChangeAspect="1"/>
          </p:cNvPicPr>
          <p:nvPr/>
        </p:nvPicPr>
        <p:blipFill>
          <a:blip r:embed="rId2"/>
          <a:stretch>
            <a:fillRect/>
          </a:stretch>
        </p:blipFill>
        <p:spPr>
          <a:xfrm>
            <a:off x="5060966" y="2836685"/>
            <a:ext cx="2099846" cy="1353848"/>
          </a:xfrm>
          <a:prstGeom prst="rect">
            <a:avLst/>
          </a:prstGeom>
        </p:spPr>
      </p:pic>
      <p:sp>
        <p:nvSpPr>
          <p:cNvPr id="23" name="Rectangle 2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 name="Content Placeholder 2">
            <a:extLst>
              <a:ext uri="{FF2B5EF4-FFF2-40B4-BE49-F238E27FC236}">
                <a16:creationId xmlns:a16="http://schemas.microsoft.com/office/drawing/2014/main" id="{79E36C6C-18D0-E44C-B54B-24828CA5EC2A}"/>
              </a:ext>
            </a:extLst>
          </p:cNvPr>
          <p:cNvSpPr>
            <a:spLocks noGrp="1"/>
          </p:cNvSpPr>
          <p:nvPr>
            <p:ph idx="1"/>
          </p:nvPr>
        </p:nvSpPr>
        <p:spPr>
          <a:xfrm>
            <a:off x="7658103" y="795548"/>
            <a:ext cx="3759198" cy="5275603"/>
          </a:xfrm>
        </p:spPr>
        <p:txBody>
          <a:bodyPr anchor="ctr">
            <a:normAutofit/>
          </a:bodyPr>
          <a:lstStyle/>
          <a:p>
            <a:r>
              <a:rPr lang="en-US" sz="2000" dirty="0"/>
              <a:t>Our crystal ball needs to be recalibrated</a:t>
            </a:r>
          </a:p>
          <a:p>
            <a:r>
              <a:rPr lang="en-US" sz="2000" dirty="0"/>
              <a:t>All those leaving </a:t>
            </a:r>
            <a:r>
              <a:rPr lang="en-US" sz="2000" b="1" dirty="0"/>
              <a:t>Afghanistan</a:t>
            </a:r>
            <a:r>
              <a:rPr lang="en-US" sz="2000" dirty="0"/>
              <a:t> should be polio free or immunized</a:t>
            </a:r>
          </a:p>
          <a:p>
            <a:r>
              <a:rPr lang="en-US" sz="2000" b="1" dirty="0"/>
              <a:t>Afghanistan</a:t>
            </a:r>
            <a:r>
              <a:rPr lang="en-US" sz="2000" dirty="0"/>
              <a:t> has accepted Covid vaccine from China:</a:t>
            </a:r>
          </a:p>
          <a:p>
            <a:pPr lvl="1"/>
            <a:r>
              <a:rPr lang="en-US" sz="2000" dirty="0"/>
              <a:t>A good sign</a:t>
            </a:r>
          </a:p>
          <a:p>
            <a:pPr lvl="1"/>
            <a:r>
              <a:rPr lang="en-US" sz="2000" dirty="0"/>
              <a:t>A hopeful sign</a:t>
            </a:r>
          </a:p>
          <a:p>
            <a:pPr lvl="1"/>
            <a:r>
              <a:rPr lang="en-US" sz="2000" dirty="0"/>
              <a:t>We certainly will keep everyone posted!</a:t>
            </a:r>
          </a:p>
          <a:p>
            <a:pPr lvl="1"/>
            <a:endParaRPr lang="en-US" sz="2000" dirty="0"/>
          </a:p>
          <a:p>
            <a:r>
              <a:rPr lang="en-US" sz="2000" b="1" dirty="0"/>
              <a:t>Pakistan</a:t>
            </a:r>
            <a:r>
              <a:rPr lang="en-US" sz="2000" dirty="0"/>
              <a:t> reexamined issues and made adjustments</a:t>
            </a:r>
            <a:endParaRPr lang="en-US" sz="1600" dirty="0"/>
          </a:p>
          <a:p>
            <a:pPr marL="914400" lvl="2" indent="0">
              <a:buNone/>
            </a:pPr>
            <a:endParaRPr lang="en-US" sz="1000" dirty="0"/>
          </a:p>
        </p:txBody>
      </p:sp>
    </p:spTree>
    <p:extLst>
      <p:ext uri="{BB962C8B-B14F-4D97-AF65-F5344CB8AC3E}">
        <p14:creationId xmlns:p14="http://schemas.microsoft.com/office/powerpoint/2010/main" val="3893154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C167-06AE-8C43-8417-2F1125FCB379}"/>
              </a:ext>
            </a:extLst>
          </p:cNvPr>
          <p:cNvSpPr>
            <a:spLocks noGrp="1"/>
          </p:cNvSpPr>
          <p:nvPr>
            <p:ph type="title"/>
          </p:nvPr>
        </p:nvSpPr>
        <p:spPr>
          <a:xfrm>
            <a:off x="839788" y="457200"/>
            <a:ext cx="3932237" cy="2112096"/>
          </a:xfrm>
        </p:spPr>
        <p:txBody>
          <a:bodyPr>
            <a:normAutofit fontScale="90000"/>
          </a:bodyPr>
          <a:lstStyle/>
          <a:p>
            <a:r>
              <a:rPr lang="en-US" sz="3600" b="1" dirty="0"/>
              <a:t>Afghanistan</a:t>
            </a:r>
            <a:r>
              <a:rPr lang="en-US" b="1" dirty="0"/>
              <a:t> and </a:t>
            </a:r>
            <a:r>
              <a:rPr lang="en-US" sz="3600" b="1" dirty="0"/>
              <a:t>Pakistan</a:t>
            </a:r>
            <a:r>
              <a:rPr lang="en-US" b="1" dirty="0"/>
              <a:t> reexamined issues and making adjustments:</a:t>
            </a:r>
            <a:br>
              <a:rPr lang="en-US" sz="2400" dirty="0"/>
            </a:br>
            <a:endParaRPr lang="en-US" dirty="0"/>
          </a:p>
        </p:txBody>
      </p:sp>
      <p:sp>
        <p:nvSpPr>
          <p:cNvPr id="6" name="Text Placeholder 5">
            <a:extLst>
              <a:ext uri="{FF2B5EF4-FFF2-40B4-BE49-F238E27FC236}">
                <a16:creationId xmlns:a16="http://schemas.microsoft.com/office/drawing/2014/main" id="{2F4D7C04-14BB-6A46-BE9F-D5E750CA832B}"/>
              </a:ext>
            </a:extLst>
          </p:cNvPr>
          <p:cNvSpPr>
            <a:spLocks noGrp="1"/>
          </p:cNvSpPr>
          <p:nvPr>
            <p:ph type="body" sz="half" idx="2"/>
          </p:nvPr>
        </p:nvSpPr>
        <p:spPr>
          <a:xfrm>
            <a:off x="0" y="1495313"/>
            <a:ext cx="12016292" cy="5362687"/>
          </a:xfrm>
        </p:spPr>
        <p:txBody>
          <a:bodyPr>
            <a:normAutofit fontScale="92500" lnSpcReduction="20000"/>
          </a:bodyPr>
          <a:lstStyle/>
          <a:p>
            <a:endParaRPr lang="en-US" dirty="0"/>
          </a:p>
          <a:p>
            <a:pPr algn="ctr"/>
            <a:r>
              <a:rPr lang="en-US" sz="3500" b="1" dirty="0"/>
              <a:t>Afghanistan Update </a:t>
            </a:r>
          </a:p>
          <a:p>
            <a:r>
              <a:rPr lang="en-US" sz="2000" dirty="0">
                <a:solidFill>
                  <a:schemeClr val="accent1"/>
                </a:solidFill>
              </a:rPr>
              <a:t>From Dr. Hamid Jafari is director for polio eradication in the eastern Mediterranean region at the </a:t>
            </a:r>
            <a:r>
              <a:rPr lang="en-US" sz="2000" dirty="0">
                <a:solidFill>
                  <a:schemeClr val="accent1"/>
                </a:solidFill>
                <a:hlinkClick r:id="rId2">
                  <a:extLst>
                    <a:ext uri="{A12FA001-AC4F-418D-AE19-62706E023703}">
                      <ahyp:hlinkClr xmlns:ahyp="http://schemas.microsoft.com/office/drawing/2018/hyperlinkcolor" val="tx"/>
                    </a:ext>
                  </a:extLst>
                </a:hlinkClick>
              </a:rPr>
              <a:t>World Health Organization</a:t>
            </a:r>
            <a:r>
              <a:rPr lang="en-US" sz="2000" dirty="0">
                <a:solidFill>
                  <a:schemeClr val="accent1"/>
                </a:solidFill>
              </a:rPr>
              <a:t>.</a:t>
            </a:r>
          </a:p>
          <a:p>
            <a:endParaRPr lang="en-US" sz="2000" dirty="0">
              <a:solidFill>
                <a:schemeClr val="accent1"/>
              </a:solidFill>
            </a:endParaRPr>
          </a:p>
          <a:p>
            <a:r>
              <a:rPr lang="en-US" sz="2000" dirty="0"/>
              <a:t>Jafari said the </a:t>
            </a:r>
            <a:r>
              <a:rPr lang="en-US" sz="2200" b="1" dirty="0"/>
              <a:t>Taliban has historically been supportive of polio vaccinations</a:t>
            </a:r>
            <a:r>
              <a:rPr lang="en-US" sz="2000" dirty="0"/>
              <a:t>.</a:t>
            </a:r>
          </a:p>
          <a:p>
            <a:r>
              <a:rPr lang="en-US" sz="2000" dirty="0"/>
              <a:t>As the Taliban seized control of Kabul, effectively becoming Afghanistan’s de facto rulers, a key question is what that means for the polio program in the country.</a:t>
            </a:r>
          </a:p>
          <a:p>
            <a:r>
              <a:rPr lang="en-US" sz="2000" dirty="0"/>
              <a:t>“None of the key actors in Afghanistan, including the Taliban, are opposed to polio eradication and are expected to support the program,” he wrote in response to questions.</a:t>
            </a:r>
          </a:p>
          <a:p>
            <a:r>
              <a:rPr lang="en-US" sz="2000" dirty="0"/>
              <a:t>“The ban on access to those areas controlled by the Taliban was a ban on house-to-house vaccinations, </a:t>
            </a:r>
            <a:r>
              <a:rPr lang="en-US" sz="2200" b="1" dirty="0"/>
              <a:t>not a ban on polio eradication</a:t>
            </a:r>
            <a:r>
              <a:rPr lang="en-US" sz="2000" dirty="0"/>
              <a:t> per se. The ban on vaccination was mainly for security reasons not in opposition to vaccination or polio eradication,” he added.</a:t>
            </a:r>
          </a:p>
          <a:p>
            <a:r>
              <a:rPr lang="en-US" sz="2000" dirty="0"/>
              <a:t>“Historically, this is the lowest number of cases that either country has ever reported. But experience tells us that even one case is one too many, and polio has repeatedly shown that it’s one of the most difficult viruses to eliminate. This is a time therefore to sustain the gains by focusing on achieving high quality campaigns and intensifying surveillance,” Jafari said.</a:t>
            </a:r>
          </a:p>
          <a:p>
            <a:br>
              <a:rPr lang="en-US" sz="2000" dirty="0"/>
            </a:br>
            <a:endParaRPr lang="en-US" sz="2000" dirty="0"/>
          </a:p>
        </p:txBody>
      </p:sp>
      <p:pic>
        <p:nvPicPr>
          <p:cNvPr id="9" name="Picture 8" descr="Logo&#10;&#10;Description automatically generated with medium confidence">
            <a:extLst>
              <a:ext uri="{FF2B5EF4-FFF2-40B4-BE49-F238E27FC236}">
                <a16:creationId xmlns:a16="http://schemas.microsoft.com/office/drawing/2014/main" id="{4E0FDCB1-B422-E844-8010-7DF32177C836}"/>
              </a:ext>
            </a:extLst>
          </p:cNvPr>
          <p:cNvPicPr>
            <a:picLocks noChangeAspect="1"/>
          </p:cNvPicPr>
          <p:nvPr/>
        </p:nvPicPr>
        <p:blipFill>
          <a:blip r:embed="rId3"/>
          <a:stretch>
            <a:fillRect/>
          </a:stretch>
        </p:blipFill>
        <p:spPr>
          <a:xfrm>
            <a:off x="10463605" y="352313"/>
            <a:ext cx="1244600" cy="1600200"/>
          </a:xfrm>
          <a:prstGeom prst="rect">
            <a:avLst/>
          </a:prstGeom>
        </p:spPr>
      </p:pic>
    </p:spTree>
    <p:extLst>
      <p:ext uri="{BB962C8B-B14F-4D97-AF65-F5344CB8AC3E}">
        <p14:creationId xmlns:p14="http://schemas.microsoft.com/office/powerpoint/2010/main" val="111521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57FECA-FB6B-4A40-A8C6-D67A60144704}"/>
              </a:ext>
            </a:extLst>
          </p:cNvPr>
          <p:cNvSpPr txBox="1"/>
          <p:nvPr/>
        </p:nvSpPr>
        <p:spPr>
          <a:xfrm>
            <a:off x="1083958" y="520784"/>
            <a:ext cx="10706351" cy="6217087"/>
          </a:xfrm>
          <a:prstGeom prst="rect">
            <a:avLst/>
          </a:prstGeom>
          <a:noFill/>
        </p:spPr>
        <p:txBody>
          <a:bodyPr wrap="square" rtlCol="0">
            <a:spAutoFit/>
          </a:bodyPr>
          <a:lstStyle/>
          <a:p>
            <a:pPr algn="ctr"/>
            <a:r>
              <a:rPr lang="en-US" sz="2800" b="1" dirty="0"/>
              <a:t>Pakistan update</a:t>
            </a:r>
          </a:p>
          <a:p>
            <a:pPr marL="285750" indent="-285750">
              <a:buFont typeface="Arial" panose="020B0604020202020204" pitchFamily="34" charset="0"/>
              <a:buChar char="•"/>
            </a:pPr>
            <a:r>
              <a:rPr lang="en-US" dirty="0"/>
              <a:t>Many of these communities, have grown weary of regular visits from polio vaccinators and few other health professionals. </a:t>
            </a:r>
            <a:r>
              <a:rPr lang="en-US" b="1" dirty="0"/>
              <a:t>Integration of other vaccines, medicines, and maternal health advice this will improve health more broadly.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Second, </a:t>
            </a:r>
            <a:r>
              <a:rPr lang="en-US" b="1" dirty="0"/>
              <a:t>increased </a:t>
            </a:r>
            <a:r>
              <a:rPr lang="en-US" sz="2800" b="1" dirty="0"/>
              <a:t>partnerships</a:t>
            </a:r>
            <a:r>
              <a:rPr lang="en-US" b="1" dirty="0"/>
              <a:t> with governments </a:t>
            </a:r>
            <a:r>
              <a:rPr lang="en-US" dirty="0"/>
              <a:t>and empowering local leaders to support polio vaccination campaigns and engagement with families is a positive step. Pakistan Prime Minister Imran Khan made recent commitments to keep treating </a:t>
            </a:r>
            <a:r>
              <a:rPr lang="en-US" b="1" dirty="0"/>
              <a:t>polio as a public health priority</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finally, the GPEI is working to broaden the use of </a:t>
            </a:r>
            <a:r>
              <a:rPr lang="en-US" b="1" dirty="0"/>
              <a:t>innovative new tools</a:t>
            </a:r>
            <a:r>
              <a:rPr lang="en-US" dirty="0"/>
              <a:t> that can help us defeat polio. These include a next-generation oral polio vaccine that could help more sustainably end outbreaks of </a:t>
            </a:r>
            <a:r>
              <a:rPr lang="en-US" dirty="0" err="1"/>
              <a:t>cVDPV</a:t>
            </a:r>
            <a:r>
              <a:rPr lang="en-US" dirty="0"/>
              <a:t>, and digital payments for polio workers, which are helping improve the efficiency of polio vaccination campaigns and boost motivation.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these tactics are part of the new </a:t>
            </a:r>
            <a:r>
              <a:rPr lang="en-US" u="sng" dirty="0">
                <a:hlinkClick r:id="rId2"/>
              </a:rPr>
              <a:t>GPEI Polio Eradication Strategy 2022-26</a:t>
            </a:r>
            <a:r>
              <a:rPr lang="en-US" dirty="0"/>
              <a:t>, and they give us a lot to be hopeful for. But no matter how strong our plan is, </a:t>
            </a:r>
            <a:r>
              <a:rPr lang="en-US" b="1" dirty="0"/>
              <a:t>it will only succeed if governments and donors recommit the political and financial resources that the GPEI needs to end polio for good</a:t>
            </a:r>
            <a:r>
              <a:rPr lang="en-US" dirty="0"/>
              <a:t>. If they don’t, polio could resurge in countries where it has previously been eliminated and once again start </a:t>
            </a:r>
            <a:r>
              <a:rPr lang="en-US" dirty="0" err="1"/>
              <a:t>paralizing</a:t>
            </a:r>
            <a:r>
              <a:rPr lang="en-US" dirty="0"/>
              <a:t> tens of thousands of children every year – an unimaginable prospect, given </a:t>
            </a:r>
            <a:r>
              <a:rPr lang="en-US" b="1" dirty="0"/>
              <a:t>how far we have come</a:t>
            </a:r>
            <a:r>
              <a:rPr lang="en-US" dirty="0"/>
              <a:t>.</a:t>
            </a:r>
          </a:p>
          <a:p>
            <a:br>
              <a:rPr lang="en-US" dirty="0"/>
            </a:br>
            <a:endParaRPr lang="en-US" dirty="0"/>
          </a:p>
        </p:txBody>
      </p:sp>
    </p:spTree>
    <p:extLst>
      <p:ext uri="{BB962C8B-B14F-4D97-AF65-F5344CB8AC3E}">
        <p14:creationId xmlns:p14="http://schemas.microsoft.com/office/powerpoint/2010/main" val="1435467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DF109-7276-0647-9C55-87286D27A8E5}"/>
              </a:ext>
            </a:extLst>
          </p:cNvPr>
          <p:cNvSpPr>
            <a:spLocks noGrp="1"/>
          </p:cNvSpPr>
          <p:nvPr>
            <p:ph type="title"/>
          </p:nvPr>
        </p:nvSpPr>
        <p:spPr>
          <a:xfrm>
            <a:off x="457200" y="56098"/>
            <a:ext cx="6364335" cy="1500853"/>
          </a:xfrm>
        </p:spPr>
        <p:txBody>
          <a:bodyPr anchor="b">
            <a:normAutofit/>
          </a:bodyPr>
          <a:lstStyle/>
          <a:p>
            <a:pPr algn="ctr"/>
            <a:r>
              <a:rPr lang="en-US" sz="4800" b="1" dirty="0">
                <a:solidFill>
                  <a:srgbClr val="C00000"/>
                </a:solidFill>
              </a:rPr>
              <a:t>What can </a:t>
            </a:r>
            <a:r>
              <a:rPr lang="en-US" sz="5400" b="1" dirty="0">
                <a:solidFill>
                  <a:srgbClr val="C00000"/>
                </a:solidFill>
              </a:rPr>
              <a:t>each</a:t>
            </a:r>
            <a:r>
              <a:rPr lang="en-US" sz="4800" b="1" dirty="0">
                <a:solidFill>
                  <a:srgbClr val="C00000"/>
                </a:solidFill>
              </a:rPr>
              <a:t> of us do?</a:t>
            </a:r>
          </a:p>
        </p:txBody>
      </p:sp>
      <p:sp>
        <p:nvSpPr>
          <p:cNvPr id="3" name="Content Placeholder 2">
            <a:extLst>
              <a:ext uri="{FF2B5EF4-FFF2-40B4-BE49-F238E27FC236}">
                <a16:creationId xmlns:a16="http://schemas.microsoft.com/office/drawing/2014/main" id="{995D2099-FDBA-414D-90B6-EC8E07934608}"/>
              </a:ext>
            </a:extLst>
          </p:cNvPr>
          <p:cNvSpPr>
            <a:spLocks noGrp="1"/>
          </p:cNvSpPr>
          <p:nvPr>
            <p:ph idx="1"/>
          </p:nvPr>
        </p:nvSpPr>
        <p:spPr>
          <a:xfrm>
            <a:off x="457200" y="1742302"/>
            <a:ext cx="6274491" cy="5059599"/>
          </a:xfrm>
        </p:spPr>
        <p:txBody>
          <a:bodyPr anchor="t">
            <a:normAutofit fontScale="92500" lnSpcReduction="20000"/>
          </a:bodyPr>
          <a:lstStyle/>
          <a:p>
            <a:pPr marL="0" indent="0">
              <a:buNone/>
            </a:pPr>
            <a:r>
              <a:rPr lang="en-US" sz="4000" b="1" dirty="0"/>
              <a:t>At your </a:t>
            </a:r>
            <a:r>
              <a:rPr lang="en-US" sz="5200" b="1" dirty="0">
                <a:solidFill>
                  <a:schemeClr val="accent1">
                    <a:lumMod val="50000"/>
                  </a:schemeClr>
                </a:solidFill>
              </a:rPr>
              <a:t>Club</a:t>
            </a:r>
            <a:r>
              <a:rPr lang="en-US" sz="4000" b="1" dirty="0"/>
              <a:t>:</a:t>
            </a:r>
          </a:p>
          <a:p>
            <a:pPr lvl="1"/>
            <a:r>
              <a:rPr lang="en-US" sz="3000" b="1" dirty="0"/>
              <a:t>Know the Rotary Polio story (see below)</a:t>
            </a:r>
          </a:p>
          <a:p>
            <a:pPr lvl="1"/>
            <a:r>
              <a:rPr lang="en-US" sz="3000" b="1" dirty="0"/>
              <a:t>Keep up-to-date on advances in medication and case numbers</a:t>
            </a:r>
          </a:p>
          <a:p>
            <a:pPr lvl="1"/>
            <a:r>
              <a:rPr lang="en-US" sz="3000" b="1" dirty="0"/>
              <a:t>Invite guest speaker to talk</a:t>
            </a:r>
          </a:p>
          <a:p>
            <a:pPr lvl="1"/>
            <a:r>
              <a:rPr lang="en-US" sz="3000" b="1" dirty="0"/>
              <a:t>Have your club’s Foundation Chair give contribution updates</a:t>
            </a:r>
          </a:p>
          <a:p>
            <a:pPr lvl="1"/>
            <a:r>
              <a:rPr lang="en-US" sz="3000" b="1" dirty="0">
                <a:solidFill>
                  <a:srgbClr val="C00000"/>
                </a:solidFill>
              </a:rPr>
              <a:t>Continue to financially support Polio Plus</a:t>
            </a:r>
          </a:p>
          <a:p>
            <a:endParaRPr lang="en-US" sz="2400" b="1" dirty="0">
              <a:solidFill>
                <a:srgbClr val="C00000"/>
              </a:solidFill>
            </a:endParaRPr>
          </a:p>
          <a:p>
            <a:pPr marL="0" indent="0">
              <a:buNone/>
            </a:pPr>
            <a:r>
              <a:rPr lang="en-US" sz="2400" b="1" dirty="0">
                <a:solidFill>
                  <a:srgbClr val="0563C1"/>
                </a:solidFill>
                <a:hlinkClick r:id="rId2">
                  <a:extLst>
                    <a:ext uri="{A12FA001-AC4F-418D-AE19-62706E023703}">
                      <ahyp:hlinkClr xmlns:ahyp="http://schemas.microsoft.com/office/drawing/2018/hyperlinkcolor" val="tx"/>
                    </a:ext>
                  </a:extLst>
                </a:hlinkClick>
              </a:rPr>
              <a:t>https://</a:t>
            </a:r>
            <a:r>
              <a:rPr lang="en-US" sz="3300" b="1" dirty="0">
                <a:solidFill>
                  <a:srgbClr val="0563C1"/>
                </a:solidFill>
                <a:hlinkClick r:id="rId2">
                  <a:extLst>
                    <a:ext uri="{A12FA001-AC4F-418D-AE19-62706E023703}">
                      <ahyp:hlinkClr xmlns:ahyp="http://schemas.microsoft.com/office/drawing/2018/hyperlinkcolor" val="tx"/>
                    </a:ext>
                  </a:extLst>
                </a:hlinkClick>
              </a:rPr>
              <a:t>www.rotary.org</a:t>
            </a:r>
            <a:r>
              <a:rPr lang="en-US" sz="2400" b="1" dirty="0">
                <a:solidFill>
                  <a:srgbClr val="0563C1"/>
                </a:solidFill>
                <a:hlinkClick r:id="rId2">
                  <a:extLst>
                    <a:ext uri="{A12FA001-AC4F-418D-AE19-62706E023703}">
                      <ahyp:hlinkClr xmlns:ahyp="http://schemas.microsoft.com/office/drawing/2018/hyperlinkcolor" val="tx"/>
                    </a:ext>
                  </a:extLst>
                </a:hlinkClick>
              </a:rPr>
              <a:t>/en/</a:t>
            </a:r>
            <a:r>
              <a:rPr lang="en-US" sz="2400" b="1" dirty="0">
                <a:solidFill>
                  <a:schemeClr val="accent1"/>
                </a:solidFill>
                <a:hlinkClick r:id="rId2">
                  <a:extLst>
                    <a:ext uri="{A12FA001-AC4F-418D-AE19-62706E023703}">
                      <ahyp:hlinkClr xmlns:ahyp="http://schemas.microsoft.com/office/drawing/2018/hyperlinkcolor" val="tx"/>
                    </a:ext>
                  </a:extLst>
                </a:hlinkClick>
              </a:rPr>
              <a:t>plus-polioplus</a:t>
            </a:r>
            <a:endParaRPr lang="en-US" sz="2400" b="1" dirty="0">
              <a:solidFill>
                <a:schemeClr val="accent1"/>
              </a:solidFill>
            </a:endParaRPr>
          </a:p>
          <a:p>
            <a:pPr marL="0" indent="0">
              <a:buNone/>
            </a:pPr>
            <a:r>
              <a:rPr lang="en-US" b="1" dirty="0">
                <a:solidFill>
                  <a:schemeClr val="accent1"/>
                </a:solidFill>
              </a:rPr>
              <a:t>https://</a:t>
            </a:r>
            <a:r>
              <a:rPr lang="en-US" b="1" dirty="0" err="1">
                <a:solidFill>
                  <a:schemeClr val="accent1"/>
                </a:solidFill>
              </a:rPr>
              <a:t>www.cdc.gov</a:t>
            </a:r>
            <a:r>
              <a:rPr lang="en-US" b="1" dirty="0">
                <a:solidFill>
                  <a:schemeClr val="accent1"/>
                </a:solidFill>
              </a:rPr>
              <a:t>/polio/GPEI/</a:t>
            </a:r>
            <a:r>
              <a:rPr lang="en-US" b="1" dirty="0" err="1">
                <a:solidFill>
                  <a:schemeClr val="accent1"/>
                </a:solidFill>
              </a:rPr>
              <a:t>index.htm</a:t>
            </a:r>
            <a:endParaRPr lang="en-US" b="1" dirty="0">
              <a:solidFill>
                <a:schemeClr val="accent1"/>
              </a:solidFill>
            </a:endParaRPr>
          </a:p>
          <a:p>
            <a:endParaRPr lang="en-US" sz="2000" b="1"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with medium confidence">
            <a:extLst>
              <a:ext uri="{FF2B5EF4-FFF2-40B4-BE49-F238E27FC236}">
                <a16:creationId xmlns:a16="http://schemas.microsoft.com/office/drawing/2014/main" id="{7A968C9D-6914-064C-B761-424C4835D14D}"/>
              </a:ext>
            </a:extLst>
          </p:cNvPr>
          <p:cNvPicPr>
            <a:picLocks noChangeAspect="1"/>
          </p:cNvPicPr>
          <p:nvPr/>
        </p:nvPicPr>
        <p:blipFill>
          <a:blip r:embed="rId3"/>
          <a:stretch>
            <a:fillRect/>
          </a:stretch>
        </p:blipFill>
        <p:spPr>
          <a:xfrm>
            <a:off x="7188892" y="909081"/>
            <a:ext cx="3944679" cy="5071731"/>
          </a:xfrm>
          <a:prstGeom prst="rect">
            <a:avLst/>
          </a:prstGeom>
        </p:spPr>
      </p:pic>
    </p:spTree>
    <p:extLst>
      <p:ext uri="{BB962C8B-B14F-4D97-AF65-F5344CB8AC3E}">
        <p14:creationId xmlns:p14="http://schemas.microsoft.com/office/powerpoint/2010/main" val="3392450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C4F504-1EC2-784E-976E-4D1C0567C9F6}"/>
              </a:ext>
            </a:extLst>
          </p:cNvPr>
          <p:cNvSpPr>
            <a:spLocks noGrp="1"/>
          </p:cNvSpPr>
          <p:nvPr>
            <p:ph type="title"/>
          </p:nvPr>
        </p:nvSpPr>
        <p:spPr>
          <a:xfrm>
            <a:off x="578887" y="1052310"/>
            <a:ext cx="2878688" cy="2757975"/>
          </a:xfrm>
        </p:spPr>
        <p:txBody>
          <a:bodyPr vert="horz" lIns="91440" tIns="45720" rIns="91440" bIns="45720" rtlCol="0" anchor="t">
            <a:normAutofit/>
          </a:bodyPr>
          <a:lstStyle/>
          <a:p>
            <a:r>
              <a:rPr lang="en-US" sz="4000" b="1" dirty="0">
                <a:solidFill>
                  <a:srgbClr val="FFFFFF"/>
                </a:solidFill>
              </a:rPr>
              <a:t>Polio Plus Association:</a:t>
            </a:r>
            <a:br>
              <a:rPr lang="en-US" sz="4000" b="1" dirty="0">
                <a:solidFill>
                  <a:srgbClr val="FFFFFF"/>
                </a:solidFill>
              </a:rPr>
            </a:br>
            <a:br>
              <a:rPr lang="en-US" sz="4000" b="1" dirty="0">
                <a:solidFill>
                  <a:srgbClr val="FFFFFF"/>
                </a:solidFill>
              </a:rPr>
            </a:br>
            <a:r>
              <a:rPr lang="en-US" sz="2800" b="1" dirty="0">
                <a:solidFill>
                  <a:srgbClr val="FFFFFF"/>
                </a:solidFill>
              </a:rPr>
              <a:t>A District 7720 Exclusive</a:t>
            </a:r>
            <a:endParaRPr lang="en-US" sz="4000" b="1" dirty="0">
              <a:solidFill>
                <a:srgbClr val="FFFFFF"/>
              </a:solidFill>
            </a:endParaRPr>
          </a:p>
        </p:txBody>
      </p:sp>
      <p:pic>
        <p:nvPicPr>
          <p:cNvPr id="21" name="Picture 20" descr="Text&#10;&#10;Description automatically generated">
            <a:extLst>
              <a:ext uri="{FF2B5EF4-FFF2-40B4-BE49-F238E27FC236}">
                <a16:creationId xmlns:a16="http://schemas.microsoft.com/office/drawing/2014/main" id="{27B1CB79-140D-2F4D-97D7-1E8335965E5A}"/>
              </a:ext>
            </a:extLst>
          </p:cNvPr>
          <p:cNvPicPr>
            <a:picLocks noChangeAspect="1"/>
          </p:cNvPicPr>
          <p:nvPr/>
        </p:nvPicPr>
        <p:blipFill>
          <a:blip r:embed="rId2"/>
          <a:stretch>
            <a:fillRect/>
          </a:stretch>
        </p:blipFill>
        <p:spPr>
          <a:xfrm>
            <a:off x="4738195" y="1439082"/>
            <a:ext cx="3141973" cy="3979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Placeholder 18" descr="Table&#10;&#10;Description automatically generated">
            <a:extLst>
              <a:ext uri="{FF2B5EF4-FFF2-40B4-BE49-F238E27FC236}">
                <a16:creationId xmlns:a16="http://schemas.microsoft.com/office/drawing/2014/main" id="{EBC36B93-4EBC-2744-92C7-D348C9744FB8}"/>
              </a:ext>
            </a:extLst>
          </p:cNvPr>
          <p:cNvPicPr>
            <a:picLocks noGrp="1" noChangeAspect="1"/>
          </p:cNvPicPr>
          <p:nvPr>
            <p:ph type="pic" idx="1"/>
          </p:nvPr>
        </p:nvPicPr>
        <p:blipFill>
          <a:blip r:embed="rId3"/>
          <a:srcRect l="6214" r="6214"/>
          <a:stretch>
            <a:fillRect/>
          </a:stretch>
        </p:blipFill>
        <p:spPr>
          <a:xfrm>
            <a:off x="8445452" y="1595281"/>
            <a:ext cx="3147413" cy="3667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A close-up of a coin&#10;&#10;Description automatically generated">
            <a:extLst>
              <a:ext uri="{FF2B5EF4-FFF2-40B4-BE49-F238E27FC236}">
                <a16:creationId xmlns:a16="http://schemas.microsoft.com/office/drawing/2014/main" id="{9ED2478C-F380-D14B-ACED-CECB5B4FB2F7}"/>
              </a:ext>
            </a:extLst>
          </p:cNvPr>
          <p:cNvPicPr>
            <a:picLocks noChangeAspect="1"/>
          </p:cNvPicPr>
          <p:nvPr/>
        </p:nvPicPr>
        <p:blipFill>
          <a:blip r:embed="rId4"/>
          <a:stretch>
            <a:fillRect/>
          </a:stretch>
        </p:blipFill>
        <p:spPr>
          <a:xfrm>
            <a:off x="911997" y="4056297"/>
            <a:ext cx="1499857" cy="1502106"/>
          </a:xfrm>
          <a:prstGeom prst="rect">
            <a:avLst/>
          </a:prstGeom>
        </p:spPr>
      </p:pic>
      <p:pic>
        <p:nvPicPr>
          <p:cNvPr id="23" name="Picture 22" descr="A picture containing text, coin, different&#10;&#10;Description automatically generated">
            <a:extLst>
              <a:ext uri="{FF2B5EF4-FFF2-40B4-BE49-F238E27FC236}">
                <a16:creationId xmlns:a16="http://schemas.microsoft.com/office/drawing/2014/main" id="{ADDE2A68-F575-4B4C-AF1C-BD04CF9EBD46}"/>
              </a:ext>
            </a:extLst>
          </p:cNvPr>
          <p:cNvPicPr>
            <a:picLocks noChangeAspect="1"/>
          </p:cNvPicPr>
          <p:nvPr/>
        </p:nvPicPr>
        <p:blipFill>
          <a:blip r:embed="rId5"/>
          <a:stretch>
            <a:fillRect/>
          </a:stretch>
        </p:blipFill>
        <p:spPr>
          <a:xfrm>
            <a:off x="2116719" y="5084872"/>
            <a:ext cx="1499857" cy="1439085"/>
          </a:xfrm>
          <a:prstGeom prst="rect">
            <a:avLst/>
          </a:prstGeom>
        </p:spPr>
      </p:pic>
      <p:sp>
        <p:nvSpPr>
          <p:cNvPr id="31" name="TextBox 30">
            <a:extLst>
              <a:ext uri="{FF2B5EF4-FFF2-40B4-BE49-F238E27FC236}">
                <a16:creationId xmlns:a16="http://schemas.microsoft.com/office/drawing/2014/main" id="{EA83E49F-5E71-384E-90B0-EE5BAF09770F}"/>
              </a:ext>
            </a:extLst>
          </p:cNvPr>
          <p:cNvSpPr txBox="1"/>
          <p:nvPr/>
        </p:nvSpPr>
        <p:spPr>
          <a:xfrm rot="20173017">
            <a:off x="6762849" y="931676"/>
            <a:ext cx="5400650" cy="1956435"/>
          </a:xfrm>
          <a:prstGeom prst="leftArrow">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000" b="1" dirty="0">
              <a:solidFill>
                <a:srgbClr val="C00000"/>
              </a:solidFill>
            </a:endParaRPr>
          </a:p>
          <a:p>
            <a:pPr algn="ctr"/>
            <a:r>
              <a:rPr lang="en-US" sz="2000" b="1" dirty="0">
                <a:solidFill>
                  <a:srgbClr val="C00000"/>
                </a:solidFill>
              </a:rPr>
              <a:t>Continue to financially support Polio Plus</a:t>
            </a:r>
          </a:p>
          <a:p>
            <a:endParaRPr lang="en-US" dirty="0"/>
          </a:p>
        </p:txBody>
      </p:sp>
    </p:spTree>
    <p:extLst>
      <p:ext uri="{BB962C8B-B14F-4D97-AF65-F5344CB8AC3E}">
        <p14:creationId xmlns:p14="http://schemas.microsoft.com/office/powerpoint/2010/main" val="1628583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DF109-7276-0647-9C55-87286D27A8E5}"/>
              </a:ext>
            </a:extLst>
          </p:cNvPr>
          <p:cNvSpPr>
            <a:spLocks noGrp="1"/>
          </p:cNvSpPr>
          <p:nvPr>
            <p:ph type="title"/>
          </p:nvPr>
        </p:nvSpPr>
        <p:spPr>
          <a:xfrm>
            <a:off x="457200" y="56098"/>
            <a:ext cx="6364335" cy="1957826"/>
          </a:xfrm>
        </p:spPr>
        <p:txBody>
          <a:bodyPr anchor="b">
            <a:normAutofit/>
          </a:bodyPr>
          <a:lstStyle/>
          <a:p>
            <a:pPr algn="ctr"/>
            <a:r>
              <a:rPr lang="en-US" sz="4800" b="1" dirty="0">
                <a:solidFill>
                  <a:srgbClr val="C00000"/>
                </a:solidFill>
              </a:rPr>
              <a:t>What can each of </a:t>
            </a:r>
            <a:r>
              <a:rPr lang="en-US" sz="6600" b="1" dirty="0">
                <a:solidFill>
                  <a:srgbClr val="C00000"/>
                </a:solidFill>
              </a:rPr>
              <a:t>us</a:t>
            </a:r>
            <a:r>
              <a:rPr lang="en-US" sz="4800" b="1" dirty="0">
                <a:solidFill>
                  <a:srgbClr val="C00000"/>
                </a:solidFill>
              </a:rPr>
              <a:t> do?</a:t>
            </a:r>
          </a:p>
        </p:txBody>
      </p:sp>
      <p:sp>
        <p:nvSpPr>
          <p:cNvPr id="3" name="Content Placeholder 2">
            <a:extLst>
              <a:ext uri="{FF2B5EF4-FFF2-40B4-BE49-F238E27FC236}">
                <a16:creationId xmlns:a16="http://schemas.microsoft.com/office/drawing/2014/main" id="{995D2099-FDBA-414D-90B6-EC8E07934608}"/>
              </a:ext>
            </a:extLst>
          </p:cNvPr>
          <p:cNvSpPr>
            <a:spLocks noGrp="1"/>
          </p:cNvSpPr>
          <p:nvPr>
            <p:ph idx="1"/>
          </p:nvPr>
        </p:nvSpPr>
        <p:spPr>
          <a:xfrm>
            <a:off x="1144923" y="2405894"/>
            <a:ext cx="5315189" cy="3535083"/>
          </a:xfrm>
        </p:spPr>
        <p:txBody>
          <a:bodyPr anchor="t">
            <a:normAutofit fontScale="92500" lnSpcReduction="10000"/>
          </a:bodyPr>
          <a:lstStyle/>
          <a:p>
            <a:pPr marL="0" indent="0">
              <a:buNone/>
            </a:pPr>
            <a:r>
              <a:rPr lang="en-US" sz="3200" b="1" dirty="0"/>
              <a:t>In your </a:t>
            </a:r>
            <a:r>
              <a:rPr lang="en-US" sz="4300" b="1" dirty="0">
                <a:solidFill>
                  <a:schemeClr val="accent1">
                    <a:lumMod val="50000"/>
                  </a:schemeClr>
                </a:solidFill>
              </a:rPr>
              <a:t>Community</a:t>
            </a:r>
            <a:r>
              <a:rPr lang="en-US" sz="3200" b="1" dirty="0"/>
              <a:t>:</a:t>
            </a:r>
          </a:p>
          <a:p>
            <a:pPr lvl="1"/>
            <a:r>
              <a:rPr lang="en-US" b="1" dirty="0"/>
              <a:t>Continue to create awareness:</a:t>
            </a:r>
          </a:p>
          <a:p>
            <a:pPr lvl="1"/>
            <a:r>
              <a:rPr lang="en-US" sz="2800" b="1" dirty="0">
                <a:solidFill>
                  <a:srgbClr val="C00000"/>
                </a:solidFill>
              </a:rPr>
              <a:t>World Polio Day </a:t>
            </a:r>
            <a:r>
              <a:rPr lang="en-US" sz="2800" b="1" dirty="0"/>
              <a:t>on </a:t>
            </a:r>
            <a:r>
              <a:rPr lang="en-US" sz="4000" b="1" dirty="0"/>
              <a:t>October 24</a:t>
            </a:r>
            <a:r>
              <a:rPr lang="en-US" sz="2800" b="1" dirty="0"/>
              <a:t>, every year</a:t>
            </a:r>
          </a:p>
          <a:p>
            <a:pPr lvl="1"/>
            <a:r>
              <a:rPr lang="en-US" sz="2800" b="1" dirty="0"/>
              <a:t>Do press releases &amp; social media updates</a:t>
            </a:r>
          </a:p>
          <a:p>
            <a:pPr lvl="1"/>
            <a:r>
              <a:rPr lang="en-US" sz="2800" b="1" dirty="0"/>
              <a:t>Plan an event</a:t>
            </a:r>
          </a:p>
          <a:p>
            <a:pPr lvl="1"/>
            <a:r>
              <a:rPr lang="en-US" b="1" dirty="0"/>
              <a:t>Ask others to support Polio Plus</a:t>
            </a:r>
          </a:p>
          <a:p>
            <a:endParaRPr lang="en-US" sz="2000" b="1"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with medium confidence">
            <a:extLst>
              <a:ext uri="{FF2B5EF4-FFF2-40B4-BE49-F238E27FC236}">
                <a16:creationId xmlns:a16="http://schemas.microsoft.com/office/drawing/2014/main" id="{7A968C9D-6914-064C-B761-424C4835D14D}"/>
              </a:ext>
            </a:extLst>
          </p:cNvPr>
          <p:cNvPicPr>
            <a:picLocks noChangeAspect="1"/>
          </p:cNvPicPr>
          <p:nvPr/>
        </p:nvPicPr>
        <p:blipFill>
          <a:blip r:embed="rId2"/>
          <a:stretch>
            <a:fillRect/>
          </a:stretch>
        </p:blipFill>
        <p:spPr>
          <a:xfrm>
            <a:off x="7188892" y="909081"/>
            <a:ext cx="3944679" cy="5071731"/>
          </a:xfrm>
          <a:prstGeom prst="rect">
            <a:avLst/>
          </a:prstGeom>
        </p:spPr>
      </p:pic>
    </p:spTree>
    <p:extLst>
      <p:ext uri="{BB962C8B-B14F-4D97-AF65-F5344CB8AC3E}">
        <p14:creationId xmlns:p14="http://schemas.microsoft.com/office/powerpoint/2010/main" val="415116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94F8-9EE7-BC43-BD26-EA8485610118}"/>
              </a:ext>
            </a:extLst>
          </p:cNvPr>
          <p:cNvSpPr>
            <a:spLocks noGrp="1"/>
          </p:cNvSpPr>
          <p:nvPr>
            <p:ph type="title"/>
          </p:nvPr>
        </p:nvSpPr>
        <p:spPr>
          <a:xfrm>
            <a:off x="839788" y="457200"/>
            <a:ext cx="3932237" cy="2006438"/>
          </a:xfrm>
        </p:spPr>
        <p:txBody>
          <a:bodyPr>
            <a:normAutofit fontScale="90000"/>
          </a:bodyPr>
          <a:lstStyle/>
          <a:p>
            <a:pPr algn="ctr"/>
            <a:r>
              <a:rPr lang="en-US" sz="4900" b="1" dirty="0">
                <a:solidFill>
                  <a:srgbClr val="C00000"/>
                </a:solidFill>
              </a:rPr>
              <a:t>World Polio Day </a:t>
            </a:r>
            <a:r>
              <a:rPr lang="en-US" sz="4000" b="1" dirty="0"/>
              <a:t>on October 24 </a:t>
            </a:r>
            <a:br>
              <a:rPr lang="en-US" b="1" dirty="0"/>
            </a:br>
            <a:br>
              <a:rPr lang="en-US" b="1" dirty="0"/>
            </a:br>
            <a:r>
              <a:rPr lang="en-US" b="1" dirty="0"/>
              <a:t>Do a local event</a:t>
            </a:r>
          </a:p>
        </p:txBody>
      </p:sp>
      <p:sp>
        <p:nvSpPr>
          <p:cNvPr id="4" name="Text Placeholder 3">
            <a:extLst>
              <a:ext uri="{FF2B5EF4-FFF2-40B4-BE49-F238E27FC236}">
                <a16:creationId xmlns:a16="http://schemas.microsoft.com/office/drawing/2014/main" id="{C911A4E7-1F54-C147-9997-192B8E63B8DA}"/>
              </a:ext>
            </a:extLst>
          </p:cNvPr>
          <p:cNvSpPr>
            <a:spLocks noGrp="1"/>
          </p:cNvSpPr>
          <p:nvPr>
            <p:ph type="body" sz="half" idx="2"/>
          </p:nvPr>
        </p:nvSpPr>
        <p:spPr>
          <a:xfrm>
            <a:off x="839788" y="2807266"/>
            <a:ext cx="3932237" cy="3061722"/>
          </a:xfrm>
        </p:spPr>
        <p:txBody>
          <a:bodyPr/>
          <a:lstStyle/>
          <a:p>
            <a:r>
              <a:rPr lang="en-US" sz="2000" b="1" dirty="0"/>
              <a:t>What to do:</a:t>
            </a:r>
          </a:p>
          <a:p>
            <a:pPr marL="285750" indent="-285750">
              <a:buFont typeface="Arial" panose="020B0604020202020204" pitchFamily="34" charset="0"/>
              <a:buChar char="•"/>
            </a:pPr>
            <a:r>
              <a:rPr lang="en-US" dirty="0"/>
              <a:t>Put up a booth</a:t>
            </a:r>
          </a:p>
          <a:p>
            <a:pPr marL="285750" indent="-285750">
              <a:buFont typeface="Arial" panose="020B0604020202020204" pitchFamily="34" charset="0"/>
              <a:buChar char="•"/>
            </a:pPr>
            <a:r>
              <a:rPr lang="en-US" dirty="0"/>
              <a:t>Ask locals to share their stories</a:t>
            </a:r>
          </a:p>
          <a:p>
            <a:pPr marL="285750" indent="-285750">
              <a:buFont typeface="Arial" panose="020B0604020202020204" pitchFamily="34" charset="0"/>
              <a:buChar char="•"/>
            </a:pPr>
            <a:r>
              <a:rPr lang="en-US" dirty="0"/>
              <a:t>Do an event that involves children</a:t>
            </a:r>
          </a:p>
          <a:p>
            <a:pPr marL="285750" indent="-285750">
              <a:buFont typeface="Arial" panose="020B0604020202020204" pitchFamily="34" charset="0"/>
              <a:buChar char="•"/>
            </a:pPr>
            <a:r>
              <a:rPr lang="en-US" dirty="0"/>
              <a:t>Create awareness</a:t>
            </a:r>
          </a:p>
          <a:p>
            <a:pPr marL="285750" indent="-285750">
              <a:buFont typeface="Arial" panose="020B0604020202020204" pitchFamily="34" charset="0"/>
              <a:buChar char="•"/>
            </a:pPr>
            <a:r>
              <a:rPr lang="en-US" dirty="0"/>
              <a:t>Don’t be afraid to ask for help to do our number one benefit to the world</a:t>
            </a:r>
          </a:p>
          <a:p>
            <a:endParaRPr lang="en-US" dirty="0"/>
          </a:p>
        </p:txBody>
      </p:sp>
      <p:pic>
        <p:nvPicPr>
          <p:cNvPr id="10" name="Picture Placeholder 9" descr="A picture containing grass, outdoor, tree, person&#10;&#10;Description automatically generated">
            <a:extLst>
              <a:ext uri="{FF2B5EF4-FFF2-40B4-BE49-F238E27FC236}">
                <a16:creationId xmlns:a16="http://schemas.microsoft.com/office/drawing/2014/main" id="{F4AA243E-FF1B-204C-8DB0-FBB15D909C61}"/>
              </a:ext>
            </a:extLst>
          </p:cNvPr>
          <p:cNvPicPr>
            <a:picLocks noGrp="1" noChangeAspect="1"/>
          </p:cNvPicPr>
          <p:nvPr>
            <p:ph type="pic" idx="1"/>
          </p:nvPr>
        </p:nvPicPr>
        <p:blipFill>
          <a:blip r:embed="rId2"/>
          <a:srcRect l="14319" r="14319"/>
          <a:stretch>
            <a:fillRect/>
          </a:stretch>
        </p:blipFill>
        <p:spPr>
          <a:xfrm>
            <a:off x="5183188" y="987425"/>
            <a:ext cx="2236787" cy="4873625"/>
          </a:xfrm>
        </p:spPr>
      </p:pic>
      <p:pic>
        <p:nvPicPr>
          <p:cNvPr id="12" name="Picture 11" descr="A group of people playing in a field&#10;&#10;Description automatically generated with low confidence">
            <a:extLst>
              <a:ext uri="{FF2B5EF4-FFF2-40B4-BE49-F238E27FC236}">
                <a16:creationId xmlns:a16="http://schemas.microsoft.com/office/drawing/2014/main" id="{9652C130-C217-5940-BBBA-B70EE1EDF304}"/>
              </a:ext>
            </a:extLst>
          </p:cNvPr>
          <p:cNvPicPr>
            <a:picLocks noChangeAspect="1"/>
          </p:cNvPicPr>
          <p:nvPr/>
        </p:nvPicPr>
        <p:blipFill>
          <a:blip r:embed="rId3"/>
          <a:stretch>
            <a:fillRect/>
          </a:stretch>
        </p:blipFill>
        <p:spPr>
          <a:xfrm>
            <a:off x="7554581" y="457200"/>
            <a:ext cx="2130280" cy="2060089"/>
          </a:xfrm>
          <a:prstGeom prst="rect">
            <a:avLst/>
          </a:prstGeom>
        </p:spPr>
      </p:pic>
      <p:pic>
        <p:nvPicPr>
          <p:cNvPr id="14" name="Picture 13" descr="A picture containing grass, outdoor, field&#10;&#10;Description automatically generated">
            <a:extLst>
              <a:ext uri="{FF2B5EF4-FFF2-40B4-BE49-F238E27FC236}">
                <a16:creationId xmlns:a16="http://schemas.microsoft.com/office/drawing/2014/main" id="{69D8CA01-5721-3346-B79A-137329580FA3}"/>
              </a:ext>
            </a:extLst>
          </p:cNvPr>
          <p:cNvPicPr>
            <a:picLocks noChangeAspect="1"/>
          </p:cNvPicPr>
          <p:nvPr/>
        </p:nvPicPr>
        <p:blipFill>
          <a:blip r:embed="rId4"/>
          <a:stretch>
            <a:fillRect/>
          </a:stretch>
        </p:blipFill>
        <p:spPr>
          <a:xfrm>
            <a:off x="7648686" y="2690630"/>
            <a:ext cx="1658344" cy="1983567"/>
          </a:xfrm>
          <a:prstGeom prst="rect">
            <a:avLst/>
          </a:prstGeom>
        </p:spPr>
      </p:pic>
      <p:pic>
        <p:nvPicPr>
          <p:cNvPr id="16" name="Picture 15" descr="A group of people posing for a photo&#10;&#10;Description automatically generated with medium confidence">
            <a:extLst>
              <a:ext uri="{FF2B5EF4-FFF2-40B4-BE49-F238E27FC236}">
                <a16:creationId xmlns:a16="http://schemas.microsoft.com/office/drawing/2014/main" id="{5BC43EF4-3F5F-224B-A47F-35484A704235}"/>
              </a:ext>
            </a:extLst>
          </p:cNvPr>
          <p:cNvPicPr>
            <a:picLocks noChangeAspect="1"/>
          </p:cNvPicPr>
          <p:nvPr/>
        </p:nvPicPr>
        <p:blipFill>
          <a:blip r:embed="rId5"/>
          <a:stretch>
            <a:fillRect/>
          </a:stretch>
        </p:blipFill>
        <p:spPr>
          <a:xfrm>
            <a:off x="9819467" y="457200"/>
            <a:ext cx="1537080" cy="1339327"/>
          </a:xfrm>
          <a:prstGeom prst="rect">
            <a:avLst/>
          </a:prstGeom>
        </p:spPr>
      </p:pic>
      <p:pic>
        <p:nvPicPr>
          <p:cNvPr id="18" name="Picture 17" descr="A group of people standing on grass&#10;&#10;Description automatically generated with low confidence">
            <a:extLst>
              <a:ext uri="{FF2B5EF4-FFF2-40B4-BE49-F238E27FC236}">
                <a16:creationId xmlns:a16="http://schemas.microsoft.com/office/drawing/2014/main" id="{6D61599B-DCB9-1246-A41F-7DFBC94E4526}"/>
              </a:ext>
            </a:extLst>
          </p:cNvPr>
          <p:cNvPicPr>
            <a:picLocks noChangeAspect="1"/>
          </p:cNvPicPr>
          <p:nvPr/>
        </p:nvPicPr>
        <p:blipFill>
          <a:blip r:embed="rId6"/>
          <a:stretch>
            <a:fillRect/>
          </a:stretch>
        </p:blipFill>
        <p:spPr>
          <a:xfrm>
            <a:off x="9913572" y="2137602"/>
            <a:ext cx="1636715" cy="1339328"/>
          </a:xfrm>
          <a:prstGeom prst="rect">
            <a:avLst/>
          </a:prstGeom>
        </p:spPr>
      </p:pic>
      <p:pic>
        <p:nvPicPr>
          <p:cNvPr id="20" name="Picture 19" descr="A van parked on the side of a street&#10;&#10;Description automatically generated with low confidence">
            <a:extLst>
              <a:ext uri="{FF2B5EF4-FFF2-40B4-BE49-F238E27FC236}">
                <a16:creationId xmlns:a16="http://schemas.microsoft.com/office/drawing/2014/main" id="{8329596C-7FA9-6B48-BF94-E74AF4D132CD}"/>
              </a:ext>
            </a:extLst>
          </p:cNvPr>
          <p:cNvPicPr>
            <a:picLocks noChangeAspect="1"/>
          </p:cNvPicPr>
          <p:nvPr/>
        </p:nvPicPr>
        <p:blipFill>
          <a:blip r:embed="rId7"/>
          <a:stretch>
            <a:fillRect/>
          </a:stretch>
        </p:blipFill>
        <p:spPr>
          <a:xfrm>
            <a:off x="8658169" y="4309575"/>
            <a:ext cx="3246269" cy="2438548"/>
          </a:xfrm>
          <a:prstGeom prst="rect">
            <a:avLst/>
          </a:prstGeom>
        </p:spPr>
      </p:pic>
      <p:sp>
        <p:nvSpPr>
          <p:cNvPr id="21" name="Donut 20">
            <a:extLst>
              <a:ext uri="{FF2B5EF4-FFF2-40B4-BE49-F238E27FC236}">
                <a16:creationId xmlns:a16="http://schemas.microsoft.com/office/drawing/2014/main" id="{DCA10576-7BF8-8E45-8D9B-F761EE119296}"/>
              </a:ext>
            </a:extLst>
          </p:cNvPr>
          <p:cNvSpPr/>
          <p:nvPr/>
        </p:nvSpPr>
        <p:spPr>
          <a:xfrm>
            <a:off x="9913572" y="5282005"/>
            <a:ext cx="1131635" cy="1262546"/>
          </a:xfrm>
          <a:prstGeom prst="donut">
            <a:avLst>
              <a:gd name="adj" fmla="val 97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a:extLst>
              <a:ext uri="{FF2B5EF4-FFF2-40B4-BE49-F238E27FC236}">
                <a16:creationId xmlns:a16="http://schemas.microsoft.com/office/drawing/2014/main" id="{E4BC83A0-421E-E649-B12B-7E8530D02F36}"/>
              </a:ext>
            </a:extLst>
          </p:cNvPr>
          <p:cNvCxnSpPr>
            <a:cxnSpLocks/>
          </p:cNvCxnSpPr>
          <p:nvPr/>
        </p:nvCxnSpPr>
        <p:spPr>
          <a:xfrm>
            <a:off x="4475181" y="4909347"/>
            <a:ext cx="5394960" cy="82296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6" name="TextBox 25">
            <a:extLst>
              <a:ext uri="{FF2B5EF4-FFF2-40B4-BE49-F238E27FC236}">
                <a16:creationId xmlns:a16="http://schemas.microsoft.com/office/drawing/2014/main" id="{2807911D-37B9-4646-BAEC-99CB812C4207}"/>
              </a:ext>
            </a:extLst>
          </p:cNvPr>
          <p:cNvSpPr txBox="1"/>
          <p:nvPr/>
        </p:nvSpPr>
        <p:spPr>
          <a:xfrm rot="21007300">
            <a:off x="7884917" y="1850905"/>
            <a:ext cx="2869490" cy="369332"/>
          </a:xfrm>
          <a:prstGeom prst="rect">
            <a:avLst/>
          </a:prstGeom>
          <a:noFill/>
        </p:spPr>
        <p:txBody>
          <a:bodyPr wrap="square" rtlCol="0">
            <a:spAutoFit/>
          </a:bodyPr>
          <a:lstStyle/>
          <a:p>
            <a:r>
              <a:rPr lang="en-US" dirty="0">
                <a:solidFill>
                  <a:srgbClr val="FFFF00"/>
                </a:solidFill>
              </a:rPr>
              <a:t>Putt-putt for polio</a:t>
            </a:r>
          </a:p>
        </p:txBody>
      </p:sp>
      <p:sp>
        <p:nvSpPr>
          <p:cNvPr id="27" name="TextBox 26">
            <a:extLst>
              <a:ext uri="{FF2B5EF4-FFF2-40B4-BE49-F238E27FC236}">
                <a16:creationId xmlns:a16="http://schemas.microsoft.com/office/drawing/2014/main" id="{45709524-4354-1F4C-A941-86247A773FD1}"/>
              </a:ext>
            </a:extLst>
          </p:cNvPr>
          <p:cNvSpPr txBox="1"/>
          <p:nvPr/>
        </p:nvSpPr>
        <p:spPr>
          <a:xfrm rot="21007300">
            <a:off x="8965079" y="4294425"/>
            <a:ext cx="2869490" cy="646331"/>
          </a:xfrm>
          <a:prstGeom prst="rect">
            <a:avLst/>
          </a:prstGeom>
          <a:noFill/>
        </p:spPr>
        <p:txBody>
          <a:bodyPr wrap="square" rtlCol="0">
            <a:spAutoFit/>
          </a:bodyPr>
          <a:lstStyle/>
          <a:p>
            <a:r>
              <a:rPr lang="en-US" dirty="0">
                <a:solidFill>
                  <a:srgbClr val="FFFF00"/>
                </a:solidFill>
              </a:rPr>
              <a:t>polio Awareness table in front of local pharmacy</a:t>
            </a:r>
          </a:p>
        </p:txBody>
      </p:sp>
    </p:spTree>
    <p:extLst>
      <p:ext uri="{BB962C8B-B14F-4D97-AF65-F5344CB8AC3E}">
        <p14:creationId xmlns:p14="http://schemas.microsoft.com/office/powerpoint/2010/main" val="1843165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ox of donuts&#10;&#10;Description automatically generated with medium confidence">
            <a:extLst>
              <a:ext uri="{FF2B5EF4-FFF2-40B4-BE49-F238E27FC236}">
                <a16:creationId xmlns:a16="http://schemas.microsoft.com/office/drawing/2014/main" id="{856B3C87-E8B0-0C4D-94E4-F23BA264C6EF}"/>
              </a:ext>
            </a:extLst>
          </p:cNvPr>
          <p:cNvPicPr>
            <a:picLocks noGrp="1" noChangeAspect="1"/>
          </p:cNvPicPr>
          <p:nvPr>
            <p:ph type="pic" idx="1"/>
          </p:nvPr>
        </p:nvPicPr>
        <p:blipFill>
          <a:blip r:embed="rId2"/>
          <a:srcRect t="9347" b="9347"/>
          <a:stretch>
            <a:fillRect/>
          </a:stretch>
        </p:blipFill>
        <p:spPr/>
      </p:pic>
      <p:sp>
        <p:nvSpPr>
          <p:cNvPr id="4" name="Text Placeholder 3">
            <a:extLst>
              <a:ext uri="{FF2B5EF4-FFF2-40B4-BE49-F238E27FC236}">
                <a16:creationId xmlns:a16="http://schemas.microsoft.com/office/drawing/2014/main" id="{52C63B3F-81A3-4345-802F-042B095DF98C}"/>
              </a:ext>
            </a:extLst>
          </p:cNvPr>
          <p:cNvSpPr>
            <a:spLocks noGrp="1"/>
          </p:cNvSpPr>
          <p:nvPr>
            <p:ph type="body" sz="half" idx="2"/>
          </p:nvPr>
        </p:nvSpPr>
        <p:spPr>
          <a:xfrm>
            <a:off x="839788" y="311972"/>
            <a:ext cx="3932237" cy="5557016"/>
          </a:xfrm>
        </p:spPr>
        <p:txBody>
          <a:bodyPr>
            <a:normAutofit fontScale="92500" lnSpcReduction="10000"/>
          </a:bodyPr>
          <a:lstStyle/>
          <a:p>
            <a:r>
              <a:rPr lang="en-US" b="1" dirty="0"/>
              <a:t>Other ideas:</a:t>
            </a:r>
            <a:endParaRPr lang="en-US" dirty="0"/>
          </a:p>
          <a:p>
            <a:r>
              <a:rPr lang="en-US" b="1" dirty="0"/>
              <a:t>Purple Pinky's - </a:t>
            </a:r>
            <a:r>
              <a:rPr lang="en-US" dirty="0"/>
              <a:t>If you can have an in-person meeting or event, do a Purple Pinky fundraiser- e.g. $5 per fingernail painted purple. Work with a local Dunkin Donuts to make "Purple Pinky Donuts"  which can be sold at a community event.  More information can be found at </a:t>
            </a:r>
            <a:r>
              <a:rPr lang="en-US" u="sng" dirty="0">
                <a:hlinkClick r:id="rId3" tooltip="Protected by Outlook: http://www.purplepinkiedonuts.org/. Click or tap to follow the link."/>
              </a:rPr>
              <a:t>www.purplepinkiedonuts.org</a:t>
            </a:r>
            <a:r>
              <a:rPr lang="en-US" dirty="0"/>
              <a:t> </a:t>
            </a:r>
          </a:p>
          <a:p>
            <a:r>
              <a:rPr lang="en-US" b="1" dirty="0"/>
              <a:t>Pints for Polio</a:t>
            </a:r>
            <a:r>
              <a:rPr lang="en-US" dirty="0"/>
              <a:t> - Beer, blood, or ice cream! Partner with a couple of local restaurants and a tap house and they donate $1 per pint sold, Partner with a local Community Blood Bank to host a blood drive and request donations for every pint donated, </a:t>
            </a:r>
          </a:p>
          <a:p>
            <a:r>
              <a:rPr lang="en-US" b="1" dirty="0"/>
              <a:t>More-</a:t>
            </a:r>
            <a:r>
              <a:rPr lang="en-US" dirty="0"/>
              <a:t>Host a Walk-a-Thon, Cycling Event, or Swim Marathon and ask participants to secure donations for how many miles they walk, cycle or laps swam. Host a Bingo where a portion of the proceeds benefits "End Polio Now"  </a:t>
            </a:r>
          </a:p>
          <a:p>
            <a:r>
              <a:rPr lang="en-US" dirty="0"/>
              <a:t>Don't forget to register your event at </a:t>
            </a:r>
            <a:r>
              <a:rPr lang="en-US" u="sng" dirty="0">
                <a:hlinkClick r:id="rId4" tooltip="Protected by Outlook: http://endpolio.org/. Click or tap to follow the link."/>
              </a:rPr>
              <a:t>endpolio.org</a:t>
            </a:r>
            <a:r>
              <a:rPr lang="en-US" dirty="0"/>
              <a:t>. </a:t>
            </a:r>
          </a:p>
          <a:p>
            <a:br>
              <a:rPr lang="en-US" dirty="0"/>
            </a:br>
            <a:endParaRPr lang="en-US" dirty="0"/>
          </a:p>
        </p:txBody>
      </p:sp>
    </p:spTree>
    <p:extLst>
      <p:ext uri="{BB962C8B-B14F-4D97-AF65-F5344CB8AC3E}">
        <p14:creationId xmlns:p14="http://schemas.microsoft.com/office/powerpoint/2010/main" val="991453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484044BF-CBB3-3949-822E-4FCFC9399C47}"/>
              </a:ext>
            </a:extLst>
          </p:cNvPr>
          <p:cNvPicPr>
            <a:picLocks noChangeAspect="1"/>
          </p:cNvPicPr>
          <p:nvPr/>
        </p:nvPicPr>
        <p:blipFill>
          <a:blip r:embed="rId2"/>
          <a:stretch>
            <a:fillRect/>
          </a:stretch>
        </p:blipFill>
        <p:spPr>
          <a:xfrm>
            <a:off x="480247" y="299509"/>
            <a:ext cx="4819416" cy="6258983"/>
          </a:xfrm>
          <a:prstGeom prst="rect">
            <a:avLst/>
          </a:prstGeom>
        </p:spPr>
      </p:pic>
      <p:sp>
        <p:nvSpPr>
          <p:cNvPr id="4" name="TextBox 3">
            <a:extLst>
              <a:ext uri="{FF2B5EF4-FFF2-40B4-BE49-F238E27FC236}">
                <a16:creationId xmlns:a16="http://schemas.microsoft.com/office/drawing/2014/main" id="{CEBE9AAA-2CF7-694B-A7FA-ABCF79E1560F}"/>
              </a:ext>
            </a:extLst>
          </p:cNvPr>
          <p:cNvSpPr txBox="1"/>
          <p:nvPr/>
        </p:nvSpPr>
        <p:spPr>
          <a:xfrm>
            <a:off x="6392583" y="1124608"/>
            <a:ext cx="4434721" cy="5231742"/>
          </a:xfrm>
          <a:prstGeom prst="rect">
            <a:avLst/>
          </a:prstGeom>
        </p:spPr>
        <p:txBody>
          <a:bodyPr vert="horz" lIns="91440" tIns="45720" rIns="91440" bIns="45720" rtlCol="0" anchor="t">
            <a:normAutofit/>
          </a:bodyPr>
          <a:lstStyle/>
          <a:p>
            <a:pPr algn="ctr">
              <a:lnSpc>
                <a:spcPct val="90000"/>
              </a:lnSpc>
              <a:spcAft>
                <a:spcPts val="600"/>
              </a:spcAft>
            </a:pPr>
            <a:r>
              <a:rPr lang="en-US" sz="2000" b="1" dirty="0">
                <a:solidFill>
                  <a:schemeClr val="tx1">
                    <a:alpha val="80000"/>
                  </a:schemeClr>
                </a:solidFill>
              </a:rPr>
              <a:t>Be part of a World Community and World Rotary First event.   Sure, it’s GOLF IN FEBRUARY, but with a bunch of your Rotary friends, what better way to warm up and “DOGOODERY!”</a:t>
            </a:r>
          </a:p>
        </p:txBody>
      </p:sp>
      <p:cxnSp>
        <p:nvCxnSpPr>
          <p:cNvPr id="34" name="Straight Connector 3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1" name="Picture 10" descr="A person walking in the snow&#10;&#10;Description automatically generated with low confidence">
            <a:extLst>
              <a:ext uri="{FF2B5EF4-FFF2-40B4-BE49-F238E27FC236}">
                <a16:creationId xmlns:a16="http://schemas.microsoft.com/office/drawing/2014/main" id="{28B40135-B6FA-D147-A1E6-07591266D218}"/>
              </a:ext>
            </a:extLst>
          </p:cNvPr>
          <p:cNvPicPr>
            <a:picLocks noChangeAspect="1"/>
          </p:cNvPicPr>
          <p:nvPr/>
        </p:nvPicPr>
        <p:blipFill>
          <a:blip r:embed="rId3"/>
          <a:stretch>
            <a:fillRect/>
          </a:stretch>
        </p:blipFill>
        <p:spPr>
          <a:xfrm>
            <a:off x="6538769" y="3610394"/>
            <a:ext cx="4513755" cy="1772872"/>
          </a:xfrm>
          <a:prstGeom prst="rect">
            <a:avLst/>
          </a:prstGeom>
        </p:spPr>
      </p:pic>
    </p:spTree>
    <p:extLst>
      <p:ext uri="{BB962C8B-B14F-4D97-AF65-F5344CB8AC3E}">
        <p14:creationId xmlns:p14="http://schemas.microsoft.com/office/powerpoint/2010/main" val="4205404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medium confidence">
            <a:extLst>
              <a:ext uri="{FF2B5EF4-FFF2-40B4-BE49-F238E27FC236}">
                <a16:creationId xmlns:a16="http://schemas.microsoft.com/office/drawing/2014/main" id="{51B6C0F5-4886-AB47-8645-D176ABA0D4CB}"/>
              </a:ext>
            </a:extLst>
          </p:cNvPr>
          <p:cNvPicPr>
            <a:picLocks noChangeAspect="1"/>
          </p:cNvPicPr>
          <p:nvPr/>
        </p:nvPicPr>
        <p:blipFill>
          <a:blip r:embed="rId2"/>
          <a:stretch>
            <a:fillRect/>
          </a:stretch>
        </p:blipFill>
        <p:spPr>
          <a:xfrm>
            <a:off x="0" y="625320"/>
            <a:ext cx="12192000" cy="5607359"/>
          </a:xfrm>
          <a:prstGeom prst="rect">
            <a:avLst/>
          </a:prstGeom>
        </p:spPr>
      </p:pic>
    </p:spTree>
    <p:extLst>
      <p:ext uri="{BB962C8B-B14F-4D97-AF65-F5344CB8AC3E}">
        <p14:creationId xmlns:p14="http://schemas.microsoft.com/office/powerpoint/2010/main" val="399061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366008D-EE81-FA44-B75B-299AD1598C36}"/>
              </a:ext>
            </a:extLst>
          </p:cNvPr>
          <p:cNvPicPr>
            <a:picLocks noGrp="1" noChangeAspect="1"/>
          </p:cNvPicPr>
          <p:nvPr>
            <p:ph idx="1"/>
          </p:nvPr>
        </p:nvPicPr>
        <p:blipFill rotWithShape="1">
          <a:blip r:embed="rId2"/>
          <a:srcRect l="14421" r="5879" b="-1"/>
          <a:stretch/>
        </p:blipFill>
        <p:spPr>
          <a:xfrm>
            <a:off x="4003589" y="10"/>
            <a:ext cx="8188411" cy="6857989"/>
          </a:xfrm>
          <a:prstGeom prst="rect">
            <a:avLst/>
          </a:prstGeom>
        </p:spPr>
      </p:pic>
      <p:sp>
        <p:nvSpPr>
          <p:cNvPr id="18" name="Freeform: Shape 17">
            <a:extLst>
              <a:ext uri="{FF2B5EF4-FFF2-40B4-BE49-F238E27FC236}">
                <a16:creationId xmlns:a16="http://schemas.microsoft.com/office/drawing/2014/main" id="{465EB4C2-5647-453F-B661-B28146057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grpSp>
        <p:nvGrpSpPr>
          <p:cNvPr id="20" name="Group 19">
            <a:extLst>
              <a:ext uri="{FF2B5EF4-FFF2-40B4-BE49-F238E27FC236}">
                <a16:creationId xmlns:a16="http://schemas.microsoft.com/office/drawing/2014/main" id="{1D015EAF-FDA0-4A49-B71D-F0521EA99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272784" cy="6858000"/>
            <a:chOff x="0" y="2006221"/>
            <a:chExt cx="4272784" cy="6858000"/>
          </a:xfrm>
        </p:grpSpPr>
        <p:sp useBgFill="1">
          <p:nvSpPr>
            <p:cNvPr id="21" name="Freeform: Shape 20">
              <a:extLst>
                <a:ext uri="{FF2B5EF4-FFF2-40B4-BE49-F238E27FC236}">
                  <a16:creationId xmlns:a16="http://schemas.microsoft.com/office/drawing/2014/main" id="{0047FB3A-C0F9-4DD9-A4E0-B203F96AA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0" y="2006221"/>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22" name="Freeform: Shape 21">
              <a:extLst>
                <a:ext uri="{FF2B5EF4-FFF2-40B4-BE49-F238E27FC236}">
                  <a16:creationId xmlns:a16="http://schemas.microsoft.com/office/drawing/2014/main" id="{6C42C509-4662-4775-BF18-33FB465BC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0" y="2006221"/>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2" name="Title 1">
            <a:extLst>
              <a:ext uri="{FF2B5EF4-FFF2-40B4-BE49-F238E27FC236}">
                <a16:creationId xmlns:a16="http://schemas.microsoft.com/office/drawing/2014/main" id="{26D9F16B-A4FC-354E-AE0A-DAE829998644}"/>
              </a:ext>
            </a:extLst>
          </p:cNvPr>
          <p:cNvSpPr>
            <a:spLocks noGrp="1"/>
          </p:cNvSpPr>
          <p:nvPr>
            <p:ph type="title"/>
          </p:nvPr>
        </p:nvSpPr>
        <p:spPr>
          <a:xfrm>
            <a:off x="457201" y="723406"/>
            <a:ext cx="3234018" cy="3826728"/>
          </a:xfrm>
        </p:spPr>
        <p:txBody>
          <a:bodyPr vert="horz" lIns="91440" tIns="45720" rIns="91440" bIns="45720" rtlCol="0" anchor="b">
            <a:normAutofit/>
          </a:bodyPr>
          <a:lstStyle/>
          <a:p>
            <a:pPr algn="ctr"/>
            <a:r>
              <a:rPr lang="en-US" altLang="en-US" sz="3000" b="1" dirty="0"/>
              <a:t>“… Thanks to PolioPlus, </a:t>
            </a:r>
            <a:br>
              <a:rPr lang="en-US" altLang="en-US" sz="3000" b="1" dirty="0"/>
            </a:br>
            <a:r>
              <a:rPr lang="en-US" altLang="en-US" sz="3000" b="1" dirty="0"/>
              <a:t>the world discovered Rotary, and </a:t>
            </a:r>
            <a:r>
              <a:rPr lang="en-US" altLang="en-US" sz="3000" b="1" dirty="0">
                <a:solidFill>
                  <a:srgbClr val="002060"/>
                </a:solidFill>
              </a:rPr>
              <a:t>Rotarians discovered themselves!” </a:t>
            </a:r>
            <a:br>
              <a:rPr lang="en-US" altLang="en-US" sz="3000" b="1" dirty="0"/>
            </a:br>
            <a:r>
              <a:rPr lang="en-US" altLang="en-US" sz="3000" b="1" dirty="0"/>
              <a:t>– Kalyan Banerjee</a:t>
            </a:r>
            <a:endParaRPr lang="en-US" sz="3000" dirty="0"/>
          </a:p>
        </p:txBody>
      </p:sp>
      <p:pic>
        <p:nvPicPr>
          <p:cNvPr id="5" name="Picture 4" descr="A person wearing a white robe&#10;&#10;Description automatically generated with medium confidence">
            <a:extLst>
              <a:ext uri="{FF2B5EF4-FFF2-40B4-BE49-F238E27FC236}">
                <a16:creationId xmlns:a16="http://schemas.microsoft.com/office/drawing/2014/main" id="{B6CE9899-F0EB-5347-936D-45B990B8EDCF}"/>
              </a:ext>
            </a:extLst>
          </p:cNvPr>
          <p:cNvPicPr>
            <a:picLocks noChangeAspect="1"/>
          </p:cNvPicPr>
          <p:nvPr/>
        </p:nvPicPr>
        <p:blipFill>
          <a:blip r:embed="rId3"/>
          <a:stretch>
            <a:fillRect/>
          </a:stretch>
        </p:blipFill>
        <p:spPr>
          <a:xfrm>
            <a:off x="1555261" y="4651513"/>
            <a:ext cx="952361" cy="1366814"/>
          </a:xfrm>
          <a:prstGeom prst="rect">
            <a:avLst/>
          </a:prstGeom>
        </p:spPr>
      </p:pic>
      <p:sp>
        <p:nvSpPr>
          <p:cNvPr id="6" name="TextBox 5">
            <a:extLst>
              <a:ext uri="{FF2B5EF4-FFF2-40B4-BE49-F238E27FC236}">
                <a16:creationId xmlns:a16="http://schemas.microsoft.com/office/drawing/2014/main" id="{F9D74FF5-62FA-CA47-B7DD-220BC0883B29}"/>
              </a:ext>
            </a:extLst>
          </p:cNvPr>
          <p:cNvSpPr txBox="1"/>
          <p:nvPr/>
        </p:nvSpPr>
        <p:spPr>
          <a:xfrm>
            <a:off x="242586" y="6018327"/>
            <a:ext cx="3663248" cy="553998"/>
          </a:xfrm>
          <a:prstGeom prst="rect">
            <a:avLst/>
          </a:prstGeom>
          <a:solidFill>
            <a:schemeClr val="bg1"/>
          </a:solidFill>
        </p:spPr>
        <p:txBody>
          <a:bodyPr wrap="square" rtlCol="0">
            <a:spAutoFit/>
          </a:bodyPr>
          <a:lstStyle/>
          <a:p>
            <a:pPr algn="ctr"/>
            <a:r>
              <a:rPr lang="en-US" sz="1400" b="1" dirty="0"/>
              <a:t>Kalyan Banerjee</a:t>
            </a:r>
            <a:r>
              <a:rPr lang="en-US" sz="1400" dirty="0"/>
              <a:t> was President of </a:t>
            </a:r>
            <a:r>
              <a:rPr lang="en-US" sz="1400" b="1" dirty="0"/>
              <a:t>Rotary</a:t>
            </a:r>
            <a:r>
              <a:rPr lang="en-US" sz="1400" dirty="0"/>
              <a:t> International for the year 2011-2012</a:t>
            </a:r>
            <a:r>
              <a:rPr lang="en-US" sz="1600" dirty="0"/>
              <a:t>.</a:t>
            </a:r>
          </a:p>
        </p:txBody>
      </p:sp>
    </p:spTree>
    <p:extLst>
      <p:ext uri="{BB962C8B-B14F-4D97-AF65-F5344CB8AC3E}">
        <p14:creationId xmlns:p14="http://schemas.microsoft.com/office/powerpoint/2010/main" val="3189911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81373D5-97CF-8345-97AA-635062AE1DB4}"/>
              </a:ext>
            </a:extLst>
          </p:cNvPr>
          <p:cNvPicPr>
            <a:picLocks noGrp="1" noChangeAspect="1"/>
          </p:cNvPicPr>
          <p:nvPr>
            <p:ph idx="1"/>
          </p:nvPr>
        </p:nvPicPr>
        <p:blipFill rotWithShape="1">
          <a:blip r:embed="rId2"/>
          <a:srcRect t="9091" r="12956"/>
          <a:stretch/>
        </p:blipFill>
        <p:spPr>
          <a:xfrm>
            <a:off x="3523488" y="116494"/>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4E345E-5C3C-9C46-BFE6-94567B398022}"/>
              </a:ext>
            </a:extLst>
          </p:cNvPr>
          <p:cNvSpPr>
            <a:spLocks noGrp="1"/>
          </p:cNvSpPr>
          <p:nvPr>
            <p:ph type="title"/>
          </p:nvPr>
        </p:nvSpPr>
        <p:spPr>
          <a:xfrm>
            <a:off x="371094" y="1161288"/>
            <a:ext cx="3438144" cy="1124712"/>
          </a:xfrm>
        </p:spPr>
        <p:txBody>
          <a:bodyPr vert="horz" lIns="91440" tIns="45720" rIns="91440" bIns="45720" rtlCol="0" anchor="b">
            <a:normAutofit fontScale="90000"/>
          </a:bodyPr>
          <a:lstStyle/>
          <a:p>
            <a:r>
              <a:rPr lang="en-US" sz="3600" b="1" dirty="0">
                <a:solidFill>
                  <a:srgbClr val="0070C0"/>
                </a:solidFill>
              </a:rPr>
              <a:t>What does Polio </a:t>
            </a:r>
            <a:r>
              <a:rPr lang="en-US" sz="4400" b="1" dirty="0">
                <a:solidFill>
                  <a:srgbClr val="0070C0"/>
                </a:solidFill>
              </a:rPr>
              <a:t>Plus</a:t>
            </a:r>
            <a:r>
              <a:rPr lang="en-US" sz="3600" b="1" dirty="0">
                <a:solidFill>
                  <a:srgbClr val="0070C0"/>
                </a:solidFill>
              </a:rPr>
              <a:t> mean?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75FCC106-EB69-9041-B8B8-55CA576663EF}"/>
              </a:ext>
            </a:extLst>
          </p:cNvPr>
          <p:cNvSpPr>
            <a:spLocks noGrp="1"/>
          </p:cNvSpPr>
          <p:nvPr>
            <p:ph type="body" sz="half" idx="2"/>
          </p:nvPr>
        </p:nvSpPr>
        <p:spPr>
          <a:xfrm>
            <a:off x="371094" y="2718054"/>
            <a:ext cx="3438906" cy="3207258"/>
          </a:xfrm>
        </p:spPr>
        <p:txBody>
          <a:bodyPr vert="horz" lIns="91440" tIns="45720" rIns="91440" bIns="45720" rtlCol="0" anchor="t">
            <a:normAutofit lnSpcReduction="10000"/>
          </a:bodyPr>
          <a:lstStyle/>
          <a:p>
            <a:r>
              <a:rPr lang="en-US" sz="2400" b="1" dirty="0"/>
              <a:t>Polio Vaccine plus:</a:t>
            </a:r>
          </a:p>
          <a:p>
            <a:pPr marL="285750" indent="-228600">
              <a:buFont typeface="Arial" panose="020B0604020202020204" pitchFamily="34" charset="0"/>
              <a:buChar char="•"/>
            </a:pPr>
            <a:r>
              <a:rPr lang="en-US" sz="2400" b="1" dirty="0"/>
              <a:t>Maybe mosquito netting</a:t>
            </a:r>
          </a:p>
          <a:p>
            <a:pPr marL="285750" indent="-228600">
              <a:buFont typeface="Arial" panose="020B0604020202020204" pitchFamily="34" charset="0"/>
              <a:buChar char="•"/>
            </a:pPr>
            <a:r>
              <a:rPr lang="en-US" sz="2400" b="1" dirty="0"/>
              <a:t>Maybe malaria medicine</a:t>
            </a:r>
          </a:p>
          <a:p>
            <a:pPr marL="285750" indent="-228600">
              <a:buFont typeface="Arial" panose="020B0604020202020204" pitchFamily="34" charset="0"/>
              <a:buChar char="•"/>
            </a:pPr>
            <a:r>
              <a:rPr lang="en-US" sz="2400" b="1" dirty="0"/>
              <a:t>Maybe a grant to assist in financial recovery</a:t>
            </a:r>
          </a:p>
          <a:p>
            <a:pPr marL="285750" indent="-228600">
              <a:buFont typeface="Arial" panose="020B0604020202020204" pitchFamily="34" charset="0"/>
              <a:buChar char="•"/>
            </a:pPr>
            <a:r>
              <a:rPr lang="en-US" sz="2400" b="1" dirty="0"/>
              <a:t>It varies by local needs!</a:t>
            </a:r>
          </a:p>
          <a:p>
            <a:pPr marL="285750" indent="-228600">
              <a:buFont typeface="Arial" panose="020B0604020202020204" pitchFamily="34" charset="0"/>
              <a:buChar char="•"/>
            </a:pPr>
            <a:endParaRPr lang="en-US" sz="24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2858265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2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E345E-5C3C-9C46-BFE6-94567B398022}"/>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The results of OUR efforts</a:t>
            </a:r>
          </a:p>
        </p:txBody>
      </p:sp>
      <p:sp>
        <p:nvSpPr>
          <p:cNvPr id="4" name="Text Placeholder 3">
            <a:extLst>
              <a:ext uri="{FF2B5EF4-FFF2-40B4-BE49-F238E27FC236}">
                <a16:creationId xmlns:a16="http://schemas.microsoft.com/office/drawing/2014/main" id="{75FCC106-EB69-9041-B8B8-55CA576663EF}"/>
              </a:ext>
            </a:extLst>
          </p:cNvPr>
          <p:cNvSpPr>
            <a:spLocks noGrp="1"/>
          </p:cNvSpPr>
          <p:nvPr>
            <p:ph type="body" sz="half" idx="2"/>
          </p:nvPr>
        </p:nvSpPr>
        <p:spPr>
          <a:xfrm>
            <a:off x="8571507" y="387224"/>
            <a:ext cx="3291839" cy="830453"/>
          </a:xfrm>
        </p:spPr>
        <p:txBody>
          <a:bodyPr vert="horz" lIns="91440" tIns="45720" rIns="91440" bIns="45720" rtlCol="0" anchor="ctr">
            <a:normAutofit lnSpcReduction="10000"/>
          </a:bodyPr>
          <a:lstStyle/>
          <a:p>
            <a:pPr algn="ctr"/>
            <a:r>
              <a:rPr lang="en-US" sz="2800" dirty="0">
                <a:solidFill>
                  <a:srgbClr val="FFFFFF"/>
                </a:solidFill>
              </a:rPr>
              <a:t>Yogi Berra: It </a:t>
            </a:r>
            <a:r>
              <a:rPr lang="en-US" sz="2800" dirty="0" err="1">
                <a:solidFill>
                  <a:srgbClr val="FFFFFF"/>
                </a:solidFill>
              </a:rPr>
              <a:t>ain’t</a:t>
            </a:r>
            <a:r>
              <a:rPr lang="en-US" sz="2800" dirty="0">
                <a:solidFill>
                  <a:srgbClr val="FFFFFF"/>
                </a:solidFill>
              </a:rPr>
              <a:t> over till it’s over</a:t>
            </a:r>
          </a:p>
        </p:txBody>
      </p:sp>
      <p:pic>
        <p:nvPicPr>
          <p:cNvPr id="16" name="Content Placeholder 15" descr="Chart, line chart&#10;&#10;Description automatically generated">
            <a:extLst>
              <a:ext uri="{FF2B5EF4-FFF2-40B4-BE49-F238E27FC236}">
                <a16:creationId xmlns:a16="http://schemas.microsoft.com/office/drawing/2014/main" id="{19102829-3EB3-CD46-BEFB-390AABD8C8F6}"/>
              </a:ext>
            </a:extLst>
          </p:cNvPr>
          <p:cNvPicPr>
            <a:picLocks noGrp="1" noChangeAspect="1"/>
          </p:cNvPicPr>
          <p:nvPr>
            <p:ph idx="1"/>
          </p:nvPr>
        </p:nvPicPr>
        <p:blipFill>
          <a:blip r:embed="rId2"/>
          <a:stretch>
            <a:fillRect/>
          </a:stretch>
        </p:blipFill>
        <p:spPr>
          <a:xfrm>
            <a:off x="576984" y="1722270"/>
            <a:ext cx="7336759" cy="5135730"/>
          </a:xfrm>
          <a:prstGeom prst="rect">
            <a:avLst/>
          </a:prstGeom>
        </p:spPr>
      </p:pic>
      <p:pic>
        <p:nvPicPr>
          <p:cNvPr id="12" name="Picture 11">
            <a:extLst>
              <a:ext uri="{FF2B5EF4-FFF2-40B4-BE49-F238E27FC236}">
                <a16:creationId xmlns:a16="http://schemas.microsoft.com/office/drawing/2014/main" id="{EDB2EB79-CF4C-F646-BC3F-026C8C67A344}"/>
              </a:ext>
            </a:extLst>
          </p:cNvPr>
          <p:cNvPicPr>
            <a:picLocks noChangeAspect="1"/>
          </p:cNvPicPr>
          <p:nvPr/>
        </p:nvPicPr>
        <p:blipFill rotWithShape="1">
          <a:blip r:embed="rId3"/>
          <a:srcRect r="1" b="26329"/>
          <a:stretch/>
        </p:blipFill>
        <p:spPr>
          <a:xfrm>
            <a:off x="8523292" y="1963179"/>
            <a:ext cx="3197922" cy="2847870"/>
          </a:xfrm>
          <a:prstGeom prst="rect">
            <a:avLst/>
          </a:prstGeom>
        </p:spPr>
      </p:pic>
      <p:sp>
        <p:nvSpPr>
          <p:cNvPr id="18" name="Left Arrow 17">
            <a:extLst>
              <a:ext uri="{FF2B5EF4-FFF2-40B4-BE49-F238E27FC236}">
                <a16:creationId xmlns:a16="http://schemas.microsoft.com/office/drawing/2014/main" id="{0650CF3C-7BA2-7D42-AB5D-211841A70ADF}"/>
              </a:ext>
            </a:extLst>
          </p:cNvPr>
          <p:cNvSpPr/>
          <p:nvPr/>
        </p:nvSpPr>
        <p:spPr>
          <a:xfrm rot="19685121">
            <a:off x="2025341" y="3465413"/>
            <a:ext cx="978408" cy="484632"/>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7" name="TextBox 26">
            <a:extLst>
              <a:ext uri="{FF2B5EF4-FFF2-40B4-BE49-F238E27FC236}">
                <a16:creationId xmlns:a16="http://schemas.microsoft.com/office/drawing/2014/main" id="{57A0F924-81AF-6042-AB00-F6C513C781AE}"/>
              </a:ext>
            </a:extLst>
          </p:cNvPr>
          <p:cNvSpPr txBox="1"/>
          <p:nvPr/>
        </p:nvSpPr>
        <p:spPr>
          <a:xfrm rot="19704460">
            <a:off x="2882516" y="2667679"/>
            <a:ext cx="2004847" cy="369332"/>
          </a:xfrm>
          <a:prstGeom prst="rect">
            <a:avLst/>
          </a:prstGeom>
          <a:noFill/>
        </p:spPr>
        <p:txBody>
          <a:bodyPr wrap="square" rtlCol="0">
            <a:spAutoFit/>
          </a:bodyPr>
          <a:lstStyle/>
          <a:p>
            <a:r>
              <a:rPr lang="en-US" dirty="0"/>
              <a:t>Rotary starts!</a:t>
            </a:r>
          </a:p>
        </p:txBody>
      </p:sp>
    </p:spTree>
    <p:extLst>
      <p:ext uri="{BB962C8B-B14F-4D97-AF65-F5344CB8AC3E}">
        <p14:creationId xmlns:p14="http://schemas.microsoft.com/office/powerpoint/2010/main" val="247218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18D3D0A-50AC-4D42-B138-51C591424B9D}"/>
              </a:ext>
            </a:extLst>
          </p:cNvPr>
          <p:cNvPicPr>
            <a:picLocks noChangeAspect="1"/>
          </p:cNvPicPr>
          <p:nvPr/>
        </p:nvPicPr>
        <p:blipFill rotWithShape="1">
          <a:blip r:embed="rId2">
            <a:alphaModFix/>
          </a:blip>
          <a:srcRect t="15202" r="-1" b="23641"/>
          <a:stretch/>
        </p:blipFill>
        <p:spPr>
          <a:xfrm>
            <a:off x="4547937" y="-5"/>
            <a:ext cx="7644062" cy="3681406"/>
          </a:xfrm>
          <a:prstGeom prst="rect">
            <a:avLst/>
          </a:prstGeom>
        </p:spPr>
      </p:pic>
      <p:pic>
        <p:nvPicPr>
          <p:cNvPr id="9" name="Picture 8" descr="A picture containing outdoor, person, people, group&#10;&#10;Description automatically generated">
            <a:extLst>
              <a:ext uri="{FF2B5EF4-FFF2-40B4-BE49-F238E27FC236}">
                <a16:creationId xmlns:a16="http://schemas.microsoft.com/office/drawing/2014/main" id="{E4245825-A6CC-5841-ADE9-4888E0CEFF14}"/>
              </a:ext>
            </a:extLst>
          </p:cNvPr>
          <p:cNvPicPr>
            <a:picLocks noChangeAspect="1"/>
          </p:cNvPicPr>
          <p:nvPr/>
        </p:nvPicPr>
        <p:blipFill rotWithShape="1">
          <a:blip r:embed="rId3"/>
          <a:srcRect t="24219" r="-1" b="20187"/>
          <a:stretch/>
        </p:blipFill>
        <p:spPr>
          <a:xfrm>
            <a:off x="4547938" y="3681409"/>
            <a:ext cx="7644062" cy="3176595"/>
          </a:xfrm>
          <a:prstGeom prst="rect">
            <a:avLst/>
          </a:prstGeom>
        </p:spPr>
      </p:pic>
      <p:sp>
        <p:nvSpPr>
          <p:cNvPr id="16"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5AD33-EC41-154A-9DED-6FA15DF2735C}"/>
              </a:ext>
            </a:extLst>
          </p:cNvPr>
          <p:cNvSpPr>
            <a:spLocks noGrp="1"/>
          </p:cNvSpPr>
          <p:nvPr>
            <p:ph type="title"/>
          </p:nvPr>
        </p:nvSpPr>
        <p:spPr>
          <a:xfrm>
            <a:off x="444843" y="504817"/>
            <a:ext cx="6017741" cy="2998002"/>
          </a:xfrm>
        </p:spPr>
        <p:txBody>
          <a:bodyPr vert="horz" lIns="91440" tIns="45720" rIns="91440" bIns="45720" rtlCol="0" anchor="b">
            <a:normAutofit/>
          </a:bodyPr>
          <a:lstStyle/>
          <a:p>
            <a:r>
              <a:rPr lang="en-US" sz="3600" b="1" kern="1200" dirty="0">
                <a:solidFill>
                  <a:schemeClr val="bg1"/>
                </a:solidFill>
                <a:latin typeface="+mj-lt"/>
                <a:ea typeface="+mj-ea"/>
                <a:cs typeface="+mj-cs"/>
              </a:rPr>
              <a:t>Without our polio eradication efforts, more than </a:t>
            </a:r>
            <a:r>
              <a:rPr lang="en-US" sz="4400" b="1" kern="1200" dirty="0">
                <a:solidFill>
                  <a:schemeClr val="bg1"/>
                </a:solidFill>
                <a:latin typeface="+mj-lt"/>
                <a:ea typeface="+mj-ea"/>
                <a:cs typeface="+mj-cs"/>
              </a:rPr>
              <a:t>19 million </a:t>
            </a:r>
            <a:r>
              <a:rPr lang="en-US" sz="3600" b="1" kern="1200" dirty="0">
                <a:solidFill>
                  <a:schemeClr val="bg1"/>
                </a:solidFill>
                <a:latin typeface="+mj-lt"/>
                <a:ea typeface="+mj-ea"/>
                <a:cs typeface="+mj-cs"/>
              </a:rPr>
              <a:t>people who are currently healthy would have been paralyzed by the virus</a:t>
            </a:r>
            <a:r>
              <a:rPr lang="en-US" sz="3600" kern="1200" dirty="0">
                <a:solidFill>
                  <a:schemeClr val="bg1"/>
                </a:solidFill>
                <a:latin typeface="+mj-lt"/>
                <a:ea typeface="+mj-ea"/>
                <a:cs typeface="+mj-cs"/>
              </a:rPr>
              <a:t>!</a:t>
            </a:r>
          </a:p>
        </p:txBody>
      </p:sp>
      <p:sp>
        <p:nvSpPr>
          <p:cNvPr id="3" name="Text Placeholder 2">
            <a:extLst>
              <a:ext uri="{FF2B5EF4-FFF2-40B4-BE49-F238E27FC236}">
                <a16:creationId xmlns:a16="http://schemas.microsoft.com/office/drawing/2014/main" id="{ECF2CB27-62C6-D348-B902-803508AF6AC9}"/>
              </a:ext>
            </a:extLst>
          </p:cNvPr>
          <p:cNvSpPr>
            <a:spLocks noGrp="1"/>
          </p:cNvSpPr>
          <p:nvPr>
            <p:ph type="body" idx="1"/>
          </p:nvPr>
        </p:nvSpPr>
        <p:spPr>
          <a:xfrm>
            <a:off x="444843" y="4186218"/>
            <a:ext cx="5395912" cy="1655762"/>
          </a:xfrm>
        </p:spPr>
        <p:txBody>
          <a:bodyPr vert="horz" lIns="91440" tIns="45720" rIns="91440" bIns="45720" rtlCol="0">
            <a:normAutofit fontScale="77500" lnSpcReduction="20000"/>
          </a:bodyPr>
          <a:lstStyle/>
          <a:p>
            <a:pPr algn="ctr"/>
            <a:r>
              <a:rPr lang="en-US" sz="2800" kern="1200" dirty="0">
                <a:solidFill>
                  <a:schemeClr val="bg1"/>
                </a:solidFill>
                <a:latin typeface="+mn-lt"/>
                <a:ea typeface="+mn-ea"/>
                <a:cs typeface="+mn-cs"/>
              </a:rPr>
              <a:t>Contribution to the world economy:</a:t>
            </a:r>
          </a:p>
          <a:p>
            <a:pPr algn="ctr"/>
            <a:r>
              <a:rPr lang="en-US" sz="2800" kern="1200" dirty="0">
                <a:solidFill>
                  <a:schemeClr val="bg1"/>
                </a:solidFill>
                <a:latin typeface="+mn-lt"/>
                <a:ea typeface="+mn-ea"/>
                <a:cs typeface="+mn-cs"/>
              </a:rPr>
              <a:t>19,000,000 x $1,000/year* x 30 years =</a:t>
            </a:r>
          </a:p>
          <a:p>
            <a:pPr algn="ctr"/>
            <a:r>
              <a:rPr lang="en-US" sz="2800" kern="1200" dirty="0">
                <a:solidFill>
                  <a:schemeClr val="bg1"/>
                </a:solidFill>
                <a:latin typeface="+mn-lt"/>
                <a:ea typeface="+mn-ea"/>
                <a:cs typeface="+mn-cs"/>
              </a:rPr>
              <a:t>$570,000,000,000 (570 </a:t>
            </a:r>
            <a:r>
              <a:rPr lang="en-US" sz="2800" kern="1200" dirty="0">
                <a:solidFill>
                  <a:srgbClr val="FFFF00"/>
                </a:solidFill>
                <a:latin typeface="+mn-lt"/>
                <a:ea typeface="+mn-ea"/>
                <a:cs typeface="+mn-cs"/>
              </a:rPr>
              <a:t>Billion</a:t>
            </a:r>
            <a:r>
              <a:rPr lang="en-US" sz="2800" kern="1200" dirty="0">
                <a:solidFill>
                  <a:schemeClr val="bg1"/>
                </a:solidFill>
                <a:latin typeface="+mn-lt"/>
                <a:ea typeface="+mn-ea"/>
                <a:cs typeface="+mn-cs"/>
              </a:rPr>
              <a:t> USD)</a:t>
            </a:r>
          </a:p>
          <a:p>
            <a:pPr algn="ctr"/>
            <a:endParaRPr lang="en-US" sz="2000" dirty="0">
              <a:solidFill>
                <a:schemeClr val="bg1"/>
              </a:solidFill>
            </a:endParaRPr>
          </a:p>
          <a:p>
            <a:r>
              <a:rPr lang="en-US" sz="2000" kern="1200" dirty="0">
                <a:solidFill>
                  <a:schemeClr val="bg1"/>
                </a:solidFill>
                <a:latin typeface="+mn-lt"/>
                <a:ea typeface="+mn-ea"/>
                <a:cs typeface="+mn-cs"/>
              </a:rPr>
              <a:t>                             *based in minimum wage in last four countries</a:t>
            </a:r>
          </a:p>
          <a:p>
            <a:endParaRPr lang="en-US" sz="2000" dirty="0">
              <a:solidFill>
                <a:schemeClr val="bg1"/>
              </a:solidFill>
            </a:endParaRPr>
          </a:p>
          <a:p>
            <a:endParaRPr lang="en-US" sz="2000" kern="1200" dirty="0">
              <a:solidFill>
                <a:schemeClr val="bg1"/>
              </a:solidFill>
              <a:latin typeface="+mn-lt"/>
              <a:ea typeface="+mn-ea"/>
              <a:cs typeface="+mn-cs"/>
            </a:endParaRPr>
          </a:p>
          <a:p>
            <a:endParaRPr lang="en-US" sz="2000" kern="1200" dirty="0">
              <a:solidFill>
                <a:schemeClr val="bg1"/>
              </a:solidFill>
              <a:latin typeface="+mn-lt"/>
              <a:ea typeface="+mn-ea"/>
              <a:cs typeface="+mn-cs"/>
            </a:endParaRP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848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5AD33-EC41-154A-9DED-6FA15DF2735C}"/>
              </a:ext>
            </a:extLst>
          </p:cNvPr>
          <p:cNvSpPr>
            <a:spLocks noGrp="1"/>
          </p:cNvSpPr>
          <p:nvPr>
            <p:ph type="title"/>
          </p:nvPr>
        </p:nvSpPr>
        <p:spPr>
          <a:xfrm>
            <a:off x="444843" y="174731"/>
            <a:ext cx="6017741" cy="2300537"/>
          </a:xfrm>
        </p:spPr>
        <p:txBody>
          <a:bodyPr vert="horz" lIns="91440" tIns="45720" rIns="91440" bIns="45720" rtlCol="0" anchor="b">
            <a:normAutofit/>
          </a:bodyPr>
          <a:lstStyle/>
          <a:p>
            <a:pPr algn="ctr"/>
            <a:r>
              <a:rPr lang="en-US" sz="3600" b="1" kern="1200" dirty="0">
                <a:solidFill>
                  <a:schemeClr val="bg1"/>
                </a:solidFill>
                <a:latin typeface="+mj-lt"/>
                <a:ea typeface="+mj-ea"/>
                <a:cs typeface="+mj-cs"/>
              </a:rPr>
              <a:t>We are not rich because of what we have, we are rich because of what we do</a:t>
            </a:r>
          </a:p>
        </p:txBody>
      </p:sp>
      <p:sp>
        <p:nvSpPr>
          <p:cNvPr id="3" name="Text Placeholder 2">
            <a:extLst>
              <a:ext uri="{FF2B5EF4-FFF2-40B4-BE49-F238E27FC236}">
                <a16:creationId xmlns:a16="http://schemas.microsoft.com/office/drawing/2014/main" id="{ECF2CB27-62C6-D348-B902-803508AF6AC9}"/>
              </a:ext>
            </a:extLst>
          </p:cNvPr>
          <p:cNvSpPr>
            <a:spLocks noGrp="1"/>
          </p:cNvSpPr>
          <p:nvPr>
            <p:ph type="body" idx="1"/>
          </p:nvPr>
        </p:nvSpPr>
        <p:spPr>
          <a:xfrm>
            <a:off x="444843" y="3290676"/>
            <a:ext cx="5395912" cy="3436275"/>
          </a:xfrm>
        </p:spPr>
        <p:txBody>
          <a:bodyPr vert="horz" lIns="91440" tIns="45720" rIns="91440" bIns="45720" rtlCol="0">
            <a:normAutofit fontScale="92500" lnSpcReduction="10000"/>
          </a:bodyPr>
          <a:lstStyle/>
          <a:p>
            <a:endParaRPr lang="en-US" sz="2000" dirty="0">
              <a:solidFill>
                <a:schemeClr val="bg1"/>
              </a:solidFill>
            </a:endParaRPr>
          </a:p>
          <a:p>
            <a:endParaRPr lang="en-US" sz="2000" kern="1200" dirty="0">
              <a:solidFill>
                <a:schemeClr val="bg1"/>
              </a:solidFill>
              <a:latin typeface="+mn-lt"/>
              <a:ea typeface="+mn-ea"/>
              <a:cs typeface="+mn-cs"/>
            </a:endParaRPr>
          </a:p>
          <a:p>
            <a:pPr algn="ctr"/>
            <a:r>
              <a:rPr lang="en-US" sz="2000" dirty="0">
                <a:solidFill>
                  <a:schemeClr val="bg1"/>
                </a:solidFill>
              </a:rPr>
              <a:t>Contribution to the world economy:</a:t>
            </a:r>
          </a:p>
          <a:p>
            <a:pPr algn="ctr"/>
            <a:r>
              <a:rPr lang="en-US" sz="2000" dirty="0">
                <a:solidFill>
                  <a:schemeClr val="bg1"/>
                </a:solidFill>
              </a:rPr>
              <a:t>19,000,000 x $1,000/year x 30 years =</a:t>
            </a:r>
          </a:p>
          <a:p>
            <a:pPr algn="ctr"/>
            <a:r>
              <a:rPr lang="en-US" sz="2000" dirty="0">
                <a:solidFill>
                  <a:schemeClr val="bg1"/>
                </a:solidFill>
              </a:rPr>
              <a:t>$570,000,000 (570 billion USD)</a:t>
            </a:r>
          </a:p>
          <a:p>
            <a:pPr algn="ctr"/>
            <a:r>
              <a:rPr lang="en-US" sz="2000" dirty="0">
                <a:solidFill>
                  <a:schemeClr val="bg1"/>
                </a:solidFill>
              </a:rPr>
              <a:t>540/18 = </a:t>
            </a:r>
            <a:r>
              <a:rPr lang="en-US" sz="3200" dirty="0">
                <a:solidFill>
                  <a:schemeClr val="bg1"/>
                </a:solidFill>
              </a:rPr>
              <a:t>31 to 1 </a:t>
            </a:r>
            <a:r>
              <a:rPr lang="en-US" sz="2000" dirty="0">
                <a:solidFill>
                  <a:schemeClr val="bg1"/>
                </a:solidFill>
              </a:rPr>
              <a:t>return on our worldwide investment (</a:t>
            </a:r>
            <a:r>
              <a:rPr lang="en-US" sz="2000" dirty="0" err="1">
                <a:solidFill>
                  <a:schemeClr val="bg1"/>
                </a:solidFill>
              </a:rPr>
              <a:t>kinda</a:t>
            </a:r>
            <a:r>
              <a:rPr lang="en-US" sz="2000" dirty="0">
                <a:solidFill>
                  <a:schemeClr val="bg1"/>
                </a:solidFill>
              </a:rPr>
              <a:t> like buying Apple stock)</a:t>
            </a:r>
          </a:p>
          <a:p>
            <a:r>
              <a:rPr lang="en-US" dirty="0"/>
              <a:t>The United States, Canada and Japan are among the largest donors for the vaccination drive.</a:t>
            </a:r>
            <a:endParaRPr lang="en-US" sz="2000" kern="1200" dirty="0">
              <a:solidFill>
                <a:schemeClr val="bg1"/>
              </a:solidFill>
              <a:latin typeface="+mn-lt"/>
              <a:ea typeface="+mn-ea"/>
              <a:cs typeface="+mn-cs"/>
            </a:endParaRP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erson sitting on a skateboard&#10;&#10;Description automatically generated with low confidence">
            <a:extLst>
              <a:ext uri="{FF2B5EF4-FFF2-40B4-BE49-F238E27FC236}">
                <a16:creationId xmlns:a16="http://schemas.microsoft.com/office/drawing/2014/main" id="{E52AD9BE-00E8-CB49-9541-C6CD5C061B5E}"/>
              </a:ext>
            </a:extLst>
          </p:cNvPr>
          <p:cNvPicPr>
            <a:picLocks noChangeAspect="1"/>
          </p:cNvPicPr>
          <p:nvPr/>
        </p:nvPicPr>
        <p:blipFill>
          <a:blip r:embed="rId2"/>
          <a:stretch>
            <a:fillRect/>
          </a:stretch>
        </p:blipFill>
        <p:spPr>
          <a:xfrm>
            <a:off x="7842622" y="996745"/>
            <a:ext cx="2145628" cy="2223556"/>
          </a:xfrm>
          <a:prstGeom prst="rect">
            <a:avLst/>
          </a:prstGeom>
        </p:spPr>
      </p:pic>
      <p:pic>
        <p:nvPicPr>
          <p:cNvPr id="8" name="Picture 7" descr="A picture containing sky&#10;&#10;Description automatically generated">
            <a:extLst>
              <a:ext uri="{FF2B5EF4-FFF2-40B4-BE49-F238E27FC236}">
                <a16:creationId xmlns:a16="http://schemas.microsoft.com/office/drawing/2014/main" id="{3FA672CE-3210-8541-9930-4EE92EBFD5F6}"/>
              </a:ext>
            </a:extLst>
          </p:cNvPr>
          <p:cNvPicPr>
            <a:picLocks noChangeAspect="1"/>
          </p:cNvPicPr>
          <p:nvPr/>
        </p:nvPicPr>
        <p:blipFill>
          <a:blip r:embed="rId3"/>
          <a:stretch>
            <a:fillRect/>
          </a:stretch>
        </p:blipFill>
        <p:spPr>
          <a:xfrm>
            <a:off x="7064188" y="3415667"/>
            <a:ext cx="4783764" cy="2866675"/>
          </a:xfrm>
          <a:prstGeom prst="rect">
            <a:avLst/>
          </a:prstGeom>
        </p:spPr>
      </p:pic>
    </p:spTree>
    <p:extLst>
      <p:ext uri="{BB962C8B-B14F-4D97-AF65-F5344CB8AC3E}">
        <p14:creationId xmlns:p14="http://schemas.microsoft.com/office/powerpoint/2010/main" val="753265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6B85A-243C-F442-B27C-B909B30BC94A}"/>
              </a:ext>
            </a:extLst>
          </p:cNvPr>
          <p:cNvSpPr txBox="1"/>
          <p:nvPr/>
        </p:nvSpPr>
        <p:spPr>
          <a:xfrm>
            <a:off x="69574" y="238539"/>
            <a:ext cx="12006469" cy="5078313"/>
          </a:xfrm>
          <a:prstGeom prst="rect">
            <a:avLst/>
          </a:prstGeom>
          <a:noFill/>
        </p:spPr>
        <p:txBody>
          <a:bodyPr wrap="square" rtlCol="0">
            <a:spAutoFit/>
          </a:bodyPr>
          <a:lstStyle/>
          <a:p>
            <a:pPr algn="ctr"/>
            <a:r>
              <a:rPr lang="en-US" sz="3600" b="1" dirty="0"/>
              <a:t>Circulating Vaccine-Derived Polioviruses</a:t>
            </a:r>
          </a:p>
          <a:p>
            <a:pPr algn="ctr"/>
            <a:endParaRPr lang="en-US" sz="3600" b="1" dirty="0"/>
          </a:p>
          <a:p>
            <a:pPr marL="285750" indent="-285750">
              <a:buFont typeface="Arial" panose="020B0604020202020204" pitchFamily="34" charset="0"/>
              <a:buChar char="•"/>
            </a:pPr>
            <a:r>
              <a:rPr lang="en-US" sz="2800" b="1" dirty="0"/>
              <a:t>Wild poliovirus (WPV) is the most commonly known form of the poliovirus</a:t>
            </a:r>
            <a:r>
              <a:rPr lang="en-US" sz="2800" dirty="0"/>
              <a:t>. </a:t>
            </a:r>
          </a:p>
          <a:p>
            <a:pPr marL="285750" indent="-285750">
              <a:buFont typeface="Arial" panose="020B0604020202020204" pitchFamily="34" charset="0"/>
              <a:buChar char="•"/>
            </a:pPr>
            <a:r>
              <a:rPr lang="en-US" sz="2800" dirty="0"/>
              <a:t>there is another form of polio that can spread within communities: circulating vaccine-derived poliovirus, or </a:t>
            </a:r>
            <a:r>
              <a:rPr lang="en-US" sz="2800" b="1" dirty="0" err="1"/>
              <a:t>cVDPV</a:t>
            </a:r>
            <a:r>
              <a:rPr lang="en-US" sz="2800" b="1" dirty="0"/>
              <a:t>. </a:t>
            </a:r>
          </a:p>
          <a:p>
            <a:pPr marL="285750" indent="-285750">
              <a:buFont typeface="Arial" panose="020B0604020202020204" pitchFamily="34" charset="0"/>
              <a:buChar char="•"/>
            </a:pPr>
            <a:r>
              <a:rPr lang="en-US" sz="2800" b="1" dirty="0" err="1"/>
              <a:t>cVDPVs</a:t>
            </a:r>
            <a:r>
              <a:rPr lang="en-US" sz="2800" b="1" dirty="0"/>
              <a:t> are rare</a:t>
            </a:r>
          </a:p>
          <a:p>
            <a:pPr marL="285750" indent="-285750">
              <a:buFont typeface="Arial" panose="020B0604020202020204" pitchFamily="34" charset="0"/>
              <a:buChar char="•"/>
            </a:pPr>
            <a:r>
              <a:rPr lang="en-US" sz="2800" dirty="0"/>
              <a:t>They have been increasing in recent years due to </a:t>
            </a:r>
            <a:r>
              <a:rPr lang="en-US" sz="2800" b="1" dirty="0"/>
              <a:t>low immunization rates </a:t>
            </a:r>
            <a:r>
              <a:rPr lang="en-US" sz="2800" dirty="0"/>
              <a:t>within communities. </a:t>
            </a:r>
          </a:p>
          <a:p>
            <a:pPr marL="285750" indent="-285750">
              <a:buFont typeface="Arial" panose="020B0604020202020204" pitchFamily="34" charset="0"/>
              <a:buChar char="•"/>
            </a:pPr>
            <a:r>
              <a:rPr lang="en-US" sz="2800" dirty="0" err="1"/>
              <a:t>cVDPV</a:t>
            </a:r>
            <a:r>
              <a:rPr lang="en-US" sz="2800" dirty="0"/>
              <a:t> type 2 (cVDPV2) are the most prevalent, with 959 cases occurring globally in 2020. </a:t>
            </a:r>
          </a:p>
          <a:p>
            <a:pPr marL="285750" indent="-285750">
              <a:buFont typeface="Arial" panose="020B0604020202020204" pitchFamily="34" charset="0"/>
              <a:buChar char="•"/>
            </a:pPr>
            <a:r>
              <a:rPr lang="en-US" sz="2800" dirty="0" err="1"/>
              <a:t>cVDPV</a:t>
            </a:r>
            <a:r>
              <a:rPr lang="en-US" sz="2800" dirty="0"/>
              <a:t> are now the only form of the poliovirus that affects the African Region.</a:t>
            </a:r>
            <a:endParaRPr lang="en-US" dirty="0"/>
          </a:p>
        </p:txBody>
      </p:sp>
    </p:spTree>
    <p:extLst>
      <p:ext uri="{BB962C8B-B14F-4D97-AF65-F5344CB8AC3E}">
        <p14:creationId xmlns:p14="http://schemas.microsoft.com/office/powerpoint/2010/main" val="3628077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43C66-446A-E64B-8756-EA209CE1A8EB}"/>
              </a:ext>
            </a:extLst>
          </p:cNvPr>
          <p:cNvSpPr txBox="1"/>
          <p:nvPr/>
        </p:nvSpPr>
        <p:spPr>
          <a:xfrm>
            <a:off x="119270" y="457200"/>
            <a:ext cx="11986591" cy="6955750"/>
          </a:xfrm>
          <a:prstGeom prst="rect">
            <a:avLst/>
          </a:prstGeom>
          <a:noFill/>
        </p:spPr>
        <p:txBody>
          <a:bodyPr wrap="square" rtlCol="0">
            <a:spAutoFit/>
          </a:bodyPr>
          <a:lstStyle/>
          <a:p>
            <a:pPr algn="ctr"/>
            <a:r>
              <a:rPr lang="en-US" sz="3600" b="1" dirty="0"/>
              <a:t>How </a:t>
            </a:r>
            <a:r>
              <a:rPr lang="en-US" sz="3600" b="1" dirty="0" err="1"/>
              <a:t>cVDPVs</a:t>
            </a:r>
            <a:r>
              <a:rPr lang="en-US" sz="3600" b="1" dirty="0"/>
              <a:t> Occur</a:t>
            </a:r>
          </a:p>
          <a:p>
            <a:pPr algn="ctr"/>
            <a:endParaRPr lang="en-US" sz="3600" dirty="0"/>
          </a:p>
          <a:p>
            <a:pPr marL="342900" indent="-342900">
              <a:buFont typeface="Arial" panose="020B0604020202020204" pitchFamily="34" charset="0"/>
              <a:buChar char="•"/>
            </a:pPr>
            <a:r>
              <a:rPr lang="en-US" sz="2800" b="1" dirty="0"/>
              <a:t>The oral polio vaccine (OPV) has many benefits</a:t>
            </a:r>
            <a:r>
              <a:rPr lang="en-US" sz="2800" dirty="0"/>
              <a:t>: the live attenuated (weakened) vaccine virus provides better immunity in the gut, which is where polio replicates. </a:t>
            </a:r>
          </a:p>
          <a:p>
            <a:pPr marL="342900" indent="-342900">
              <a:buFont typeface="Arial" panose="020B0604020202020204" pitchFamily="34" charset="0"/>
              <a:buChar char="•"/>
            </a:pPr>
            <a:r>
              <a:rPr lang="en-US" sz="2800" dirty="0"/>
              <a:t>The </a:t>
            </a:r>
            <a:r>
              <a:rPr lang="en-US" sz="2800" b="1" dirty="0"/>
              <a:t>vaccine virus is also excreted in the stool</a:t>
            </a:r>
            <a:r>
              <a:rPr lang="en-US" sz="2800" dirty="0"/>
              <a:t>, and in communities with low-quality sanitation, this means that it can be spread from person to person and </a:t>
            </a:r>
            <a:r>
              <a:rPr lang="en-US" sz="2800" b="1" dirty="0"/>
              <a:t>actually help protect the community.</a:t>
            </a:r>
          </a:p>
          <a:p>
            <a:pPr marL="342900" indent="-342900">
              <a:buFont typeface="Arial" panose="020B0604020202020204" pitchFamily="34" charset="0"/>
              <a:buChar char="•"/>
            </a:pPr>
            <a:r>
              <a:rPr lang="en-US" sz="2800" dirty="0"/>
              <a:t>However, </a:t>
            </a:r>
            <a:r>
              <a:rPr lang="en-US" sz="2800" b="1" dirty="0"/>
              <a:t>in communities with low immunization rates</a:t>
            </a:r>
            <a:r>
              <a:rPr lang="en-US" sz="2800" dirty="0"/>
              <a:t>, as the virus is spread from one unvaccinated child to another over a long period of time (often over the course of about 12-18 months), </a:t>
            </a:r>
            <a:r>
              <a:rPr lang="en-US" sz="2800" b="1" dirty="0"/>
              <a:t>it can mutate </a:t>
            </a:r>
            <a:r>
              <a:rPr lang="en-US" sz="2800" dirty="0"/>
              <a:t>and take on a form that can cause paralysis just like the wild poliovirus. </a:t>
            </a:r>
          </a:p>
          <a:p>
            <a:pPr marL="342900" indent="-342900">
              <a:buFont typeface="Arial" panose="020B0604020202020204" pitchFamily="34" charset="0"/>
              <a:buChar char="•"/>
            </a:pPr>
            <a:r>
              <a:rPr lang="en-US" sz="2800" dirty="0"/>
              <a:t>This mutated poliovirus can then spread in communities, leading to </a:t>
            </a:r>
            <a:r>
              <a:rPr lang="en-US" sz="2800" b="1" dirty="0" err="1"/>
              <a:t>cVDPVs</a:t>
            </a:r>
            <a:r>
              <a:rPr lang="en-US" sz="2800" b="1" dirty="0"/>
              <a:t>.</a:t>
            </a:r>
          </a:p>
          <a:p>
            <a:br>
              <a:rPr lang="en-US" sz="2400" dirty="0"/>
            </a:br>
            <a:endParaRPr lang="en-US" sz="2400" dirty="0"/>
          </a:p>
          <a:p>
            <a:endParaRPr lang="en-US" dirty="0"/>
          </a:p>
        </p:txBody>
      </p:sp>
    </p:spTree>
    <p:extLst>
      <p:ext uri="{BB962C8B-B14F-4D97-AF65-F5344CB8AC3E}">
        <p14:creationId xmlns:p14="http://schemas.microsoft.com/office/powerpoint/2010/main" val="989285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BF6E2-4BAA-9741-AF3A-660448E32A45}"/>
              </a:ext>
            </a:extLst>
          </p:cNvPr>
          <p:cNvSpPr txBox="1"/>
          <p:nvPr/>
        </p:nvSpPr>
        <p:spPr>
          <a:xfrm>
            <a:off x="149087" y="576470"/>
            <a:ext cx="11966713" cy="6247864"/>
          </a:xfrm>
          <a:prstGeom prst="rect">
            <a:avLst/>
          </a:prstGeom>
          <a:noFill/>
        </p:spPr>
        <p:txBody>
          <a:bodyPr wrap="square" rtlCol="0">
            <a:spAutoFit/>
          </a:bodyPr>
          <a:lstStyle/>
          <a:p>
            <a:pPr algn="ctr"/>
            <a:r>
              <a:rPr lang="en-US" sz="3600" b="1" dirty="0"/>
              <a:t>How to Stop </a:t>
            </a:r>
            <a:r>
              <a:rPr lang="en-US" sz="3600" b="1" dirty="0" err="1"/>
              <a:t>cVDPVs</a:t>
            </a:r>
            <a:endParaRPr lang="en-US" sz="3600" b="1" dirty="0"/>
          </a:p>
          <a:p>
            <a:pPr algn="ctr"/>
            <a:endParaRPr lang="en-US" sz="2000" b="1" dirty="0"/>
          </a:p>
          <a:p>
            <a:pPr marL="285750" indent="-285750">
              <a:buFont typeface="Arial" panose="020B0604020202020204" pitchFamily="34" charset="0"/>
              <a:buChar char="•"/>
            </a:pPr>
            <a:r>
              <a:rPr lang="en-US" sz="2800" b="1" dirty="0"/>
              <a:t>The cause of </a:t>
            </a:r>
            <a:r>
              <a:rPr lang="en-US" sz="2800" b="1" dirty="0" err="1"/>
              <a:t>cVDPV</a:t>
            </a:r>
            <a:r>
              <a:rPr lang="en-US" sz="2800" b="1" dirty="0"/>
              <a:t> is low immunization rates</a:t>
            </a:r>
            <a:r>
              <a:rPr lang="en-US" sz="2800" dirty="0"/>
              <a:t>. </a:t>
            </a:r>
          </a:p>
          <a:p>
            <a:endParaRPr lang="en-US" sz="2000" dirty="0"/>
          </a:p>
          <a:p>
            <a:pPr marL="285750" indent="-285750">
              <a:buFont typeface="Arial" panose="020B0604020202020204" pitchFamily="34" charset="0"/>
              <a:buChar char="•"/>
            </a:pPr>
            <a:r>
              <a:rPr lang="en-US" sz="2800" dirty="0"/>
              <a:t>The best way to prevent them and stop them when there is an outbreak is to vaccinate children. The polio </a:t>
            </a:r>
            <a:r>
              <a:rPr lang="en-US" sz="2800" b="1" dirty="0"/>
              <a:t>vaccine protects children whether the kind of polio is wild poliovirus or vaccine-derived poliovirus</a:t>
            </a:r>
            <a:r>
              <a:rPr lang="en-US" sz="2800" dirty="0"/>
              <a:t>. Outbreaks (whether WPV or </a:t>
            </a:r>
            <a:r>
              <a:rPr lang="en-US" sz="2800" dirty="0" err="1"/>
              <a:t>cVDPV</a:t>
            </a:r>
            <a:r>
              <a:rPr lang="en-US" sz="2800" dirty="0"/>
              <a:t>) are usually rapidly stopped with 2–3 rounds of high-quality supplementary immunization activities (immunization campaigns).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An improved outbreak response tool: the </a:t>
            </a:r>
            <a:r>
              <a:rPr lang="en-US" sz="2800" b="1" dirty="0"/>
              <a:t>novel oral polio vaccine type 2</a:t>
            </a:r>
            <a:r>
              <a:rPr lang="en-US" sz="2800" dirty="0"/>
              <a:t>, or nOPV2.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it contains improvements that help make the </a:t>
            </a:r>
            <a:r>
              <a:rPr lang="en-US" sz="2800" b="1" dirty="0"/>
              <a:t>vaccine virus less likely to mutate</a:t>
            </a:r>
            <a:r>
              <a:rPr lang="en-US" sz="2800" dirty="0"/>
              <a:t> and cause disease in communities with low immunization</a:t>
            </a:r>
          </a:p>
        </p:txBody>
      </p:sp>
      <p:sp>
        <p:nvSpPr>
          <p:cNvPr id="3" name="TextBox 2">
            <a:extLst>
              <a:ext uri="{FF2B5EF4-FFF2-40B4-BE49-F238E27FC236}">
                <a16:creationId xmlns:a16="http://schemas.microsoft.com/office/drawing/2014/main" id="{07361C3E-0188-E84E-9501-A8C9278859F6}"/>
              </a:ext>
            </a:extLst>
          </p:cNvPr>
          <p:cNvSpPr txBox="1"/>
          <p:nvPr/>
        </p:nvSpPr>
        <p:spPr>
          <a:xfrm>
            <a:off x="783478" y="248479"/>
            <a:ext cx="9743090" cy="6740307"/>
          </a:xfrm>
          <a:prstGeom prst="rect">
            <a:avLst/>
          </a:prstGeom>
          <a:noFill/>
        </p:spPr>
        <p:txBody>
          <a:bodyPr wrap="square" rtlCol="0">
            <a:spAutoFit/>
          </a:bodyPr>
          <a:lstStyle/>
          <a:p>
            <a:pPr algn="ctr"/>
            <a:r>
              <a:rPr lang="en-US" sz="13800" b="1" dirty="0">
                <a:solidFill>
                  <a:srgbClr val="FF0000"/>
                </a:solidFill>
              </a:rPr>
              <a:t>We Still need your help!</a:t>
            </a:r>
          </a:p>
          <a:p>
            <a:endParaRPr lang="en-US" dirty="0"/>
          </a:p>
        </p:txBody>
      </p:sp>
    </p:spTree>
    <p:extLst>
      <p:ext uri="{BB962C8B-B14F-4D97-AF65-F5344CB8AC3E}">
        <p14:creationId xmlns:p14="http://schemas.microsoft.com/office/powerpoint/2010/main" val="25640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71BD-4E70-6F44-8B6C-BA710E12A9C2}"/>
              </a:ext>
            </a:extLst>
          </p:cNvPr>
          <p:cNvSpPr>
            <a:spLocks noGrp="1"/>
          </p:cNvSpPr>
          <p:nvPr>
            <p:ph type="title"/>
          </p:nvPr>
        </p:nvSpPr>
        <p:spPr/>
        <p:txBody>
          <a:bodyPr/>
          <a:lstStyle/>
          <a:p>
            <a:r>
              <a:rPr lang="en-US" b="1" dirty="0">
                <a:solidFill>
                  <a:srgbClr val="0070C0"/>
                </a:solidFill>
              </a:rPr>
              <a:t>Rotary has not forgotten the past victims of polio</a:t>
            </a:r>
          </a:p>
        </p:txBody>
      </p:sp>
      <p:pic>
        <p:nvPicPr>
          <p:cNvPr id="6" name="Picture Placeholder 5" descr="A picture containing person, indoor&#10;&#10;Description automatically generated">
            <a:extLst>
              <a:ext uri="{FF2B5EF4-FFF2-40B4-BE49-F238E27FC236}">
                <a16:creationId xmlns:a16="http://schemas.microsoft.com/office/drawing/2014/main" id="{63D2278B-4B79-494C-80CC-B41A1807EEB8}"/>
              </a:ext>
            </a:extLst>
          </p:cNvPr>
          <p:cNvPicPr>
            <a:picLocks noGrp="1" noChangeAspect="1"/>
          </p:cNvPicPr>
          <p:nvPr>
            <p:ph type="pic" idx="1"/>
          </p:nvPr>
        </p:nvPicPr>
        <p:blipFill>
          <a:blip r:embed="rId2"/>
          <a:srcRect l="7127" r="7127"/>
          <a:stretch>
            <a:fillRect/>
          </a:stretch>
        </p:blipFill>
        <p:spPr>
          <a:xfrm>
            <a:off x="5292326" y="457200"/>
            <a:ext cx="4997649" cy="3946189"/>
          </a:xfrm>
        </p:spPr>
      </p:pic>
      <p:sp>
        <p:nvSpPr>
          <p:cNvPr id="4" name="Text Placeholder 3">
            <a:extLst>
              <a:ext uri="{FF2B5EF4-FFF2-40B4-BE49-F238E27FC236}">
                <a16:creationId xmlns:a16="http://schemas.microsoft.com/office/drawing/2014/main" id="{C93173F2-0EE5-854E-B263-1C34EEE1C003}"/>
              </a:ext>
            </a:extLst>
          </p:cNvPr>
          <p:cNvSpPr>
            <a:spLocks noGrp="1"/>
          </p:cNvSpPr>
          <p:nvPr>
            <p:ph type="body" sz="half" idx="2"/>
          </p:nvPr>
        </p:nvSpPr>
        <p:spPr>
          <a:xfrm>
            <a:off x="1023115" y="2430294"/>
            <a:ext cx="3324113" cy="3811588"/>
          </a:xfrm>
        </p:spPr>
        <p:txBody>
          <a:bodyPr>
            <a:normAutofit fontScale="92500" lnSpcReduction="10000"/>
          </a:bodyPr>
          <a:lstStyle/>
          <a:p>
            <a:r>
              <a:rPr lang="en-US" sz="2000" dirty="0"/>
              <a:t>Rehab facilities work to mend, educate, and train lifelong polio victims to become productive members of society.  </a:t>
            </a:r>
          </a:p>
          <a:p>
            <a:r>
              <a:rPr lang="en-US" sz="2000" dirty="0">
                <a:solidFill>
                  <a:srgbClr val="002060"/>
                </a:solidFill>
              </a:rPr>
              <a:t>Many walk out of these facilities for the first time in their lives.  </a:t>
            </a:r>
            <a:r>
              <a:rPr lang="en-US" sz="2000" dirty="0"/>
              <a:t>Imagine that!  </a:t>
            </a:r>
          </a:p>
          <a:p>
            <a:pPr algn="ctr"/>
            <a:r>
              <a:rPr lang="en-US" sz="2000" dirty="0"/>
              <a:t>You and Rotarians around the world make this happen. </a:t>
            </a:r>
          </a:p>
          <a:p>
            <a:pPr algn="ctr"/>
            <a:r>
              <a:rPr lang="en-US" sz="2000" dirty="0">
                <a:solidFill>
                  <a:srgbClr val="002060"/>
                </a:solidFill>
              </a:rPr>
              <a:t> </a:t>
            </a:r>
            <a:r>
              <a:rPr lang="en-US" sz="2400" dirty="0">
                <a:solidFill>
                  <a:srgbClr val="002060"/>
                </a:solidFill>
              </a:rPr>
              <a:t>Global Grants at work!</a:t>
            </a:r>
          </a:p>
          <a:p>
            <a:pPr algn="ctr"/>
            <a:r>
              <a:rPr lang="en-US" sz="2400" dirty="0">
                <a:solidFill>
                  <a:srgbClr val="002060"/>
                </a:solidFill>
              </a:rPr>
              <a:t>And the continuing Rotary story!</a:t>
            </a:r>
            <a:endParaRPr lang="en-US" sz="2000" dirty="0">
              <a:solidFill>
                <a:srgbClr val="002060"/>
              </a:solidFill>
            </a:endParaRPr>
          </a:p>
        </p:txBody>
      </p:sp>
      <p:pic>
        <p:nvPicPr>
          <p:cNvPr id="8" name="Picture 7" descr="A picture containing indoor, person, computer, working&#10;&#10;Description automatically generated">
            <a:extLst>
              <a:ext uri="{FF2B5EF4-FFF2-40B4-BE49-F238E27FC236}">
                <a16:creationId xmlns:a16="http://schemas.microsoft.com/office/drawing/2014/main" id="{95C3DADA-C004-734C-A40B-5DC065C0940E}"/>
              </a:ext>
            </a:extLst>
          </p:cNvPr>
          <p:cNvPicPr>
            <a:picLocks noChangeAspect="1"/>
          </p:cNvPicPr>
          <p:nvPr/>
        </p:nvPicPr>
        <p:blipFill>
          <a:blip r:embed="rId3"/>
          <a:stretch>
            <a:fillRect/>
          </a:stretch>
        </p:blipFill>
        <p:spPr>
          <a:xfrm>
            <a:off x="7182521" y="3213848"/>
            <a:ext cx="5131121" cy="3429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26691D54-E27F-134E-88CB-C7A18FAFD679}"/>
              </a:ext>
            </a:extLst>
          </p:cNvPr>
          <p:cNvPicPr>
            <a:picLocks noChangeAspect="1"/>
          </p:cNvPicPr>
          <p:nvPr/>
        </p:nvPicPr>
        <p:blipFill>
          <a:blip r:embed="rId4"/>
          <a:stretch>
            <a:fillRect/>
          </a:stretch>
        </p:blipFill>
        <p:spPr>
          <a:xfrm>
            <a:off x="5354973" y="4800600"/>
            <a:ext cx="1244600" cy="1600200"/>
          </a:xfrm>
          <a:prstGeom prst="rect">
            <a:avLst/>
          </a:prstGeom>
        </p:spPr>
      </p:pic>
    </p:spTree>
    <p:extLst>
      <p:ext uri="{BB962C8B-B14F-4D97-AF65-F5344CB8AC3E}">
        <p14:creationId xmlns:p14="http://schemas.microsoft.com/office/powerpoint/2010/main" val="3261925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94732C5-3DF4-B945-B986-2068E7F95A90}"/>
              </a:ext>
            </a:extLst>
          </p:cNvPr>
          <p:cNvPicPr>
            <a:picLocks noGrp="1" noChangeAspect="1"/>
          </p:cNvPicPr>
          <p:nvPr>
            <p:ph idx="1"/>
          </p:nvPr>
        </p:nvPicPr>
        <p:blipFill rotWithShape="1">
          <a:blip r:embed="rId2"/>
          <a:srcRect l="38346" t="121" r="9090" b="12974"/>
          <a:stretch/>
        </p:blipFill>
        <p:spPr>
          <a:xfrm>
            <a:off x="7179276" y="10"/>
            <a:ext cx="5012724"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4E345E-5C3C-9C46-BFE6-94567B398022}"/>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b="1"/>
              <a:t>Need a GUEST SPEAKER?</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75FCC106-EB69-9041-B8B8-55CA576663EF}"/>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r>
              <a:rPr lang="en-US" sz="1700" dirty="0"/>
              <a:t>Frank Jaklic</a:t>
            </a:r>
          </a:p>
          <a:p>
            <a:pPr indent="-228600">
              <a:buFont typeface="Arial" panose="020B0604020202020204" pitchFamily="34" charset="0"/>
              <a:buChar char="•"/>
            </a:pPr>
            <a:r>
              <a:rPr lang="en-US" sz="1700" dirty="0"/>
              <a:t>PDG</a:t>
            </a:r>
          </a:p>
          <a:p>
            <a:pPr indent="-228600">
              <a:buFont typeface="Arial" panose="020B0604020202020204" pitchFamily="34" charset="0"/>
              <a:buChar char="•"/>
            </a:pPr>
            <a:r>
              <a:rPr lang="en-US" sz="1700" dirty="0"/>
              <a:t>District 7720 Polio Plus Chairman</a:t>
            </a:r>
          </a:p>
          <a:p>
            <a:pPr indent="-228600">
              <a:buFont typeface="Arial" panose="020B0604020202020204" pitchFamily="34" charset="0"/>
              <a:buChar char="•"/>
            </a:pPr>
            <a:r>
              <a:rPr lang="en-US" sz="2400" dirty="0"/>
              <a:t>252 426 5246</a:t>
            </a:r>
          </a:p>
          <a:p>
            <a:pPr indent="-228600">
              <a:buFont typeface="Arial" panose="020B0604020202020204" pitchFamily="34" charset="0"/>
              <a:buChar char="•"/>
            </a:pPr>
            <a:r>
              <a:rPr lang="en-US" sz="2400" dirty="0" err="1"/>
              <a:t>cjaklic@live.com</a:t>
            </a:r>
            <a:endParaRPr lang="en-US" sz="2400" dirty="0"/>
          </a:p>
        </p:txBody>
      </p:sp>
      <p:sp>
        <p:nvSpPr>
          <p:cNvPr id="3" name="TextBox 2">
            <a:extLst>
              <a:ext uri="{FF2B5EF4-FFF2-40B4-BE49-F238E27FC236}">
                <a16:creationId xmlns:a16="http://schemas.microsoft.com/office/drawing/2014/main" id="{A9B72D82-0B81-784C-964E-CFA254BDB0A8}"/>
              </a:ext>
            </a:extLst>
          </p:cNvPr>
          <p:cNvSpPr txBox="1"/>
          <p:nvPr/>
        </p:nvSpPr>
        <p:spPr>
          <a:xfrm rot="19685283">
            <a:off x="4031888" y="3318976"/>
            <a:ext cx="4128224" cy="769441"/>
          </a:xfrm>
          <a:prstGeom prst="rect">
            <a:avLst/>
          </a:prstGeom>
          <a:noFill/>
        </p:spPr>
        <p:txBody>
          <a:bodyPr wrap="square" rtlCol="0">
            <a:spAutoFit/>
          </a:bodyPr>
          <a:lstStyle/>
          <a:p>
            <a:r>
              <a:rPr lang="en-US" sz="4400" dirty="0">
                <a:solidFill>
                  <a:srgbClr val="FFFF00"/>
                </a:solidFill>
              </a:rPr>
              <a:t>We can ZOOM!</a:t>
            </a:r>
          </a:p>
        </p:txBody>
      </p:sp>
    </p:spTree>
    <p:extLst>
      <p:ext uri="{BB962C8B-B14F-4D97-AF65-F5344CB8AC3E}">
        <p14:creationId xmlns:p14="http://schemas.microsoft.com/office/powerpoint/2010/main" val="52153897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345E-5C3C-9C46-BFE6-94567B398022}"/>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75FCC106-EB69-9041-B8B8-55CA576663EF}"/>
              </a:ext>
            </a:extLst>
          </p:cNvPr>
          <p:cNvSpPr>
            <a:spLocks noGrp="1"/>
          </p:cNvSpPr>
          <p:nvPr>
            <p:ph type="body" sz="half" idx="2"/>
          </p:nvPr>
        </p:nvSpPr>
        <p:spPr/>
        <p:txBody>
          <a:bodyPr/>
          <a:lstStyle/>
          <a:p>
            <a:endParaRPr lang="en-US"/>
          </a:p>
        </p:txBody>
      </p:sp>
      <p:pic>
        <p:nvPicPr>
          <p:cNvPr id="5" name="Content Placeholder 4" descr="A close-up of a coin&#10;&#10;Description automatically generated">
            <a:extLst>
              <a:ext uri="{FF2B5EF4-FFF2-40B4-BE49-F238E27FC236}">
                <a16:creationId xmlns:a16="http://schemas.microsoft.com/office/drawing/2014/main" id="{01D21301-2464-9049-8F95-8DA04B254C99}"/>
              </a:ext>
            </a:extLst>
          </p:cNvPr>
          <p:cNvPicPr>
            <a:picLocks noGrp="1" noChangeAspect="1"/>
          </p:cNvPicPr>
          <p:nvPr>
            <p:ph idx="1"/>
          </p:nvPr>
        </p:nvPicPr>
        <p:blipFill>
          <a:blip r:embed="rId2"/>
          <a:stretch>
            <a:fillRect/>
          </a:stretch>
        </p:blipFill>
        <p:spPr>
          <a:xfrm>
            <a:off x="7599815" y="1261810"/>
            <a:ext cx="3860928" cy="4490859"/>
          </a:xfrm>
          <a:prstGeom prst="rect">
            <a:avLst/>
          </a:prstGeom>
        </p:spPr>
      </p:pic>
      <p:pic>
        <p:nvPicPr>
          <p:cNvPr id="9" name="Picture 8" descr="A person wearing glasses and a suit&#10;&#10;Description automatically generated with medium confidence">
            <a:extLst>
              <a:ext uri="{FF2B5EF4-FFF2-40B4-BE49-F238E27FC236}">
                <a16:creationId xmlns:a16="http://schemas.microsoft.com/office/drawing/2014/main" id="{F0B5D435-7AAF-F44B-B864-579DB2F489CB}"/>
              </a:ext>
            </a:extLst>
          </p:cNvPr>
          <p:cNvPicPr>
            <a:picLocks noChangeAspect="1"/>
          </p:cNvPicPr>
          <p:nvPr/>
        </p:nvPicPr>
        <p:blipFill>
          <a:blip r:embed="rId3"/>
          <a:stretch>
            <a:fillRect/>
          </a:stretch>
        </p:blipFill>
        <p:spPr>
          <a:xfrm>
            <a:off x="340566" y="1077666"/>
            <a:ext cx="3786000" cy="4791322"/>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8CCEB960-7EFB-0A43-B0B0-441CCA9C58CF}"/>
              </a:ext>
            </a:extLst>
          </p:cNvPr>
          <p:cNvPicPr>
            <a:picLocks noChangeAspect="1"/>
          </p:cNvPicPr>
          <p:nvPr/>
        </p:nvPicPr>
        <p:blipFill>
          <a:blip r:embed="rId4"/>
          <a:stretch>
            <a:fillRect/>
          </a:stretch>
        </p:blipFill>
        <p:spPr>
          <a:xfrm>
            <a:off x="4544682" y="1770345"/>
            <a:ext cx="2701834" cy="3473787"/>
          </a:xfrm>
          <a:prstGeom prst="rect">
            <a:avLst/>
          </a:prstGeom>
        </p:spPr>
      </p:pic>
      <p:sp>
        <p:nvSpPr>
          <p:cNvPr id="3" name="TextBox 2">
            <a:extLst>
              <a:ext uri="{FF2B5EF4-FFF2-40B4-BE49-F238E27FC236}">
                <a16:creationId xmlns:a16="http://schemas.microsoft.com/office/drawing/2014/main" id="{8B2E451F-EFFE-8546-84D9-265809FE1A11}"/>
              </a:ext>
            </a:extLst>
          </p:cNvPr>
          <p:cNvSpPr txBox="1"/>
          <p:nvPr/>
        </p:nvSpPr>
        <p:spPr>
          <a:xfrm>
            <a:off x="2910739" y="6024613"/>
            <a:ext cx="6370521" cy="461665"/>
          </a:xfrm>
          <a:prstGeom prst="rect">
            <a:avLst/>
          </a:prstGeom>
          <a:solidFill>
            <a:srgbClr val="FFFF00"/>
          </a:solidFill>
          <a:ln w="57150">
            <a:solidFill>
              <a:schemeClr val="accent1">
                <a:lumMod val="50000"/>
              </a:schemeClr>
            </a:solidFill>
          </a:ln>
        </p:spPr>
        <p:txBody>
          <a:bodyPr wrap="square" rtlCol="0">
            <a:spAutoFit/>
          </a:bodyPr>
          <a:lstStyle/>
          <a:p>
            <a:pPr algn="ctr"/>
            <a:r>
              <a:rPr lang="en-US" sz="2400" b="1" dirty="0"/>
              <a:t>Join the Polio Plus Association of District 7720</a:t>
            </a:r>
          </a:p>
        </p:txBody>
      </p:sp>
    </p:spTree>
    <p:extLst>
      <p:ext uri="{BB962C8B-B14F-4D97-AF65-F5344CB8AC3E}">
        <p14:creationId xmlns:p14="http://schemas.microsoft.com/office/powerpoint/2010/main" val="374389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778E5F5-1AC1-DB41-8AE9-3F28128A313A}"/>
              </a:ext>
            </a:extLst>
          </p:cNvPr>
          <p:cNvPicPr>
            <a:picLocks noChangeAspect="1"/>
          </p:cNvPicPr>
          <p:nvPr/>
        </p:nvPicPr>
        <p:blipFill>
          <a:blip r:embed="rId2"/>
          <a:stretch>
            <a:fillRect/>
          </a:stretch>
        </p:blipFill>
        <p:spPr>
          <a:xfrm>
            <a:off x="2254250" y="231441"/>
            <a:ext cx="8424260" cy="6391298"/>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56003CF8-64DE-EA4E-8E98-F4A29A70C69E}"/>
              </a:ext>
            </a:extLst>
          </p:cNvPr>
          <p:cNvPicPr>
            <a:picLocks noChangeAspect="1"/>
          </p:cNvPicPr>
          <p:nvPr/>
        </p:nvPicPr>
        <p:blipFill>
          <a:blip r:embed="rId3"/>
          <a:stretch>
            <a:fillRect/>
          </a:stretch>
        </p:blipFill>
        <p:spPr>
          <a:xfrm>
            <a:off x="10848768" y="5138530"/>
            <a:ext cx="1154385" cy="1484209"/>
          </a:xfrm>
          <a:prstGeom prst="rect">
            <a:avLst/>
          </a:prstGeom>
        </p:spPr>
      </p:pic>
      <p:sp>
        <p:nvSpPr>
          <p:cNvPr id="9" name="TextBox 8">
            <a:extLst>
              <a:ext uri="{FF2B5EF4-FFF2-40B4-BE49-F238E27FC236}">
                <a16:creationId xmlns:a16="http://schemas.microsoft.com/office/drawing/2014/main" id="{985731D0-C6A9-F24D-8182-07E11B40A5BF}"/>
              </a:ext>
            </a:extLst>
          </p:cNvPr>
          <p:cNvSpPr txBox="1"/>
          <p:nvPr/>
        </p:nvSpPr>
        <p:spPr>
          <a:xfrm>
            <a:off x="6096000" y="704193"/>
            <a:ext cx="2217683" cy="47296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650558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7B7D6601-6942-0542-AFC4-45C011CF07CB}"/>
              </a:ext>
            </a:extLst>
          </p:cNvPr>
          <p:cNvPicPr>
            <a:picLocks noChangeAspect="1"/>
          </p:cNvPicPr>
          <p:nvPr/>
        </p:nvPicPr>
        <p:blipFill>
          <a:blip r:embed="rId2"/>
          <a:stretch>
            <a:fillRect/>
          </a:stretch>
        </p:blipFill>
        <p:spPr>
          <a:xfrm>
            <a:off x="457200" y="2216659"/>
            <a:ext cx="11277600" cy="2424682"/>
          </a:xfrm>
          <a:prstGeom prst="rect">
            <a:avLst/>
          </a:prstGeom>
        </p:spPr>
      </p:pic>
      <p:sp>
        <p:nvSpPr>
          <p:cNvPr id="4" name="Rectangle 3">
            <a:extLst>
              <a:ext uri="{FF2B5EF4-FFF2-40B4-BE49-F238E27FC236}">
                <a16:creationId xmlns:a16="http://schemas.microsoft.com/office/drawing/2014/main" id="{5D070052-F04A-DD4B-9DBE-59C2C367E20F}"/>
              </a:ext>
            </a:extLst>
          </p:cNvPr>
          <p:cNvSpPr/>
          <p:nvPr/>
        </p:nvSpPr>
        <p:spPr>
          <a:xfrm>
            <a:off x="2737450" y="856890"/>
            <a:ext cx="6671094" cy="4524315"/>
          </a:xfrm>
          <a:prstGeom prst="rect">
            <a:avLst/>
          </a:prstGeom>
        </p:spPr>
        <p:txBody>
          <a:bodyPr wrap="square">
            <a:spAutoFit/>
          </a:bodyPr>
          <a:lstStyle/>
          <a:p>
            <a:pPr algn="ctr"/>
            <a:r>
              <a:rPr lang="en-US" sz="9600" b="1" dirty="0">
                <a:solidFill>
                  <a:srgbClr val="FF0000"/>
                </a:solidFill>
              </a:rPr>
              <a:t>We Still need your help</a:t>
            </a:r>
            <a:r>
              <a:rPr lang="en-US" sz="8000" b="1" dirty="0">
                <a:solidFill>
                  <a:srgbClr val="FF0000"/>
                </a:solidFill>
              </a:rPr>
              <a:t>!</a:t>
            </a:r>
          </a:p>
        </p:txBody>
      </p:sp>
    </p:spTree>
    <p:extLst>
      <p:ext uri="{BB962C8B-B14F-4D97-AF65-F5344CB8AC3E}">
        <p14:creationId xmlns:p14="http://schemas.microsoft.com/office/powerpoint/2010/main" val="15686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6" presetClass="path" presetSubtype="0" accel="50000" decel="50000" fill="hold" grpId="0" nodeType="clickEffect">
                                  <p:stCondLst>
                                    <p:cond delay="0"/>
                                  </p:stCondLst>
                                  <p:childTnLst>
                                    <p:animMotion origin="layout" path="M 5E-6 -3.7037E-7 C -0.00404 -0.0669 0.04597 -0.125 0.11303 -0.12893 C 0.17696 -0.13403 0.23698 -0.08889 0.24102 -0.02407 C 0.24597 0.03611 0.20404 0.0919 0.14402 0.09607 C 0.08907 0.09907 0.03698 0.06204 0.03295 0.00602 C 0.02903 -0.04491 0.06407 -0.09306 0.11498 -0.09699 C 0.16198 -0.1 0.20599 -0.06898 0.20899 -0.02199 C 0.21198 0.01991 0.18399 0.06111 0.14206 0.06296 C 0.10404 0.06597 0.06797 0.0419 0.06498 0.00394 C 0.06303 -0.03009 0.08399 -0.06296 0.11706 -0.06505 C 0.14597 -0.0669 0.17501 -0.04907 0.17696 -0.01991 C 0.17904 0.00509 0.16407 0.02894 0.13998 0.03102 C 0.12006 0.0331 0.09896 0.02199 0.09805 0.00208 C 0.09597 -0.01389 0.10404 -0.03102 0.11902 -0.0331 C 0.13099 -0.0331 0.14297 -0.02893 0.14506 -0.01806 C 0.14597 -0.01111 0.14402 -0.00393 0.13803 -0.00093 C 0.13503 -3.7037E-7 0.13295 -3.7037E-7 0.12995 -0.00093 " pathEditMode="relative" rAng="0" ptsTypes="AAAAAAAAAAAAAAAAA">
                                      <p:cBhvr>
                                        <p:cTn id="6" dur="2000" fill="hold"/>
                                        <p:tgtEl>
                                          <p:spTgt spid="4">
                                            <p:txEl>
                                              <p:pRg st="0" end="0"/>
                                            </p:txEl>
                                          </p:spTgt>
                                        </p:tgtEl>
                                        <p:attrNameLst>
                                          <p:attrName>ppt_x</p:attrName>
                                          <p:attrName>ppt_y</p:attrName>
                                        </p:attrNameLst>
                                      </p:cBhvr>
                                      <p:rCtr x="12057" y="-1667"/>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repeatCount="2000" fill="hold" nodeType="clickEffect">
                                  <p:stCondLst>
                                    <p:cond delay="0"/>
                                  </p:stCondLst>
                                  <p:childTnLst>
                                    <p:animScale>
                                      <p:cBhvr>
                                        <p:cTn id="10"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B56CE86-59A1-2743-905C-7123DEDDCFA9}"/>
              </a:ext>
            </a:extLst>
          </p:cNvPr>
          <p:cNvPicPr>
            <a:picLocks noChangeAspect="1"/>
          </p:cNvPicPr>
          <p:nvPr/>
        </p:nvPicPr>
        <p:blipFill>
          <a:blip r:embed="rId2"/>
          <a:stretch>
            <a:fillRect/>
          </a:stretch>
        </p:blipFill>
        <p:spPr>
          <a:xfrm>
            <a:off x="1948543" y="0"/>
            <a:ext cx="8294914" cy="6858000"/>
          </a:xfrm>
          <a:prstGeom prst="rect">
            <a:avLst/>
          </a:prstGeom>
        </p:spPr>
      </p:pic>
    </p:spTree>
    <p:extLst>
      <p:ext uri="{BB962C8B-B14F-4D97-AF65-F5344CB8AC3E}">
        <p14:creationId xmlns:p14="http://schemas.microsoft.com/office/powerpoint/2010/main" val="1062401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88DB-F982-2B42-A6A6-85CF4D5CE634}"/>
              </a:ext>
            </a:extLst>
          </p:cNvPr>
          <p:cNvSpPr>
            <a:spLocks noGrp="1"/>
          </p:cNvSpPr>
          <p:nvPr>
            <p:ph type="title"/>
          </p:nvPr>
        </p:nvSpPr>
        <p:spPr/>
        <p:txBody>
          <a:bodyPr/>
          <a:lstStyle/>
          <a:p>
            <a:endParaRPr lang="en-US"/>
          </a:p>
        </p:txBody>
      </p:sp>
      <p:pic>
        <p:nvPicPr>
          <p:cNvPr id="6" name="Picture Placeholder 5" descr="A person holding a baby&#10;&#10;Description automatically generated with low confidence">
            <a:extLst>
              <a:ext uri="{FF2B5EF4-FFF2-40B4-BE49-F238E27FC236}">
                <a16:creationId xmlns:a16="http://schemas.microsoft.com/office/drawing/2014/main" id="{33EF0455-10B1-BF4A-AC9B-81E9631976A5}"/>
              </a:ext>
            </a:extLst>
          </p:cNvPr>
          <p:cNvPicPr>
            <a:picLocks noGrp="1" noChangeAspect="1"/>
          </p:cNvPicPr>
          <p:nvPr>
            <p:ph type="pic" idx="1"/>
          </p:nvPr>
        </p:nvPicPr>
        <p:blipFill>
          <a:blip r:embed="rId2"/>
          <a:srcRect l="2583" r="2583"/>
          <a:stretch>
            <a:fillRect/>
          </a:stretch>
        </p:blipFill>
        <p:spPr>
          <a:xfrm>
            <a:off x="5736972" y="125821"/>
            <a:ext cx="6186087" cy="4884590"/>
          </a:xfrm>
        </p:spPr>
      </p:pic>
      <p:sp>
        <p:nvSpPr>
          <p:cNvPr id="4" name="Text Placeholder 3">
            <a:extLst>
              <a:ext uri="{FF2B5EF4-FFF2-40B4-BE49-F238E27FC236}">
                <a16:creationId xmlns:a16="http://schemas.microsoft.com/office/drawing/2014/main" id="{E4C1E1C1-FD3A-ED46-86C9-DEE86C1DFCF4}"/>
              </a:ext>
            </a:extLst>
          </p:cNvPr>
          <p:cNvSpPr>
            <a:spLocks noGrp="1"/>
          </p:cNvSpPr>
          <p:nvPr>
            <p:ph type="body" sz="half" idx="2"/>
          </p:nvPr>
        </p:nvSpPr>
        <p:spPr/>
        <p:txBody>
          <a:bodyPr/>
          <a:lstStyle/>
          <a:p>
            <a:endParaRPr lang="en-US"/>
          </a:p>
        </p:txBody>
      </p:sp>
      <p:pic>
        <p:nvPicPr>
          <p:cNvPr id="8" name="Picture 7" descr="A picture containing person&#10;&#10;Description automatically generated">
            <a:extLst>
              <a:ext uri="{FF2B5EF4-FFF2-40B4-BE49-F238E27FC236}">
                <a16:creationId xmlns:a16="http://schemas.microsoft.com/office/drawing/2014/main" id="{FE4D8E52-E01C-2146-80E4-3F054E3642DD}"/>
              </a:ext>
            </a:extLst>
          </p:cNvPr>
          <p:cNvPicPr>
            <a:picLocks noChangeAspect="1"/>
          </p:cNvPicPr>
          <p:nvPr/>
        </p:nvPicPr>
        <p:blipFill>
          <a:blip r:embed="rId3"/>
          <a:stretch>
            <a:fillRect/>
          </a:stretch>
        </p:blipFill>
        <p:spPr>
          <a:xfrm>
            <a:off x="268941" y="4214307"/>
            <a:ext cx="5057121" cy="236046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DF82A8A-37AA-2F41-BA23-C6EFCC555C3F}"/>
              </a:ext>
            </a:extLst>
          </p:cNvPr>
          <p:cNvPicPr>
            <a:picLocks noChangeAspect="1"/>
          </p:cNvPicPr>
          <p:nvPr/>
        </p:nvPicPr>
        <p:blipFill>
          <a:blip r:embed="rId4"/>
          <a:stretch>
            <a:fillRect/>
          </a:stretch>
        </p:blipFill>
        <p:spPr>
          <a:xfrm>
            <a:off x="642221" y="440051"/>
            <a:ext cx="4129803" cy="308307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06FFE8A1-C7A4-FF42-8A3B-3A7BB89FCB78}"/>
              </a:ext>
            </a:extLst>
          </p:cNvPr>
          <p:cNvPicPr>
            <a:picLocks noChangeAspect="1"/>
          </p:cNvPicPr>
          <p:nvPr/>
        </p:nvPicPr>
        <p:blipFill>
          <a:blip r:embed="rId5"/>
          <a:stretch>
            <a:fillRect/>
          </a:stretch>
        </p:blipFill>
        <p:spPr>
          <a:xfrm>
            <a:off x="6027030" y="4483432"/>
            <a:ext cx="4833435" cy="2248747"/>
          </a:xfrm>
          <a:prstGeom prst="rect">
            <a:avLst/>
          </a:prstGeom>
        </p:spPr>
      </p:pic>
    </p:spTree>
    <p:extLst>
      <p:ext uri="{BB962C8B-B14F-4D97-AF65-F5344CB8AC3E}">
        <p14:creationId xmlns:p14="http://schemas.microsoft.com/office/powerpoint/2010/main" val="105634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running on a track&#10;&#10;Description automatically generated with medium confidence">
            <a:extLst>
              <a:ext uri="{FF2B5EF4-FFF2-40B4-BE49-F238E27FC236}">
                <a16:creationId xmlns:a16="http://schemas.microsoft.com/office/drawing/2014/main" id="{AD9D8EEE-2AAF-A242-9E51-654693464355}"/>
              </a:ext>
            </a:extLst>
          </p:cNvPr>
          <p:cNvPicPr>
            <a:picLocks noGrp="1" noChangeAspect="1"/>
          </p:cNvPicPr>
          <p:nvPr>
            <p:ph idx="1"/>
          </p:nvPr>
        </p:nvPicPr>
        <p:blipFill rotWithShape="1">
          <a:blip r:embed="rId2"/>
          <a:srcRect b="3434"/>
          <a:stretch/>
        </p:blipFill>
        <p:spPr>
          <a:xfrm>
            <a:off x="0" y="-140235"/>
            <a:ext cx="12191980" cy="6857990"/>
          </a:xfrm>
          <a:prstGeom prst="rect">
            <a:avLst/>
          </a:prstGeom>
        </p:spPr>
      </p:pic>
      <p:sp>
        <p:nvSpPr>
          <p:cNvPr id="1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2AB709B-EDF7-5147-9607-0A54762FF35E}"/>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700" b="1" dirty="0"/>
              <a:t>Sometimes, things don’t go according to plan</a:t>
            </a:r>
            <a:r>
              <a:rPr lang="en-US" sz="3700" dirty="0"/>
              <a:t>!</a:t>
            </a:r>
          </a:p>
        </p:txBody>
      </p:sp>
      <p:cxnSp>
        <p:nvCxnSpPr>
          <p:cNvPr id="19" name="Straight Connector 1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826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A729-D361-4D43-8CDF-06D0E17ADC1D}"/>
              </a:ext>
            </a:extLst>
          </p:cNvPr>
          <p:cNvSpPr>
            <a:spLocks noGrp="1"/>
          </p:cNvSpPr>
          <p:nvPr>
            <p:ph type="title"/>
          </p:nvPr>
        </p:nvSpPr>
        <p:spPr/>
        <p:txBody>
          <a:bodyPr/>
          <a:lstStyle/>
          <a:p>
            <a:r>
              <a:rPr lang="en-US" b="1" dirty="0"/>
              <a:t>But, this is what we do </a:t>
            </a:r>
            <a:r>
              <a:rPr lang="en-US" dirty="0"/>
              <a:t>. . .</a:t>
            </a:r>
          </a:p>
        </p:txBody>
      </p:sp>
      <p:sp>
        <p:nvSpPr>
          <p:cNvPr id="3" name="Text Placeholder 2">
            <a:extLst>
              <a:ext uri="{FF2B5EF4-FFF2-40B4-BE49-F238E27FC236}">
                <a16:creationId xmlns:a16="http://schemas.microsoft.com/office/drawing/2014/main" id="{E8510983-D728-4145-B5AC-739C4B650FB6}"/>
              </a:ext>
            </a:extLst>
          </p:cNvPr>
          <p:cNvSpPr>
            <a:spLocks noGrp="1"/>
          </p:cNvSpPr>
          <p:nvPr>
            <p:ph type="body" idx="1"/>
          </p:nvPr>
        </p:nvSpPr>
        <p:spPr/>
        <p:txBody>
          <a:bodyPr/>
          <a:lstStyle/>
          <a:p>
            <a:r>
              <a:rPr lang="en-US" dirty="0"/>
              <a:t>If you fall Fall down . . . </a:t>
            </a:r>
          </a:p>
        </p:txBody>
      </p:sp>
      <p:pic>
        <p:nvPicPr>
          <p:cNvPr id="8" name="Content Placeholder 7" descr="A group of women running on a track&#10;&#10;Description automatically generated">
            <a:extLst>
              <a:ext uri="{FF2B5EF4-FFF2-40B4-BE49-F238E27FC236}">
                <a16:creationId xmlns:a16="http://schemas.microsoft.com/office/drawing/2014/main" id="{AA2C8A3C-D48F-1D46-B8FF-701DFD89347D}"/>
              </a:ext>
            </a:extLst>
          </p:cNvPr>
          <p:cNvPicPr>
            <a:picLocks noGrp="1" noChangeAspect="1"/>
          </p:cNvPicPr>
          <p:nvPr>
            <p:ph sz="half" idx="2"/>
          </p:nvPr>
        </p:nvPicPr>
        <p:blipFill>
          <a:blip r:embed="rId2"/>
          <a:stretch>
            <a:fillRect/>
          </a:stretch>
        </p:blipFill>
        <p:spPr>
          <a:xfrm>
            <a:off x="6430237" y="2505075"/>
            <a:ext cx="3911720" cy="3684588"/>
          </a:xfrm>
        </p:spPr>
      </p:pic>
      <p:sp>
        <p:nvSpPr>
          <p:cNvPr id="5" name="Text Placeholder 4">
            <a:extLst>
              <a:ext uri="{FF2B5EF4-FFF2-40B4-BE49-F238E27FC236}">
                <a16:creationId xmlns:a16="http://schemas.microsoft.com/office/drawing/2014/main" id="{BEDAC901-92ED-474F-B6A1-9FA27DED9205}"/>
              </a:ext>
            </a:extLst>
          </p:cNvPr>
          <p:cNvSpPr>
            <a:spLocks noGrp="1"/>
          </p:cNvSpPr>
          <p:nvPr>
            <p:ph type="body" sz="quarter" idx="3"/>
          </p:nvPr>
        </p:nvSpPr>
        <p:spPr/>
        <p:txBody>
          <a:bodyPr/>
          <a:lstStyle/>
          <a:p>
            <a:r>
              <a:rPr lang="en-US" dirty="0"/>
              <a:t>Get up and win the race!</a:t>
            </a:r>
          </a:p>
        </p:txBody>
      </p:sp>
      <p:pic>
        <p:nvPicPr>
          <p:cNvPr id="24" name="Content Placeholder 23">
            <a:extLst>
              <a:ext uri="{FF2B5EF4-FFF2-40B4-BE49-F238E27FC236}">
                <a16:creationId xmlns:a16="http://schemas.microsoft.com/office/drawing/2014/main" id="{1BB877E8-99EE-7340-AA95-EAC11EF1CBFD}"/>
              </a:ext>
            </a:extLst>
          </p:cNvPr>
          <p:cNvPicPr>
            <a:picLocks noGrp="1" noChangeAspect="1"/>
          </p:cNvPicPr>
          <p:nvPr>
            <p:ph sz="quarter" idx="4"/>
          </p:nvPr>
        </p:nvPicPr>
        <p:blipFill>
          <a:blip r:embed="rId3"/>
          <a:stretch>
            <a:fillRect/>
          </a:stretch>
        </p:blipFill>
        <p:spPr>
          <a:xfrm>
            <a:off x="640489" y="2505075"/>
            <a:ext cx="4776317" cy="3684588"/>
          </a:xfrm>
        </p:spPr>
      </p:pic>
      <p:sp>
        <p:nvSpPr>
          <p:cNvPr id="4" name="TextBox 3">
            <a:extLst>
              <a:ext uri="{FF2B5EF4-FFF2-40B4-BE49-F238E27FC236}">
                <a16:creationId xmlns:a16="http://schemas.microsoft.com/office/drawing/2014/main" id="{0D3685B3-D145-2542-84E6-D966787A73E5}"/>
              </a:ext>
            </a:extLst>
          </p:cNvPr>
          <p:cNvSpPr txBox="1"/>
          <p:nvPr/>
        </p:nvSpPr>
        <p:spPr>
          <a:xfrm>
            <a:off x="6924979" y="6308209"/>
            <a:ext cx="4781672" cy="338554"/>
          </a:xfrm>
          <a:prstGeom prst="rect">
            <a:avLst/>
          </a:prstGeom>
          <a:noFill/>
        </p:spPr>
        <p:txBody>
          <a:bodyPr wrap="square" rtlCol="0">
            <a:spAutoFit/>
          </a:bodyPr>
          <a:lstStyle/>
          <a:p>
            <a:r>
              <a:rPr lang="en-US" sz="1600" dirty="0"/>
              <a:t>2021 Olympics women’s 1500 m semifinals</a:t>
            </a:r>
          </a:p>
        </p:txBody>
      </p:sp>
    </p:spTree>
    <p:extLst>
      <p:ext uri="{BB962C8B-B14F-4D97-AF65-F5344CB8AC3E}">
        <p14:creationId xmlns:p14="http://schemas.microsoft.com/office/powerpoint/2010/main" val="335430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3508-C5C3-834F-82CE-7547E97BABD0}"/>
              </a:ext>
            </a:extLst>
          </p:cNvPr>
          <p:cNvSpPr>
            <a:spLocks noGrp="1"/>
          </p:cNvSpPr>
          <p:nvPr>
            <p:ph type="title"/>
          </p:nvPr>
        </p:nvSpPr>
        <p:spPr>
          <a:xfrm>
            <a:off x="648929" y="629266"/>
            <a:ext cx="3505495" cy="1622321"/>
          </a:xfrm>
        </p:spPr>
        <p:txBody>
          <a:bodyPr>
            <a:normAutofit/>
          </a:bodyPr>
          <a:lstStyle/>
          <a:p>
            <a:r>
              <a:rPr lang="en-US" b="1" dirty="0"/>
              <a:t>Look how far we’ve come!</a:t>
            </a:r>
          </a:p>
        </p:txBody>
      </p:sp>
      <p:sp>
        <p:nvSpPr>
          <p:cNvPr id="9" name="Content Placeholder 8">
            <a:extLst>
              <a:ext uri="{FF2B5EF4-FFF2-40B4-BE49-F238E27FC236}">
                <a16:creationId xmlns:a16="http://schemas.microsoft.com/office/drawing/2014/main" id="{FF4F627F-3F31-4EDB-AA4B-21161C20AC58}"/>
              </a:ext>
            </a:extLst>
          </p:cNvPr>
          <p:cNvSpPr>
            <a:spLocks noGrp="1"/>
          </p:cNvSpPr>
          <p:nvPr>
            <p:ph idx="1"/>
          </p:nvPr>
        </p:nvSpPr>
        <p:spPr>
          <a:xfrm>
            <a:off x="648931" y="2438400"/>
            <a:ext cx="3505494" cy="3785419"/>
          </a:xfrm>
        </p:spPr>
        <p:txBody>
          <a:bodyPr>
            <a:normAutofit fontScale="92500" lnSpcReduction="20000"/>
          </a:bodyPr>
          <a:lstStyle/>
          <a:p>
            <a:r>
              <a:rPr lang="en-US" sz="2000" b="1" dirty="0"/>
              <a:t>Afghanistan &amp; Pakistan remain with cases, one in Afghanistan and three in Pakistan, so far!</a:t>
            </a:r>
          </a:p>
          <a:p>
            <a:r>
              <a:rPr lang="en-US" sz="2400" b="1" dirty="0"/>
              <a:t>The REST of the world is Polio Free!</a:t>
            </a:r>
          </a:p>
          <a:p>
            <a:r>
              <a:rPr lang="en-US" sz="2000" b="1" dirty="0"/>
              <a:t>BUT:</a:t>
            </a:r>
          </a:p>
          <a:p>
            <a:pPr lvl="1"/>
            <a:r>
              <a:rPr lang="en-US" sz="1600" b="1" dirty="0"/>
              <a:t>We still immunize </a:t>
            </a:r>
            <a:r>
              <a:rPr lang="en-US" sz="1900" b="1" dirty="0"/>
              <a:t>hundreds of millions of children </a:t>
            </a:r>
            <a:r>
              <a:rPr lang="en-US" sz="1600" b="1" dirty="0"/>
              <a:t>in dozens of countries</a:t>
            </a:r>
          </a:p>
          <a:p>
            <a:pPr lvl="1"/>
            <a:r>
              <a:rPr lang="en-US" sz="1600" b="1" dirty="0"/>
              <a:t>We still monitor wastewater around the world</a:t>
            </a:r>
          </a:p>
          <a:p>
            <a:pPr lvl="1"/>
            <a:r>
              <a:rPr lang="en-US" sz="1600" b="1" dirty="0"/>
              <a:t>We still work to improve our vaccine</a:t>
            </a:r>
          </a:p>
          <a:p>
            <a:pPr lvl="1"/>
            <a:r>
              <a:rPr lang="en-US" b="1" dirty="0">
                <a:solidFill>
                  <a:srgbClr val="FF0000"/>
                </a:solidFill>
              </a:rPr>
              <a:t>We Still need your help!</a:t>
            </a:r>
          </a:p>
          <a:p>
            <a:pPr lvl="1"/>
            <a:endParaRPr lang="en-US" sz="2000" b="1" dirty="0"/>
          </a:p>
          <a:p>
            <a:pPr lvl="1"/>
            <a:endParaRPr lang="en-US" sz="1600" dirty="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659CF80-CA52-1448-811F-58774C94D95B}"/>
              </a:ext>
            </a:extLst>
          </p:cNvPr>
          <p:cNvPicPr>
            <a:picLocks noChangeAspect="1"/>
          </p:cNvPicPr>
          <p:nvPr/>
        </p:nvPicPr>
        <p:blipFill>
          <a:blip r:embed="rId2"/>
          <a:stretch>
            <a:fillRect/>
          </a:stretch>
        </p:blipFill>
        <p:spPr>
          <a:xfrm>
            <a:off x="5430019" y="807593"/>
            <a:ext cx="5971017" cy="5239568"/>
          </a:xfrm>
          <a:prstGeom prst="rect">
            <a:avLst/>
          </a:prstGeom>
          <a:effectLst/>
        </p:spPr>
      </p:pic>
      <p:pic>
        <p:nvPicPr>
          <p:cNvPr id="7" name="Picture 6" descr="A picture containing text&#10;&#10;Description automatically generated">
            <a:extLst>
              <a:ext uri="{FF2B5EF4-FFF2-40B4-BE49-F238E27FC236}">
                <a16:creationId xmlns:a16="http://schemas.microsoft.com/office/drawing/2014/main" id="{7C7719F5-A1D4-F84D-8DB6-8917FCAA865E}"/>
              </a:ext>
            </a:extLst>
          </p:cNvPr>
          <p:cNvPicPr>
            <a:picLocks noChangeAspect="1"/>
          </p:cNvPicPr>
          <p:nvPr/>
        </p:nvPicPr>
        <p:blipFill>
          <a:blip r:embed="rId3"/>
          <a:stretch>
            <a:fillRect/>
          </a:stretch>
        </p:blipFill>
        <p:spPr>
          <a:xfrm>
            <a:off x="4055633" y="2904565"/>
            <a:ext cx="1344201" cy="2218608"/>
          </a:xfrm>
          <a:prstGeom prst="rect">
            <a:avLst/>
          </a:prstGeom>
        </p:spPr>
      </p:pic>
      <p:sp>
        <p:nvSpPr>
          <p:cNvPr id="8" name="TextBox 7">
            <a:extLst>
              <a:ext uri="{FF2B5EF4-FFF2-40B4-BE49-F238E27FC236}">
                <a16:creationId xmlns:a16="http://schemas.microsoft.com/office/drawing/2014/main" id="{4404F5CD-CD5D-0D42-9BBF-ECA7814D3FEE}"/>
              </a:ext>
            </a:extLst>
          </p:cNvPr>
          <p:cNvSpPr txBox="1"/>
          <p:nvPr/>
        </p:nvSpPr>
        <p:spPr>
          <a:xfrm>
            <a:off x="4055633" y="4670642"/>
            <a:ext cx="298793" cy="4525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84931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D42C8CD-3CC0-6546-A3A9-06EC35D9F163}"/>
              </a:ext>
            </a:extLst>
          </p:cNvPr>
          <p:cNvPicPr>
            <a:picLocks noChangeAspect="1"/>
          </p:cNvPicPr>
          <p:nvPr/>
        </p:nvPicPr>
        <p:blipFill>
          <a:blip r:embed="rId2"/>
          <a:stretch>
            <a:fillRect/>
          </a:stretch>
        </p:blipFill>
        <p:spPr>
          <a:xfrm>
            <a:off x="0" y="274090"/>
            <a:ext cx="12192000" cy="6841122"/>
          </a:xfrm>
          <a:prstGeom prst="rect">
            <a:avLst/>
          </a:prstGeom>
        </p:spPr>
      </p:pic>
      <p:sp>
        <p:nvSpPr>
          <p:cNvPr id="4" name="Donut 3">
            <a:extLst>
              <a:ext uri="{FF2B5EF4-FFF2-40B4-BE49-F238E27FC236}">
                <a16:creationId xmlns:a16="http://schemas.microsoft.com/office/drawing/2014/main" id="{8B349810-BC9B-1D43-AE60-2F3B00BE9503}"/>
              </a:ext>
            </a:extLst>
          </p:cNvPr>
          <p:cNvSpPr/>
          <p:nvPr/>
        </p:nvSpPr>
        <p:spPr>
          <a:xfrm>
            <a:off x="3331285" y="279700"/>
            <a:ext cx="2983454" cy="3905397"/>
          </a:xfrm>
          <a:prstGeom prst="donut">
            <a:avLst>
              <a:gd name="adj" fmla="val 603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82EED92-9869-5543-9FB0-2EF4ECE31FBF}"/>
              </a:ext>
            </a:extLst>
          </p:cNvPr>
          <p:cNvSpPr txBox="1"/>
          <p:nvPr/>
        </p:nvSpPr>
        <p:spPr>
          <a:xfrm>
            <a:off x="4525311" y="4808668"/>
            <a:ext cx="6852497" cy="2862322"/>
          </a:xfrm>
          <a:prstGeom prst="rect">
            <a:avLst/>
          </a:prstGeom>
          <a:noFill/>
        </p:spPr>
        <p:txBody>
          <a:bodyPr wrap="square" rtlCol="0">
            <a:spAutoFit/>
          </a:bodyPr>
          <a:lstStyle/>
          <a:p>
            <a:pPr fontAlgn="base"/>
            <a:r>
              <a:rPr lang="en-US" dirty="0"/>
              <a:t>“FYI.... Just remember these figures are very good...BUT, there is always a "but".  The numbers are good because we are vaccinating 400 million plus kids, at approximately $2.60 a dose in over 40 countries including Afghanistan and Pakistan because testing in the countries by the WHO in their Labs in the African and  Asian regions tell us the wild polio virus is present.  And, we have had very few outbreaks because of "preventative inoculations.”  Rocky Jacobs</a:t>
            </a:r>
          </a:p>
          <a:p>
            <a:pPr fontAlgn="base"/>
            <a:br>
              <a:rPr lang="en-US" dirty="0"/>
            </a:br>
            <a:endParaRPr lang="en-US" dirty="0"/>
          </a:p>
          <a:p>
            <a:endParaRPr lang="en-US" dirty="0"/>
          </a:p>
        </p:txBody>
      </p:sp>
      <p:sp>
        <p:nvSpPr>
          <p:cNvPr id="2" name="TextBox 1">
            <a:extLst>
              <a:ext uri="{FF2B5EF4-FFF2-40B4-BE49-F238E27FC236}">
                <a16:creationId xmlns:a16="http://schemas.microsoft.com/office/drawing/2014/main" id="{A7D2B989-0A99-1246-9F64-F2B76C61D3FC}"/>
              </a:ext>
            </a:extLst>
          </p:cNvPr>
          <p:cNvSpPr txBox="1"/>
          <p:nvPr/>
        </p:nvSpPr>
        <p:spPr>
          <a:xfrm>
            <a:off x="5177860" y="3545269"/>
            <a:ext cx="179515" cy="276999"/>
          </a:xfrm>
          <a:prstGeom prst="rect">
            <a:avLst/>
          </a:prstGeom>
          <a:solidFill>
            <a:schemeClr val="bg1"/>
          </a:solidFill>
        </p:spPr>
        <p:txBody>
          <a:bodyPr wrap="square" rtlCol="0">
            <a:spAutoFit/>
          </a:bodyPr>
          <a:lstStyle/>
          <a:p>
            <a:r>
              <a:rPr lang="en-US" sz="1200" dirty="0">
                <a:solidFill>
                  <a:schemeClr val="tx1">
                    <a:lumMod val="95000"/>
                    <a:lumOff val="5000"/>
                  </a:schemeClr>
                </a:solidFill>
              </a:rPr>
              <a:t>4</a:t>
            </a:r>
          </a:p>
        </p:txBody>
      </p:sp>
      <p:sp>
        <p:nvSpPr>
          <p:cNvPr id="5" name="Donut 4">
            <a:extLst>
              <a:ext uri="{FF2B5EF4-FFF2-40B4-BE49-F238E27FC236}">
                <a16:creationId xmlns:a16="http://schemas.microsoft.com/office/drawing/2014/main" id="{7F1A7389-A609-694C-B499-B030E0C4766A}"/>
              </a:ext>
            </a:extLst>
          </p:cNvPr>
          <p:cNvSpPr/>
          <p:nvPr/>
        </p:nvSpPr>
        <p:spPr>
          <a:xfrm>
            <a:off x="3926541" y="3280620"/>
            <a:ext cx="1861074" cy="570156"/>
          </a:xfrm>
          <a:prstGeom prst="donut">
            <a:avLst>
              <a:gd name="adj" fmla="val 603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7F40CEA4-97CF-874D-80E5-9219B1097AA4}"/>
              </a:ext>
            </a:extLst>
          </p:cNvPr>
          <p:cNvSpPr txBox="1"/>
          <p:nvPr/>
        </p:nvSpPr>
        <p:spPr>
          <a:xfrm>
            <a:off x="6855198" y="527323"/>
            <a:ext cx="1441720" cy="461665"/>
          </a:xfrm>
          <a:prstGeom prst="rect">
            <a:avLst/>
          </a:prstGeom>
          <a:solidFill>
            <a:schemeClr val="bg1"/>
          </a:solidFill>
        </p:spPr>
        <p:txBody>
          <a:bodyPr wrap="square" rtlCol="0">
            <a:spAutoFit/>
          </a:bodyPr>
          <a:lstStyle/>
          <a:p>
            <a:r>
              <a:rPr lang="en-US" sz="2400" dirty="0">
                <a:solidFill>
                  <a:srgbClr val="00B0F0"/>
                </a:solidFill>
              </a:rPr>
              <a:t> October</a:t>
            </a:r>
          </a:p>
        </p:txBody>
      </p:sp>
      <p:sp>
        <p:nvSpPr>
          <p:cNvPr id="8" name="TextBox 7">
            <a:extLst>
              <a:ext uri="{FF2B5EF4-FFF2-40B4-BE49-F238E27FC236}">
                <a16:creationId xmlns:a16="http://schemas.microsoft.com/office/drawing/2014/main" id="{74903321-8C0A-2A4E-BFE9-CE31374951BE}"/>
              </a:ext>
            </a:extLst>
          </p:cNvPr>
          <p:cNvSpPr txBox="1"/>
          <p:nvPr/>
        </p:nvSpPr>
        <p:spPr>
          <a:xfrm>
            <a:off x="9003732" y="573489"/>
            <a:ext cx="246832" cy="369332"/>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03B3E37C-D71F-9744-A63F-E29392C18D75}"/>
              </a:ext>
            </a:extLst>
          </p:cNvPr>
          <p:cNvSpPr txBox="1"/>
          <p:nvPr/>
        </p:nvSpPr>
        <p:spPr>
          <a:xfrm>
            <a:off x="5177860" y="2714162"/>
            <a:ext cx="230002" cy="276999"/>
          </a:xfrm>
          <a:prstGeom prst="rect">
            <a:avLst/>
          </a:prstGeom>
          <a:solidFill>
            <a:schemeClr val="bg1"/>
          </a:solidFill>
        </p:spPr>
        <p:txBody>
          <a:bodyPr wrap="square" rtlCol="0">
            <a:spAutoFit/>
          </a:bodyPr>
          <a:lstStyle/>
          <a:p>
            <a:r>
              <a:rPr lang="en-US" sz="1200" dirty="0">
                <a:solidFill>
                  <a:schemeClr val="tx1">
                    <a:lumMod val="95000"/>
                    <a:lumOff val="5000"/>
                  </a:schemeClr>
                </a:solidFill>
              </a:rPr>
              <a:t>4</a:t>
            </a:r>
          </a:p>
        </p:txBody>
      </p:sp>
    </p:spTree>
    <p:extLst>
      <p:ext uri="{BB962C8B-B14F-4D97-AF65-F5344CB8AC3E}">
        <p14:creationId xmlns:p14="http://schemas.microsoft.com/office/powerpoint/2010/main" val="142793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FFC7CA2A-1490-6B40-8F73-702A0E0A20C8}"/>
              </a:ext>
            </a:extLst>
          </p:cNvPr>
          <p:cNvPicPr>
            <a:picLocks noChangeAspect="1"/>
          </p:cNvPicPr>
          <p:nvPr/>
        </p:nvPicPr>
        <p:blipFill>
          <a:blip r:embed="rId2"/>
          <a:stretch>
            <a:fillRect/>
          </a:stretch>
        </p:blipFill>
        <p:spPr>
          <a:xfrm>
            <a:off x="1335498" y="456986"/>
            <a:ext cx="9520237" cy="5943600"/>
          </a:xfrm>
          <a:prstGeom prst="rect">
            <a:avLst/>
          </a:prstGeom>
          <a:ln>
            <a:solidFill>
              <a:srgbClr val="FFFF00"/>
            </a:solidFill>
          </a:ln>
          <a:effectLst>
            <a:softEdge rad="57894"/>
          </a:effectLst>
        </p:spPr>
      </p:pic>
      <p:sp>
        <p:nvSpPr>
          <p:cNvPr id="2" name="Donut 1">
            <a:extLst>
              <a:ext uri="{FF2B5EF4-FFF2-40B4-BE49-F238E27FC236}">
                <a16:creationId xmlns:a16="http://schemas.microsoft.com/office/drawing/2014/main" id="{F25DF634-5A90-DD48-A697-DA8DBD7B8B97}"/>
              </a:ext>
            </a:extLst>
          </p:cNvPr>
          <p:cNvSpPr/>
          <p:nvPr/>
        </p:nvSpPr>
        <p:spPr>
          <a:xfrm>
            <a:off x="7484759" y="1308016"/>
            <a:ext cx="2371008" cy="1871189"/>
          </a:xfrm>
          <a:prstGeom prst="donut">
            <a:avLst>
              <a:gd name="adj" fmla="val 615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27C8175D-5669-2543-B3E5-30901A83C80C}"/>
              </a:ext>
            </a:extLst>
          </p:cNvPr>
          <p:cNvSpPr txBox="1"/>
          <p:nvPr/>
        </p:nvSpPr>
        <p:spPr>
          <a:xfrm>
            <a:off x="8874729" y="2425974"/>
            <a:ext cx="302930" cy="369332"/>
          </a:xfrm>
          <a:prstGeom prst="rect">
            <a:avLst/>
          </a:prstGeom>
          <a:solidFill>
            <a:srgbClr val="FFFF00"/>
          </a:solidFill>
        </p:spPr>
        <p:txBody>
          <a:bodyPr wrap="square" rtlCol="0">
            <a:spAutoFit/>
          </a:bodyPr>
          <a:lstStyle/>
          <a:p>
            <a:r>
              <a:rPr lang="en-US" dirty="0"/>
              <a:t>3</a:t>
            </a:r>
          </a:p>
        </p:txBody>
      </p:sp>
      <p:sp>
        <p:nvSpPr>
          <p:cNvPr id="5" name="TextBox 4">
            <a:extLst>
              <a:ext uri="{FF2B5EF4-FFF2-40B4-BE49-F238E27FC236}">
                <a16:creationId xmlns:a16="http://schemas.microsoft.com/office/drawing/2014/main" id="{6CC19BE1-D81D-8248-AD2E-1BE9623026FC}"/>
              </a:ext>
            </a:extLst>
          </p:cNvPr>
          <p:cNvSpPr txBox="1"/>
          <p:nvPr/>
        </p:nvSpPr>
        <p:spPr>
          <a:xfrm>
            <a:off x="8874729" y="3699644"/>
            <a:ext cx="302930" cy="369332"/>
          </a:xfrm>
          <a:prstGeom prst="rect">
            <a:avLst/>
          </a:prstGeom>
          <a:solidFill>
            <a:schemeClr val="bg1">
              <a:lumMod val="85000"/>
            </a:schemeClr>
          </a:solidFill>
        </p:spPr>
        <p:txBody>
          <a:bodyPr wrap="square" rtlCol="0">
            <a:spAutoFit/>
          </a:bodyPr>
          <a:lstStyle/>
          <a:p>
            <a:r>
              <a:rPr lang="en-US" b="1" dirty="0"/>
              <a:t>4</a:t>
            </a:r>
          </a:p>
        </p:txBody>
      </p:sp>
    </p:spTree>
    <p:extLst>
      <p:ext uri="{BB962C8B-B14F-4D97-AF65-F5344CB8AC3E}">
        <p14:creationId xmlns:p14="http://schemas.microsoft.com/office/powerpoint/2010/main" val="1858202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56241</TotalTime>
  <Words>1788</Words>
  <Application>Microsoft Macintosh PowerPoint</Application>
  <PresentationFormat>Widescreen</PresentationFormat>
  <Paragraphs>153</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Polio Plus update</vt:lpstr>
      <vt:lpstr>“… Thanks to PolioPlus,  the world discovered Rotary, and Rotarians discovered themselves!”  – Kalyan Banerjee</vt:lpstr>
      <vt:lpstr>PowerPoint Presentation</vt:lpstr>
      <vt:lpstr>PowerPoint Presentation</vt:lpstr>
      <vt:lpstr>Sometimes, things don’t go according to plan!</vt:lpstr>
      <vt:lpstr>But, this is what we do . . .</vt:lpstr>
      <vt:lpstr>Look how far we’ve come!</vt:lpstr>
      <vt:lpstr>PowerPoint Presentation</vt:lpstr>
      <vt:lpstr>PowerPoint Presentation</vt:lpstr>
      <vt:lpstr>Afghanistan &amp; Pakistan remain with cases </vt:lpstr>
      <vt:lpstr>Afghanistan and Pakistan reexamined issues and making adjustments: </vt:lpstr>
      <vt:lpstr>PowerPoint Presentation</vt:lpstr>
      <vt:lpstr>What can each of us do?</vt:lpstr>
      <vt:lpstr>Polio Plus Association:  A District 7720 Exclusive</vt:lpstr>
      <vt:lpstr>What can each of us do?</vt:lpstr>
      <vt:lpstr>World Polio Day on October 24   Do a local event</vt:lpstr>
      <vt:lpstr>PowerPoint Presentation</vt:lpstr>
      <vt:lpstr>PowerPoint Presentation</vt:lpstr>
      <vt:lpstr>PowerPoint Presentation</vt:lpstr>
      <vt:lpstr>What does Polio Plus mean?</vt:lpstr>
      <vt:lpstr>The results of OUR efforts</vt:lpstr>
      <vt:lpstr>Without our polio eradication efforts, more than 19 million people who are currently healthy would have been paralyzed by the virus!</vt:lpstr>
      <vt:lpstr>We are not rich because of what we have, we are rich because of what we do</vt:lpstr>
      <vt:lpstr>PowerPoint Presentation</vt:lpstr>
      <vt:lpstr>PowerPoint Presentation</vt:lpstr>
      <vt:lpstr>PowerPoint Presentation</vt:lpstr>
      <vt:lpstr>Rotary has not forgotten the past victims of polio</vt:lpstr>
      <vt:lpstr>Need a GUEST SPEAKER?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Polio Plus update</dc:title>
  <dc:creator>Connie and Frank Jaklic</dc:creator>
  <cp:lastModifiedBy>Connie and Frank Jaklic</cp:lastModifiedBy>
  <cp:revision>11</cp:revision>
  <dcterms:created xsi:type="dcterms:W3CDTF">2021-08-05T23:34:03Z</dcterms:created>
  <dcterms:modified xsi:type="dcterms:W3CDTF">2021-11-16T22:26:24Z</dcterms:modified>
</cp:coreProperties>
</file>