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2.jpg" ContentType="image/jpeg"/>
  <Override PartName="/ppt/media/image13.jpg" ContentType="image/jpeg"/>
  <Override PartName="/ppt/media/image14.jpg" ContentType="image/jpeg"/>
  <Override PartName="/ppt/media/image15.jpg" ContentType="image/jpeg"/>
  <Override PartName="/ppt/media/image16.jpg" ContentType="image/jpeg"/>
  <Override PartName="/ppt/media/image20.jpg" ContentType="image/jpeg"/>
  <Override PartName="/ppt/media/image2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8" r:id="rId4"/>
    <p:sldId id="279" r:id="rId5"/>
    <p:sldId id="280" r:id="rId6"/>
    <p:sldId id="285" r:id="rId7"/>
    <p:sldId id="286" r:id="rId8"/>
    <p:sldId id="258" r:id="rId9"/>
    <p:sldId id="268" r:id="rId10"/>
    <p:sldId id="270" r:id="rId11"/>
    <p:sldId id="259" r:id="rId12"/>
    <p:sldId id="281" r:id="rId13"/>
    <p:sldId id="275" r:id="rId14"/>
    <p:sldId id="276" r:id="rId15"/>
    <p:sldId id="277" r:id="rId16"/>
    <p:sldId id="282" r:id="rId17"/>
    <p:sldId id="272" r:id="rId18"/>
    <p:sldId id="274" r:id="rId19"/>
    <p:sldId id="283" r:id="rId20"/>
    <p:sldId id="273" r:id="rId21"/>
    <p:sldId id="264"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Open Sans Bold" panose="020B0806030504020204" pitchFamily="34" charset="0"/>
      <p:regular r:id="rId27"/>
      <p:bold r:id="rId28"/>
    </p:embeddedFont>
    <p:embeddedFont>
      <p:font typeface="Open Sans Bold Bold" pitchFamily="2" charset="0"/>
      <p:regular r:id="rId29"/>
      <p:bold r:id="rId30"/>
    </p:embeddedFont>
    <p:embeddedFont>
      <p:font typeface="Poppins Black" panose="020B0604020202020204" pitchFamily="34" charset="0"/>
      <p:bold r:id="rId31"/>
      <p:boldItalic r:id="rId32"/>
    </p:embeddedFont>
    <p:embeddedFont>
      <p:font typeface="Poppins ExtraBold" panose="020B0604020202020204" pitchFamily="34" charset="0"/>
      <p:regular r:id="rId33"/>
      <p:bold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02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1" autoAdjust="0"/>
    <p:restoredTop sz="94592" autoAdjust="0"/>
  </p:normalViewPr>
  <p:slideViewPr>
    <p:cSldViewPr>
      <p:cViewPr varScale="1">
        <p:scale>
          <a:sx n="94" d="100"/>
          <a:sy n="94" d="100"/>
        </p:scale>
        <p:origin x="23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youtube.com/@cartfund"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mycartfund.or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585469" y="1836648"/>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983034" y="2193249"/>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grpSp>
        <p:nvGrpSpPr>
          <p:cNvPr id="6" name="Group 6"/>
          <p:cNvGrpSpPr/>
          <p:nvPr/>
        </p:nvGrpSpPr>
        <p:grpSpPr>
          <a:xfrm rot="2700000">
            <a:off x="11143419" y="8163269"/>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8" name="Picture 8"/>
          <p:cNvPicPr>
            <a:picLocks noChangeAspect="1"/>
          </p:cNvPicPr>
          <p:nvPr/>
        </p:nvPicPr>
        <p:blipFill>
          <a:blip r:embed="rId2">
            <a:alphaModFix amt="6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4433" y="1004889"/>
            <a:ext cx="12993464" cy="2102579"/>
          </a:xfrm>
          <a:prstGeom prst="rect">
            <a:avLst/>
          </a:prstGeom>
        </p:spPr>
      </p:pic>
      <p:grpSp>
        <p:nvGrpSpPr>
          <p:cNvPr id="9" name="Group 9"/>
          <p:cNvGrpSpPr/>
          <p:nvPr/>
        </p:nvGrpSpPr>
        <p:grpSpPr>
          <a:xfrm>
            <a:off x="-98127" y="0"/>
            <a:ext cx="541602" cy="10287000"/>
            <a:chOff x="0" y="0"/>
            <a:chExt cx="157867" cy="2998468"/>
          </a:xfrm>
        </p:grpSpPr>
        <p:sp>
          <p:nvSpPr>
            <p:cNvPr id="10" name="Freeform 10"/>
            <p:cNvSpPr/>
            <p:nvPr/>
          </p:nvSpPr>
          <p:spPr>
            <a:xfrm>
              <a:off x="0" y="0"/>
              <a:ext cx="157867" cy="2998468"/>
            </a:xfrm>
            <a:custGeom>
              <a:avLst/>
              <a:gdLst/>
              <a:ahLst/>
              <a:cxnLst/>
              <a:rect l="l" t="t" r="r" b="b"/>
              <a:pathLst>
                <a:path w="157867" h="2998468">
                  <a:moveTo>
                    <a:pt x="0" y="0"/>
                  </a:moveTo>
                  <a:lnTo>
                    <a:pt x="157867" y="0"/>
                  </a:lnTo>
                  <a:lnTo>
                    <a:pt x="157867" y="2998468"/>
                  </a:lnTo>
                  <a:lnTo>
                    <a:pt x="0" y="2998468"/>
                  </a:lnTo>
                  <a:close/>
                </a:path>
              </a:pathLst>
            </a:custGeom>
            <a:solidFill>
              <a:srgbClr val="0C3C7C"/>
            </a:solidFill>
          </p:spPr>
          <p:txBody>
            <a:bodyPr/>
            <a:lstStyle/>
            <a:p>
              <a:endParaRPr lang="en-US"/>
            </a:p>
          </p:txBody>
        </p:sp>
      </p:grpSp>
      <p:grpSp>
        <p:nvGrpSpPr>
          <p:cNvPr id="13" name="Group 13"/>
          <p:cNvGrpSpPr/>
          <p:nvPr/>
        </p:nvGrpSpPr>
        <p:grpSpPr>
          <a:xfrm rot="2700000">
            <a:off x="11034146" y="-4037395"/>
            <a:ext cx="6164339" cy="6164339"/>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6" name="Picture 15" descr="A picture containing logo&#10;&#10;Description automatically generated">
            <a:extLst>
              <a:ext uri="{FF2B5EF4-FFF2-40B4-BE49-F238E27FC236}">
                <a16:creationId xmlns:a16="http://schemas.microsoft.com/office/drawing/2014/main" id="{710CC234-2392-56A0-7318-5509FE184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848100"/>
            <a:ext cx="10288436" cy="41630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953624" cy="3213330"/>
          </a:xfrm>
          <a:prstGeom prst="rect">
            <a:avLst/>
          </a:prstGeom>
          <a:solidFill>
            <a:schemeClr val="accent5"/>
          </a:solidFill>
          <a:effectLst>
            <a:softEdge rad="88900"/>
          </a:effectLst>
        </p:spPr>
      </p:pic>
      <p:sp>
        <p:nvSpPr>
          <p:cNvPr id="13" name="TextBox 3">
            <a:extLst>
              <a:ext uri="{FF2B5EF4-FFF2-40B4-BE49-F238E27FC236}">
                <a16:creationId xmlns:a16="http://schemas.microsoft.com/office/drawing/2014/main" id="{A661C6C7-6933-15AA-0E53-BC94BA5B8AC1}"/>
              </a:ext>
            </a:extLst>
          </p:cNvPr>
          <p:cNvSpPr txBox="1"/>
          <p:nvPr/>
        </p:nvSpPr>
        <p:spPr>
          <a:xfrm>
            <a:off x="228600" y="800100"/>
            <a:ext cx="11887386" cy="2154436"/>
          </a:xfrm>
          <a:prstGeom prst="rect">
            <a:avLst/>
          </a:prstGeom>
        </p:spPr>
        <p:txBody>
          <a:bodyPr lIns="0" tIns="0" rIns="0" bIns="0" rtlCol="0" anchor="t">
            <a:spAutoFit/>
          </a:bodyPr>
          <a:lstStyle/>
          <a:p>
            <a:pPr algn="ctr">
              <a:lnSpc>
                <a:spcPts val="8400"/>
              </a:lnSpc>
            </a:pPr>
            <a:r>
              <a:rPr lang="en-US" sz="6600" spc="400" dirty="0">
                <a:solidFill>
                  <a:srgbClr val="002060"/>
                </a:solidFill>
                <a:latin typeface="Open Sans Bold"/>
              </a:rPr>
              <a:t>WHAT RESEARCHERS SAY:</a:t>
            </a:r>
          </a:p>
          <a:p>
            <a:pPr algn="ctr">
              <a:lnSpc>
                <a:spcPts val="8400"/>
              </a:lnSpc>
            </a:pPr>
            <a:endParaRPr lang="en-US" sz="8000" spc="400" dirty="0">
              <a:solidFill>
                <a:srgbClr val="002060"/>
              </a:solidFill>
              <a:latin typeface="Open Sans Bold"/>
            </a:endParaRPr>
          </a:p>
        </p:txBody>
      </p:sp>
      <p:sp>
        <p:nvSpPr>
          <p:cNvPr id="6" name="TextBox 4">
            <a:extLst>
              <a:ext uri="{FF2B5EF4-FFF2-40B4-BE49-F238E27FC236}">
                <a16:creationId xmlns:a16="http://schemas.microsoft.com/office/drawing/2014/main" id="{661E69A1-513E-CDB2-BA4B-26E613E616F1}"/>
              </a:ext>
            </a:extLst>
          </p:cNvPr>
          <p:cNvSpPr txBox="1"/>
          <p:nvPr/>
        </p:nvSpPr>
        <p:spPr>
          <a:xfrm>
            <a:off x="306526" y="2955566"/>
            <a:ext cx="14816420" cy="7001917"/>
          </a:xfrm>
          <a:prstGeom prst="rect">
            <a:avLst/>
          </a:prstGeom>
          <a:solidFill>
            <a:srgbClr val="FFFFCC"/>
          </a:solidFill>
          <a:ln>
            <a:solidFill>
              <a:schemeClr val="tx1"/>
            </a:solidFill>
          </a:ln>
        </p:spPr>
        <p:txBody>
          <a:bodyPr wrap="square" lIns="0" tIns="0" rIns="0" bIns="0" rtlCol="0" anchor="t">
            <a:spAutoFit/>
          </a:bodyPr>
          <a:lstStyle/>
          <a:p>
            <a:pPr marL="647703" lvl="1" indent="-323852">
              <a:lnSpc>
                <a:spcPts val="4200"/>
              </a:lnSpc>
              <a:buFont typeface="Arial"/>
              <a:buChar char="•"/>
            </a:pPr>
            <a:r>
              <a:rPr lang="en-US" sz="4400" spc="300" dirty="0">
                <a:solidFill>
                  <a:srgbClr val="0C3C7C"/>
                </a:solidFill>
                <a:latin typeface="Open Sans Bold Bold"/>
              </a:rPr>
              <a:t>Dr. Todd </a:t>
            </a:r>
            <a:r>
              <a:rPr lang="en-US" sz="4400" spc="300" dirty="0" err="1">
                <a:solidFill>
                  <a:srgbClr val="0C3C7C"/>
                </a:solidFill>
                <a:latin typeface="Open Sans Bold Bold"/>
              </a:rPr>
              <a:t>Golde</a:t>
            </a:r>
            <a:r>
              <a:rPr lang="en-US" sz="4400" spc="300" dirty="0">
                <a:solidFill>
                  <a:srgbClr val="0C3C7C"/>
                </a:solidFill>
                <a:latin typeface="Open Sans Bold Bold"/>
              </a:rPr>
              <a:t> (Mayo Clinic): "CART funding was </a:t>
            </a:r>
            <a:r>
              <a:rPr lang="en-US" sz="4400" spc="300" dirty="0">
                <a:solidFill>
                  <a:srgbClr val="FF0000"/>
                </a:solidFill>
                <a:latin typeface="Open Sans Bold Bold"/>
              </a:rPr>
              <a:t>vital in getting an NIH grant for $2.5 million</a:t>
            </a:r>
            <a:r>
              <a:rPr lang="en-US" sz="4400" spc="300" dirty="0">
                <a:solidFill>
                  <a:srgbClr val="0C3C7C"/>
                </a:solidFill>
                <a:latin typeface="Open Sans Bold Bold"/>
              </a:rPr>
              <a:t> over five years.“</a:t>
            </a:r>
          </a:p>
          <a:p>
            <a:pPr marL="323851" lvl="1">
              <a:lnSpc>
                <a:spcPts val="4200"/>
              </a:lnSpc>
            </a:pPr>
            <a:endParaRPr lang="en-US" sz="11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Dr. Gary Landreth (Case Western Reserve University) provided research findings on a then-novel class of drugs originally developed for the treatment of diabetes.</a:t>
            </a:r>
          </a:p>
          <a:p>
            <a:pPr marL="323851" lvl="1">
              <a:lnSpc>
                <a:spcPts val="4200"/>
              </a:lnSpc>
            </a:pPr>
            <a:r>
              <a:rPr lang="en-US" sz="1100" spc="300" dirty="0">
                <a:solidFill>
                  <a:srgbClr val="0C3C7C"/>
                </a:solidFill>
                <a:latin typeface="Open Sans Bold Bold"/>
              </a:rPr>
              <a:t> </a:t>
            </a:r>
            <a:br>
              <a:rPr lang="en-US" sz="4400" spc="300" dirty="0">
                <a:solidFill>
                  <a:srgbClr val="0C3C7C"/>
                </a:solidFill>
                <a:latin typeface="Open Sans Bold Bold"/>
              </a:rPr>
            </a:br>
            <a:r>
              <a:rPr lang="en-US" sz="3600" i="1" spc="300" dirty="0">
                <a:solidFill>
                  <a:srgbClr val="0C3C7C"/>
                </a:solidFill>
                <a:latin typeface="Open Sans Bold Bold"/>
              </a:rPr>
              <a:t>“</a:t>
            </a:r>
            <a:r>
              <a:rPr lang="en-US" sz="3600" i="1" spc="300" dirty="0">
                <a:solidFill>
                  <a:srgbClr val="FF0000"/>
                </a:solidFill>
                <a:latin typeface="Open Sans Bold Bold"/>
              </a:rPr>
              <a:t>The CART funds were absolutely critical to our success, as they allowed us to pursue experiments investigating the mechanism of drug action, for which we had no other means of financial support</a:t>
            </a:r>
            <a:r>
              <a:rPr lang="en-US" sz="3600" i="1" spc="300" dirty="0">
                <a:solidFill>
                  <a:srgbClr val="0C3C7C"/>
                </a:solidFill>
                <a:latin typeface="Open Sans Bold Bold"/>
              </a:rPr>
              <a:t>.”</a:t>
            </a:r>
          </a:p>
        </p:txBody>
      </p:sp>
      <p:pic>
        <p:nvPicPr>
          <p:cNvPr id="8" name="Picture 2">
            <a:extLst>
              <a:ext uri="{FF2B5EF4-FFF2-40B4-BE49-F238E27FC236}">
                <a16:creationId xmlns:a16="http://schemas.microsoft.com/office/drawing/2014/main" id="{878C2251-C687-48EF-821C-17C8A4551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2800" y="6896100"/>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54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BC5DFC-D2FB-60FF-2FD6-00D92D7493F5}"/>
              </a:ext>
            </a:extLst>
          </p:cNvPr>
          <p:cNvGrpSpPr/>
          <p:nvPr/>
        </p:nvGrpSpPr>
        <p:grpSpPr>
          <a:xfrm>
            <a:off x="573836" y="2794362"/>
            <a:ext cx="5178049" cy="7384411"/>
            <a:chOff x="1028700" y="2869276"/>
            <a:chExt cx="5178049" cy="7384411"/>
          </a:xfrm>
        </p:grpSpPr>
        <p:grpSp>
          <p:nvGrpSpPr>
            <p:cNvPr id="21" name="Group 21"/>
            <p:cNvGrpSpPr/>
            <p:nvPr/>
          </p:nvGrpSpPr>
          <p:grpSpPr>
            <a:xfrm>
              <a:off x="1028700" y="2869276"/>
              <a:ext cx="5178049" cy="7384411"/>
              <a:chOff x="0" y="0"/>
              <a:chExt cx="6904065" cy="9845882"/>
            </a:xfrm>
          </p:grpSpPr>
          <p:grpSp>
            <p:nvGrpSpPr>
              <p:cNvPr id="22" name="Group 22"/>
              <p:cNvGrpSpPr/>
              <p:nvPr/>
            </p:nvGrpSpPr>
            <p:grpSpPr>
              <a:xfrm rot="-10800000">
                <a:off x="0" y="0"/>
                <a:ext cx="6904065" cy="9845882"/>
                <a:chOff x="0" y="0"/>
                <a:chExt cx="2354580" cy="3357865"/>
              </a:xfrm>
            </p:grpSpPr>
            <p:sp>
              <p:nvSpPr>
                <p:cNvPr id="23" name="Freeform 23"/>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F7A81B"/>
                </a:solidFill>
              </p:spPr>
              <p:txBody>
                <a:bodyPr/>
                <a:lstStyle/>
                <a:p>
                  <a:endParaRPr lang="en-US"/>
                </a:p>
              </p:txBody>
            </p:sp>
          </p:grpSp>
          <p:sp>
            <p:nvSpPr>
              <p:cNvPr id="26" name="Freeform 26"/>
              <p:cNvSpPr/>
              <p:nvPr/>
            </p:nvSpPr>
            <p:spPr>
              <a:xfrm>
                <a:off x="805635" y="580969"/>
                <a:ext cx="5292796" cy="5292796"/>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28" name="TextBox 28"/>
            <p:cNvSpPr txBox="1"/>
            <p:nvPr/>
          </p:nvSpPr>
          <p:spPr>
            <a:xfrm>
              <a:off x="1334815" y="7689287"/>
              <a:ext cx="4565818" cy="2082493"/>
            </a:xfrm>
            <a:prstGeom prst="rect">
              <a:avLst/>
            </a:prstGeom>
          </p:spPr>
          <p:txBody>
            <a:bodyPr lIns="0" tIns="0" rIns="0" bIns="0" rtlCol="0" anchor="t">
              <a:spAutoFit/>
            </a:bodyPr>
            <a:lstStyle/>
            <a:p>
              <a:pPr algn="ctr">
                <a:lnSpc>
                  <a:spcPts val="2414"/>
                </a:lnSpc>
                <a:spcBef>
                  <a:spcPct val="0"/>
                </a:spcBef>
              </a:pPr>
              <a:r>
                <a:rPr lang="en-US" sz="2299" spc="114" dirty="0">
                  <a:solidFill>
                    <a:srgbClr val="0C3C7C"/>
                  </a:solidFill>
                  <a:latin typeface="Poppins ExtraBold"/>
                </a:rPr>
                <a:t>$300,000</a:t>
              </a:r>
            </a:p>
            <a:p>
              <a:pPr algn="ctr">
                <a:lnSpc>
                  <a:spcPts val="1574"/>
                </a:lnSpc>
                <a:spcBef>
                  <a:spcPct val="0"/>
                </a:spcBef>
              </a:pPr>
              <a:endParaRPr lang="en-US" sz="2299" spc="114" dirty="0">
                <a:solidFill>
                  <a:srgbClr val="0C3C7C"/>
                </a:solidFill>
                <a:latin typeface="Poppins ExtraBold"/>
              </a:endParaRPr>
            </a:p>
            <a:p>
              <a:pPr algn="ctr">
                <a:lnSpc>
                  <a:spcPts val="1994"/>
                </a:lnSpc>
                <a:spcBef>
                  <a:spcPct val="0"/>
                </a:spcBef>
              </a:pPr>
              <a:r>
                <a:rPr lang="en-US" sz="1899" spc="94" dirty="0">
                  <a:solidFill>
                    <a:srgbClr val="0C3C7C"/>
                  </a:solidFill>
                  <a:latin typeface="Poppins ExtraBold"/>
                </a:rPr>
                <a:t> Antoine </a:t>
              </a:r>
              <a:r>
                <a:rPr lang="en-US" sz="1899" spc="94" dirty="0" err="1">
                  <a:solidFill>
                    <a:srgbClr val="0C3C7C"/>
                  </a:solidFill>
                  <a:latin typeface="Poppins ExtraBold"/>
                </a:rPr>
                <a:t>Louveau</a:t>
              </a:r>
              <a:r>
                <a:rPr lang="en-US" sz="1899" spc="94" dirty="0">
                  <a:solidFill>
                    <a:srgbClr val="0C3C7C"/>
                  </a:solidFill>
                  <a:latin typeface="Poppins ExtraBold"/>
                </a:rPr>
                <a:t>, PhD (Cleveland Clinic)</a:t>
              </a:r>
            </a:p>
            <a:p>
              <a:pPr algn="ctr">
                <a:lnSpc>
                  <a:spcPts val="1994"/>
                </a:lnSpc>
                <a:spcBef>
                  <a:spcPct val="0"/>
                </a:spcBef>
              </a:pPr>
              <a:endParaRPr lang="en-US" sz="1899" spc="94" dirty="0">
                <a:solidFill>
                  <a:srgbClr val="0C3C7C"/>
                </a:solidFill>
                <a:latin typeface="Poppins Black" panose="00000A00000000000000" pitchFamily="2" charset="0"/>
                <a:cs typeface="Poppins Black" panose="00000A00000000000000" pitchFamily="2" charset="0"/>
              </a:endParaRPr>
            </a:p>
            <a:p>
              <a:pPr algn="ctr">
                <a:lnSpc>
                  <a:spcPts val="1994"/>
                </a:lnSpc>
                <a:spcBef>
                  <a:spcPct val="0"/>
                </a:spcBef>
              </a:pPr>
              <a:r>
                <a:rPr lang="en-US" sz="2800" b="1" spc="94" dirty="0">
                  <a:solidFill>
                    <a:srgbClr val="0C3C7C"/>
                  </a:solidFill>
                  <a:latin typeface="+mj-lt"/>
                  <a:cs typeface="Poppins Black" panose="00000A00000000000000" pitchFamily="2" charset="0"/>
                </a:rPr>
                <a:t>Studying the Role of Vascular Function in Alzheimer’s Disease</a:t>
              </a:r>
            </a:p>
          </p:txBody>
        </p:sp>
        <p:pic>
          <p:nvPicPr>
            <p:cNvPr id="37" name="Picture 36" descr="A person standing at a podium with a microphone and balloons&#10;&#10;Description automatically generated with low confidence">
              <a:extLst>
                <a:ext uri="{FF2B5EF4-FFF2-40B4-BE49-F238E27FC236}">
                  <a16:creationId xmlns:a16="http://schemas.microsoft.com/office/drawing/2014/main" id="{100B7942-DC41-5079-FC46-BDD53F621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578"/>
            <a:stretch/>
          </p:blipFill>
          <p:spPr>
            <a:xfrm>
              <a:off x="1476374" y="3294484"/>
              <a:ext cx="4362423" cy="396959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9" name="Group 18">
            <a:extLst>
              <a:ext uri="{FF2B5EF4-FFF2-40B4-BE49-F238E27FC236}">
                <a16:creationId xmlns:a16="http://schemas.microsoft.com/office/drawing/2014/main" id="{331AE191-DF84-5C38-77DC-AB1F668D4E2F}"/>
              </a:ext>
            </a:extLst>
          </p:cNvPr>
          <p:cNvGrpSpPr/>
          <p:nvPr/>
        </p:nvGrpSpPr>
        <p:grpSpPr>
          <a:xfrm>
            <a:off x="6395907" y="2794362"/>
            <a:ext cx="5178049" cy="7384411"/>
            <a:chOff x="6554976" y="2902589"/>
            <a:chExt cx="5178049" cy="7384411"/>
          </a:xfrm>
        </p:grpSpPr>
        <p:grpSp>
          <p:nvGrpSpPr>
            <p:cNvPr id="15" name="Group 15"/>
            <p:cNvGrpSpPr/>
            <p:nvPr/>
          </p:nvGrpSpPr>
          <p:grpSpPr>
            <a:xfrm>
              <a:off x="6554976" y="2902589"/>
              <a:ext cx="5178049" cy="7384411"/>
              <a:chOff x="0" y="0"/>
              <a:chExt cx="6904065" cy="9845882"/>
            </a:xfrm>
          </p:grpSpPr>
          <p:grpSp>
            <p:nvGrpSpPr>
              <p:cNvPr id="16" name="Group 16"/>
              <p:cNvGrpSpPr/>
              <p:nvPr/>
            </p:nvGrpSpPr>
            <p:grpSpPr>
              <a:xfrm rot="-10800000">
                <a:off x="0" y="0"/>
                <a:ext cx="6904065" cy="9845882"/>
                <a:chOff x="0" y="0"/>
                <a:chExt cx="2354580" cy="3357865"/>
              </a:xfrm>
            </p:grpSpPr>
            <p:sp>
              <p:nvSpPr>
                <p:cNvPr id="17" name="Freeform 17"/>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2B4A9D"/>
                </a:solidFill>
              </p:spPr>
              <p:txBody>
                <a:bodyPr/>
                <a:lstStyle/>
                <a:p>
                  <a:endParaRPr lang="en-US"/>
                </a:p>
              </p:txBody>
            </p:sp>
          </p:grpSp>
          <p:sp>
            <p:nvSpPr>
              <p:cNvPr id="20" name="Freeform 20"/>
              <p:cNvSpPr/>
              <p:nvPr/>
            </p:nvSpPr>
            <p:spPr>
              <a:xfrm>
                <a:off x="805635" y="580969"/>
                <a:ext cx="5292796" cy="5292796"/>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29" name="TextBox 29"/>
            <p:cNvSpPr txBox="1"/>
            <p:nvPr/>
          </p:nvSpPr>
          <p:spPr>
            <a:xfrm>
              <a:off x="6861091" y="7689287"/>
              <a:ext cx="4565818" cy="2158411"/>
            </a:xfrm>
            <a:prstGeom prst="rect">
              <a:avLst/>
            </a:prstGeom>
          </p:spPr>
          <p:txBody>
            <a:bodyPr lIns="0" tIns="0" rIns="0" bIns="0" rtlCol="0" anchor="t">
              <a:spAutoFit/>
            </a:bodyPr>
            <a:lstStyle/>
            <a:p>
              <a:pPr algn="ctr">
                <a:lnSpc>
                  <a:spcPts val="2414"/>
                </a:lnSpc>
              </a:pPr>
              <a:r>
                <a:rPr lang="en-US" sz="2299" spc="114" dirty="0">
                  <a:solidFill>
                    <a:schemeClr val="bg1"/>
                  </a:solidFill>
                  <a:latin typeface="Poppins ExtraBold"/>
                </a:rPr>
                <a:t>$250,000 </a:t>
              </a:r>
            </a:p>
            <a:p>
              <a:pPr algn="ctr">
                <a:lnSpc>
                  <a:spcPts val="2414"/>
                </a:lnSpc>
              </a:pPr>
              <a:endParaRPr lang="en-US" sz="2299" spc="114" dirty="0">
                <a:solidFill>
                  <a:schemeClr val="bg1"/>
                </a:solidFill>
                <a:latin typeface="Poppins ExtraBold"/>
              </a:endParaRPr>
            </a:p>
            <a:p>
              <a:pPr algn="ctr">
                <a:lnSpc>
                  <a:spcPts val="1994"/>
                </a:lnSpc>
                <a:spcBef>
                  <a:spcPct val="0"/>
                </a:spcBef>
              </a:pPr>
              <a:r>
                <a:rPr lang="en-US" sz="1899" spc="94" dirty="0">
                  <a:solidFill>
                    <a:schemeClr val="bg1"/>
                  </a:solidFill>
                  <a:latin typeface="Poppins ExtraBold"/>
                </a:rPr>
                <a:t>Gopal </a:t>
              </a:r>
              <a:r>
                <a:rPr lang="en-US" sz="1899" spc="94" dirty="0" err="1">
                  <a:solidFill>
                    <a:schemeClr val="bg1"/>
                  </a:solidFill>
                  <a:latin typeface="Poppins ExtraBold"/>
                </a:rPr>
                <a:t>Thinakaran</a:t>
              </a:r>
              <a:r>
                <a:rPr lang="en-US" sz="1899" spc="94" dirty="0">
                  <a:solidFill>
                    <a:schemeClr val="bg1"/>
                  </a:solidFill>
                  <a:latin typeface="Poppins ExtraBold"/>
                </a:rPr>
                <a:t>, PhD</a:t>
              </a:r>
              <a:br>
                <a:rPr lang="en-US" sz="1899" spc="94" dirty="0">
                  <a:solidFill>
                    <a:schemeClr val="bg1"/>
                  </a:solidFill>
                  <a:latin typeface="Poppins ExtraBold"/>
                </a:rPr>
              </a:br>
              <a:r>
                <a:rPr lang="en-US" sz="1899" spc="94" dirty="0">
                  <a:solidFill>
                    <a:schemeClr val="bg1"/>
                  </a:solidFill>
                  <a:latin typeface="Poppins ExtraBold"/>
                </a:rPr>
                <a:t>University of South Florida) </a:t>
              </a:r>
            </a:p>
            <a:p>
              <a:pPr algn="ctr">
                <a:lnSpc>
                  <a:spcPts val="1994"/>
                </a:lnSpc>
                <a:spcBef>
                  <a:spcPct val="0"/>
                </a:spcBef>
              </a:pPr>
              <a:endParaRPr lang="en-US" sz="1899" spc="94" dirty="0">
                <a:solidFill>
                  <a:schemeClr val="bg1"/>
                </a:solidFill>
                <a:latin typeface="Poppins ExtraBold"/>
              </a:endParaRPr>
            </a:p>
            <a:p>
              <a:pPr algn="ctr">
                <a:lnSpc>
                  <a:spcPts val="1994"/>
                </a:lnSpc>
                <a:spcBef>
                  <a:spcPct val="0"/>
                </a:spcBef>
              </a:pPr>
              <a:r>
                <a:rPr lang="en-US" sz="2400" spc="94" dirty="0">
                  <a:solidFill>
                    <a:schemeClr val="bg1"/>
                  </a:solidFill>
                  <a:latin typeface="+mj-lt"/>
                </a:rPr>
                <a:t>Studying </a:t>
              </a:r>
              <a:r>
                <a:rPr lang="en-US" sz="2400" spc="94" dirty="0" err="1">
                  <a:solidFill>
                    <a:schemeClr val="bg1"/>
                  </a:solidFill>
                  <a:latin typeface="+mj-lt"/>
                </a:rPr>
                <a:t>Epitranscriptomic</a:t>
              </a:r>
              <a:r>
                <a:rPr lang="en-US" sz="2400" spc="94" dirty="0">
                  <a:solidFill>
                    <a:schemeClr val="bg1"/>
                  </a:solidFill>
                  <a:latin typeface="+mj-lt"/>
                </a:rPr>
                <a:t> Modulation of Tau Pathology Through M6a RNA Methylation</a:t>
              </a:r>
            </a:p>
          </p:txBody>
        </p:sp>
        <p:pic>
          <p:nvPicPr>
            <p:cNvPr id="39" name="Picture 38" descr="A person standing at a podium&#10;&#10;Description automatically generated">
              <a:extLst>
                <a:ext uri="{FF2B5EF4-FFF2-40B4-BE49-F238E27FC236}">
                  <a16:creationId xmlns:a16="http://schemas.microsoft.com/office/drawing/2014/main" id="{92C386E3-1F53-9969-6891-449C6A167F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3" t="51" r="16456" b="-51"/>
            <a:stretch/>
          </p:blipFill>
          <p:spPr>
            <a:xfrm rot="5400000">
              <a:off x="7064173" y="3376644"/>
              <a:ext cx="4112877" cy="396959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5" name="Group 24">
            <a:extLst>
              <a:ext uri="{FF2B5EF4-FFF2-40B4-BE49-F238E27FC236}">
                <a16:creationId xmlns:a16="http://schemas.microsoft.com/office/drawing/2014/main" id="{B4088E6F-CEEC-8153-B953-F6D5A3707C94}"/>
              </a:ext>
            </a:extLst>
          </p:cNvPr>
          <p:cNvGrpSpPr/>
          <p:nvPr/>
        </p:nvGrpSpPr>
        <p:grpSpPr>
          <a:xfrm>
            <a:off x="12211199" y="2794361"/>
            <a:ext cx="5175256" cy="7384411"/>
            <a:chOff x="12172971" y="2869276"/>
            <a:chExt cx="5175256" cy="7384411"/>
          </a:xfrm>
        </p:grpSpPr>
        <p:grpSp>
          <p:nvGrpSpPr>
            <p:cNvPr id="9" name="Group 9"/>
            <p:cNvGrpSpPr/>
            <p:nvPr/>
          </p:nvGrpSpPr>
          <p:grpSpPr>
            <a:xfrm>
              <a:off x="12172971" y="2869276"/>
              <a:ext cx="5175256" cy="7384411"/>
              <a:chOff x="3724" y="0"/>
              <a:chExt cx="6900341" cy="9845882"/>
            </a:xfrm>
          </p:grpSpPr>
          <p:grpSp>
            <p:nvGrpSpPr>
              <p:cNvPr id="10" name="Group 10"/>
              <p:cNvGrpSpPr/>
              <p:nvPr/>
            </p:nvGrpSpPr>
            <p:grpSpPr>
              <a:xfrm rot="-10800000">
                <a:off x="3724" y="0"/>
                <a:ext cx="6900341" cy="9845882"/>
                <a:chOff x="0" y="0"/>
                <a:chExt cx="2353310" cy="3357865"/>
              </a:xfrm>
            </p:grpSpPr>
            <p:sp>
              <p:nvSpPr>
                <p:cNvPr id="11" name="Freeform 11"/>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019FCB"/>
                </a:solidFill>
              </p:spPr>
              <p:txBody>
                <a:bodyPr/>
                <a:lstStyle/>
                <a:p>
                  <a:endParaRPr lang="en-US"/>
                </a:p>
              </p:txBody>
            </p:sp>
          </p:grpSp>
          <p:sp>
            <p:nvSpPr>
              <p:cNvPr id="14" name="Freeform 14"/>
              <p:cNvSpPr/>
              <p:nvPr/>
            </p:nvSpPr>
            <p:spPr>
              <a:xfrm>
                <a:off x="805635" y="580969"/>
                <a:ext cx="5292796" cy="5292796"/>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sp>
          <p:nvSpPr>
            <p:cNvPr id="30" name="TextBox 30"/>
            <p:cNvSpPr txBox="1"/>
            <p:nvPr/>
          </p:nvSpPr>
          <p:spPr>
            <a:xfrm>
              <a:off x="12421232" y="7730812"/>
              <a:ext cx="4697714" cy="2107180"/>
            </a:xfrm>
            <a:prstGeom prst="rect">
              <a:avLst/>
            </a:prstGeom>
          </p:spPr>
          <p:txBody>
            <a:bodyPr wrap="square" lIns="0" tIns="0" rIns="0" bIns="0" rtlCol="0" anchor="t">
              <a:spAutoFit/>
            </a:bodyPr>
            <a:lstStyle/>
            <a:p>
              <a:pPr algn="ctr">
                <a:lnSpc>
                  <a:spcPts val="2414"/>
                </a:lnSpc>
              </a:pPr>
              <a:r>
                <a:rPr lang="en-US" sz="2299" spc="114" dirty="0">
                  <a:solidFill>
                    <a:schemeClr val="tx2">
                      <a:lumMod val="75000"/>
                    </a:schemeClr>
                  </a:solidFill>
                  <a:latin typeface="Poppins ExtraBold"/>
                </a:rPr>
                <a:t>$250,000</a:t>
              </a:r>
            </a:p>
            <a:p>
              <a:pPr algn="ctr">
                <a:lnSpc>
                  <a:spcPts val="1994"/>
                </a:lnSpc>
              </a:pPr>
              <a:endParaRPr lang="en-US" sz="2299" spc="114" dirty="0">
                <a:solidFill>
                  <a:schemeClr val="tx2">
                    <a:lumMod val="75000"/>
                  </a:schemeClr>
                </a:solidFill>
                <a:latin typeface="Poppins ExtraBold"/>
              </a:endParaRPr>
            </a:p>
            <a:p>
              <a:pPr algn="ctr">
                <a:lnSpc>
                  <a:spcPts val="1994"/>
                </a:lnSpc>
                <a:spcBef>
                  <a:spcPct val="0"/>
                </a:spcBef>
              </a:pPr>
              <a:r>
                <a:rPr lang="en-US" sz="1899" spc="94" dirty="0">
                  <a:solidFill>
                    <a:schemeClr val="tx2">
                      <a:lumMod val="75000"/>
                    </a:schemeClr>
                  </a:solidFill>
                  <a:latin typeface="Poppins ExtraBold"/>
                </a:rPr>
                <a:t> Paul Greer, PhD</a:t>
              </a:r>
              <a:br>
                <a:rPr lang="en-US" sz="1899" spc="94" dirty="0">
                  <a:solidFill>
                    <a:schemeClr val="tx2">
                      <a:lumMod val="75000"/>
                    </a:schemeClr>
                  </a:solidFill>
                  <a:latin typeface="Poppins ExtraBold"/>
                </a:rPr>
              </a:br>
              <a:r>
                <a:rPr lang="en-US" sz="1899" spc="94" dirty="0">
                  <a:solidFill>
                    <a:schemeClr val="tx2">
                      <a:lumMod val="75000"/>
                    </a:schemeClr>
                  </a:solidFill>
                  <a:latin typeface="Poppins ExtraBold"/>
                </a:rPr>
                <a:t>(University of Massachusetts)</a:t>
              </a:r>
            </a:p>
            <a:p>
              <a:pPr algn="ctr">
                <a:lnSpc>
                  <a:spcPts val="1994"/>
                </a:lnSpc>
                <a:spcBef>
                  <a:spcPct val="0"/>
                </a:spcBef>
              </a:pPr>
              <a:endParaRPr lang="en-US" sz="1899" spc="94" dirty="0">
                <a:solidFill>
                  <a:schemeClr val="tx2">
                    <a:lumMod val="75000"/>
                  </a:schemeClr>
                </a:solidFill>
                <a:latin typeface="Poppins ExtraBold"/>
              </a:endParaRPr>
            </a:p>
            <a:p>
              <a:pPr algn="ctr">
                <a:lnSpc>
                  <a:spcPts val="1994"/>
                </a:lnSpc>
                <a:spcBef>
                  <a:spcPct val="0"/>
                </a:spcBef>
              </a:pPr>
              <a:r>
                <a:rPr lang="en-US" sz="2400" b="1" spc="94" dirty="0">
                  <a:solidFill>
                    <a:schemeClr val="tx2">
                      <a:lumMod val="50000"/>
                    </a:schemeClr>
                  </a:solidFill>
                  <a:latin typeface="+mj-lt"/>
                </a:rPr>
                <a:t>Development of Small Inhibitory RNA Approaches for the Treatment of Alzheimer’s Disease</a:t>
              </a:r>
            </a:p>
          </p:txBody>
        </p:sp>
        <p:pic>
          <p:nvPicPr>
            <p:cNvPr id="3" name="Picture 2" descr="A close-up of a person smiling&#10;&#10;Description automatically generated">
              <a:extLst>
                <a:ext uri="{FF2B5EF4-FFF2-40B4-BE49-F238E27FC236}">
                  <a16:creationId xmlns:a16="http://schemas.microsoft.com/office/drawing/2014/main" id="{63C6AC56-98BF-DB15-1BB5-466BCE92E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9389" y="3543300"/>
              <a:ext cx="35814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 name="Picture 2">
            <a:extLst>
              <a:ext uri="{FF2B5EF4-FFF2-40B4-BE49-F238E27FC236}">
                <a16:creationId xmlns:a16="http://schemas.microsoft.com/office/drawing/2014/main" id="{6D72BDB9-B286-A646-823B-BE624643B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1874" y="1804442"/>
            <a:ext cx="2879141" cy="11660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3CA1515A-1E70-76E1-DC59-E80986B614F2}"/>
              </a:ext>
            </a:extLst>
          </p:cNvPr>
          <p:cNvPicPr>
            <a:picLocks noChangeAspect="1"/>
          </p:cNvPicPr>
          <p:nvPr/>
        </p:nvPicPr>
        <p:blipFill rotWithShape="1">
          <a:blip r:embed="rId6"/>
          <a:srcRect b="42867"/>
          <a:stretch/>
        </p:blipFill>
        <p:spPr>
          <a:xfrm>
            <a:off x="38939" y="108227"/>
            <a:ext cx="14193747" cy="2527492"/>
          </a:xfrm>
          <a:prstGeom prst="rect">
            <a:avLst/>
          </a:prstGeom>
          <a:solidFill>
            <a:schemeClr val="accent5"/>
          </a:solidFill>
          <a:effectLst>
            <a:softEdge rad="88900"/>
          </a:effectLst>
        </p:spPr>
      </p:pic>
      <p:sp>
        <p:nvSpPr>
          <p:cNvPr id="12" name="TextBox 7">
            <a:extLst>
              <a:ext uri="{FF2B5EF4-FFF2-40B4-BE49-F238E27FC236}">
                <a16:creationId xmlns:a16="http://schemas.microsoft.com/office/drawing/2014/main" id="{1BD1C83B-BD6A-FD26-E1C2-C753620E46D8}"/>
              </a:ext>
            </a:extLst>
          </p:cNvPr>
          <p:cNvSpPr txBox="1"/>
          <p:nvPr/>
        </p:nvSpPr>
        <p:spPr>
          <a:xfrm>
            <a:off x="1028700" y="1057275"/>
            <a:ext cx="10858500" cy="1095172"/>
          </a:xfrm>
          <a:prstGeom prst="rect">
            <a:avLst/>
          </a:prstGeom>
        </p:spPr>
        <p:txBody>
          <a:bodyPr wrap="square" lIns="0" tIns="0" rIns="0" bIns="0" rtlCol="0" anchor="t">
            <a:spAutoFit/>
          </a:bodyPr>
          <a:lstStyle/>
          <a:p>
            <a:pPr algn="ctr">
              <a:lnSpc>
                <a:spcPts val="8400"/>
              </a:lnSpc>
            </a:pPr>
            <a:endParaRPr lang="en-US" sz="8000" spc="400" dirty="0">
              <a:solidFill>
                <a:srgbClr val="002060"/>
              </a:solidFill>
              <a:latin typeface="Poppins ExtraBold"/>
            </a:endParaRPr>
          </a:p>
        </p:txBody>
      </p:sp>
      <p:sp>
        <p:nvSpPr>
          <p:cNvPr id="13" name="TextBox 3">
            <a:extLst>
              <a:ext uri="{FF2B5EF4-FFF2-40B4-BE49-F238E27FC236}">
                <a16:creationId xmlns:a16="http://schemas.microsoft.com/office/drawing/2014/main" id="{40005212-20BF-F829-4868-228E1DA0A55F}"/>
              </a:ext>
            </a:extLst>
          </p:cNvPr>
          <p:cNvSpPr txBox="1"/>
          <p:nvPr/>
        </p:nvSpPr>
        <p:spPr>
          <a:xfrm>
            <a:off x="592886" y="727224"/>
            <a:ext cx="13639800" cy="1077218"/>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Open Sans Bold"/>
              </a:rPr>
              <a:t>2023 Grant Recipients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sp>
        <p:nvSpPr>
          <p:cNvPr id="13" name="TextBox 3">
            <a:extLst>
              <a:ext uri="{FF2B5EF4-FFF2-40B4-BE49-F238E27FC236}">
                <a16:creationId xmlns:a16="http://schemas.microsoft.com/office/drawing/2014/main" id="{A661C6C7-6933-15AA-0E53-BC94BA5B8AC1}"/>
              </a:ext>
            </a:extLst>
          </p:cNvPr>
          <p:cNvSpPr txBox="1"/>
          <p:nvPr/>
        </p:nvSpPr>
        <p:spPr>
          <a:xfrm>
            <a:off x="-1053873" y="1018637"/>
            <a:ext cx="13416479" cy="2154436"/>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Open Sans Bold"/>
              </a:rPr>
              <a:t>Mice?  Why?</a:t>
            </a:r>
          </a:p>
          <a:p>
            <a:pPr algn="ctr">
              <a:lnSpc>
                <a:spcPts val="8400"/>
              </a:lnSpc>
            </a:pPr>
            <a:endParaRPr lang="en-US" sz="8000" spc="400" dirty="0">
              <a:solidFill>
                <a:srgbClr val="002060"/>
              </a:solidFill>
              <a:latin typeface="Open Sans Bold"/>
            </a:endParaRPr>
          </a:p>
        </p:txBody>
      </p:sp>
      <p:sp>
        <p:nvSpPr>
          <p:cNvPr id="7" name="TextBox 4">
            <a:extLst>
              <a:ext uri="{FF2B5EF4-FFF2-40B4-BE49-F238E27FC236}">
                <a16:creationId xmlns:a16="http://schemas.microsoft.com/office/drawing/2014/main" id="{1C055CB8-8A78-C5C3-A18F-992AC5C0576B}"/>
              </a:ext>
            </a:extLst>
          </p:cNvPr>
          <p:cNvSpPr txBox="1"/>
          <p:nvPr/>
        </p:nvSpPr>
        <p:spPr>
          <a:xfrm>
            <a:off x="0" y="2858556"/>
            <a:ext cx="13258800" cy="7428444"/>
          </a:xfrm>
          <a:prstGeom prst="rect">
            <a:avLst/>
          </a:prstGeom>
          <a:solidFill>
            <a:srgbClr val="FFFFCC"/>
          </a:solidFill>
          <a:ln>
            <a:solidFill>
              <a:schemeClr val="tx1"/>
            </a:solidFill>
          </a:ln>
        </p:spPr>
        <p:txBody>
          <a:bodyPr wrap="square" lIns="0" tIns="0" rIns="0" bIns="0" rtlCol="0" anchor="t">
            <a:spAutoFit/>
          </a:bodyPr>
          <a:lstStyle/>
          <a:p>
            <a:pPr marL="1028700" lvl="1" indent="-571500">
              <a:lnSpc>
                <a:spcPts val="4200"/>
              </a:lnSpc>
              <a:buFont typeface="Arial" panose="020B0604020202020204" pitchFamily="34" charset="0"/>
              <a:buChar char="•"/>
            </a:pPr>
            <a:r>
              <a:rPr lang="en-US" sz="4400" spc="300" dirty="0">
                <a:solidFill>
                  <a:srgbClr val="0C3C7C"/>
                </a:solidFill>
                <a:latin typeface="Open Sans Bold Bold"/>
              </a:rPr>
              <a:t>Human (and mice) genome has about 20-30,000 genes</a:t>
            </a:r>
          </a:p>
          <a:p>
            <a:pPr lvl="1">
              <a:lnSpc>
                <a:spcPts val="4200"/>
              </a:lnSpc>
            </a:pPr>
            <a:endParaRPr lang="en-US" sz="1100" spc="300" dirty="0">
              <a:solidFill>
                <a:srgbClr val="0C3C7C"/>
              </a:solidFill>
              <a:latin typeface="Open Sans Bold Bold"/>
            </a:endParaRPr>
          </a:p>
          <a:p>
            <a:pPr marL="1028700" lvl="1" indent="-571500">
              <a:buFont typeface="Arial" panose="020B0604020202020204" pitchFamily="34" charset="0"/>
              <a:buChar char="•"/>
            </a:pPr>
            <a:r>
              <a:rPr lang="en-US" sz="4400" spc="300" dirty="0">
                <a:solidFill>
                  <a:srgbClr val="0C3C7C"/>
                </a:solidFill>
                <a:latin typeface="Open Sans Bold Bold"/>
              </a:rPr>
              <a:t>Relatively small number of genes (20 or so) that mutate that affect the likelihood of causing Alzheimer’s</a:t>
            </a:r>
          </a:p>
          <a:p>
            <a:pPr marL="1028700" lvl="1" indent="-571500">
              <a:lnSpc>
                <a:spcPts val="4200"/>
              </a:lnSpc>
              <a:buFont typeface="Arial" panose="020B0604020202020204" pitchFamily="34" charset="0"/>
              <a:buChar char="•"/>
            </a:pPr>
            <a:endParaRPr lang="en-US" sz="4400" spc="300" dirty="0">
              <a:solidFill>
                <a:srgbClr val="0C3C7C"/>
              </a:solidFill>
              <a:latin typeface="Open Sans Bold Bold"/>
            </a:endParaRPr>
          </a:p>
          <a:p>
            <a:pPr marL="1028700" lvl="1" indent="-571500">
              <a:lnSpc>
                <a:spcPts val="4200"/>
              </a:lnSpc>
              <a:buFont typeface="Arial" panose="020B0604020202020204" pitchFamily="34" charset="0"/>
              <a:buChar char="•"/>
            </a:pPr>
            <a:r>
              <a:rPr lang="en-US" sz="4400" spc="300" dirty="0">
                <a:solidFill>
                  <a:srgbClr val="0C3C7C"/>
                </a:solidFill>
                <a:latin typeface="Open Sans Bold Bold"/>
              </a:rPr>
              <a:t>These scientists can remove or alter one gene at a time to explore what happens</a:t>
            </a:r>
          </a:p>
          <a:p>
            <a:pPr marL="1028700" lvl="1" indent="-571500">
              <a:lnSpc>
                <a:spcPts val="4200"/>
              </a:lnSpc>
              <a:buFont typeface="Arial" panose="020B0604020202020204" pitchFamily="34" charset="0"/>
              <a:buChar char="•"/>
            </a:pPr>
            <a:endParaRPr lang="en-US" sz="4400" spc="300" dirty="0">
              <a:solidFill>
                <a:srgbClr val="0C3C7C"/>
              </a:solidFill>
              <a:latin typeface="Open Sans Bold Bold"/>
            </a:endParaRPr>
          </a:p>
          <a:p>
            <a:pPr marL="1028700" lvl="1" indent="-571500">
              <a:lnSpc>
                <a:spcPts val="4200"/>
              </a:lnSpc>
              <a:buFont typeface="Arial" panose="020B0604020202020204" pitchFamily="34" charset="0"/>
              <a:buChar char="•"/>
            </a:pPr>
            <a:r>
              <a:rPr lang="en-US" sz="4400" spc="300" dirty="0">
                <a:solidFill>
                  <a:srgbClr val="0C3C7C"/>
                </a:solidFill>
                <a:latin typeface="Open Sans Bold Bold"/>
              </a:rPr>
              <a:t>(</a:t>
            </a:r>
            <a:r>
              <a:rPr lang="en-US" sz="4400" spc="300" dirty="0">
                <a:solidFill>
                  <a:srgbClr val="00D023"/>
                </a:solidFill>
                <a:latin typeface="Open Sans Bold Bold"/>
              </a:rPr>
              <a:t>All I can really understand is the pictures</a:t>
            </a:r>
            <a:r>
              <a:rPr lang="en-US" sz="4400" spc="300" dirty="0">
                <a:solidFill>
                  <a:srgbClr val="0C3C7C"/>
                </a:solidFill>
                <a:latin typeface="Open Sans Bold Bold"/>
              </a:rPr>
              <a:t>.)</a:t>
            </a:r>
          </a:p>
        </p:txBody>
      </p:sp>
      <p:pic>
        <p:nvPicPr>
          <p:cNvPr id="6" name="Picture 2">
            <a:extLst>
              <a:ext uri="{FF2B5EF4-FFF2-40B4-BE49-F238E27FC236}">
                <a16:creationId xmlns:a16="http://schemas.microsoft.com/office/drawing/2014/main" id="{3001BECF-6ACD-9DA3-3729-BEBD7E409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A person wearing glasses and headphones&#10;&#10;Description automatically generated">
            <a:extLst>
              <a:ext uri="{FF2B5EF4-FFF2-40B4-BE49-F238E27FC236}">
                <a16:creationId xmlns:a16="http://schemas.microsoft.com/office/drawing/2014/main" id="{F4B0BC9E-D2D0-8340-DB50-66B2AAAED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0" y="3394920"/>
            <a:ext cx="9155880" cy="6866910"/>
          </a:xfrm>
          <a:prstGeom prst="rect">
            <a:avLst/>
          </a:prstGeom>
        </p:spPr>
      </p:pic>
      <p:pic>
        <p:nvPicPr>
          <p:cNvPr id="6" name="Picture 5" descr="A close-up of a medical list&#10;&#10;Description automatically generated">
            <a:extLst>
              <a:ext uri="{FF2B5EF4-FFF2-40B4-BE49-F238E27FC236}">
                <a16:creationId xmlns:a16="http://schemas.microsoft.com/office/drawing/2014/main" id="{1D7803C6-EE6B-672A-3B42-B68D3FBE5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4192221"/>
            <a:ext cx="5734050" cy="3429000"/>
          </a:xfrm>
          <a:prstGeom prst="rect">
            <a:avLst/>
          </a:prstGeom>
        </p:spPr>
      </p:pic>
      <p:pic>
        <p:nvPicPr>
          <p:cNvPr id="8" name="Picture 6">
            <a:extLst>
              <a:ext uri="{FF2B5EF4-FFF2-40B4-BE49-F238E27FC236}">
                <a16:creationId xmlns:a16="http://schemas.microsoft.com/office/drawing/2014/main" id="{90AB00D9-4981-9E6E-23B6-E7527AF77EBD}"/>
              </a:ext>
            </a:extLst>
          </p:cNvPr>
          <p:cNvPicPr>
            <a:picLocks noChangeAspect="1"/>
          </p:cNvPicPr>
          <p:nvPr/>
        </p:nvPicPr>
        <p:blipFill rotWithShape="1">
          <a:blip r:embed="rId4"/>
          <a:srcRect b="42867"/>
          <a:stretch/>
        </p:blipFill>
        <p:spPr>
          <a:xfrm>
            <a:off x="-3047" y="25170"/>
            <a:ext cx="13572743" cy="3072740"/>
          </a:xfrm>
          <a:prstGeom prst="rect">
            <a:avLst/>
          </a:prstGeom>
          <a:solidFill>
            <a:schemeClr val="accent5"/>
          </a:solidFill>
          <a:effectLst>
            <a:softEdge rad="88900"/>
          </a:effectLst>
        </p:spPr>
      </p:pic>
      <p:sp>
        <p:nvSpPr>
          <p:cNvPr id="9" name="TextBox 3">
            <a:extLst>
              <a:ext uri="{FF2B5EF4-FFF2-40B4-BE49-F238E27FC236}">
                <a16:creationId xmlns:a16="http://schemas.microsoft.com/office/drawing/2014/main" id="{F5AD2FA9-BA12-A72C-9DF1-BD3C38C2F596}"/>
              </a:ext>
            </a:extLst>
          </p:cNvPr>
          <p:cNvSpPr txBox="1"/>
          <p:nvPr/>
        </p:nvSpPr>
        <p:spPr>
          <a:xfrm>
            <a:off x="755933" y="1018637"/>
            <a:ext cx="12883868" cy="2154436"/>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Open Sans Bold"/>
              </a:rPr>
              <a:t>One of CART’s Heroes</a:t>
            </a:r>
          </a:p>
          <a:p>
            <a:pPr algn="ctr">
              <a:lnSpc>
                <a:spcPts val="8400"/>
              </a:lnSpc>
            </a:pPr>
            <a:endParaRPr lang="en-US" sz="8000" spc="400" dirty="0">
              <a:solidFill>
                <a:srgbClr val="002060"/>
              </a:solidFill>
              <a:latin typeface="Open Sans Bold"/>
            </a:endParaRPr>
          </a:p>
        </p:txBody>
      </p:sp>
      <p:pic>
        <p:nvPicPr>
          <p:cNvPr id="11" name="Picture 2">
            <a:extLst>
              <a:ext uri="{FF2B5EF4-FFF2-40B4-BE49-F238E27FC236}">
                <a16:creationId xmlns:a16="http://schemas.microsoft.com/office/drawing/2014/main" id="{62E09319-B289-2DBF-1564-E790CBE3B0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69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622725E9-CC9F-2048-0FBB-598886240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38" y="4610100"/>
            <a:ext cx="6019800" cy="5550366"/>
          </a:xfrm>
          <a:prstGeom prst="rect">
            <a:avLst/>
          </a:prstGeom>
        </p:spPr>
      </p:pic>
      <p:sp>
        <p:nvSpPr>
          <p:cNvPr id="10" name="TextBox 9">
            <a:extLst>
              <a:ext uri="{FF2B5EF4-FFF2-40B4-BE49-F238E27FC236}">
                <a16:creationId xmlns:a16="http://schemas.microsoft.com/office/drawing/2014/main" id="{1EE2EC8B-77F0-0105-91E0-458D85A4664E}"/>
              </a:ext>
            </a:extLst>
          </p:cNvPr>
          <p:cNvSpPr txBox="1"/>
          <p:nvPr/>
        </p:nvSpPr>
        <p:spPr>
          <a:xfrm>
            <a:off x="371047" y="3110884"/>
            <a:ext cx="6248400" cy="2800767"/>
          </a:xfrm>
          <a:prstGeom prst="rect">
            <a:avLst/>
          </a:prstGeom>
          <a:solidFill>
            <a:srgbClr val="FFFFCC"/>
          </a:solidFill>
          <a:ln>
            <a:solidFill>
              <a:schemeClr val="tx1"/>
            </a:solidFill>
          </a:ln>
        </p:spPr>
        <p:txBody>
          <a:bodyPr wrap="square" rtlCol="0">
            <a:spAutoFit/>
          </a:bodyPr>
          <a:lstStyle/>
          <a:p>
            <a:r>
              <a:rPr lang="en-US" sz="4400" dirty="0"/>
              <a:t>On “mother’s milk” for 2 months. </a:t>
            </a:r>
          </a:p>
          <a:p>
            <a:r>
              <a:rPr lang="en-US" sz="4400" dirty="0"/>
              <a:t>The diet is controlled in the lab</a:t>
            </a:r>
          </a:p>
        </p:txBody>
      </p:sp>
      <p:pic>
        <p:nvPicPr>
          <p:cNvPr id="12" name="Picture 11" descr="A graph of two people">
            <a:extLst>
              <a:ext uri="{FF2B5EF4-FFF2-40B4-BE49-F238E27FC236}">
                <a16:creationId xmlns:a16="http://schemas.microsoft.com/office/drawing/2014/main" id="{7FC0C1A6-E78C-B886-73B2-48BA9364E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280" y="4610100"/>
            <a:ext cx="10301334" cy="5425996"/>
          </a:xfrm>
          <a:prstGeom prst="rect">
            <a:avLst/>
          </a:prstGeom>
        </p:spPr>
      </p:pic>
      <p:sp>
        <p:nvSpPr>
          <p:cNvPr id="13" name="TextBox 12">
            <a:extLst>
              <a:ext uri="{FF2B5EF4-FFF2-40B4-BE49-F238E27FC236}">
                <a16:creationId xmlns:a16="http://schemas.microsoft.com/office/drawing/2014/main" id="{710BD265-3B34-593A-9D92-C5ECEB792011}"/>
              </a:ext>
            </a:extLst>
          </p:cNvPr>
          <p:cNvSpPr txBox="1"/>
          <p:nvPr/>
        </p:nvSpPr>
        <p:spPr>
          <a:xfrm>
            <a:off x="6999571" y="3003129"/>
            <a:ext cx="10301334" cy="2970044"/>
          </a:xfrm>
          <a:prstGeom prst="rect">
            <a:avLst/>
          </a:prstGeom>
          <a:solidFill>
            <a:srgbClr val="FFFFCC"/>
          </a:solidFill>
          <a:ln>
            <a:solidFill>
              <a:schemeClr val="tx1"/>
            </a:solidFill>
          </a:ln>
        </p:spPr>
        <p:txBody>
          <a:bodyPr wrap="square" rtlCol="0">
            <a:spAutoFit/>
          </a:bodyPr>
          <a:lstStyle/>
          <a:p>
            <a:r>
              <a:rPr lang="en-US" sz="4400" dirty="0"/>
              <a:t>If compound not used, mice die in about 4 months.</a:t>
            </a:r>
          </a:p>
          <a:p>
            <a:r>
              <a:rPr lang="en-US" sz="1100" dirty="0"/>
              <a:t>    </a:t>
            </a:r>
          </a:p>
          <a:p>
            <a:r>
              <a:rPr lang="en-US" sz="4400" dirty="0"/>
              <a:t>If compound is added to diet, mice live a normal life span</a:t>
            </a:r>
          </a:p>
        </p:txBody>
      </p:sp>
      <p:pic>
        <p:nvPicPr>
          <p:cNvPr id="15" name="Picture 2">
            <a:extLst>
              <a:ext uri="{FF2B5EF4-FFF2-40B4-BE49-F238E27FC236}">
                <a16:creationId xmlns:a16="http://schemas.microsoft.com/office/drawing/2014/main" id="{AA94DC4A-8B6C-F4E2-D5FD-5ADDE15DCB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3800" y="8913288"/>
            <a:ext cx="2772366" cy="1122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B9D4249C-CAA9-435F-D870-5B05D2F4CF77}"/>
              </a:ext>
            </a:extLst>
          </p:cNvPr>
          <p:cNvPicPr>
            <a:picLocks noChangeAspect="1"/>
          </p:cNvPicPr>
          <p:nvPr/>
        </p:nvPicPr>
        <p:blipFill rotWithShape="1">
          <a:blip r:embed="rId5"/>
          <a:srcRect b="42867"/>
          <a:stretch/>
        </p:blipFill>
        <p:spPr>
          <a:xfrm>
            <a:off x="-3047" y="25170"/>
            <a:ext cx="16843247" cy="3072740"/>
          </a:xfrm>
          <a:prstGeom prst="rect">
            <a:avLst/>
          </a:prstGeom>
          <a:solidFill>
            <a:schemeClr val="accent5"/>
          </a:solidFill>
          <a:effectLst>
            <a:softEdge rad="88900"/>
          </a:effectLst>
        </p:spPr>
      </p:pic>
      <p:sp>
        <p:nvSpPr>
          <p:cNvPr id="17" name="TextBox 3">
            <a:extLst>
              <a:ext uri="{FF2B5EF4-FFF2-40B4-BE49-F238E27FC236}">
                <a16:creationId xmlns:a16="http://schemas.microsoft.com/office/drawing/2014/main" id="{2B458035-7E69-EE4D-4F4A-F6A119525E4C}"/>
              </a:ext>
            </a:extLst>
          </p:cNvPr>
          <p:cNvSpPr txBox="1"/>
          <p:nvPr/>
        </p:nvSpPr>
        <p:spPr>
          <a:xfrm>
            <a:off x="755932" y="1018637"/>
            <a:ext cx="14712667" cy="2154436"/>
          </a:xfrm>
          <a:prstGeom prst="rect">
            <a:avLst/>
          </a:prstGeom>
        </p:spPr>
        <p:txBody>
          <a:bodyPr wrap="square" lIns="0" tIns="0" rIns="0" bIns="0" rtlCol="0" anchor="t">
            <a:spAutoFit/>
          </a:bodyPr>
          <a:lstStyle/>
          <a:p>
            <a:pPr algn="ctr">
              <a:lnSpc>
                <a:spcPts val="8400"/>
              </a:lnSpc>
            </a:pPr>
            <a:r>
              <a:rPr lang="en-US" sz="7200" spc="400" dirty="0">
                <a:solidFill>
                  <a:srgbClr val="002060"/>
                </a:solidFill>
                <a:latin typeface="Open Sans Bold"/>
              </a:rPr>
              <a:t>Example of Research Results</a:t>
            </a:r>
          </a:p>
          <a:p>
            <a:pPr algn="ctr">
              <a:lnSpc>
                <a:spcPts val="8400"/>
              </a:lnSpc>
            </a:pPr>
            <a:endParaRPr lang="en-US" sz="8000" spc="400" dirty="0">
              <a:solidFill>
                <a:srgbClr val="002060"/>
              </a:solidFill>
              <a:latin typeface="Open Sans Bold"/>
            </a:endParaRPr>
          </a:p>
        </p:txBody>
      </p:sp>
    </p:spTree>
    <p:extLst>
      <p:ext uri="{BB962C8B-B14F-4D97-AF65-F5344CB8AC3E}">
        <p14:creationId xmlns:p14="http://schemas.microsoft.com/office/powerpoint/2010/main" val="2189753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 name="Picture 5" descr="A collage of mice&#10;&#10;Description automatically generated">
            <a:extLst>
              <a:ext uri="{FF2B5EF4-FFF2-40B4-BE49-F238E27FC236}">
                <a16:creationId xmlns:a16="http://schemas.microsoft.com/office/drawing/2014/main" id="{C58D8AE7-9832-8EEF-B30A-40D6D16A4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316982"/>
            <a:ext cx="14706600" cy="6931918"/>
          </a:xfrm>
          <a:prstGeom prst="rect">
            <a:avLst/>
          </a:prstGeom>
        </p:spPr>
      </p:pic>
      <p:sp>
        <p:nvSpPr>
          <p:cNvPr id="7" name="TextBox 6">
            <a:extLst>
              <a:ext uri="{FF2B5EF4-FFF2-40B4-BE49-F238E27FC236}">
                <a16:creationId xmlns:a16="http://schemas.microsoft.com/office/drawing/2014/main" id="{7BCF05F3-E04A-1E5E-3CB8-67221EFA3F82}"/>
              </a:ext>
            </a:extLst>
          </p:cNvPr>
          <p:cNvSpPr txBox="1"/>
          <p:nvPr/>
        </p:nvSpPr>
        <p:spPr>
          <a:xfrm>
            <a:off x="381000" y="1790700"/>
            <a:ext cx="15794852" cy="2123658"/>
          </a:xfrm>
          <a:prstGeom prst="rect">
            <a:avLst/>
          </a:prstGeom>
          <a:solidFill>
            <a:srgbClr val="FFFFCC"/>
          </a:solidFill>
          <a:ln>
            <a:solidFill>
              <a:schemeClr val="tx1"/>
            </a:solidFill>
          </a:ln>
        </p:spPr>
        <p:txBody>
          <a:bodyPr wrap="square" rtlCol="0">
            <a:spAutoFit/>
          </a:bodyPr>
          <a:lstStyle/>
          <a:p>
            <a:r>
              <a:rPr lang="en-US" sz="4400" b="1" dirty="0"/>
              <a:t>Two mice, 2 months old, and obviously very sick. </a:t>
            </a:r>
          </a:p>
          <a:p>
            <a:r>
              <a:rPr lang="en-US" sz="4400" b="1" dirty="0"/>
              <a:t>Within 4 weeks, dramatic change when given a test compound.</a:t>
            </a:r>
          </a:p>
          <a:p>
            <a:r>
              <a:rPr lang="en-US" sz="4400" b="1" dirty="0"/>
              <a:t>Scientifically, this is a very “quick read.”</a:t>
            </a:r>
          </a:p>
        </p:txBody>
      </p:sp>
      <p:pic>
        <p:nvPicPr>
          <p:cNvPr id="9" name="Picture 2">
            <a:extLst>
              <a:ext uri="{FF2B5EF4-FFF2-40B4-BE49-F238E27FC236}">
                <a16:creationId xmlns:a16="http://schemas.microsoft.com/office/drawing/2014/main" id="{EDC41A6F-621C-AF5E-0021-172242BA78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9100" y="9191728"/>
            <a:ext cx="2514600" cy="10184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8C989C6-658F-A3FF-B15A-0499EBD65546}"/>
              </a:ext>
            </a:extLst>
          </p:cNvPr>
          <p:cNvPicPr>
            <a:picLocks noChangeAspect="1"/>
          </p:cNvPicPr>
          <p:nvPr/>
        </p:nvPicPr>
        <p:blipFill rotWithShape="1">
          <a:blip r:embed="rId4"/>
          <a:srcRect b="42867"/>
          <a:stretch/>
        </p:blipFill>
        <p:spPr>
          <a:xfrm>
            <a:off x="-309359" y="-33324"/>
            <a:ext cx="16235159" cy="1824024"/>
          </a:xfrm>
          <a:prstGeom prst="rect">
            <a:avLst/>
          </a:prstGeom>
          <a:solidFill>
            <a:schemeClr val="accent5"/>
          </a:solidFill>
          <a:effectLst>
            <a:softEdge rad="88900"/>
          </a:effectLst>
        </p:spPr>
      </p:pic>
      <p:sp>
        <p:nvSpPr>
          <p:cNvPr id="11" name="TextBox 3">
            <a:extLst>
              <a:ext uri="{FF2B5EF4-FFF2-40B4-BE49-F238E27FC236}">
                <a16:creationId xmlns:a16="http://schemas.microsoft.com/office/drawing/2014/main" id="{3A307623-9A72-FFE8-5F9C-98381AE950B7}"/>
              </a:ext>
            </a:extLst>
          </p:cNvPr>
          <p:cNvSpPr txBox="1"/>
          <p:nvPr/>
        </p:nvSpPr>
        <p:spPr>
          <a:xfrm>
            <a:off x="755932" y="495300"/>
            <a:ext cx="14712667" cy="1077218"/>
          </a:xfrm>
          <a:prstGeom prst="rect">
            <a:avLst/>
          </a:prstGeom>
        </p:spPr>
        <p:txBody>
          <a:bodyPr wrap="square" lIns="0" tIns="0" rIns="0" bIns="0" rtlCol="0" anchor="t">
            <a:spAutoFit/>
          </a:bodyPr>
          <a:lstStyle/>
          <a:p>
            <a:pPr algn="ctr">
              <a:lnSpc>
                <a:spcPts val="8400"/>
              </a:lnSpc>
            </a:pPr>
            <a:r>
              <a:rPr lang="en-US" sz="7200" spc="400" dirty="0">
                <a:solidFill>
                  <a:srgbClr val="002060"/>
                </a:solidFill>
                <a:latin typeface="Open Sans Bold"/>
              </a:rPr>
              <a:t>Example of Research Results</a:t>
            </a:r>
          </a:p>
        </p:txBody>
      </p:sp>
    </p:spTree>
    <p:extLst>
      <p:ext uri="{BB962C8B-B14F-4D97-AF65-F5344CB8AC3E}">
        <p14:creationId xmlns:p14="http://schemas.microsoft.com/office/powerpoint/2010/main" val="413083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3BDE01-3268-9E81-7EB1-E03D9D677CFE}"/>
              </a:ext>
            </a:extLst>
          </p:cNvPr>
          <p:cNvSpPr txBox="1"/>
          <p:nvPr/>
        </p:nvSpPr>
        <p:spPr>
          <a:xfrm>
            <a:off x="2514600" y="3009900"/>
            <a:ext cx="10439400" cy="5878532"/>
          </a:xfrm>
          <a:prstGeom prst="rect">
            <a:avLst/>
          </a:prstGeom>
          <a:solidFill>
            <a:srgbClr val="FFFFCC"/>
          </a:solidFill>
        </p:spPr>
        <p:txBody>
          <a:bodyPr wrap="square" rtlCol="0">
            <a:spAutoFit/>
          </a:bodyPr>
          <a:lstStyle/>
          <a:p>
            <a:pPr algn="ctr"/>
            <a:endParaRPr lang="en-US" sz="4000" dirty="0"/>
          </a:p>
          <a:p>
            <a:pPr algn="ctr"/>
            <a:endParaRPr lang="en-US" sz="4000" dirty="0"/>
          </a:p>
          <a:p>
            <a:pPr algn="ctr"/>
            <a:r>
              <a:rPr lang="en-US" sz="4400" b="1" dirty="0"/>
              <a:t>If you want to watch these presentations ….</a:t>
            </a:r>
          </a:p>
          <a:p>
            <a:pPr algn="ctr"/>
            <a:endParaRPr lang="en-US" sz="4400" b="1" dirty="0"/>
          </a:p>
          <a:p>
            <a:pPr algn="ctr"/>
            <a:r>
              <a:rPr lang="en-US" sz="4000" b="1" dirty="0">
                <a:solidFill>
                  <a:srgbClr val="FF0000"/>
                </a:solidFill>
              </a:rPr>
              <a:t>CART has a channel on YouTube</a:t>
            </a:r>
          </a:p>
          <a:p>
            <a:pPr algn="ctr"/>
            <a:endParaRPr lang="en-US" sz="4000" dirty="0"/>
          </a:p>
          <a:p>
            <a:pPr algn="ctr"/>
            <a:r>
              <a:rPr lang="en-US" sz="4800" b="1" dirty="0">
                <a:hlinkClick r:id="rId2"/>
              </a:rPr>
              <a:t>https://www.youtube.com/@cartfund</a:t>
            </a:r>
            <a:endParaRPr lang="en-US" sz="4800" b="1" dirty="0"/>
          </a:p>
          <a:p>
            <a:pPr algn="ctr"/>
            <a:endParaRPr lang="en-US" sz="4000" dirty="0"/>
          </a:p>
          <a:p>
            <a:pPr algn="ctr"/>
            <a:endParaRPr lang="en-US" sz="4000" dirty="0"/>
          </a:p>
        </p:txBody>
      </p:sp>
      <p:pic>
        <p:nvPicPr>
          <p:cNvPr id="4" name="Picture 2">
            <a:extLst>
              <a:ext uri="{FF2B5EF4-FFF2-40B4-BE49-F238E27FC236}">
                <a16:creationId xmlns:a16="http://schemas.microsoft.com/office/drawing/2014/main" id="{D58E4428-6842-3186-C8AB-348D6D3E2F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0A757A2-F9D7-CB38-B3F6-A6149AE902A1}"/>
              </a:ext>
            </a:extLst>
          </p:cNvPr>
          <p:cNvPicPr>
            <a:picLocks noChangeAspect="1"/>
          </p:cNvPicPr>
          <p:nvPr/>
        </p:nvPicPr>
        <p:blipFill rotWithShape="1">
          <a:blip r:embed="rId4"/>
          <a:srcRect b="42867"/>
          <a:stretch/>
        </p:blipFill>
        <p:spPr>
          <a:xfrm>
            <a:off x="38939" y="108227"/>
            <a:ext cx="14193747" cy="2527492"/>
          </a:xfrm>
          <a:prstGeom prst="rect">
            <a:avLst/>
          </a:prstGeom>
          <a:solidFill>
            <a:schemeClr val="accent5"/>
          </a:solidFill>
          <a:effectLst>
            <a:softEdge rad="88900"/>
          </a:effectLst>
        </p:spPr>
      </p:pic>
      <p:sp>
        <p:nvSpPr>
          <p:cNvPr id="6" name="TextBox 3">
            <a:extLst>
              <a:ext uri="{FF2B5EF4-FFF2-40B4-BE49-F238E27FC236}">
                <a16:creationId xmlns:a16="http://schemas.microsoft.com/office/drawing/2014/main" id="{E8206DEE-8AF5-52F3-EE47-09212EE7635A}"/>
              </a:ext>
            </a:extLst>
          </p:cNvPr>
          <p:cNvSpPr txBox="1"/>
          <p:nvPr/>
        </p:nvSpPr>
        <p:spPr>
          <a:xfrm>
            <a:off x="592886" y="727224"/>
            <a:ext cx="13639800" cy="1077218"/>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Open Sans Bold"/>
              </a:rPr>
              <a:t>To see more:</a:t>
            </a:r>
          </a:p>
        </p:txBody>
      </p:sp>
    </p:spTree>
    <p:extLst>
      <p:ext uri="{BB962C8B-B14F-4D97-AF65-F5344CB8AC3E}">
        <p14:creationId xmlns:p14="http://schemas.microsoft.com/office/powerpoint/2010/main" val="310930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pic>
        <p:nvPicPr>
          <p:cNvPr id="7" name="Picture 6" descr="A book with a picture of a baby&#10;&#10;Description automatically generated">
            <a:extLst>
              <a:ext uri="{FF2B5EF4-FFF2-40B4-BE49-F238E27FC236}">
                <a16:creationId xmlns:a16="http://schemas.microsoft.com/office/drawing/2014/main" id="{0503657A-D4E1-2C2A-CFE5-40F226EED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293585" y="2349399"/>
            <a:ext cx="5892915" cy="4419687"/>
          </a:xfrm>
          <a:prstGeom prst="rect">
            <a:avLst/>
          </a:prstGeom>
        </p:spPr>
      </p:pic>
      <p:pic>
        <p:nvPicPr>
          <p:cNvPr id="8" name="Picture 9">
            <a:extLst>
              <a:ext uri="{FF2B5EF4-FFF2-40B4-BE49-F238E27FC236}">
                <a16:creationId xmlns:a16="http://schemas.microsoft.com/office/drawing/2014/main" id="{88E7E999-6554-AC57-C72F-59013F849562}"/>
              </a:ext>
            </a:extLst>
          </p:cNvPr>
          <p:cNvPicPr>
            <a:picLocks noChangeAspect="1"/>
          </p:cNvPicPr>
          <p:nvPr/>
        </p:nvPicPr>
        <p:blipFill rotWithShape="1">
          <a:blip r:embed="rId4"/>
          <a:srcRect l="19109" t="5942" r="25552" b="9542"/>
          <a:stretch/>
        </p:blipFill>
        <p:spPr>
          <a:xfrm>
            <a:off x="0" y="-114300"/>
            <a:ext cx="4642922" cy="4724400"/>
          </a:xfrm>
          <a:prstGeom prst="rect">
            <a:avLst/>
          </a:prstGeom>
        </p:spPr>
      </p:pic>
      <p:sp>
        <p:nvSpPr>
          <p:cNvPr id="9" name="TextBox 10">
            <a:extLst>
              <a:ext uri="{FF2B5EF4-FFF2-40B4-BE49-F238E27FC236}">
                <a16:creationId xmlns:a16="http://schemas.microsoft.com/office/drawing/2014/main" id="{3A55A6B9-C8C5-4FC2-0331-E864B9C298E6}"/>
              </a:ext>
            </a:extLst>
          </p:cNvPr>
          <p:cNvSpPr txBox="1"/>
          <p:nvPr/>
        </p:nvSpPr>
        <p:spPr>
          <a:xfrm>
            <a:off x="375861" y="4991100"/>
            <a:ext cx="11135482" cy="4308872"/>
          </a:xfrm>
          <a:prstGeom prst="rect">
            <a:avLst/>
          </a:prstGeom>
          <a:solidFill>
            <a:srgbClr val="FFFFCC"/>
          </a:solidFill>
          <a:ln>
            <a:solidFill>
              <a:schemeClr val="tx1"/>
            </a:solidFill>
          </a:ln>
        </p:spPr>
        <p:txBody>
          <a:bodyPr wrap="square" lIns="0" tIns="0" rIns="0" bIns="0" rtlCol="0" anchor="t">
            <a:spAutoFit/>
          </a:bodyPr>
          <a:lstStyle/>
          <a:p>
            <a:pPr marL="647703" lvl="1" indent="-323852">
              <a:lnSpc>
                <a:spcPts val="4200"/>
              </a:lnSpc>
              <a:buFont typeface="Arial"/>
              <a:buChar char="•"/>
            </a:pPr>
            <a:r>
              <a:rPr lang="en-US" sz="4400" spc="300" dirty="0">
                <a:solidFill>
                  <a:srgbClr val="0C3C7C"/>
                </a:solidFill>
                <a:latin typeface="Open Sans Bold Bold"/>
              </a:rPr>
              <a:t>Cover of Rotary Magazine </a:t>
            </a:r>
          </a:p>
          <a:p>
            <a:pPr marL="323851" lvl="1">
              <a:lnSpc>
                <a:spcPts val="4200"/>
              </a:lnSpc>
            </a:pPr>
            <a:r>
              <a:rPr lang="en-US" sz="4400" spc="300" dirty="0">
                <a:solidFill>
                  <a:srgbClr val="0C3C7C"/>
                </a:solidFill>
                <a:latin typeface="Open Sans Bold Bold"/>
              </a:rPr>
              <a:t>   (May 2023)</a:t>
            </a:r>
          </a:p>
          <a:p>
            <a:pPr marL="647703" lvl="1" indent="-323852">
              <a:lnSpc>
                <a:spcPts val="4200"/>
              </a:lnSpc>
              <a:buFont typeface="Arial"/>
              <a:buChar char="•"/>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Largest gift to CART - $1 Million Dollars from Rotarian in NC</a:t>
            </a:r>
          </a:p>
          <a:p>
            <a:pPr marL="647703" lvl="1" indent="-323852">
              <a:lnSpc>
                <a:spcPts val="4200"/>
              </a:lnSpc>
              <a:buFont typeface="Arial"/>
              <a:buChar char="•"/>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Record fundraising exceeded $2 million dollars in 2022-23</a:t>
            </a:r>
          </a:p>
        </p:txBody>
      </p:sp>
      <p:pic>
        <p:nvPicPr>
          <p:cNvPr id="6" name="Picture 2">
            <a:extLst>
              <a:ext uri="{FF2B5EF4-FFF2-40B4-BE49-F238E27FC236}">
                <a16:creationId xmlns:a16="http://schemas.microsoft.com/office/drawing/2014/main" id="{FC0C5788-1FE1-709A-CED1-EA448EC30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00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pic>
        <p:nvPicPr>
          <p:cNvPr id="7" name="Picture 9">
            <a:extLst>
              <a:ext uri="{FF2B5EF4-FFF2-40B4-BE49-F238E27FC236}">
                <a16:creationId xmlns:a16="http://schemas.microsoft.com/office/drawing/2014/main" id="{37124AE5-7035-413F-2203-B379F7F2826A}"/>
              </a:ext>
            </a:extLst>
          </p:cNvPr>
          <p:cNvPicPr>
            <a:picLocks noChangeAspect="1"/>
          </p:cNvPicPr>
          <p:nvPr/>
        </p:nvPicPr>
        <p:blipFill rotWithShape="1">
          <a:blip r:embed="rId3"/>
          <a:srcRect l="32322" t="25097" r="22611" b="11747"/>
          <a:stretch/>
        </p:blipFill>
        <p:spPr>
          <a:xfrm>
            <a:off x="1219200" y="-114300"/>
            <a:ext cx="4518309" cy="4218749"/>
          </a:xfrm>
          <a:prstGeom prst="rect">
            <a:avLst/>
          </a:prstGeom>
        </p:spPr>
      </p:pic>
      <p:sp>
        <p:nvSpPr>
          <p:cNvPr id="9" name="TextBox 10">
            <a:extLst>
              <a:ext uri="{FF2B5EF4-FFF2-40B4-BE49-F238E27FC236}">
                <a16:creationId xmlns:a16="http://schemas.microsoft.com/office/drawing/2014/main" id="{110E1642-1C2B-0C1A-1C34-838D1AE2CE7F}"/>
              </a:ext>
            </a:extLst>
          </p:cNvPr>
          <p:cNvSpPr txBox="1"/>
          <p:nvPr/>
        </p:nvSpPr>
        <p:spPr>
          <a:xfrm>
            <a:off x="228600" y="4104450"/>
            <a:ext cx="10667999" cy="4858510"/>
          </a:xfrm>
          <a:prstGeom prst="rect">
            <a:avLst/>
          </a:prstGeom>
          <a:solidFill>
            <a:srgbClr val="FFFFCC"/>
          </a:solidFill>
          <a:ln>
            <a:solidFill>
              <a:schemeClr val="tx1"/>
            </a:solidFill>
          </a:ln>
        </p:spPr>
        <p:txBody>
          <a:bodyPr wrap="square" lIns="0" tIns="0" rIns="0" bIns="0" rtlCol="0" anchor="t">
            <a:spAutoFit/>
          </a:bodyPr>
          <a:lstStyle/>
          <a:p>
            <a:pPr marL="647703" lvl="1" indent="-323852">
              <a:lnSpc>
                <a:spcPts val="4200"/>
              </a:lnSpc>
              <a:buFont typeface="Arial"/>
              <a:buChar char="•"/>
            </a:pPr>
            <a:r>
              <a:rPr lang="en-US" sz="4400" b="1" spc="300" dirty="0">
                <a:solidFill>
                  <a:srgbClr val="0C3C7C"/>
                </a:solidFill>
                <a:latin typeface="Open Sans Bold Bold" panose="020B0604020202020204" charset="0"/>
                <a:ea typeface="Open Sans Bold Bold" panose="020B0604020202020204" charset="0"/>
                <a:cs typeface="Open Sans Bold Bold" panose="020B0604020202020204" charset="0"/>
              </a:rPr>
              <a:t>Expand the r</a:t>
            </a:r>
            <a:r>
              <a:rPr lang="en-US" sz="4400" b="1" spc="300" dirty="0">
                <a:solidFill>
                  <a:srgbClr val="0C3C7C"/>
                </a:solidFill>
                <a:latin typeface="Open Sans Bold Bold"/>
              </a:rPr>
              <a:t>ecurring </a:t>
            </a:r>
            <a:r>
              <a:rPr lang="en-US" sz="4400" spc="300" dirty="0">
                <a:solidFill>
                  <a:srgbClr val="0C3C7C"/>
                </a:solidFill>
                <a:latin typeface="Open Sans Bold Bold"/>
              </a:rPr>
              <a:t>giving program</a:t>
            </a:r>
          </a:p>
          <a:p>
            <a:pPr marL="323851" lvl="1">
              <a:lnSpc>
                <a:spcPts val="4200"/>
              </a:lnSpc>
            </a:pPr>
            <a:r>
              <a:rPr lang="en-US" sz="4400" spc="300" dirty="0">
                <a:solidFill>
                  <a:srgbClr val="0C3C7C"/>
                </a:solidFill>
                <a:latin typeface="Open Sans Bold Bold"/>
              </a:rPr>
              <a:t> “Roger Ackerman Circle” </a:t>
            </a:r>
          </a:p>
          <a:p>
            <a:pPr marL="323851" lvl="1">
              <a:lnSpc>
                <a:spcPts val="4200"/>
              </a:lnSpc>
            </a:pPr>
            <a:r>
              <a:rPr lang="en-US" sz="4400" spc="300" dirty="0">
                <a:solidFill>
                  <a:srgbClr val="0C3C7C"/>
                </a:solidFill>
                <a:latin typeface="Open Sans Bold Bold"/>
              </a:rPr>
              <a:t>  (limited edition lapel pin)</a:t>
            </a:r>
          </a:p>
          <a:p>
            <a:pPr marL="647703" lvl="1" indent="-323852">
              <a:lnSpc>
                <a:spcPts val="4200"/>
              </a:lnSpc>
              <a:buFont typeface="Arial"/>
              <a:buChar char="•"/>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Planned giving opportunities</a:t>
            </a:r>
          </a:p>
          <a:p>
            <a:pPr marL="647703" lvl="1" indent="-323852">
              <a:lnSpc>
                <a:spcPts val="4200"/>
              </a:lnSpc>
              <a:buFont typeface="Arial"/>
              <a:buChar char="•"/>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Sponsorship opportunities for TRAC</a:t>
            </a:r>
          </a:p>
        </p:txBody>
      </p:sp>
      <p:pic>
        <p:nvPicPr>
          <p:cNvPr id="11" name="Picture 10" descr="Text&#10;&#10;Description automatically generated">
            <a:extLst>
              <a:ext uri="{FF2B5EF4-FFF2-40B4-BE49-F238E27FC236}">
                <a16:creationId xmlns:a16="http://schemas.microsoft.com/office/drawing/2014/main" id="{B1919454-BC8C-1AC2-3AAE-D0B18B6934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61" t="10809" r="7960" b="11357"/>
          <a:stretch/>
        </p:blipFill>
        <p:spPr>
          <a:xfrm>
            <a:off x="10557908" y="2933700"/>
            <a:ext cx="3339325" cy="2743200"/>
          </a:xfrm>
          <a:prstGeom prst="rect">
            <a:avLst/>
          </a:prstGeom>
        </p:spPr>
      </p:pic>
      <p:pic>
        <p:nvPicPr>
          <p:cNvPr id="6" name="Picture 2">
            <a:extLst>
              <a:ext uri="{FF2B5EF4-FFF2-40B4-BE49-F238E27FC236}">
                <a16:creationId xmlns:a16="http://schemas.microsoft.com/office/drawing/2014/main" id="{C1303B47-6387-5623-0974-720280F90C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5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B5BE6-5DFC-EDD2-D46C-560C623D68C8}"/>
              </a:ext>
            </a:extLst>
          </p:cNvPr>
          <p:cNvSpPr txBox="1"/>
          <p:nvPr/>
        </p:nvSpPr>
        <p:spPr>
          <a:xfrm>
            <a:off x="1874152" y="3848100"/>
            <a:ext cx="13182600" cy="6001643"/>
          </a:xfrm>
          <a:prstGeom prst="rect">
            <a:avLst/>
          </a:prstGeom>
          <a:solidFill>
            <a:srgbClr val="FFFFCC"/>
          </a:solidFill>
          <a:ln>
            <a:solidFill>
              <a:schemeClr val="tx1"/>
            </a:solidFill>
          </a:ln>
        </p:spPr>
        <p:txBody>
          <a:bodyPr wrap="square" rtlCol="0">
            <a:spAutoFit/>
          </a:bodyPr>
          <a:lstStyle/>
          <a:p>
            <a:pPr marL="571500" indent="-571500">
              <a:buFont typeface="Arial" panose="020B0604020202020204" pitchFamily="34" charset="0"/>
              <a:buChar char="•"/>
            </a:pPr>
            <a:endParaRPr lang="en-US" sz="6000" dirty="0"/>
          </a:p>
          <a:p>
            <a:pPr marL="1028700" lvl="1" indent="-571500">
              <a:buFont typeface="Arial" panose="020B0604020202020204" pitchFamily="34" charset="0"/>
              <a:buChar char="•"/>
            </a:pPr>
            <a:r>
              <a:rPr lang="en-US" sz="6600" b="1" dirty="0"/>
              <a:t>CART Chair and co-chair</a:t>
            </a:r>
          </a:p>
          <a:p>
            <a:pPr marL="1028700" lvl="1" indent="-571500">
              <a:buFont typeface="Arial" panose="020B0604020202020204" pitchFamily="34" charset="0"/>
              <a:buChar char="•"/>
            </a:pPr>
            <a:r>
              <a:rPr lang="en-US" sz="6600" b="1" dirty="0"/>
              <a:t>We ask at every meeting</a:t>
            </a:r>
          </a:p>
          <a:p>
            <a:pPr marL="1028700" lvl="1" indent="-571500">
              <a:buFont typeface="Arial" panose="020B0604020202020204" pitchFamily="34" charset="0"/>
              <a:buChar char="•"/>
            </a:pPr>
            <a:r>
              <a:rPr lang="en-US" sz="6600" b="1" dirty="0"/>
              <a:t>Regular reports</a:t>
            </a:r>
          </a:p>
          <a:p>
            <a:pPr marL="1028700" lvl="1" indent="-571500">
              <a:buFont typeface="Arial" panose="020B0604020202020204" pitchFamily="34" charset="0"/>
              <a:buChar char="•"/>
            </a:pPr>
            <a:r>
              <a:rPr lang="en-US" sz="6600" b="1" dirty="0"/>
              <a:t>Weekly “match” by a volunteer</a:t>
            </a:r>
          </a:p>
          <a:p>
            <a:pPr marL="571500" indent="-571500">
              <a:buFont typeface="Arial" panose="020B0604020202020204" pitchFamily="34" charset="0"/>
              <a:buChar char="•"/>
            </a:pPr>
            <a:endParaRPr lang="en-US" sz="6000" dirty="0"/>
          </a:p>
        </p:txBody>
      </p:sp>
      <p:pic>
        <p:nvPicPr>
          <p:cNvPr id="3" name="Picture 6">
            <a:extLst>
              <a:ext uri="{FF2B5EF4-FFF2-40B4-BE49-F238E27FC236}">
                <a16:creationId xmlns:a16="http://schemas.microsoft.com/office/drawing/2014/main" id="{AD3BDD92-3D71-59C6-4007-3996F3DEA8F9}"/>
              </a:ext>
            </a:extLst>
          </p:cNvPr>
          <p:cNvPicPr>
            <a:picLocks noChangeAspect="1"/>
          </p:cNvPicPr>
          <p:nvPr/>
        </p:nvPicPr>
        <p:blipFill rotWithShape="1">
          <a:blip r:embed="rId2"/>
          <a:srcRect b="42867"/>
          <a:stretch/>
        </p:blipFill>
        <p:spPr>
          <a:xfrm>
            <a:off x="1146507" y="190500"/>
            <a:ext cx="15772914" cy="3213330"/>
          </a:xfrm>
          <a:prstGeom prst="rect">
            <a:avLst/>
          </a:prstGeom>
          <a:solidFill>
            <a:schemeClr val="accent5"/>
          </a:solidFill>
          <a:effectLst>
            <a:softEdge rad="88900"/>
          </a:effectLst>
        </p:spPr>
      </p:pic>
      <p:sp>
        <p:nvSpPr>
          <p:cNvPr id="4" name="TextBox 3">
            <a:extLst>
              <a:ext uri="{FF2B5EF4-FFF2-40B4-BE49-F238E27FC236}">
                <a16:creationId xmlns:a16="http://schemas.microsoft.com/office/drawing/2014/main" id="{8CF9C4DE-B9AD-0E50-B937-30582C3A2EE2}"/>
              </a:ext>
            </a:extLst>
          </p:cNvPr>
          <p:cNvSpPr txBox="1"/>
          <p:nvPr/>
        </p:nvSpPr>
        <p:spPr>
          <a:xfrm>
            <a:off x="1368579" y="993467"/>
            <a:ext cx="14193747" cy="2154436"/>
          </a:xfrm>
          <a:prstGeom prst="rect">
            <a:avLst/>
          </a:prstGeom>
        </p:spPr>
        <p:txBody>
          <a:bodyPr wrap="square" lIns="0" tIns="0" rIns="0" bIns="0" rtlCol="0" anchor="t">
            <a:spAutoFit/>
          </a:bodyPr>
          <a:lstStyle/>
          <a:p>
            <a:pPr algn="ctr">
              <a:lnSpc>
                <a:spcPts val="8400"/>
              </a:lnSpc>
            </a:pPr>
            <a:r>
              <a:rPr lang="en-US" sz="7200" spc="400" dirty="0">
                <a:solidFill>
                  <a:srgbClr val="002060"/>
                </a:solidFill>
                <a:latin typeface="Open Sans Bold"/>
              </a:rPr>
              <a:t>Salisbury Rotary Approach</a:t>
            </a:r>
          </a:p>
          <a:p>
            <a:pPr algn="ctr">
              <a:lnSpc>
                <a:spcPts val="8400"/>
              </a:lnSpc>
            </a:pPr>
            <a:endParaRPr lang="en-US" sz="8000" spc="400" dirty="0">
              <a:solidFill>
                <a:srgbClr val="002060"/>
              </a:solidFill>
              <a:latin typeface="Open Sans Bold"/>
            </a:endParaRPr>
          </a:p>
        </p:txBody>
      </p:sp>
      <p:pic>
        <p:nvPicPr>
          <p:cNvPr id="6" name="Picture 2">
            <a:extLst>
              <a:ext uri="{FF2B5EF4-FFF2-40B4-BE49-F238E27FC236}">
                <a16:creationId xmlns:a16="http://schemas.microsoft.com/office/drawing/2014/main" id="{5521B888-073B-A617-3D7A-FA078A3E55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6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72A86258-04C3-EF5C-82F6-464DA3885C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5" name="Group 5"/>
          <p:cNvGrpSpPr/>
          <p:nvPr/>
        </p:nvGrpSpPr>
        <p:grpSpPr>
          <a:xfrm rot="2700000">
            <a:off x="15361560" y="2217060"/>
            <a:ext cx="5852880" cy="585288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sp>
        <p:nvSpPr>
          <p:cNvPr id="7" name="TextBox 7"/>
          <p:cNvSpPr txBox="1"/>
          <p:nvPr/>
        </p:nvSpPr>
        <p:spPr>
          <a:xfrm>
            <a:off x="1028700" y="1057275"/>
            <a:ext cx="9135755" cy="1095172"/>
          </a:xfrm>
          <a:prstGeom prst="rect">
            <a:avLst/>
          </a:prstGeom>
        </p:spPr>
        <p:txBody>
          <a:bodyPr lIns="0" tIns="0" rIns="0" bIns="0" rtlCol="0" anchor="t">
            <a:spAutoFit/>
          </a:bodyPr>
          <a:lstStyle/>
          <a:p>
            <a:pPr algn="ctr">
              <a:lnSpc>
                <a:spcPts val="8400"/>
              </a:lnSpc>
            </a:pPr>
            <a:r>
              <a:rPr lang="en-US" sz="8000" spc="400" dirty="0">
                <a:solidFill>
                  <a:srgbClr val="002060"/>
                </a:solidFill>
                <a:latin typeface="Poppins ExtraBold"/>
              </a:rPr>
              <a:t>ABOUT CART</a:t>
            </a:r>
          </a:p>
        </p:txBody>
      </p:sp>
      <p:sp>
        <p:nvSpPr>
          <p:cNvPr id="8" name="TextBox 8"/>
          <p:cNvSpPr txBox="1"/>
          <p:nvPr/>
        </p:nvSpPr>
        <p:spPr>
          <a:xfrm>
            <a:off x="546905" y="4076700"/>
            <a:ext cx="13567847" cy="5924699"/>
          </a:xfrm>
          <a:prstGeom prst="rect">
            <a:avLst/>
          </a:prstGeom>
          <a:solidFill>
            <a:srgbClr val="FFFFCC"/>
          </a:solidFill>
          <a:ln>
            <a:solidFill>
              <a:schemeClr val="tx1"/>
            </a:solidFill>
          </a:ln>
        </p:spPr>
        <p:txBody>
          <a:bodyPr lIns="0" tIns="0" rIns="0" bIns="0" rtlCol="0" anchor="t">
            <a:spAutoFit/>
          </a:bodyPr>
          <a:lstStyle/>
          <a:p>
            <a:pPr marL="647703" lvl="1" indent="-323852">
              <a:lnSpc>
                <a:spcPts val="4200"/>
              </a:lnSpc>
              <a:buFont typeface="Arial"/>
              <a:buChar char="•"/>
            </a:pPr>
            <a:r>
              <a:rPr lang="en-US" sz="3600" b="1" spc="300" dirty="0">
                <a:solidFill>
                  <a:srgbClr val="0C3C7C"/>
                </a:solidFill>
                <a:latin typeface="Open Sans Bold"/>
              </a:rPr>
              <a:t>Founded in 1995 by Roger Ackerman (Rotary Club of Sumter, SC in District 7770)</a:t>
            </a:r>
            <a:br>
              <a:rPr lang="en-US" sz="3600" b="1" spc="300" dirty="0">
                <a:solidFill>
                  <a:srgbClr val="0C3C7C"/>
                </a:solidFill>
                <a:latin typeface="Open Sans Bold"/>
              </a:rPr>
            </a:br>
            <a:endParaRPr lang="en-US" sz="3600" b="1" spc="300" dirty="0">
              <a:solidFill>
                <a:srgbClr val="0C3C7C"/>
              </a:solidFill>
              <a:latin typeface="Open Sans Bold"/>
            </a:endParaRPr>
          </a:p>
          <a:p>
            <a:pPr marL="647703" lvl="1" indent="-323852">
              <a:lnSpc>
                <a:spcPts val="4200"/>
              </a:lnSpc>
              <a:buFont typeface="Arial"/>
              <a:buChar char="•"/>
            </a:pPr>
            <a:r>
              <a:rPr lang="en-US" sz="3600" b="1" spc="300" dirty="0">
                <a:solidFill>
                  <a:srgbClr val="0C3C7C"/>
                </a:solidFill>
                <a:latin typeface="Open Sans Bold"/>
              </a:rPr>
              <a:t>501(c)3 non-profit organization registered in state of SC</a:t>
            </a:r>
          </a:p>
          <a:p>
            <a:pPr marL="1104903" lvl="2" indent="-323852">
              <a:lnSpc>
                <a:spcPts val="4200"/>
              </a:lnSpc>
              <a:buFont typeface="Arial"/>
              <a:buChar char="•"/>
            </a:pPr>
            <a:r>
              <a:rPr lang="en-US" sz="3600" b="1" spc="300" dirty="0">
                <a:solidFill>
                  <a:srgbClr val="0C3C7C"/>
                </a:solidFill>
                <a:latin typeface="Open Sans Bold"/>
              </a:rPr>
              <a:t>Has its own Board of Directors</a:t>
            </a:r>
          </a:p>
          <a:p>
            <a:pPr marL="1104903" lvl="2" indent="-323852">
              <a:lnSpc>
                <a:spcPts val="4200"/>
              </a:lnSpc>
              <a:buFont typeface="Arial"/>
              <a:buChar char="•"/>
            </a:pPr>
            <a:r>
              <a:rPr lang="en-US" sz="3600" b="1" spc="300" dirty="0">
                <a:solidFill>
                  <a:srgbClr val="FF0000"/>
                </a:solidFill>
                <a:latin typeface="Open Sans Bold"/>
              </a:rPr>
              <a:t>NOT A ROTARY INTERNATIONAL PARTNER</a:t>
            </a:r>
          </a:p>
          <a:p>
            <a:pPr marL="1104903" lvl="2" indent="-323852">
              <a:lnSpc>
                <a:spcPts val="4200"/>
              </a:lnSpc>
              <a:buFont typeface="Arial"/>
              <a:buChar char="•"/>
            </a:pPr>
            <a:r>
              <a:rPr lang="en-US" sz="3600" b="1" spc="300" dirty="0">
                <a:latin typeface="Open Sans Bold"/>
              </a:rPr>
              <a:t>Can be a District or Club partner</a:t>
            </a:r>
            <a:br>
              <a:rPr lang="en-US" sz="3600" b="1" spc="300" dirty="0">
                <a:solidFill>
                  <a:srgbClr val="0C3C7C"/>
                </a:solidFill>
                <a:latin typeface="Open Sans Bold"/>
              </a:rPr>
            </a:br>
            <a:endParaRPr lang="en-US" sz="3600" b="1" spc="300" dirty="0">
              <a:solidFill>
                <a:srgbClr val="0C3C7C"/>
              </a:solidFill>
              <a:latin typeface="Open Sans Bold"/>
            </a:endParaRPr>
          </a:p>
          <a:p>
            <a:pPr marL="647703" lvl="1" indent="-323852">
              <a:lnSpc>
                <a:spcPts val="4200"/>
              </a:lnSpc>
              <a:buFont typeface="Arial"/>
              <a:buChar char="•"/>
            </a:pPr>
            <a:r>
              <a:rPr lang="en-US" sz="3600" b="1" spc="300" dirty="0">
                <a:solidFill>
                  <a:srgbClr val="0C3C7C"/>
                </a:solidFill>
                <a:latin typeface="Open Sans Bold"/>
              </a:rPr>
              <a:t>Supported by more than </a:t>
            </a:r>
            <a:r>
              <a:rPr lang="en-US" sz="3600" b="1" spc="300" dirty="0">
                <a:solidFill>
                  <a:srgbClr val="FF0000"/>
                </a:solidFill>
                <a:latin typeface="Open Sans Bold"/>
              </a:rPr>
              <a:t>500 Rotary Clubs </a:t>
            </a:r>
            <a:r>
              <a:rPr lang="en-US" sz="3600" b="1" spc="300" dirty="0">
                <a:solidFill>
                  <a:srgbClr val="0C3C7C"/>
                </a:solidFill>
                <a:latin typeface="Open Sans Bold"/>
              </a:rPr>
              <a:t>&amp; </a:t>
            </a:r>
            <a:r>
              <a:rPr lang="en-US" sz="3600" b="1" spc="300" dirty="0">
                <a:solidFill>
                  <a:srgbClr val="FF0000"/>
                </a:solidFill>
                <a:latin typeface="Open Sans Bold"/>
              </a:rPr>
              <a:t>31 Rotary Districts </a:t>
            </a:r>
            <a:r>
              <a:rPr lang="en-US" sz="3600" b="1" spc="300" dirty="0">
                <a:solidFill>
                  <a:srgbClr val="0C3C7C"/>
                </a:solidFill>
                <a:latin typeface="Open Sans Bold"/>
              </a:rPr>
              <a:t>in 2022-23</a:t>
            </a:r>
            <a:endParaRPr lang="en-US" sz="3000" spc="300" dirty="0">
              <a:solidFill>
                <a:srgbClr val="0C3C7C"/>
              </a:solidFill>
              <a:latin typeface="Open Sans Bold"/>
            </a:endParaRPr>
          </a:p>
        </p:txBody>
      </p:sp>
      <p:pic>
        <p:nvPicPr>
          <p:cNvPr id="4098" name="Picture 2">
            <a:extLst>
              <a:ext uri="{FF2B5EF4-FFF2-40B4-BE49-F238E27FC236}">
                <a16:creationId xmlns:a16="http://schemas.microsoft.com/office/drawing/2014/main" id="{749716C6-7C41-2D4A-DE0C-505D89DD5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49388" y="8470449"/>
            <a:ext cx="3871912" cy="1568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sp>
        <p:nvSpPr>
          <p:cNvPr id="6" name="TextBox 10">
            <a:extLst>
              <a:ext uri="{FF2B5EF4-FFF2-40B4-BE49-F238E27FC236}">
                <a16:creationId xmlns:a16="http://schemas.microsoft.com/office/drawing/2014/main" id="{D580BA7D-009D-58DC-23CF-754ED82FBB40}"/>
              </a:ext>
            </a:extLst>
          </p:cNvPr>
          <p:cNvSpPr txBox="1"/>
          <p:nvPr/>
        </p:nvSpPr>
        <p:spPr>
          <a:xfrm>
            <a:off x="381000" y="2933853"/>
            <a:ext cx="14193747" cy="6474336"/>
          </a:xfrm>
          <a:prstGeom prst="rect">
            <a:avLst/>
          </a:prstGeom>
          <a:solidFill>
            <a:srgbClr val="FFFFCC"/>
          </a:solidFill>
          <a:ln>
            <a:solidFill>
              <a:schemeClr val="tx1"/>
            </a:solidFill>
          </a:ln>
        </p:spPr>
        <p:txBody>
          <a:bodyPr wrap="square" lIns="0" tIns="0" rIns="0" bIns="0" rtlCol="0" anchor="t">
            <a:spAutoFit/>
          </a:bodyPr>
          <a:lstStyle/>
          <a:p>
            <a:pPr marL="647703" lvl="1" indent="-323852">
              <a:lnSpc>
                <a:spcPts val="4200"/>
              </a:lnSpc>
              <a:buFont typeface="Arial"/>
              <a:buChar char="•"/>
            </a:pPr>
            <a:r>
              <a:rPr lang="en-US" sz="4400" spc="300" dirty="0">
                <a:solidFill>
                  <a:srgbClr val="0C3C7C"/>
                </a:solidFill>
                <a:latin typeface="Open Sans Bold Bold"/>
              </a:rPr>
              <a:t>Online donor portal (</a:t>
            </a:r>
            <a:r>
              <a:rPr lang="en-US" sz="4400" spc="300" dirty="0">
                <a:solidFill>
                  <a:srgbClr val="0C3C7C"/>
                </a:solidFill>
                <a:latin typeface="Open Sans Bold Bold"/>
                <a:hlinkClick r:id="rId3"/>
              </a:rPr>
              <a:t>www.mycartfund.org</a:t>
            </a:r>
            <a:r>
              <a:rPr lang="en-US" sz="4400" spc="300" dirty="0">
                <a:solidFill>
                  <a:srgbClr val="0C3C7C"/>
                </a:solidFill>
                <a:latin typeface="Open Sans Bold Bold"/>
              </a:rPr>
              <a:t>)</a:t>
            </a:r>
          </a:p>
          <a:p>
            <a:pPr marL="1104903" lvl="2" indent="-323852">
              <a:lnSpc>
                <a:spcPts val="4200"/>
              </a:lnSpc>
              <a:buFont typeface="Arial"/>
              <a:buChar char="•"/>
            </a:pPr>
            <a:r>
              <a:rPr lang="en-US" sz="4400" spc="300" dirty="0">
                <a:solidFill>
                  <a:srgbClr val="0C3C7C"/>
                </a:solidFill>
                <a:latin typeface="Open Sans Bold Bold"/>
              </a:rPr>
              <a:t>For individuals, Rotary Clubs &amp; Districts (</a:t>
            </a:r>
            <a:r>
              <a:rPr lang="en-US" sz="4400" spc="300" dirty="0" err="1">
                <a:solidFill>
                  <a:srgbClr val="0C3C7C"/>
                </a:solidFill>
                <a:latin typeface="Open Sans Bold Bold"/>
              </a:rPr>
              <a:t>DacDB</a:t>
            </a:r>
            <a:r>
              <a:rPr lang="en-US" sz="4400" spc="300" dirty="0">
                <a:solidFill>
                  <a:srgbClr val="0C3C7C"/>
                </a:solidFill>
                <a:latin typeface="Open Sans Bold Bold"/>
              </a:rPr>
              <a:t> login)</a:t>
            </a:r>
          </a:p>
          <a:p>
            <a:pPr>
              <a:lnSpc>
                <a:spcPts val="4200"/>
              </a:lnSpc>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FF0000"/>
                </a:solidFill>
                <a:latin typeface="Open Sans Bold Bold"/>
              </a:rPr>
              <a:t>TRAC</a:t>
            </a:r>
            <a:r>
              <a:rPr lang="en-US" sz="4400" spc="300" dirty="0">
                <a:solidFill>
                  <a:srgbClr val="0C3C7C"/>
                </a:solidFill>
                <a:latin typeface="Open Sans Bold Bold"/>
              </a:rPr>
              <a:t> – A supporting non-profit that operates CART</a:t>
            </a:r>
          </a:p>
          <a:p>
            <a:pPr marL="1104903" lvl="2" indent="-323852">
              <a:lnSpc>
                <a:spcPts val="4200"/>
              </a:lnSpc>
              <a:buFont typeface="Arial"/>
              <a:buChar char="•"/>
            </a:pPr>
            <a:r>
              <a:rPr lang="en-US" sz="4400" spc="300" dirty="0">
                <a:solidFill>
                  <a:srgbClr val="0C3C7C"/>
                </a:solidFill>
                <a:latin typeface="Open Sans Bold Bold"/>
              </a:rPr>
              <a:t>Raises funds separately</a:t>
            </a:r>
          </a:p>
          <a:p>
            <a:pPr marL="1104903" lvl="2" indent="-323852">
              <a:lnSpc>
                <a:spcPts val="4200"/>
              </a:lnSpc>
              <a:buFont typeface="Arial"/>
              <a:buChar char="•"/>
            </a:pPr>
            <a:r>
              <a:rPr lang="en-US" sz="4400" spc="300" dirty="0">
                <a:solidFill>
                  <a:srgbClr val="FF0000"/>
                </a:solidFill>
                <a:latin typeface="Open Sans Bold Bold"/>
              </a:rPr>
              <a:t>So 100% of CART goes to research</a:t>
            </a:r>
          </a:p>
          <a:p>
            <a:pPr>
              <a:lnSpc>
                <a:spcPts val="4200"/>
              </a:lnSpc>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New website &amp; branding/collateral materials </a:t>
            </a:r>
            <a:r>
              <a:rPr lang="en-US" sz="3000" spc="300" dirty="0">
                <a:solidFill>
                  <a:srgbClr val="0C3C7C"/>
                </a:solidFill>
                <a:latin typeface="Open Sans Bold Bold"/>
              </a:rPr>
              <a:t>(www.cartfund.org)</a:t>
            </a:r>
          </a:p>
        </p:txBody>
      </p:sp>
      <p:sp>
        <p:nvSpPr>
          <p:cNvPr id="11" name="TextBox 7">
            <a:extLst>
              <a:ext uri="{FF2B5EF4-FFF2-40B4-BE49-F238E27FC236}">
                <a16:creationId xmlns:a16="http://schemas.microsoft.com/office/drawing/2014/main" id="{0C328499-7C13-D84E-36BB-C934242621D7}"/>
              </a:ext>
            </a:extLst>
          </p:cNvPr>
          <p:cNvSpPr txBox="1"/>
          <p:nvPr/>
        </p:nvSpPr>
        <p:spPr>
          <a:xfrm>
            <a:off x="1028700" y="1057275"/>
            <a:ext cx="9135755" cy="2172390"/>
          </a:xfrm>
          <a:prstGeom prst="rect">
            <a:avLst/>
          </a:prstGeom>
        </p:spPr>
        <p:txBody>
          <a:bodyPr lIns="0" tIns="0" rIns="0" bIns="0" rtlCol="0" anchor="t">
            <a:spAutoFit/>
          </a:bodyPr>
          <a:lstStyle/>
          <a:p>
            <a:pPr algn="ctr">
              <a:lnSpc>
                <a:spcPts val="8400"/>
              </a:lnSpc>
            </a:pPr>
            <a:r>
              <a:rPr lang="en-US" sz="8000" spc="400" dirty="0">
                <a:solidFill>
                  <a:srgbClr val="002060"/>
                </a:solidFill>
                <a:latin typeface="Poppins ExtraBold"/>
              </a:rPr>
              <a:t>ABOUT CART</a:t>
            </a:r>
          </a:p>
          <a:p>
            <a:pPr algn="ctr">
              <a:lnSpc>
                <a:spcPts val="8400"/>
              </a:lnSpc>
            </a:pPr>
            <a:endParaRPr lang="en-US" sz="8000" spc="400" dirty="0">
              <a:solidFill>
                <a:srgbClr val="002060"/>
              </a:solidFill>
              <a:latin typeface="Poppins ExtraBold"/>
            </a:endParaRPr>
          </a:p>
        </p:txBody>
      </p:sp>
      <p:pic>
        <p:nvPicPr>
          <p:cNvPr id="2050" name="Picture 2">
            <a:extLst>
              <a:ext uri="{FF2B5EF4-FFF2-40B4-BE49-F238E27FC236}">
                <a16:creationId xmlns:a16="http://schemas.microsoft.com/office/drawing/2014/main" id="{3780C7C7-1192-FF32-7FF0-62CD129B7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0" y="7605453"/>
            <a:ext cx="4762500" cy="19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75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175" b="4175"/>
          <a:stretch>
            <a:fillRect/>
          </a:stretch>
        </p:blipFill>
        <p:spPr>
          <a:xfrm>
            <a:off x="-1" y="57150"/>
            <a:ext cx="18288000" cy="10287000"/>
          </a:xfrm>
          <a:prstGeom prst="rect">
            <a:avLst/>
          </a:prstGeom>
        </p:spPr>
      </p:pic>
      <p:grpSp>
        <p:nvGrpSpPr>
          <p:cNvPr id="4" name="Group 4"/>
          <p:cNvGrpSpPr/>
          <p:nvPr/>
        </p:nvGrpSpPr>
        <p:grpSpPr>
          <a:xfrm rot="-2700000">
            <a:off x="15004959" y="1860459"/>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6" name="Group 6"/>
          <p:cNvGrpSpPr/>
          <p:nvPr/>
        </p:nvGrpSpPr>
        <p:grpSpPr>
          <a:xfrm rot="2700000">
            <a:off x="15361560" y="221706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11" name="Picture 11"/>
          <p:cNvPicPr>
            <a:picLocks noChangeAspect="1"/>
          </p:cNvPicPr>
          <p:nvPr/>
        </p:nvPicPr>
        <p:blipFill>
          <a:blip r:embed="rId3"/>
          <a:srcRect l="14161" t="22071" r="49170" b="20979"/>
          <a:stretch>
            <a:fillRect/>
          </a:stretch>
        </p:blipFill>
        <p:spPr>
          <a:xfrm>
            <a:off x="609600" y="2260596"/>
            <a:ext cx="2233969" cy="208169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673" y="6456545"/>
            <a:ext cx="1316762" cy="131676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7891" y="8163832"/>
            <a:ext cx="2134328" cy="1808843"/>
          </a:xfrm>
          <a:prstGeom prst="rect">
            <a:avLst/>
          </a:prstGeom>
        </p:spPr>
      </p:pic>
      <p:sp>
        <p:nvSpPr>
          <p:cNvPr id="15" name="TextBox 15"/>
          <p:cNvSpPr txBox="1"/>
          <p:nvPr/>
        </p:nvSpPr>
        <p:spPr>
          <a:xfrm>
            <a:off x="-152400" y="649036"/>
            <a:ext cx="11887386" cy="1104900"/>
          </a:xfrm>
          <a:prstGeom prst="rect">
            <a:avLst/>
          </a:prstGeom>
        </p:spPr>
        <p:txBody>
          <a:bodyPr lIns="0" tIns="0" rIns="0" bIns="0" rtlCol="0" anchor="t">
            <a:spAutoFit/>
          </a:bodyPr>
          <a:lstStyle/>
          <a:p>
            <a:pPr algn="ctr">
              <a:lnSpc>
                <a:spcPts val="8400"/>
              </a:lnSpc>
            </a:pPr>
            <a:r>
              <a:rPr lang="en-US" sz="8000" spc="400" dirty="0">
                <a:solidFill>
                  <a:srgbClr val="0C3C7C"/>
                </a:solidFill>
                <a:latin typeface="Open Sans Bold"/>
              </a:rPr>
              <a:t>FIND US ONLINE!</a:t>
            </a:r>
          </a:p>
        </p:txBody>
      </p:sp>
      <p:sp>
        <p:nvSpPr>
          <p:cNvPr id="16" name="TextBox 16"/>
          <p:cNvSpPr txBox="1"/>
          <p:nvPr/>
        </p:nvSpPr>
        <p:spPr>
          <a:xfrm>
            <a:off x="169231" y="2806722"/>
            <a:ext cx="11887386" cy="1104900"/>
          </a:xfrm>
          <a:prstGeom prst="rect">
            <a:avLst/>
          </a:prstGeom>
        </p:spPr>
        <p:txBody>
          <a:bodyPr lIns="0" tIns="0" rIns="0" bIns="0" rtlCol="0" anchor="t">
            <a:spAutoFit/>
          </a:bodyPr>
          <a:lstStyle/>
          <a:p>
            <a:pPr algn="ctr">
              <a:lnSpc>
                <a:spcPts val="8400"/>
              </a:lnSpc>
            </a:pPr>
            <a:r>
              <a:rPr lang="en-US" sz="8000" spc="400" dirty="0">
                <a:solidFill>
                  <a:srgbClr val="0C3C7C"/>
                </a:solidFill>
                <a:latin typeface="Open Sans Bold"/>
              </a:rPr>
              <a:t>@CARTFUND</a:t>
            </a:r>
          </a:p>
        </p:txBody>
      </p:sp>
      <p:sp>
        <p:nvSpPr>
          <p:cNvPr id="17" name="TextBox 17"/>
          <p:cNvSpPr txBox="1"/>
          <p:nvPr/>
        </p:nvSpPr>
        <p:spPr>
          <a:xfrm>
            <a:off x="169231" y="4648200"/>
            <a:ext cx="11887386" cy="1104900"/>
          </a:xfrm>
          <a:prstGeom prst="rect">
            <a:avLst/>
          </a:prstGeom>
        </p:spPr>
        <p:txBody>
          <a:bodyPr lIns="0" tIns="0" rIns="0" bIns="0" rtlCol="0" anchor="t">
            <a:spAutoFit/>
          </a:bodyPr>
          <a:lstStyle/>
          <a:p>
            <a:pPr algn="ctr">
              <a:lnSpc>
                <a:spcPts val="8400"/>
              </a:lnSpc>
            </a:pPr>
            <a:r>
              <a:rPr lang="en-US" sz="8000" spc="400">
                <a:solidFill>
                  <a:srgbClr val="0C3C7C"/>
                </a:solidFill>
                <a:latin typeface="Open Sans Bold"/>
              </a:rPr>
              <a:t>@CARTFUND</a:t>
            </a:r>
          </a:p>
        </p:txBody>
      </p:sp>
      <p:sp>
        <p:nvSpPr>
          <p:cNvPr id="18" name="TextBox 18"/>
          <p:cNvSpPr txBox="1"/>
          <p:nvPr/>
        </p:nvSpPr>
        <p:spPr>
          <a:xfrm>
            <a:off x="169231" y="6490124"/>
            <a:ext cx="11887386" cy="1104900"/>
          </a:xfrm>
          <a:prstGeom prst="rect">
            <a:avLst/>
          </a:prstGeom>
        </p:spPr>
        <p:txBody>
          <a:bodyPr lIns="0" tIns="0" rIns="0" bIns="0" rtlCol="0" anchor="t">
            <a:spAutoFit/>
          </a:bodyPr>
          <a:lstStyle/>
          <a:p>
            <a:pPr algn="ctr">
              <a:lnSpc>
                <a:spcPts val="8400"/>
              </a:lnSpc>
            </a:pPr>
            <a:r>
              <a:rPr lang="en-US" sz="8000" spc="400">
                <a:solidFill>
                  <a:srgbClr val="0C3C7C"/>
                </a:solidFill>
                <a:latin typeface="Open Sans Bold"/>
              </a:rPr>
              <a:t>@CARTFUND</a:t>
            </a:r>
          </a:p>
        </p:txBody>
      </p:sp>
      <p:sp>
        <p:nvSpPr>
          <p:cNvPr id="19" name="TextBox 19"/>
          <p:cNvSpPr txBox="1"/>
          <p:nvPr/>
        </p:nvSpPr>
        <p:spPr>
          <a:xfrm>
            <a:off x="1028700" y="8592457"/>
            <a:ext cx="11887386" cy="1104900"/>
          </a:xfrm>
          <a:prstGeom prst="rect">
            <a:avLst/>
          </a:prstGeom>
        </p:spPr>
        <p:txBody>
          <a:bodyPr lIns="0" tIns="0" rIns="0" bIns="0" rtlCol="0" anchor="t">
            <a:spAutoFit/>
          </a:bodyPr>
          <a:lstStyle/>
          <a:p>
            <a:pPr algn="ctr">
              <a:lnSpc>
                <a:spcPts val="8400"/>
              </a:lnSpc>
            </a:pPr>
            <a:r>
              <a:rPr lang="en-US" sz="8000" spc="400" dirty="0">
                <a:solidFill>
                  <a:srgbClr val="0C3C7C"/>
                </a:solidFill>
                <a:latin typeface="Open Sans Bold"/>
              </a:rPr>
              <a:t>.CARTFUND.ORG</a:t>
            </a:r>
          </a:p>
        </p:txBody>
      </p:sp>
      <p:pic>
        <p:nvPicPr>
          <p:cNvPr id="21" name="Picture 20" descr="A blue bird and a black and white x&#10;&#10;Description automatically generated">
            <a:extLst>
              <a:ext uri="{FF2B5EF4-FFF2-40B4-BE49-F238E27FC236}">
                <a16:creationId xmlns:a16="http://schemas.microsoft.com/office/drawing/2014/main" id="{8AC14976-1DF8-AD0A-91AC-5E078256B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050" y="4529457"/>
            <a:ext cx="2269169" cy="1275588"/>
          </a:xfrm>
          <a:prstGeom prst="rect">
            <a:avLst/>
          </a:prstGeom>
        </p:spPr>
      </p:pic>
      <p:pic>
        <p:nvPicPr>
          <p:cNvPr id="3076" name="Picture 4">
            <a:extLst>
              <a:ext uri="{FF2B5EF4-FFF2-40B4-BE49-F238E27FC236}">
                <a16:creationId xmlns:a16="http://schemas.microsoft.com/office/drawing/2014/main" id="{E191C449-372E-5DE5-ECD3-E7413F107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61099" y="7949993"/>
            <a:ext cx="5629275" cy="22798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E28A3-391D-88D1-29C7-065038AA0632}"/>
              </a:ext>
            </a:extLst>
          </p:cNvPr>
          <p:cNvPicPr>
            <a:picLocks noChangeAspect="1"/>
          </p:cNvPicPr>
          <p:nvPr/>
        </p:nvPicPr>
        <p:blipFill>
          <a:blip r:embed="rId2"/>
          <a:stretch>
            <a:fillRect/>
          </a:stretch>
        </p:blipFill>
        <p:spPr>
          <a:xfrm>
            <a:off x="291353" y="2801758"/>
            <a:ext cx="10591800" cy="7370942"/>
          </a:xfrm>
          <a:prstGeom prst="rect">
            <a:avLst/>
          </a:prstGeom>
        </p:spPr>
      </p:pic>
      <p:pic>
        <p:nvPicPr>
          <p:cNvPr id="6" name="Picture 6">
            <a:extLst>
              <a:ext uri="{FF2B5EF4-FFF2-40B4-BE49-F238E27FC236}">
                <a16:creationId xmlns:a16="http://schemas.microsoft.com/office/drawing/2014/main" id="{6B0E638B-21B6-3A06-B341-3465EE23C42F}"/>
              </a:ext>
            </a:extLst>
          </p:cNvPr>
          <p:cNvPicPr>
            <a:picLocks noChangeAspect="1"/>
          </p:cNvPicPr>
          <p:nvPr/>
        </p:nvPicPr>
        <p:blipFill rotWithShape="1">
          <a:blip r:embed="rId3"/>
          <a:srcRect b="42867"/>
          <a:stretch/>
        </p:blipFill>
        <p:spPr>
          <a:xfrm>
            <a:off x="304800" y="114300"/>
            <a:ext cx="17221200" cy="2590800"/>
          </a:xfrm>
          <a:prstGeom prst="rect">
            <a:avLst/>
          </a:prstGeom>
          <a:solidFill>
            <a:schemeClr val="accent5"/>
          </a:solidFill>
          <a:effectLst>
            <a:softEdge rad="88900"/>
          </a:effectLst>
        </p:spPr>
      </p:pic>
      <p:sp>
        <p:nvSpPr>
          <p:cNvPr id="7" name="TextBox 7">
            <a:extLst>
              <a:ext uri="{FF2B5EF4-FFF2-40B4-BE49-F238E27FC236}">
                <a16:creationId xmlns:a16="http://schemas.microsoft.com/office/drawing/2014/main" id="{39222778-A501-5DD6-B545-5A84B401FA85}"/>
              </a:ext>
            </a:extLst>
          </p:cNvPr>
          <p:cNvSpPr txBox="1"/>
          <p:nvPr/>
        </p:nvSpPr>
        <p:spPr>
          <a:xfrm>
            <a:off x="2028825" y="862114"/>
            <a:ext cx="13773150" cy="1095172"/>
          </a:xfrm>
          <a:prstGeom prst="rect">
            <a:avLst/>
          </a:prstGeom>
        </p:spPr>
        <p:txBody>
          <a:bodyPr wrap="square" lIns="0" tIns="0" rIns="0" bIns="0" rtlCol="0" anchor="t">
            <a:spAutoFit/>
          </a:bodyPr>
          <a:lstStyle/>
          <a:p>
            <a:pPr algn="ctr">
              <a:lnSpc>
                <a:spcPts val="8400"/>
              </a:lnSpc>
            </a:pPr>
            <a:r>
              <a:rPr lang="en-US" sz="8000" spc="400" dirty="0" err="1">
                <a:solidFill>
                  <a:srgbClr val="002060"/>
                </a:solidFill>
                <a:latin typeface="Poppins ExtraBold"/>
              </a:rPr>
              <a:t>Alzheimers</a:t>
            </a:r>
            <a:r>
              <a:rPr lang="en-US" sz="8000" spc="400" dirty="0">
                <a:solidFill>
                  <a:srgbClr val="002060"/>
                </a:solidFill>
                <a:latin typeface="Poppins ExtraBold"/>
              </a:rPr>
              <a:t> is personal</a:t>
            </a:r>
          </a:p>
        </p:txBody>
      </p:sp>
      <p:sp>
        <p:nvSpPr>
          <p:cNvPr id="8" name="TextBox 7">
            <a:extLst>
              <a:ext uri="{FF2B5EF4-FFF2-40B4-BE49-F238E27FC236}">
                <a16:creationId xmlns:a16="http://schemas.microsoft.com/office/drawing/2014/main" id="{B1F11E10-B643-F20A-A812-7A6BD94B95BB}"/>
              </a:ext>
            </a:extLst>
          </p:cNvPr>
          <p:cNvSpPr txBox="1"/>
          <p:nvPr/>
        </p:nvSpPr>
        <p:spPr>
          <a:xfrm>
            <a:off x="13124474" y="4610100"/>
            <a:ext cx="4401526" cy="1323439"/>
          </a:xfrm>
          <a:prstGeom prst="rect">
            <a:avLst/>
          </a:prstGeom>
          <a:solidFill>
            <a:srgbClr val="FFFFCC"/>
          </a:solidFill>
        </p:spPr>
        <p:txBody>
          <a:bodyPr wrap="none" rtlCol="0">
            <a:spAutoFit/>
          </a:bodyPr>
          <a:lstStyle/>
          <a:p>
            <a:r>
              <a:rPr lang="en-US" sz="4000" b="1" dirty="0"/>
              <a:t>My mom, Rose Post</a:t>
            </a:r>
          </a:p>
          <a:p>
            <a:r>
              <a:rPr lang="en-US" sz="4000" b="1" dirty="0"/>
              <a:t>Age 81</a:t>
            </a:r>
          </a:p>
        </p:txBody>
      </p:sp>
      <p:pic>
        <p:nvPicPr>
          <p:cNvPr id="5122" name="Picture 2">
            <a:extLst>
              <a:ext uri="{FF2B5EF4-FFF2-40B4-BE49-F238E27FC236}">
                <a16:creationId xmlns:a16="http://schemas.microsoft.com/office/drawing/2014/main" id="{FFB003C8-3EC1-0A7D-5F18-A7F9C9BA4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4903" y="8420100"/>
            <a:ext cx="3894143" cy="157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16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D6D93-7231-DB8D-88C9-756BB6FC0ACB}"/>
              </a:ext>
            </a:extLst>
          </p:cNvPr>
          <p:cNvPicPr>
            <a:picLocks noChangeAspect="1"/>
          </p:cNvPicPr>
          <p:nvPr/>
        </p:nvPicPr>
        <p:blipFill>
          <a:blip r:embed="rId2"/>
          <a:stretch>
            <a:fillRect/>
          </a:stretch>
        </p:blipFill>
        <p:spPr>
          <a:xfrm>
            <a:off x="730624" y="2834283"/>
            <a:ext cx="8229600" cy="7452717"/>
          </a:xfrm>
          <a:prstGeom prst="rect">
            <a:avLst/>
          </a:prstGeom>
        </p:spPr>
      </p:pic>
      <p:pic>
        <p:nvPicPr>
          <p:cNvPr id="4" name="Picture 6">
            <a:extLst>
              <a:ext uri="{FF2B5EF4-FFF2-40B4-BE49-F238E27FC236}">
                <a16:creationId xmlns:a16="http://schemas.microsoft.com/office/drawing/2014/main" id="{3F4E41FA-EBE4-93F4-F350-B366A0969C9A}"/>
              </a:ext>
            </a:extLst>
          </p:cNvPr>
          <p:cNvPicPr>
            <a:picLocks noChangeAspect="1"/>
          </p:cNvPicPr>
          <p:nvPr/>
        </p:nvPicPr>
        <p:blipFill rotWithShape="1">
          <a:blip r:embed="rId3"/>
          <a:srcRect b="42867"/>
          <a:stretch/>
        </p:blipFill>
        <p:spPr>
          <a:xfrm>
            <a:off x="304800" y="114300"/>
            <a:ext cx="17221200" cy="2590800"/>
          </a:xfrm>
          <a:prstGeom prst="rect">
            <a:avLst/>
          </a:prstGeom>
          <a:solidFill>
            <a:schemeClr val="accent5"/>
          </a:solidFill>
          <a:effectLst>
            <a:softEdge rad="88900"/>
          </a:effectLst>
        </p:spPr>
      </p:pic>
      <p:sp>
        <p:nvSpPr>
          <p:cNvPr id="5" name="TextBox 7">
            <a:extLst>
              <a:ext uri="{FF2B5EF4-FFF2-40B4-BE49-F238E27FC236}">
                <a16:creationId xmlns:a16="http://schemas.microsoft.com/office/drawing/2014/main" id="{3C595E41-F28D-0E6D-4692-92FD23E307AC}"/>
              </a:ext>
            </a:extLst>
          </p:cNvPr>
          <p:cNvSpPr txBox="1"/>
          <p:nvPr/>
        </p:nvSpPr>
        <p:spPr>
          <a:xfrm>
            <a:off x="2028825" y="862114"/>
            <a:ext cx="13773150" cy="1095172"/>
          </a:xfrm>
          <a:prstGeom prst="rect">
            <a:avLst/>
          </a:prstGeom>
        </p:spPr>
        <p:txBody>
          <a:bodyPr wrap="square" lIns="0" tIns="0" rIns="0" bIns="0" rtlCol="0" anchor="t">
            <a:spAutoFit/>
          </a:bodyPr>
          <a:lstStyle/>
          <a:p>
            <a:pPr algn="ctr">
              <a:lnSpc>
                <a:spcPts val="8400"/>
              </a:lnSpc>
            </a:pPr>
            <a:r>
              <a:rPr lang="en-US" sz="8000" spc="400" dirty="0" err="1">
                <a:solidFill>
                  <a:srgbClr val="002060"/>
                </a:solidFill>
                <a:latin typeface="Poppins ExtraBold"/>
              </a:rPr>
              <a:t>Alzheimers</a:t>
            </a:r>
            <a:r>
              <a:rPr lang="en-US" sz="8000" spc="400" dirty="0">
                <a:solidFill>
                  <a:srgbClr val="002060"/>
                </a:solidFill>
                <a:latin typeface="Poppins ExtraBold"/>
              </a:rPr>
              <a:t> is personal</a:t>
            </a:r>
          </a:p>
        </p:txBody>
      </p:sp>
      <p:sp>
        <p:nvSpPr>
          <p:cNvPr id="6" name="TextBox 5">
            <a:extLst>
              <a:ext uri="{FF2B5EF4-FFF2-40B4-BE49-F238E27FC236}">
                <a16:creationId xmlns:a16="http://schemas.microsoft.com/office/drawing/2014/main" id="{3026B283-2CB2-5D81-1D07-F6E5824E949F}"/>
              </a:ext>
            </a:extLst>
          </p:cNvPr>
          <p:cNvSpPr txBox="1"/>
          <p:nvPr/>
        </p:nvSpPr>
        <p:spPr>
          <a:xfrm>
            <a:off x="11502228" y="4524283"/>
            <a:ext cx="4401526" cy="1323439"/>
          </a:xfrm>
          <a:prstGeom prst="rect">
            <a:avLst/>
          </a:prstGeom>
          <a:solidFill>
            <a:srgbClr val="FFFFCC"/>
          </a:solidFill>
        </p:spPr>
        <p:txBody>
          <a:bodyPr wrap="none" rtlCol="0">
            <a:spAutoFit/>
          </a:bodyPr>
          <a:lstStyle/>
          <a:p>
            <a:r>
              <a:rPr lang="en-US" sz="4000" b="1" dirty="0"/>
              <a:t>My mom, Rose Post</a:t>
            </a:r>
          </a:p>
          <a:p>
            <a:r>
              <a:rPr lang="en-US" sz="4000" b="1" dirty="0"/>
              <a:t>Age 84</a:t>
            </a:r>
          </a:p>
        </p:txBody>
      </p:sp>
      <p:pic>
        <p:nvPicPr>
          <p:cNvPr id="6146" name="Picture 2">
            <a:extLst>
              <a:ext uri="{FF2B5EF4-FFF2-40B4-BE49-F238E27FC236}">
                <a16:creationId xmlns:a16="http://schemas.microsoft.com/office/drawing/2014/main" id="{8B8BEF7B-B900-DD10-3AC5-8B1536809E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29421" y="8222002"/>
            <a:ext cx="3894143" cy="157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7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67FC5-DE10-C021-BE8B-0AFF834649EA}"/>
              </a:ext>
            </a:extLst>
          </p:cNvPr>
          <p:cNvPicPr>
            <a:picLocks noChangeAspect="1"/>
          </p:cNvPicPr>
          <p:nvPr/>
        </p:nvPicPr>
        <p:blipFill>
          <a:blip r:embed="rId2"/>
          <a:stretch>
            <a:fillRect/>
          </a:stretch>
        </p:blipFill>
        <p:spPr>
          <a:xfrm>
            <a:off x="313765" y="2720788"/>
            <a:ext cx="9216887" cy="7429500"/>
          </a:xfrm>
          <a:prstGeom prst="rect">
            <a:avLst/>
          </a:prstGeom>
        </p:spPr>
      </p:pic>
      <p:sp>
        <p:nvSpPr>
          <p:cNvPr id="4" name="TextBox 3">
            <a:extLst>
              <a:ext uri="{FF2B5EF4-FFF2-40B4-BE49-F238E27FC236}">
                <a16:creationId xmlns:a16="http://schemas.microsoft.com/office/drawing/2014/main" id="{05F911DC-6F08-C9F3-4B1A-C8B66CD31703}"/>
              </a:ext>
            </a:extLst>
          </p:cNvPr>
          <p:cNvSpPr txBox="1"/>
          <p:nvPr/>
        </p:nvSpPr>
        <p:spPr>
          <a:xfrm>
            <a:off x="12725400" y="4457700"/>
            <a:ext cx="3542958" cy="1754326"/>
          </a:xfrm>
          <a:prstGeom prst="rect">
            <a:avLst/>
          </a:prstGeom>
          <a:solidFill>
            <a:srgbClr val="FFFFCC"/>
          </a:solidFill>
        </p:spPr>
        <p:txBody>
          <a:bodyPr wrap="none" rtlCol="0">
            <a:spAutoFit/>
          </a:bodyPr>
          <a:lstStyle/>
          <a:p>
            <a:r>
              <a:rPr lang="en-US" sz="3600" dirty="0"/>
              <a:t>My grandmother</a:t>
            </a:r>
          </a:p>
          <a:p>
            <a:r>
              <a:rPr lang="en-US" sz="3600" dirty="0"/>
              <a:t>Anna Zimmerman</a:t>
            </a:r>
          </a:p>
          <a:p>
            <a:r>
              <a:rPr lang="en-US" sz="3600" dirty="0"/>
              <a:t>Age 89</a:t>
            </a:r>
          </a:p>
        </p:txBody>
      </p:sp>
      <p:pic>
        <p:nvPicPr>
          <p:cNvPr id="5" name="Picture 6">
            <a:extLst>
              <a:ext uri="{FF2B5EF4-FFF2-40B4-BE49-F238E27FC236}">
                <a16:creationId xmlns:a16="http://schemas.microsoft.com/office/drawing/2014/main" id="{1946F52E-1C74-F495-8A6E-DEEC9220A18A}"/>
              </a:ext>
            </a:extLst>
          </p:cNvPr>
          <p:cNvPicPr>
            <a:picLocks noChangeAspect="1"/>
          </p:cNvPicPr>
          <p:nvPr/>
        </p:nvPicPr>
        <p:blipFill rotWithShape="1">
          <a:blip r:embed="rId3"/>
          <a:srcRect b="42867"/>
          <a:stretch/>
        </p:blipFill>
        <p:spPr>
          <a:xfrm>
            <a:off x="304800" y="114300"/>
            <a:ext cx="17221200" cy="2590800"/>
          </a:xfrm>
          <a:prstGeom prst="rect">
            <a:avLst/>
          </a:prstGeom>
          <a:solidFill>
            <a:schemeClr val="accent5"/>
          </a:solidFill>
          <a:effectLst>
            <a:softEdge rad="88900"/>
          </a:effectLst>
        </p:spPr>
      </p:pic>
      <p:sp>
        <p:nvSpPr>
          <p:cNvPr id="6" name="TextBox 7">
            <a:extLst>
              <a:ext uri="{FF2B5EF4-FFF2-40B4-BE49-F238E27FC236}">
                <a16:creationId xmlns:a16="http://schemas.microsoft.com/office/drawing/2014/main" id="{A186536B-490E-FF9A-6493-7B3E38D79208}"/>
              </a:ext>
            </a:extLst>
          </p:cNvPr>
          <p:cNvSpPr txBox="1"/>
          <p:nvPr/>
        </p:nvSpPr>
        <p:spPr>
          <a:xfrm>
            <a:off x="2028825" y="862114"/>
            <a:ext cx="13773150" cy="1095172"/>
          </a:xfrm>
          <a:prstGeom prst="rect">
            <a:avLst/>
          </a:prstGeom>
        </p:spPr>
        <p:txBody>
          <a:bodyPr wrap="square" lIns="0" tIns="0" rIns="0" bIns="0" rtlCol="0" anchor="t">
            <a:spAutoFit/>
          </a:bodyPr>
          <a:lstStyle/>
          <a:p>
            <a:pPr algn="ctr">
              <a:lnSpc>
                <a:spcPts val="8400"/>
              </a:lnSpc>
            </a:pPr>
            <a:r>
              <a:rPr lang="en-US" sz="8000" spc="400" dirty="0" err="1">
                <a:solidFill>
                  <a:srgbClr val="002060"/>
                </a:solidFill>
                <a:latin typeface="Poppins ExtraBold"/>
              </a:rPr>
              <a:t>Alzheimers</a:t>
            </a:r>
            <a:r>
              <a:rPr lang="en-US" sz="8000" spc="400" dirty="0">
                <a:solidFill>
                  <a:srgbClr val="002060"/>
                </a:solidFill>
                <a:latin typeface="Poppins ExtraBold"/>
              </a:rPr>
              <a:t> is personal</a:t>
            </a:r>
          </a:p>
        </p:txBody>
      </p:sp>
      <p:pic>
        <p:nvPicPr>
          <p:cNvPr id="7170" name="Picture 2">
            <a:extLst>
              <a:ext uri="{FF2B5EF4-FFF2-40B4-BE49-F238E27FC236}">
                <a16:creationId xmlns:a16="http://schemas.microsoft.com/office/drawing/2014/main" id="{5B010BAF-2BB2-4CFA-589D-00DC4F8138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262" y="8598531"/>
            <a:ext cx="3848100" cy="155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4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6261BC0-3A47-7F8C-8B02-C75AD5527CB4}"/>
              </a:ext>
            </a:extLst>
          </p:cNvPr>
          <p:cNvPicPr>
            <a:picLocks noChangeAspect="1"/>
          </p:cNvPicPr>
          <p:nvPr/>
        </p:nvPicPr>
        <p:blipFill rotWithShape="1">
          <a:blip r:embed="rId2"/>
          <a:srcRect b="42867"/>
          <a:stretch/>
        </p:blipFill>
        <p:spPr>
          <a:xfrm>
            <a:off x="323088" y="190500"/>
            <a:ext cx="17221200" cy="2590800"/>
          </a:xfrm>
          <a:prstGeom prst="rect">
            <a:avLst/>
          </a:prstGeom>
          <a:solidFill>
            <a:schemeClr val="accent5"/>
          </a:solidFill>
          <a:effectLst>
            <a:softEdge rad="88900"/>
          </a:effectLst>
        </p:spPr>
      </p:pic>
      <p:sp>
        <p:nvSpPr>
          <p:cNvPr id="3" name="TextBox 7">
            <a:extLst>
              <a:ext uri="{FF2B5EF4-FFF2-40B4-BE49-F238E27FC236}">
                <a16:creationId xmlns:a16="http://schemas.microsoft.com/office/drawing/2014/main" id="{17AB36DE-5608-C1DB-87FF-72FBF3E14A21}"/>
              </a:ext>
            </a:extLst>
          </p:cNvPr>
          <p:cNvSpPr txBox="1"/>
          <p:nvPr/>
        </p:nvSpPr>
        <p:spPr>
          <a:xfrm>
            <a:off x="762000" y="862114"/>
            <a:ext cx="16230600" cy="1023357"/>
          </a:xfrm>
          <a:prstGeom prst="rect">
            <a:avLst/>
          </a:prstGeom>
        </p:spPr>
        <p:txBody>
          <a:bodyPr wrap="square" lIns="0" tIns="0" rIns="0" bIns="0" rtlCol="0" anchor="t">
            <a:spAutoFit/>
          </a:bodyPr>
          <a:lstStyle/>
          <a:p>
            <a:pPr algn="ctr">
              <a:lnSpc>
                <a:spcPts val="8400"/>
              </a:lnSpc>
            </a:pPr>
            <a:r>
              <a:rPr lang="en-US" sz="6000" spc="400" dirty="0">
                <a:solidFill>
                  <a:srgbClr val="002060"/>
                </a:solidFill>
                <a:latin typeface="Poppins ExtraBold"/>
              </a:rPr>
              <a:t>Why Alzheimer’s</a:t>
            </a:r>
          </a:p>
        </p:txBody>
      </p:sp>
      <p:sp>
        <p:nvSpPr>
          <p:cNvPr id="5" name="TextBox 4">
            <a:extLst>
              <a:ext uri="{FF2B5EF4-FFF2-40B4-BE49-F238E27FC236}">
                <a16:creationId xmlns:a16="http://schemas.microsoft.com/office/drawing/2014/main" id="{B2A947AC-B26C-B10D-FAC0-E8BA781E53CE}"/>
              </a:ext>
            </a:extLst>
          </p:cNvPr>
          <p:cNvSpPr txBox="1"/>
          <p:nvPr/>
        </p:nvSpPr>
        <p:spPr>
          <a:xfrm>
            <a:off x="865632" y="2391418"/>
            <a:ext cx="16154400" cy="6678751"/>
          </a:xfrm>
          <a:prstGeom prst="rect">
            <a:avLst/>
          </a:prstGeom>
          <a:solidFill>
            <a:srgbClr val="FFFFCC"/>
          </a:solidFill>
        </p:spPr>
        <p:txBody>
          <a:bodyPr wrap="square">
            <a:spAutoFit/>
          </a:bodyPr>
          <a:lstStyle/>
          <a:p>
            <a:pPr marL="457200" marR="0" indent="-457200">
              <a:spcBef>
                <a:spcPts val="0"/>
              </a:spcBef>
              <a:spcAft>
                <a:spcPts val="0"/>
              </a:spcAft>
              <a:buFont typeface="Arial" panose="020B0604020202020204" pitchFamily="34" charset="0"/>
              <a:buChar char="•"/>
            </a:pPr>
            <a:r>
              <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a:t>
            </a:r>
            <a:r>
              <a:rPr lang="en-US" sz="48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leading cause of death </a:t>
            </a:r>
            <a:r>
              <a:rPr lang="en-US" sz="4800" b="1" dirty="0">
                <a:effectLst/>
                <a:latin typeface="Calibri" panose="020F0502020204030204" pitchFamily="34" charset="0"/>
                <a:ea typeface="Calibri" panose="020F0502020204030204" pitchFamily="34" charset="0"/>
                <a:cs typeface="Times New Roman" panose="02020603050405020304" pitchFamily="18" charset="0"/>
              </a:rPr>
              <a:t>and is climbing as other diseases are finding better treatments and population ages</a:t>
            </a:r>
          </a:p>
          <a:p>
            <a:pPr marR="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Arial" panose="020B0604020202020204" pitchFamily="34" charset="0"/>
              <a:buChar char="•"/>
            </a:pPr>
            <a:r>
              <a:rPr lang="en-US" sz="4800" b="1" dirty="0">
                <a:effectLst/>
                <a:latin typeface="Calibri" panose="020F0502020204030204" pitchFamily="34" charset="0"/>
                <a:ea typeface="Calibri" panose="020F0502020204030204" pitchFamily="34" charset="0"/>
                <a:cs typeface="Times New Roman" panose="02020603050405020304" pitchFamily="18" charset="0"/>
              </a:rPr>
              <a:t>The number of people suffering with </a:t>
            </a:r>
            <a:r>
              <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Alzheimer’s is expected to triple in next 30 years</a:t>
            </a:r>
          </a:p>
          <a:p>
            <a:pPr marR="0">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571500" marR="0" indent="-571500">
              <a:spcBef>
                <a:spcPts val="0"/>
              </a:spcBef>
              <a:spcAft>
                <a:spcPts val="0"/>
              </a:spcAft>
              <a:buFont typeface="Arial" panose="020B0604020202020204" pitchFamily="34" charset="0"/>
              <a:buChar char="•"/>
            </a:pPr>
            <a:r>
              <a:rPr lang="en-US" sz="4800" b="1" dirty="0">
                <a:effectLst/>
                <a:latin typeface="Calibri" panose="020F0502020204030204" pitchFamily="34" charset="0"/>
                <a:ea typeface="Calibri" panose="020F0502020204030204" pitchFamily="34" charset="0"/>
                <a:cs typeface="Times New Roman" panose="02020603050405020304" pitchFamily="18" charset="0"/>
              </a:rPr>
              <a:t>Current treatment is limited.</a:t>
            </a:r>
          </a:p>
          <a:p>
            <a:pPr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spcBef>
                <a:spcPts val="0"/>
              </a:spcBef>
              <a:spcAft>
                <a:spcPts val="0"/>
              </a:spcAft>
              <a:buFont typeface="Arial" panose="020B0604020202020204" pitchFamily="34" charset="0"/>
              <a:buChar char="•"/>
            </a:pPr>
            <a:r>
              <a:rPr lang="en-US" sz="4400" b="1" dirty="0">
                <a:effectLst/>
                <a:latin typeface="Calibri" panose="020F0502020204030204" pitchFamily="34" charset="0"/>
                <a:ea typeface="Calibri" panose="020F0502020204030204" pitchFamily="34" charset="0"/>
                <a:cs typeface="Times New Roman" panose="02020603050405020304" pitchFamily="18" charset="0"/>
              </a:rPr>
              <a:t>Lots of drugs are beginning to offer some help, but </a:t>
            </a:r>
            <a:r>
              <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none are curing the disease</a:t>
            </a:r>
            <a:r>
              <a:rPr lang="en-US" sz="4400" b="1" dirty="0">
                <a:effectLst/>
                <a:latin typeface="Calibri" panose="020F0502020204030204" pitchFamily="34" charset="0"/>
                <a:ea typeface="Calibri" panose="020F0502020204030204" pitchFamily="34" charset="0"/>
                <a:cs typeface="Times New Roman" panose="02020603050405020304" pitchFamily="18" charset="0"/>
              </a:rPr>
              <a:t>.</a:t>
            </a:r>
          </a:p>
          <a:p>
            <a:pPr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spcBef>
                <a:spcPts val="0"/>
              </a:spcBef>
              <a:spcAft>
                <a:spcPts val="0"/>
              </a:spcAft>
              <a:buFont typeface="Arial" panose="020B0604020202020204" pitchFamily="34" charset="0"/>
              <a:buChar char="•"/>
            </a:pPr>
            <a:r>
              <a:rPr lang="en-US" sz="4400" b="1" dirty="0">
                <a:effectLst/>
                <a:latin typeface="Calibri" panose="020F0502020204030204" pitchFamily="34" charset="0"/>
                <a:ea typeface="Calibri" panose="020F0502020204030204" pitchFamily="34" charset="0"/>
                <a:cs typeface="Times New Roman" panose="02020603050405020304" pitchFamily="18" charset="0"/>
              </a:rPr>
              <a:t>Research is seeking new therapeutic targets</a:t>
            </a:r>
          </a:p>
        </p:txBody>
      </p:sp>
      <p:pic>
        <p:nvPicPr>
          <p:cNvPr id="8194" name="Picture 2">
            <a:extLst>
              <a:ext uri="{FF2B5EF4-FFF2-40B4-BE49-F238E27FC236}">
                <a16:creationId xmlns:a16="http://schemas.microsoft.com/office/drawing/2014/main" id="{C0526837-EE8E-FDBA-7EAA-D13B27CDE7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988BA527-F6AC-87FF-84AB-5DF5CD27BE35}"/>
              </a:ext>
            </a:extLst>
          </p:cNvPr>
          <p:cNvPicPr>
            <a:picLocks noChangeAspect="1"/>
          </p:cNvPicPr>
          <p:nvPr/>
        </p:nvPicPr>
        <p:blipFill rotWithShape="1">
          <a:blip r:embed="rId2"/>
          <a:srcRect b="42867"/>
          <a:stretch/>
        </p:blipFill>
        <p:spPr>
          <a:xfrm>
            <a:off x="-548668" y="-77195"/>
            <a:ext cx="14193747" cy="3213330"/>
          </a:xfrm>
          <a:prstGeom prst="rect">
            <a:avLst/>
          </a:prstGeom>
          <a:solidFill>
            <a:schemeClr val="accent5"/>
          </a:solidFill>
          <a:effectLst>
            <a:softEdge rad="88900"/>
          </a:effectLst>
        </p:spPr>
      </p:pic>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sp>
        <p:nvSpPr>
          <p:cNvPr id="7" name="TextBox 7"/>
          <p:cNvSpPr txBox="1"/>
          <p:nvPr/>
        </p:nvSpPr>
        <p:spPr>
          <a:xfrm>
            <a:off x="1028700" y="1057275"/>
            <a:ext cx="10858500" cy="1095172"/>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Poppins ExtraBold"/>
              </a:rPr>
              <a:t>WHAT CART DOES</a:t>
            </a:r>
          </a:p>
        </p:txBody>
      </p:sp>
      <p:sp>
        <p:nvSpPr>
          <p:cNvPr id="10" name="TextBox 10"/>
          <p:cNvSpPr txBox="1"/>
          <p:nvPr/>
        </p:nvSpPr>
        <p:spPr>
          <a:xfrm>
            <a:off x="541319" y="3009900"/>
            <a:ext cx="12801600" cy="8043805"/>
          </a:xfrm>
          <a:prstGeom prst="rect">
            <a:avLst/>
          </a:prstGeom>
          <a:solidFill>
            <a:srgbClr val="FFFFCC"/>
          </a:solidFill>
          <a:ln>
            <a:solidFill>
              <a:schemeClr val="tx1"/>
            </a:solidFill>
          </a:ln>
        </p:spPr>
        <p:txBody>
          <a:bodyPr wrap="square" lIns="0" tIns="0" rIns="0" bIns="0" rtlCol="0" anchor="t">
            <a:spAutoFit/>
          </a:bodyPr>
          <a:lstStyle/>
          <a:p>
            <a:pPr marL="647703" lvl="1" indent="-323852">
              <a:lnSpc>
                <a:spcPts val="4200"/>
              </a:lnSpc>
              <a:buFont typeface="Arial"/>
              <a:buChar char="•"/>
            </a:pPr>
            <a:endParaRPr lang="en-US" sz="4800" b="1" spc="300" dirty="0">
              <a:solidFill>
                <a:srgbClr val="FF0000"/>
              </a:solidFill>
              <a:latin typeface="Open Sans Bold"/>
            </a:endParaRPr>
          </a:p>
          <a:p>
            <a:pPr marL="647703" lvl="1" indent="-323852">
              <a:lnSpc>
                <a:spcPts val="4200"/>
              </a:lnSpc>
              <a:buFont typeface="Arial"/>
              <a:buChar char="•"/>
            </a:pPr>
            <a:r>
              <a:rPr lang="en-US" sz="4800" b="1" spc="300" dirty="0">
                <a:solidFill>
                  <a:srgbClr val="FF0000"/>
                </a:solidFill>
                <a:latin typeface="Open Sans Bold"/>
              </a:rPr>
              <a:t>100% of donations designated to research</a:t>
            </a:r>
            <a:br>
              <a:rPr lang="en-US" sz="4000" b="1" spc="300" dirty="0">
                <a:solidFill>
                  <a:srgbClr val="FF0000"/>
                </a:solidFill>
                <a:latin typeface="Open Sans Bold"/>
              </a:rPr>
            </a:br>
            <a:endParaRPr lang="en-US" sz="4000" b="1" spc="300" dirty="0">
              <a:solidFill>
                <a:srgbClr val="FF0000"/>
              </a:solidFill>
              <a:latin typeface="Open Sans Bold"/>
            </a:endParaRPr>
          </a:p>
          <a:p>
            <a:pPr marL="647703" lvl="1" indent="-323852">
              <a:lnSpc>
                <a:spcPts val="4200"/>
              </a:lnSpc>
              <a:buFont typeface="Arial"/>
              <a:buChar char="•"/>
            </a:pPr>
            <a:r>
              <a:rPr lang="en-US" sz="4800" b="1" spc="300" dirty="0">
                <a:solidFill>
                  <a:srgbClr val="0C3C7C"/>
                </a:solidFill>
                <a:latin typeface="Open Sans Bold"/>
              </a:rPr>
              <a:t>Since 1999</a:t>
            </a:r>
          </a:p>
          <a:p>
            <a:pPr marL="1104903" lvl="2" indent="-323852">
              <a:lnSpc>
                <a:spcPts val="4200"/>
              </a:lnSpc>
              <a:buFont typeface="Arial"/>
              <a:buChar char="•"/>
            </a:pPr>
            <a:r>
              <a:rPr lang="en-US" sz="4800" b="1" spc="300" dirty="0">
                <a:solidFill>
                  <a:srgbClr val="0C3C7C"/>
                </a:solidFill>
                <a:latin typeface="Open Sans Bold"/>
              </a:rPr>
              <a:t>Awarded </a:t>
            </a:r>
            <a:r>
              <a:rPr lang="en-US" sz="4800" b="1" spc="300" dirty="0">
                <a:solidFill>
                  <a:srgbClr val="FF0000"/>
                </a:solidFill>
                <a:latin typeface="Open Sans Bold"/>
              </a:rPr>
              <a:t>$11.6 million </a:t>
            </a:r>
          </a:p>
          <a:p>
            <a:pPr marL="1104903" lvl="2" indent="-323852">
              <a:lnSpc>
                <a:spcPts val="4200"/>
              </a:lnSpc>
              <a:buFont typeface="Arial"/>
              <a:buChar char="•"/>
            </a:pPr>
            <a:r>
              <a:rPr lang="en-US" sz="4800" b="1" spc="300" dirty="0">
                <a:solidFill>
                  <a:srgbClr val="0C3C7C"/>
                </a:solidFill>
                <a:latin typeface="Open Sans Bold"/>
              </a:rPr>
              <a:t>66 different </a:t>
            </a:r>
            <a:r>
              <a:rPr lang="en-US" sz="4800" b="1" spc="300" dirty="0">
                <a:solidFill>
                  <a:srgbClr val="FF0000"/>
                </a:solidFill>
                <a:latin typeface="Open Sans Bold"/>
              </a:rPr>
              <a:t>cutting-edge seed </a:t>
            </a:r>
            <a:r>
              <a:rPr lang="en-US" sz="4800" b="1" spc="300" dirty="0">
                <a:solidFill>
                  <a:srgbClr val="0C3C7C"/>
                </a:solidFill>
                <a:latin typeface="Open Sans Bold"/>
              </a:rPr>
              <a:t>grants</a:t>
            </a:r>
            <a:br>
              <a:rPr lang="en-US" sz="4800" b="1" spc="300" dirty="0">
                <a:solidFill>
                  <a:srgbClr val="0C3C7C"/>
                </a:solidFill>
                <a:latin typeface="Open Sans Bold"/>
              </a:rPr>
            </a:br>
            <a:endParaRPr lang="en-US" sz="4800" b="1" spc="300" dirty="0">
              <a:solidFill>
                <a:srgbClr val="0C3C7C"/>
              </a:solidFill>
              <a:latin typeface="Open Sans Bold"/>
            </a:endParaRPr>
          </a:p>
          <a:p>
            <a:pPr marL="647703" lvl="1" indent="-323852">
              <a:lnSpc>
                <a:spcPts val="4200"/>
              </a:lnSpc>
              <a:buFont typeface="Arial"/>
              <a:buChar char="•"/>
            </a:pPr>
            <a:r>
              <a:rPr lang="en-US" sz="4800" b="1" spc="300" dirty="0">
                <a:solidFill>
                  <a:srgbClr val="0C3C7C"/>
                </a:solidFill>
                <a:latin typeface="Open Sans Bold"/>
              </a:rPr>
              <a:t>Institutions in the US</a:t>
            </a:r>
          </a:p>
          <a:p>
            <a:pPr marL="647703" lvl="1" indent="-323852">
              <a:lnSpc>
                <a:spcPts val="4200"/>
              </a:lnSpc>
              <a:buFont typeface="Arial"/>
              <a:buChar char="•"/>
            </a:pPr>
            <a:endParaRPr lang="en-US" sz="4000" b="1" spc="300" dirty="0">
              <a:solidFill>
                <a:srgbClr val="0C3C7C"/>
              </a:solidFill>
              <a:latin typeface="Open Sans Bold"/>
            </a:endParaRPr>
          </a:p>
          <a:p>
            <a:pPr marL="647703" lvl="1" indent="-323852">
              <a:lnSpc>
                <a:spcPts val="4200"/>
              </a:lnSpc>
              <a:buFont typeface="Arial"/>
              <a:buChar char="•"/>
            </a:pPr>
            <a:r>
              <a:rPr lang="en-US" sz="4800" b="1" spc="300" dirty="0">
                <a:solidFill>
                  <a:srgbClr val="0C3C7C"/>
                </a:solidFill>
                <a:latin typeface="Open Sans Bold"/>
              </a:rPr>
              <a:t>Selected by a Scientific Review Panel</a:t>
            </a:r>
          </a:p>
          <a:p>
            <a:pPr>
              <a:lnSpc>
                <a:spcPts val="4200"/>
              </a:lnSpc>
            </a:pPr>
            <a:endParaRPr lang="en-US" sz="3000" spc="300" dirty="0">
              <a:solidFill>
                <a:srgbClr val="0C3C7C"/>
              </a:solidFill>
              <a:latin typeface="Open Sans Bold"/>
            </a:endParaRPr>
          </a:p>
          <a:p>
            <a:pPr>
              <a:lnSpc>
                <a:spcPts val="4200"/>
              </a:lnSpc>
            </a:pPr>
            <a:endParaRPr lang="en-US" sz="3000" spc="300" dirty="0">
              <a:solidFill>
                <a:srgbClr val="0C3C7C"/>
              </a:solidFill>
              <a:latin typeface="Open Sans Bold"/>
            </a:endParaRPr>
          </a:p>
        </p:txBody>
      </p:sp>
      <p:pic>
        <p:nvPicPr>
          <p:cNvPr id="6" name="Picture 2">
            <a:extLst>
              <a:ext uri="{FF2B5EF4-FFF2-40B4-BE49-F238E27FC236}">
                <a16:creationId xmlns:a16="http://schemas.microsoft.com/office/drawing/2014/main" id="{7E2D1D6F-3603-D38D-47F4-9765DD04CA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1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988BA527-F6AC-87FF-84AB-5DF5CD27BE35}"/>
              </a:ext>
            </a:extLst>
          </p:cNvPr>
          <p:cNvPicPr>
            <a:picLocks noChangeAspect="1"/>
          </p:cNvPicPr>
          <p:nvPr/>
        </p:nvPicPr>
        <p:blipFill rotWithShape="1">
          <a:blip r:embed="rId2"/>
          <a:srcRect b="42867"/>
          <a:stretch/>
        </p:blipFill>
        <p:spPr>
          <a:xfrm>
            <a:off x="-741808" y="54435"/>
            <a:ext cx="14193747" cy="3213330"/>
          </a:xfrm>
          <a:prstGeom prst="rect">
            <a:avLst/>
          </a:prstGeom>
          <a:solidFill>
            <a:schemeClr val="accent5"/>
          </a:solidFill>
          <a:effectLst>
            <a:softEdge rad="88900"/>
          </a:effectLst>
        </p:spPr>
      </p:pic>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sp>
        <p:nvSpPr>
          <p:cNvPr id="7" name="TextBox 7"/>
          <p:cNvSpPr txBox="1"/>
          <p:nvPr/>
        </p:nvSpPr>
        <p:spPr>
          <a:xfrm>
            <a:off x="1028700" y="1057275"/>
            <a:ext cx="10858500" cy="1095172"/>
          </a:xfrm>
          <a:prstGeom prst="rect">
            <a:avLst/>
          </a:prstGeom>
        </p:spPr>
        <p:txBody>
          <a:bodyPr wrap="square" lIns="0" tIns="0" rIns="0" bIns="0" rtlCol="0" anchor="t">
            <a:spAutoFit/>
          </a:bodyPr>
          <a:lstStyle/>
          <a:p>
            <a:pPr algn="ctr">
              <a:lnSpc>
                <a:spcPts val="8400"/>
              </a:lnSpc>
            </a:pPr>
            <a:r>
              <a:rPr lang="en-US" sz="8000" spc="400" dirty="0">
                <a:solidFill>
                  <a:srgbClr val="002060"/>
                </a:solidFill>
                <a:latin typeface="Poppins ExtraBold"/>
              </a:rPr>
              <a:t>WHERE CART IS</a:t>
            </a:r>
          </a:p>
        </p:txBody>
      </p:sp>
      <p:sp>
        <p:nvSpPr>
          <p:cNvPr id="10" name="TextBox 10"/>
          <p:cNvSpPr txBox="1"/>
          <p:nvPr/>
        </p:nvSpPr>
        <p:spPr>
          <a:xfrm>
            <a:off x="263938" y="3358442"/>
            <a:ext cx="13284571" cy="6427978"/>
          </a:xfrm>
          <a:prstGeom prst="rect">
            <a:avLst/>
          </a:prstGeom>
          <a:solidFill>
            <a:srgbClr val="FFFFCC"/>
          </a:solidFill>
          <a:ln>
            <a:solidFill>
              <a:schemeClr val="bg1"/>
            </a:solidFill>
          </a:ln>
        </p:spPr>
        <p:txBody>
          <a:bodyPr wrap="square" lIns="0" tIns="0" rIns="0" bIns="0" rtlCol="0" anchor="t">
            <a:spAutoFit/>
          </a:bodyPr>
          <a:lstStyle/>
          <a:p>
            <a:pPr marL="647703" lvl="1" indent="-323852">
              <a:lnSpc>
                <a:spcPts val="4200"/>
              </a:lnSpc>
              <a:buFont typeface="Arial"/>
              <a:buChar char="•"/>
            </a:pPr>
            <a:endParaRPr lang="en-US" sz="4000" b="1" spc="300" dirty="0">
              <a:latin typeface="Open Sans Bold"/>
            </a:endParaRPr>
          </a:p>
          <a:p>
            <a:pPr marL="647703" lvl="1" indent="-323852">
              <a:lnSpc>
                <a:spcPts val="4200"/>
              </a:lnSpc>
              <a:buFont typeface="Arial"/>
              <a:buChar char="•"/>
            </a:pPr>
            <a:r>
              <a:rPr lang="en-US" sz="4800" b="1" spc="300" dirty="0">
                <a:latin typeface="Open Sans Bold"/>
              </a:rPr>
              <a:t>Mostly East Coast (Rotary Zones 33 and 34)</a:t>
            </a:r>
          </a:p>
          <a:p>
            <a:pPr marL="647703" lvl="1" indent="-323852">
              <a:lnSpc>
                <a:spcPts val="4200"/>
              </a:lnSpc>
              <a:buFont typeface="Arial"/>
              <a:buChar char="•"/>
            </a:pPr>
            <a:endParaRPr lang="en-US" sz="4800" b="1" spc="300" dirty="0">
              <a:latin typeface="Open Sans Bold"/>
            </a:endParaRPr>
          </a:p>
          <a:p>
            <a:pPr marL="647703" lvl="1" indent="-323852">
              <a:lnSpc>
                <a:spcPts val="4200"/>
              </a:lnSpc>
              <a:buFont typeface="Arial"/>
              <a:buChar char="•"/>
            </a:pPr>
            <a:r>
              <a:rPr lang="en-US" sz="4800" b="1" spc="300" dirty="0">
                <a:latin typeface="Open Sans Bold"/>
              </a:rPr>
              <a:t>500 clubs</a:t>
            </a:r>
          </a:p>
          <a:p>
            <a:pPr marL="647703" lvl="1" indent="-323852">
              <a:lnSpc>
                <a:spcPts val="4200"/>
              </a:lnSpc>
              <a:buFont typeface="Arial"/>
              <a:buChar char="•"/>
            </a:pPr>
            <a:endParaRPr lang="en-US" sz="4800" b="1" spc="300" dirty="0">
              <a:latin typeface="Open Sans Bold"/>
            </a:endParaRPr>
          </a:p>
          <a:p>
            <a:pPr marL="647703" lvl="1" indent="-323852">
              <a:lnSpc>
                <a:spcPts val="4200"/>
              </a:lnSpc>
              <a:buFont typeface="Arial"/>
              <a:buChar char="•"/>
            </a:pPr>
            <a:r>
              <a:rPr lang="en-US" sz="4800" b="1" spc="300" dirty="0">
                <a:latin typeface="Open Sans Bold"/>
              </a:rPr>
              <a:t>31 Districts</a:t>
            </a:r>
          </a:p>
          <a:p>
            <a:pPr marL="647703" lvl="1" indent="-323852">
              <a:lnSpc>
                <a:spcPts val="4200"/>
              </a:lnSpc>
              <a:buFont typeface="Arial"/>
              <a:buChar char="•"/>
            </a:pPr>
            <a:endParaRPr lang="en-US" sz="4800" b="1" spc="300" dirty="0">
              <a:solidFill>
                <a:srgbClr val="0C3C7C"/>
              </a:solidFill>
              <a:latin typeface="Open Sans Bold"/>
            </a:endParaRPr>
          </a:p>
          <a:p>
            <a:pPr marL="647703" lvl="1" indent="-323852">
              <a:lnSpc>
                <a:spcPts val="4200"/>
              </a:lnSpc>
              <a:buFont typeface="Arial"/>
              <a:buChar char="•"/>
            </a:pPr>
            <a:r>
              <a:rPr lang="en-US" sz="4800" b="1" spc="300" dirty="0">
                <a:latin typeface="Open Sans Bold"/>
              </a:rPr>
              <a:t>Mission is to expand within Rotary and increase awareness beyond Rotary</a:t>
            </a:r>
            <a:endParaRPr lang="en-US" sz="4800" spc="300" dirty="0">
              <a:latin typeface="Open Sans Bold"/>
            </a:endParaRPr>
          </a:p>
          <a:p>
            <a:pPr>
              <a:lnSpc>
                <a:spcPts val="4200"/>
              </a:lnSpc>
            </a:pPr>
            <a:endParaRPr lang="en-US" sz="3000" spc="300" dirty="0">
              <a:solidFill>
                <a:srgbClr val="0C3C7C"/>
              </a:solidFill>
              <a:latin typeface="Open Sans Bold"/>
            </a:endParaRPr>
          </a:p>
        </p:txBody>
      </p:sp>
      <p:pic>
        <p:nvPicPr>
          <p:cNvPr id="6" name="Picture 2">
            <a:extLst>
              <a:ext uri="{FF2B5EF4-FFF2-40B4-BE49-F238E27FC236}">
                <a16:creationId xmlns:a16="http://schemas.microsoft.com/office/drawing/2014/main" id="{4D992B0C-B6DC-4572-6A7B-522115DE7E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25C907EA-6AC0-46B8-D1BA-C7C2966438F1}"/>
              </a:ext>
            </a:extLst>
          </p:cNvPr>
          <p:cNvPicPr>
            <a:picLocks noChangeAspect="1"/>
          </p:cNvPicPr>
          <p:nvPr/>
        </p:nvPicPr>
        <p:blipFill rotWithShape="1">
          <a:blip r:embed="rId2"/>
          <a:srcRect b="42867"/>
          <a:stretch/>
        </p:blipFill>
        <p:spPr>
          <a:xfrm>
            <a:off x="-1812853" y="25170"/>
            <a:ext cx="14193747" cy="3213330"/>
          </a:xfrm>
          <a:prstGeom prst="rect">
            <a:avLst/>
          </a:prstGeom>
          <a:solidFill>
            <a:schemeClr val="accent5"/>
          </a:solidFill>
          <a:effectLst>
            <a:softEdge rad="88900"/>
          </a:effectLst>
        </p:spPr>
      </p:pic>
      <p:sp>
        <p:nvSpPr>
          <p:cNvPr id="13" name="TextBox 3">
            <a:extLst>
              <a:ext uri="{FF2B5EF4-FFF2-40B4-BE49-F238E27FC236}">
                <a16:creationId xmlns:a16="http://schemas.microsoft.com/office/drawing/2014/main" id="{A661C6C7-6933-15AA-0E53-BC94BA5B8AC1}"/>
              </a:ext>
            </a:extLst>
          </p:cNvPr>
          <p:cNvSpPr txBox="1"/>
          <p:nvPr/>
        </p:nvSpPr>
        <p:spPr>
          <a:xfrm>
            <a:off x="381000" y="1247369"/>
            <a:ext cx="11887386" cy="1104900"/>
          </a:xfrm>
          <a:prstGeom prst="rect">
            <a:avLst/>
          </a:prstGeom>
        </p:spPr>
        <p:txBody>
          <a:bodyPr lIns="0" tIns="0" rIns="0" bIns="0" rtlCol="0" anchor="t">
            <a:spAutoFit/>
          </a:bodyPr>
          <a:lstStyle/>
          <a:p>
            <a:pPr algn="ctr">
              <a:lnSpc>
                <a:spcPts val="8400"/>
              </a:lnSpc>
            </a:pPr>
            <a:r>
              <a:rPr lang="en-US" sz="8000" spc="400" dirty="0">
                <a:solidFill>
                  <a:srgbClr val="002060"/>
                </a:solidFill>
                <a:latin typeface="Open Sans Bold"/>
              </a:rPr>
              <a:t>GRANT HIGHLIGHTS</a:t>
            </a:r>
          </a:p>
        </p:txBody>
      </p:sp>
      <p:sp>
        <p:nvSpPr>
          <p:cNvPr id="14" name="TextBox 4">
            <a:extLst>
              <a:ext uri="{FF2B5EF4-FFF2-40B4-BE49-F238E27FC236}">
                <a16:creationId xmlns:a16="http://schemas.microsoft.com/office/drawing/2014/main" id="{526CAB42-1866-A323-6E54-13265195D8CA}"/>
              </a:ext>
            </a:extLst>
          </p:cNvPr>
          <p:cNvSpPr txBox="1"/>
          <p:nvPr/>
        </p:nvSpPr>
        <p:spPr>
          <a:xfrm>
            <a:off x="-87395" y="3021464"/>
            <a:ext cx="15392400" cy="7551554"/>
          </a:xfrm>
          <a:prstGeom prst="rect">
            <a:avLst/>
          </a:prstGeom>
          <a:solidFill>
            <a:srgbClr val="FFFFCC"/>
          </a:solidFill>
        </p:spPr>
        <p:txBody>
          <a:bodyPr wrap="square" lIns="0" tIns="0" rIns="0" bIns="0" rtlCol="0" anchor="t">
            <a:spAutoFit/>
          </a:bodyPr>
          <a:lstStyle/>
          <a:p>
            <a:pPr marL="647703" lvl="1" indent="-323852">
              <a:lnSpc>
                <a:spcPts val="4200"/>
              </a:lnSpc>
              <a:buFont typeface="Arial"/>
              <a:buChar char="•"/>
            </a:pPr>
            <a:endParaRPr lang="en-US" sz="4400" spc="300" dirty="0">
              <a:solidFill>
                <a:srgbClr val="0C3C7C"/>
              </a:solidFill>
              <a:latin typeface="Open Sans Bold Bold"/>
            </a:endParaRPr>
          </a:p>
          <a:p>
            <a:pPr marL="647703" lvl="1" indent="-323852">
              <a:lnSpc>
                <a:spcPts val="4200"/>
              </a:lnSpc>
              <a:buFont typeface="Arial"/>
              <a:buChar char="•"/>
            </a:pPr>
            <a:r>
              <a:rPr lang="en-US" sz="4400" spc="300" dirty="0">
                <a:solidFill>
                  <a:srgbClr val="0C3C7C"/>
                </a:solidFill>
                <a:latin typeface="Open Sans Bold Bold"/>
              </a:rPr>
              <a:t>April 1999: First grant $100,000 to Dr. Allan Levey (Emory University)</a:t>
            </a:r>
            <a:br>
              <a:rPr lang="en-US" sz="4400" spc="300" dirty="0">
                <a:solidFill>
                  <a:srgbClr val="0C3C7C"/>
                </a:solidFill>
                <a:latin typeface="Open Sans Bold Bold"/>
              </a:rPr>
            </a:br>
            <a:r>
              <a:rPr lang="en-US" sz="1100" spc="300" dirty="0">
                <a:solidFill>
                  <a:srgbClr val="0C3C7C"/>
                </a:solidFill>
                <a:latin typeface="Open Sans Bold Bold"/>
              </a:rPr>
              <a:t>   </a:t>
            </a:r>
          </a:p>
          <a:p>
            <a:pPr marL="647703" lvl="1" indent="-323852">
              <a:lnSpc>
                <a:spcPts val="4200"/>
              </a:lnSpc>
              <a:buFont typeface="Arial"/>
              <a:buChar char="•"/>
            </a:pPr>
            <a:r>
              <a:rPr lang="en-US" sz="4400" spc="300" dirty="0">
                <a:solidFill>
                  <a:srgbClr val="0C3C7C"/>
                </a:solidFill>
                <a:latin typeface="Open Sans Bold Bold"/>
              </a:rPr>
              <a:t>July 2003: Contributions to CART exceeded</a:t>
            </a:r>
          </a:p>
          <a:p>
            <a:pPr marL="323851" lvl="1">
              <a:lnSpc>
                <a:spcPts val="4200"/>
              </a:lnSpc>
            </a:pPr>
            <a:r>
              <a:rPr lang="en-US" sz="4400" spc="300" dirty="0">
                <a:solidFill>
                  <a:srgbClr val="0C3C7C"/>
                </a:solidFill>
                <a:latin typeface="Open Sans Bold Bold"/>
              </a:rPr>
              <a:t>  $1 million</a:t>
            </a:r>
            <a:br>
              <a:rPr lang="en-US" sz="4400" spc="300" dirty="0">
                <a:solidFill>
                  <a:srgbClr val="0C3C7C"/>
                </a:solidFill>
                <a:latin typeface="Open Sans Bold Bold"/>
              </a:rPr>
            </a:br>
            <a:r>
              <a:rPr lang="en-US" sz="1100" spc="300" dirty="0">
                <a:solidFill>
                  <a:srgbClr val="0C3C7C"/>
                </a:solidFill>
                <a:latin typeface="Open Sans Bold Bold"/>
              </a:rPr>
              <a:t>  </a:t>
            </a:r>
          </a:p>
          <a:p>
            <a:pPr marL="647703" lvl="1" indent="-323852">
              <a:lnSpc>
                <a:spcPts val="4200"/>
              </a:lnSpc>
              <a:buFont typeface="Arial"/>
              <a:buChar char="•"/>
            </a:pPr>
            <a:r>
              <a:rPr lang="en-US" sz="4400" spc="300" dirty="0">
                <a:solidFill>
                  <a:srgbClr val="0C3C7C"/>
                </a:solidFill>
                <a:latin typeface="Open Sans Bold Bold"/>
              </a:rPr>
              <a:t>May 2008: Multiple grants awarded for first time (2 totaling $450,000)</a:t>
            </a:r>
            <a:br>
              <a:rPr lang="en-US" sz="4400" spc="300" dirty="0">
                <a:solidFill>
                  <a:srgbClr val="0C3C7C"/>
                </a:solidFill>
                <a:latin typeface="Open Sans Bold Bold"/>
              </a:rPr>
            </a:br>
            <a:r>
              <a:rPr lang="en-US" sz="1200" spc="300" dirty="0">
                <a:solidFill>
                  <a:srgbClr val="0C3C7C"/>
                </a:solidFill>
                <a:latin typeface="Open Sans Bold Bold"/>
              </a:rPr>
              <a:t>  </a:t>
            </a:r>
          </a:p>
          <a:p>
            <a:pPr marL="647703" lvl="1" indent="-323852">
              <a:lnSpc>
                <a:spcPts val="4200"/>
              </a:lnSpc>
              <a:buFont typeface="Arial"/>
              <a:buChar char="•"/>
            </a:pPr>
            <a:r>
              <a:rPr lang="en-US" sz="4400" spc="300" dirty="0">
                <a:solidFill>
                  <a:srgbClr val="0C3C7C"/>
                </a:solidFill>
                <a:latin typeface="Open Sans Bold Bold"/>
              </a:rPr>
              <a:t>May 2019: Six grants awarded totaling $1 million for first time</a:t>
            </a:r>
            <a:br>
              <a:rPr lang="en-US" sz="4400" spc="300" dirty="0">
                <a:solidFill>
                  <a:srgbClr val="0C3C7C"/>
                </a:solidFill>
                <a:latin typeface="Open Sans Bold Bold"/>
              </a:rPr>
            </a:br>
            <a:r>
              <a:rPr lang="en-US" sz="1100" spc="300" dirty="0">
                <a:solidFill>
                  <a:srgbClr val="0C3C7C"/>
                </a:solidFill>
                <a:latin typeface="Open Sans Bold Bold"/>
              </a:rPr>
              <a:t>    </a:t>
            </a:r>
          </a:p>
          <a:p>
            <a:pPr marL="647703" lvl="1" indent="-323852">
              <a:lnSpc>
                <a:spcPts val="4200"/>
              </a:lnSpc>
              <a:buFont typeface="Arial"/>
              <a:buChar char="•"/>
            </a:pPr>
            <a:r>
              <a:rPr lang="en-US" sz="4400" spc="300" dirty="0">
                <a:solidFill>
                  <a:srgbClr val="0C3C7C"/>
                </a:solidFill>
                <a:latin typeface="Open Sans Bold Bold"/>
              </a:rPr>
              <a:t>May 2023: Total </a:t>
            </a:r>
            <a:r>
              <a:rPr lang="en-US" sz="4400" spc="300" dirty="0">
                <a:solidFill>
                  <a:srgbClr val="FF0000"/>
                </a:solidFill>
                <a:latin typeface="Open Sans Bold Bold"/>
              </a:rPr>
              <a:t>grants exceeded $11 million</a:t>
            </a:r>
          </a:p>
        </p:txBody>
      </p:sp>
      <p:grpSp>
        <p:nvGrpSpPr>
          <p:cNvPr id="2" name="Group 2"/>
          <p:cNvGrpSpPr/>
          <p:nvPr/>
        </p:nvGrpSpPr>
        <p:grpSpPr>
          <a:xfrm rot="-2700000">
            <a:off x="15934626" y="1860458"/>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7A81B"/>
            </a:solidFill>
          </p:spPr>
          <p:txBody>
            <a:bodyPr/>
            <a:lstStyle/>
            <a:p>
              <a:endParaRPr lang="en-US"/>
            </a:p>
          </p:txBody>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C3C7C"/>
            </a:solidFill>
          </p:spPr>
          <p:txBody>
            <a:bodyPr/>
            <a:lstStyle/>
            <a:p>
              <a:endParaRPr lang="en-US"/>
            </a:p>
          </p:txBody>
        </p:sp>
      </p:grpSp>
      <p:pic>
        <p:nvPicPr>
          <p:cNvPr id="7" name="Picture 2">
            <a:extLst>
              <a:ext uri="{FF2B5EF4-FFF2-40B4-BE49-F238E27FC236}">
                <a16:creationId xmlns:a16="http://schemas.microsoft.com/office/drawing/2014/main" id="{311C3C97-09DE-A757-9D4E-AF87E892D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9400" y="8510408"/>
            <a:ext cx="3762966"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42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TotalTime>
  <Words>779</Words>
  <Application>Microsoft Macintosh PowerPoint</Application>
  <PresentationFormat>Custom</PresentationFormat>
  <Paragraphs>134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Poppins ExtraBold</vt:lpstr>
      <vt:lpstr>Open Sans Bold</vt:lpstr>
      <vt:lpstr>Arial</vt:lpstr>
      <vt:lpstr>Open Sans Bold Bold</vt:lpstr>
      <vt:lpstr>Poppins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ONE.</dc:title>
  <dc:creator>Tiffany Ervin</dc:creator>
  <cp:lastModifiedBy>David Post</cp:lastModifiedBy>
  <cp:revision>28</cp:revision>
  <dcterms:created xsi:type="dcterms:W3CDTF">2006-08-16T00:00:00Z</dcterms:created>
  <dcterms:modified xsi:type="dcterms:W3CDTF">2023-10-23T23:20:31Z</dcterms:modified>
  <dc:identifier>DAFGy8qS0es</dc:identifier>
</cp:coreProperties>
</file>