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038137-90DA-441C-B46C-E93059407083}" v="2" dt="2023-07-27T00:09:31.8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well, Kimberly" userId="7d22b304-5f6a-4c97-a8d9-25e3014c575b" providerId="ADAL" clId="{52038137-90DA-441C-B46C-E93059407083}"/>
    <pc:docChg chg="custSel modSld">
      <pc:chgData name="Atwell, Kimberly" userId="7d22b304-5f6a-4c97-a8d9-25e3014c575b" providerId="ADAL" clId="{52038137-90DA-441C-B46C-E93059407083}" dt="2023-07-27T00:09:31.800" v="123"/>
      <pc:docMkLst>
        <pc:docMk/>
      </pc:docMkLst>
      <pc:sldChg chg="modSp mod">
        <pc:chgData name="Atwell, Kimberly" userId="7d22b304-5f6a-4c97-a8d9-25e3014c575b" providerId="ADAL" clId="{52038137-90DA-441C-B46C-E93059407083}" dt="2023-07-27T00:06:31.474" v="121" actId="1076"/>
        <pc:sldMkLst>
          <pc:docMk/>
          <pc:sldMk cId="1063512443" sldId="256"/>
        </pc:sldMkLst>
        <pc:spChg chg="mod">
          <ac:chgData name="Atwell, Kimberly" userId="7d22b304-5f6a-4c97-a8d9-25e3014c575b" providerId="ADAL" clId="{52038137-90DA-441C-B46C-E93059407083}" dt="2023-07-27T00:06:31.474" v="121" actId="1076"/>
          <ac:spMkLst>
            <pc:docMk/>
            <pc:sldMk cId="1063512443" sldId="256"/>
            <ac:spMk id="5" creationId="{E4592CF9-AA06-E9A0-B78D-DF86FC53B1CA}"/>
          </ac:spMkLst>
        </pc:spChg>
        <pc:spChg chg="mod">
          <ac:chgData name="Atwell, Kimberly" userId="7d22b304-5f6a-4c97-a8d9-25e3014c575b" providerId="ADAL" clId="{52038137-90DA-441C-B46C-E93059407083}" dt="2023-07-26T12:21:45.703" v="3" actId="20577"/>
          <ac:spMkLst>
            <pc:docMk/>
            <pc:sldMk cId="1063512443" sldId="256"/>
            <ac:spMk id="6" creationId="{C8A11B32-5A21-596E-CF56-41FDC2641609}"/>
          </ac:spMkLst>
        </pc:spChg>
      </pc:sldChg>
      <pc:sldChg chg="addSp delSp modSp mod">
        <pc:chgData name="Atwell, Kimberly" userId="7d22b304-5f6a-4c97-a8d9-25e3014c575b" providerId="ADAL" clId="{52038137-90DA-441C-B46C-E93059407083}" dt="2023-07-27T00:09:31.800" v="123"/>
        <pc:sldMkLst>
          <pc:docMk/>
          <pc:sldMk cId="2770662447" sldId="257"/>
        </pc:sldMkLst>
        <pc:spChg chg="mod">
          <ac:chgData name="Atwell, Kimberly" userId="7d22b304-5f6a-4c97-a8d9-25e3014c575b" providerId="ADAL" clId="{52038137-90DA-441C-B46C-E93059407083}" dt="2023-07-26T12:24:44.136" v="6" actId="6549"/>
          <ac:spMkLst>
            <pc:docMk/>
            <pc:sldMk cId="2770662447" sldId="257"/>
            <ac:spMk id="2" creationId="{5E75DF5E-C600-EC6E-2658-ED8279FED88F}"/>
          </ac:spMkLst>
        </pc:spChg>
        <pc:graphicFrameChg chg="add mod modGraphic">
          <ac:chgData name="Atwell, Kimberly" userId="7d22b304-5f6a-4c97-a8d9-25e3014c575b" providerId="ADAL" clId="{52038137-90DA-441C-B46C-E93059407083}" dt="2023-07-27T00:09:31.800" v="123"/>
          <ac:graphicFrameMkLst>
            <pc:docMk/>
            <pc:sldMk cId="2770662447" sldId="257"/>
            <ac:graphicFrameMk id="5" creationId="{93E1B283-CB51-69D3-EA92-96192389CB5E}"/>
          </ac:graphicFrameMkLst>
        </pc:graphicFrameChg>
        <pc:picChg chg="add del mod">
          <ac:chgData name="Atwell, Kimberly" userId="7d22b304-5f6a-4c97-a8d9-25e3014c575b" providerId="ADAL" clId="{52038137-90DA-441C-B46C-E93059407083}" dt="2023-07-26T12:58:55.219" v="117" actId="478"/>
          <ac:picMkLst>
            <pc:docMk/>
            <pc:sldMk cId="2770662447" sldId="257"/>
            <ac:picMk id="4" creationId="{6903A08D-E4F4-914B-411C-87896C46B3D1}"/>
          </ac:picMkLst>
        </pc:picChg>
        <pc:picChg chg="add mod">
          <ac:chgData name="Atwell, Kimberly" userId="7d22b304-5f6a-4c97-a8d9-25e3014c575b" providerId="ADAL" clId="{52038137-90DA-441C-B46C-E93059407083}" dt="2023-07-26T12:59:02.731" v="120" actId="14100"/>
          <ac:picMkLst>
            <pc:docMk/>
            <pc:sldMk cId="2770662447" sldId="257"/>
            <ac:picMk id="6" creationId="{FA9B0938-15DD-70A7-85E3-2DAB645D291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D47A8-B0A1-4603-859F-7F8B6334BE22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2BE66-4623-4A44-95D8-86C308D79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658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A2BE66-4623-4A44-95D8-86C308D791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661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058BF-C5E1-4B52-BD8A-FD1AD5779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CD51F7-3CC3-4BB7-8291-B1789482E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20447-D6C7-43E1-AE88-1FB66CC9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E17B6-E7FC-473A-8D5F-0E6B838E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F4E0-FDDB-42B9-862C-7BBC501CD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9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E922F-6166-4009-A42D-027DC718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791CF-167D-446D-9F99-6976C986E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CA422-E040-4DE1-9DA5-C8D37C116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13B0B-60E7-494E-91CB-055BC269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8C554-7C1B-4D8F-9B6B-044926569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62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C66EF0-6ED8-49A7-BDAD-E20A143FA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FCE9CD-90A9-44BA-B293-0662E077D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77240" y="365125"/>
            <a:ext cx="779526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7DAE0-05C4-460B-B96D-BD183ED03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3CA93-55C9-4AA3-89A0-55490F745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FD820-FF26-4325-816F-310C30F80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943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36C8-0B4F-4655-A630-0B1D2540B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8B888-85E0-4D92-903E-C3FE7E870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48916-250B-4232-BD7D-571FDE79F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8BFB4-647C-4104-B6D4-3346051C3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FA73F-2BE8-4370-AE90-58F4CE51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144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1446D-9FAC-4157-A41A-51675C8BE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293" y="1709738"/>
            <a:ext cx="10617157" cy="275889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AF8D4A-8F93-4399-9546-64F286400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0293" y="4589463"/>
            <a:ext cx="1061715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2FD4-BF96-470C-8247-20DFAE1C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75A2D-86C4-4467-BAB8-E9ED004D2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42A4D-D9B2-4C82-95E4-B86F9F5F3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12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6B3AA-8C30-429E-B934-AF122043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5834E-691F-4728-88F5-A0C469669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" y="1825625"/>
            <a:ext cx="52425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76374-880F-4E25-9F88-79E3C1AB1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9BD69-B509-4FCE-95A8-ED03FFC8C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7C287B-AE5B-490B-BF81-A50D7A2E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C2246-303C-4A29-B6EA-E62CEDE6C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20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2FE79-D5BE-43E8-B6C5-2675B7F4D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57814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D3A07-BA51-4113-902E-830A887D2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03903"/>
            <a:ext cx="522033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320A9-E274-4E1B-B02D-9A3F510A1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7240" y="2737063"/>
            <a:ext cx="5220335" cy="34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80D3A-C2A8-4B78-B7E2-4908C74B1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0390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5D84DD-9460-4B08-86AD-27486A940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37063"/>
            <a:ext cx="5183188" cy="34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B0B7F8-282C-4210-AE7D-F35228BAC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E343A9-1067-4DCF-BACC-1F7F38050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84E471-04DB-4DB5-8CC5-16B3FC88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319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D87C0-272E-4E50-A316-78079B2B9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06C1C9-1F69-432A-858C-D828B56E1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6D9A1B-D149-4B97-B161-3D7C9ADB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B3722F-8C88-4E54-8CD6-12D31A05F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5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12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035BB-74CC-43E9-B71F-A5C05D17E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ADC9E-7845-4DB1-87E3-6FBFB2B03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C925A8-2A07-43B9-B549-061F36849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2226364"/>
            <a:ext cx="3994785" cy="364262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A9037-0564-43A1-8156-1D9932E1F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F0D40-D0E1-49C9-BE47-91BBC50AB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129BD-890D-412E-9805-D29F4A0D3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1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8ADB4-BA7B-42C2-9C6C-58B2763F8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020" y="457200"/>
            <a:ext cx="405400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519B58-B546-4E6B-BE00-3D1D64DA86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A0AB8-41A9-4548-9B83-3EFF79A00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8020" y="2250218"/>
            <a:ext cx="4054006" cy="361876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B33ED-A015-4992-A004-33D41CFFA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29CDA-E85F-47D1-83B7-02A50DEBF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9625F-5352-4136-8AC4-F8899D00A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CD62DB5A-5AA0-4E7E-94AB-AD20F02CA8DF}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F086ECE-EF43-4B07-9DD0-59679471A067}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lumMod val="90000"/>
              <a:lumOff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D3A74F-6169-4D30-A245-B46D738BE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2" y="365125"/>
            <a:ext cx="1063751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77E64-7A05-44DA-81FA-6EF4806BB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2" y="1825625"/>
            <a:ext cx="1063751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C5EC6-E331-4312-AC12-56D55F7D2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2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657AA7F-BE72-4467-897E-7A302F46504F}" type="datetimeFigureOut">
              <a:rPr lang="en-US" smtClean="0"/>
              <a:pPr/>
              <a:t>7/26/2023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7FC5D-92B2-4B4D-8111-6EDEF2806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88268"/>
            <a:ext cx="41148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A104D-C777-4A6E-8A43-F94028E5E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7156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5747434-7036-48DB-A148-6B3D8EE75C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9193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89" r:id="rId7"/>
    <p:sldLayoutId id="2147483690" r:id="rId8"/>
    <p:sldLayoutId id="2147483697" r:id="rId9"/>
    <p:sldLayoutId id="2147483688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04CF648-5CB3-49E4-BE34-8A0598901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69E559C-09DA-4586-86C9-F3C05D9A08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lumMod val="90000"/>
              <a:lumOff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337663-AA80-AF80-3DBB-050052592B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4852" y="368606"/>
            <a:ext cx="4116035" cy="2387600"/>
          </a:xfrm>
        </p:spPr>
        <p:txBody>
          <a:bodyPr>
            <a:normAutofit/>
          </a:bodyPr>
          <a:lstStyle/>
          <a:p>
            <a:pPr algn="l"/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Impact Member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6FDDF2-0D69-0966-617B-1F882E331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6285" y="3124812"/>
            <a:ext cx="4116035" cy="1697854"/>
          </a:xfrm>
        </p:spPr>
        <p:txBody>
          <a:bodyPr>
            <a:normAutofit/>
          </a:bodyPr>
          <a:lstStyle/>
          <a:p>
            <a:r>
              <a:rPr lang="en-US" dirty="0"/>
              <a:t>Top of the Lake Rotary Club of Mooresville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7AA7ECE-DB5E-48B2-9EF4-7EEAF123BA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6445" y="0"/>
            <a:ext cx="3435555" cy="3429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9CB4E80-C571-41A6-BC8A-968D8C75FB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2199" y="0"/>
            <a:ext cx="3429000" cy="3429000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blue abstract watercolor pattern on a white background">
            <a:extLst>
              <a:ext uri="{FF2B5EF4-FFF2-40B4-BE49-F238E27FC236}">
                <a16:creationId xmlns:a16="http://schemas.microsoft.com/office/drawing/2014/main" id="{CF6918CF-9BC2-F7F5-6104-6C06C64EEF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990" r="20226" b="1"/>
          <a:stretch/>
        </p:blipFill>
        <p:spPr>
          <a:xfrm>
            <a:off x="5327445" y="10"/>
            <a:ext cx="3429000" cy="3427190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4C072E0C-5768-4B45-A438-DFFA8AF4C6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59722" y="-3600"/>
            <a:ext cx="3429000" cy="3429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454F422E-435A-4694-BE6E-B4968E7981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2199" y="3427200"/>
            <a:ext cx="3430800" cy="34308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ADE9F60-E2BA-44E6-8C5B-A51B19292E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1200" y="3427200"/>
            <a:ext cx="3430800" cy="3430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Graphic 22">
            <a:extLst>
              <a:ext uri="{FF2B5EF4-FFF2-40B4-BE49-F238E27FC236}">
                <a16:creationId xmlns:a16="http://schemas.microsoft.com/office/drawing/2014/main" id="{02430862-1B4A-470B-8AD3-780215B67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767754" y="3429000"/>
            <a:ext cx="3429000" cy="3429000"/>
          </a:xfrm>
          <a:prstGeom prst="rect">
            <a:avLst/>
          </a:prstGeom>
        </p:spPr>
      </p:pic>
      <p:pic>
        <p:nvPicPr>
          <p:cNvPr id="25" name="Graphic 24">
            <a:extLst>
              <a:ext uri="{FF2B5EF4-FFF2-40B4-BE49-F238E27FC236}">
                <a16:creationId xmlns:a16="http://schemas.microsoft.com/office/drawing/2014/main" id="{B168F1C9-4999-4AA2-A916-26FD96868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48260" y="3429000"/>
            <a:ext cx="3429000" cy="3429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4592CF9-AA06-E9A0-B78D-DF86FC53B1CA}"/>
              </a:ext>
            </a:extLst>
          </p:cNvPr>
          <p:cNvSpPr txBox="1"/>
          <p:nvPr/>
        </p:nvSpPr>
        <p:spPr>
          <a:xfrm>
            <a:off x="5758458" y="368606"/>
            <a:ext cx="242887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What is an impact member?  </a:t>
            </a:r>
            <a:r>
              <a:rPr lang="en-US" dirty="0"/>
              <a:t>An impact member is an option for those who commit to serving and will not be able to attend regular club meetings.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A11B32-5A21-596E-CF56-41FDC2641609}"/>
              </a:ext>
            </a:extLst>
          </p:cNvPr>
          <p:cNvSpPr txBox="1"/>
          <p:nvPr/>
        </p:nvSpPr>
        <p:spPr>
          <a:xfrm>
            <a:off x="9404517" y="3770667"/>
            <a:ext cx="233154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How much are the quarterly dues?  </a:t>
            </a:r>
            <a:r>
              <a:rPr lang="en-US" dirty="0"/>
              <a:t>The dues will cover all dues and will not include meals, total at this time would be $59/quarter.  Meal cost of $12 would expected at time of club visit, if applicable.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2226938-C6EE-86D4-2056-6EDA97C42AD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75031" y="4277299"/>
            <a:ext cx="1473692" cy="182794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22FE0CF-B607-D9F4-46E8-4BF4B448D44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404517" y="817917"/>
            <a:ext cx="2215093" cy="1898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512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E75DF5E-C600-EC6E-2658-ED8279FED88F}"/>
              </a:ext>
            </a:extLst>
          </p:cNvPr>
          <p:cNvSpPr txBox="1"/>
          <p:nvPr/>
        </p:nvSpPr>
        <p:spPr>
          <a:xfrm>
            <a:off x="1358283" y="692458"/>
            <a:ext cx="8522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Club membership and engagement is our focus so there will need to be some limitations set for our club.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3E1B283-CB51-69D3-EA92-96192389CB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371100"/>
              </p:ext>
            </p:extLst>
          </p:nvPr>
        </p:nvGraphicFramePr>
        <p:xfrm>
          <a:off x="1484851" y="1745398"/>
          <a:ext cx="7625594" cy="44290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25594">
                  <a:extLst>
                    <a:ext uri="{9D8B030D-6E8A-4147-A177-3AD203B41FA5}">
                      <a16:colId xmlns:a16="http://schemas.microsoft.com/office/drawing/2014/main" val="3566215772"/>
                    </a:ext>
                  </a:extLst>
                </a:gridCol>
              </a:tblGrid>
              <a:tr h="44290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What is an impact member?  An impact member is an option for those who commit to serving and will not be able to attend regular club meetings.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Initial fees would be $59 per quarter and it would include dues that our club is charged from the District and Foundation (EREY).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Stipulations: 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</a:rPr>
                        <a:t>2 - year prior Rotary active membership in any club would be a requirement. The Rotarian must have left any prior club in good standing.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</a:rPr>
                        <a:t>No more than 10% of our membership can be an impact member at any time.  Board approval can be considered on longest tenure if we have more than 10% interested. 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</a:rPr>
                        <a:t>All dues must be current to be considered as an impact member. 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</a:rPr>
                        <a:t>Food would be $12 if an impact member attended a meeting, due at the door. 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</a:rPr>
                        <a:t>Rotarian of the Day is still a requirement. 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>
                          <a:effectLst/>
                        </a:rPr>
                        <a:t>Normal approval methods would be followed – Board vote first, then we give the whole membership 7 days for feedback before induction into the membership.  </a:t>
                      </a: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</a:txBody>
                  <a:tcPr marL="65929" marR="65929" marT="0" marB="0"/>
                </a:tc>
                <a:extLst>
                  <a:ext uri="{0D108BD9-81ED-4DB2-BD59-A6C34878D82A}">
                    <a16:rowId xmlns:a16="http://schemas.microsoft.com/office/drawing/2014/main" val="4249834188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FA9B0938-15DD-70A7-85E3-2DAB645D29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3684" y="2866663"/>
            <a:ext cx="1754745" cy="1613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62447"/>
      </p:ext>
    </p:extLst>
  </p:cSld>
  <p:clrMapOvr>
    <a:masterClrMapping/>
  </p:clrMapOvr>
</p:sld>
</file>

<file path=ppt/theme/theme1.xml><?xml version="1.0" encoding="utf-8"?>
<a:theme xmlns:a="http://schemas.openxmlformats.org/drawingml/2006/main" name="CelebrationVTI">
  <a:themeElements>
    <a:clrScheme name="AnalogousFromDarkSeedLeftStep">
      <a:dk1>
        <a:srgbClr val="000000"/>
      </a:dk1>
      <a:lt1>
        <a:srgbClr val="FFFFFF"/>
      </a:lt1>
      <a:dk2>
        <a:srgbClr val="1B2830"/>
      </a:dk2>
      <a:lt2>
        <a:srgbClr val="F1F3F0"/>
      </a:lt2>
      <a:accent1>
        <a:srgbClr val="A629E7"/>
      </a:accent1>
      <a:accent2>
        <a:srgbClr val="592FD9"/>
      </a:accent2>
      <a:accent3>
        <a:srgbClr val="294AE7"/>
      </a:accent3>
      <a:accent4>
        <a:srgbClr val="1787D5"/>
      </a:accent4>
      <a:accent5>
        <a:srgbClr val="22BFBE"/>
      </a:accent5>
      <a:accent6>
        <a:srgbClr val="16C67B"/>
      </a:accent6>
      <a:hlink>
        <a:srgbClr val="3897A9"/>
      </a:hlink>
      <a:folHlink>
        <a:srgbClr val="7F7F7F"/>
      </a:folHlink>
    </a:clrScheme>
    <a:fontScheme name="Custom 10">
      <a:majorFont>
        <a:latin typeface="Gill Sans Nov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brationVTI" id="{BAD6E4D6-FB5F-472A-BAD2-154760D77BE0}" vid="{59D360FE-6438-46F1-A5A6-11415132A2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294</Words>
  <Application>Microsoft Office PowerPoint</Application>
  <PresentationFormat>Widescreen</PresentationFormat>
  <Paragraphs>19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Gill Sans Nova</vt:lpstr>
      <vt:lpstr>Symbol</vt:lpstr>
      <vt:lpstr>CelebrationVTI</vt:lpstr>
      <vt:lpstr>Impact Member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Member</dc:title>
  <dc:creator>Atwell, Kimberly</dc:creator>
  <cp:lastModifiedBy>Atwell, Kimberly</cp:lastModifiedBy>
  <cp:revision>2</cp:revision>
  <dcterms:created xsi:type="dcterms:W3CDTF">2023-07-25T12:39:33Z</dcterms:created>
  <dcterms:modified xsi:type="dcterms:W3CDTF">2023-07-27T00:09:33Z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aa09ecfa-2970-4f11-83ad-6c60f100bfd6</vt:lpwstr>
  </property>
  <property fmtid="{D5CDD505-2E9C-101B-9397-08002B2CF9AE}" pid="3" name="UserSelected">
    <vt:lpwstr>Public</vt:lpwstr>
  </property>
  <property fmtid="{D5CDD505-2E9C-101B-9397-08002B2CF9AE}" pid="4" name="DataRiskClassification">
    <vt:lpwstr>Public</vt:lpwstr>
  </property>
</Properties>
</file>