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57" r:id="rId4"/>
    <p:sldId id="260" r:id="rId5"/>
    <p:sldId id="278" r:id="rId6"/>
    <p:sldId id="266" r:id="rId7"/>
    <p:sldId id="267" r:id="rId8"/>
    <p:sldId id="268" r:id="rId9"/>
    <p:sldId id="279" r:id="rId10"/>
    <p:sldId id="276" r:id="rId11"/>
    <p:sldId id="259" r:id="rId12"/>
    <p:sldId id="277" r:id="rId13"/>
  </p:sldIdLst>
  <p:sldSz cx="18288000" cy="10287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63" autoAdjust="0"/>
  </p:normalViewPr>
  <p:slideViewPr>
    <p:cSldViewPr>
      <p:cViewPr varScale="1">
        <p:scale>
          <a:sx n="40" d="100"/>
          <a:sy n="40" d="100"/>
        </p:scale>
        <p:origin x="152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a Miller" userId="a9cc604e-5305-4e2a-aff5-ae727ea2c629" providerId="ADAL" clId="{8ADCF72D-049C-4FFD-836E-CAE91FBA3DDD}"/>
    <pc:docChg chg="modSld">
      <pc:chgData name="Trina Miller" userId="a9cc604e-5305-4e2a-aff5-ae727ea2c629" providerId="ADAL" clId="{8ADCF72D-049C-4FFD-836E-CAE91FBA3DDD}" dt="2021-11-17T20:20:31.422" v="3" actId="20577"/>
      <pc:docMkLst>
        <pc:docMk/>
      </pc:docMkLst>
      <pc:sldChg chg="modNotesTx">
        <pc:chgData name="Trina Miller" userId="a9cc604e-5305-4e2a-aff5-ae727ea2c629" providerId="ADAL" clId="{8ADCF72D-049C-4FFD-836E-CAE91FBA3DDD}" dt="2021-11-17T20:04:09.229" v="0" actId="6549"/>
        <pc:sldMkLst>
          <pc:docMk/>
          <pc:sldMk cId="0" sldId="266"/>
        </pc:sldMkLst>
      </pc:sldChg>
      <pc:sldChg chg="modNotesTx">
        <pc:chgData name="Trina Miller" userId="a9cc604e-5305-4e2a-aff5-ae727ea2c629" providerId="ADAL" clId="{8ADCF72D-049C-4FFD-836E-CAE91FBA3DDD}" dt="2021-11-17T20:04:11.347" v="1" actId="6549"/>
        <pc:sldMkLst>
          <pc:docMk/>
          <pc:sldMk cId="0" sldId="267"/>
        </pc:sldMkLst>
      </pc:sldChg>
      <pc:sldChg chg="modNotesTx">
        <pc:chgData name="Trina Miller" userId="a9cc604e-5305-4e2a-aff5-ae727ea2c629" providerId="ADAL" clId="{8ADCF72D-049C-4FFD-836E-CAE91FBA3DDD}" dt="2021-11-17T20:04:14.049" v="2" actId="6549"/>
        <pc:sldMkLst>
          <pc:docMk/>
          <pc:sldMk cId="0" sldId="268"/>
        </pc:sldMkLst>
      </pc:sldChg>
      <pc:sldChg chg="modNotesTx">
        <pc:chgData name="Trina Miller" userId="a9cc604e-5305-4e2a-aff5-ae727ea2c629" providerId="ADAL" clId="{8ADCF72D-049C-4FFD-836E-CAE91FBA3DDD}" dt="2021-11-17T20:20:31.422" v="3" actId="20577"/>
        <pc:sldMkLst>
          <pc:docMk/>
          <pc:sldMk cId="410555216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94012-96FF-4342-8961-4189855EAED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30B3B-18EC-416F-9DE5-31740EF73150}">
      <dgm:prSet phldrT="[Text]" custT="1"/>
      <dgm:spPr/>
      <dgm:t>
        <a:bodyPr/>
        <a:lstStyle/>
        <a:p>
          <a:r>
            <a:rPr lang="en-US" sz="32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One: </a:t>
          </a:r>
        </a:p>
        <a:p>
          <a:r>
            <a:rPr lang="en-US" sz="32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 History &amp; Need to Change</a:t>
          </a:r>
          <a:endParaRPr lang="en-US" sz="3200" dirty="0">
            <a:solidFill>
              <a:schemeClr val="tx2"/>
            </a:solidFill>
            <a:latin typeface="Source Sans Pro" panose="020B0503030403020204" pitchFamily="34" charset="0"/>
          </a:endParaRPr>
        </a:p>
      </dgm:t>
    </dgm:pt>
    <dgm:pt modelId="{6CD0152E-EBAC-4E23-A1DE-52E5E6DFD2FB}" type="parTrans" cxnId="{07828F29-459E-4371-9646-3295B9604F04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B4306BD1-329C-4A70-964E-0577711B96A0}" type="sibTrans" cxnId="{07828F29-459E-4371-9646-3295B9604F04}">
      <dgm:prSet custT="1"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474A9708-A692-48B7-8CFE-5DCE5D83E6E6}">
      <dgm:prSet phldrT="[Text]" custT="1"/>
      <dgm:spPr/>
      <dgm:t>
        <a:bodyPr/>
        <a:lstStyle/>
        <a:p>
          <a:r>
            <a:rPr lang="en-US" sz="32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Two: </a:t>
          </a:r>
        </a:p>
        <a:p>
          <a:r>
            <a:rPr lang="en-US" sz="32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Study</a:t>
          </a:r>
          <a:endParaRPr lang="en-US" sz="3200" dirty="0">
            <a:solidFill>
              <a:schemeClr val="tx2"/>
            </a:solidFill>
            <a:latin typeface="Source Sans Pro" panose="020B0503030403020204" pitchFamily="34" charset="0"/>
          </a:endParaRPr>
        </a:p>
      </dgm:t>
    </dgm:pt>
    <dgm:pt modelId="{56B21AB4-E660-4A57-B37E-421F6A474B8C}" type="parTrans" cxnId="{0479B9C1-12CD-4C17-81B5-362EDEDA5F97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67D66221-8DC6-4A02-AB8B-CE71865890AB}" type="sibTrans" cxnId="{0479B9C1-12CD-4C17-81B5-362EDEDA5F97}">
      <dgm:prSet custT="1"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7796F24B-453A-4779-9B97-6AACDE483EFE}">
      <dgm:prSet phldrT="[Text]" custT="1"/>
      <dgm:spPr/>
      <dgm:t>
        <a:bodyPr/>
        <a:lstStyle/>
        <a:p>
          <a:r>
            <a:rPr lang="en-US" sz="32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Three:</a:t>
          </a:r>
        </a:p>
        <a:p>
          <a:r>
            <a:rPr lang="en-US" sz="32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The Plan</a:t>
          </a:r>
          <a:endParaRPr lang="en-US" sz="3200" dirty="0">
            <a:solidFill>
              <a:schemeClr val="tx2"/>
            </a:solidFill>
            <a:latin typeface="Source Sans Pro" panose="020B0503030403020204" pitchFamily="34" charset="0"/>
          </a:endParaRPr>
        </a:p>
      </dgm:t>
    </dgm:pt>
    <dgm:pt modelId="{4433070A-9C70-4087-8165-65267E2E5E87}" type="parTrans" cxnId="{93408E8A-A0F2-4F5B-91A4-9681F724D686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C0A51045-BA49-436B-BDCD-EFF11A55E417}" type="sibTrans" cxnId="{93408E8A-A0F2-4F5B-91A4-9681F724D686}">
      <dgm:prSet custT="1"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4131629E-D90F-4754-BE0C-162B0208C4BF}">
      <dgm:prSet phldrT="[Text]" custT="1"/>
      <dgm:spPr/>
      <dgm:t>
        <a:bodyPr/>
        <a:lstStyle/>
        <a:p>
          <a:r>
            <a:rPr lang="en-US" sz="30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Four:</a:t>
          </a:r>
        </a:p>
        <a:p>
          <a:endParaRPr lang="en-US" sz="3000" b="0" dirty="0">
            <a:solidFill>
              <a:schemeClr val="tx2"/>
            </a:solidFill>
            <a:latin typeface="Source Sans Pro" panose="020B0503030403020204" pitchFamily="34" charset="0"/>
            <a:cs typeface="Source Sans Pro Light"/>
          </a:endParaRPr>
        </a:p>
        <a:p>
          <a:r>
            <a:rPr lang="en-US" sz="3000" b="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Implementation</a:t>
          </a:r>
          <a:endParaRPr lang="en-US" sz="3000" dirty="0">
            <a:solidFill>
              <a:schemeClr val="tx2"/>
            </a:solidFill>
            <a:latin typeface="Source Sans Pro" panose="020B0503030403020204" pitchFamily="34" charset="0"/>
          </a:endParaRPr>
        </a:p>
      </dgm:t>
    </dgm:pt>
    <dgm:pt modelId="{9FB24593-5F97-4E66-B94E-6B78293E2B89}" type="parTrans" cxnId="{C6CE8F33-97E4-405C-A362-A66421442278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99D76980-83D7-4E78-A0BB-4762020393F4}" type="sibTrans" cxnId="{C6CE8F33-97E4-405C-A362-A66421442278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DBC76285-A1A6-44FC-A796-9AC9F0CD51BF}" type="pres">
      <dgm:prSet presAssocID="{FA694012-96FF-4342-8961-4189855EAED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8ACBD80-37E1-409D-849E-ED925FD998BC}" type="pres">
      <dgm:prSet presAssocID="{4131629E-D90F-4754-BE0C-162B0208C4BF}" presName="Accent4" presStyleCnt="0"/>
      <dgm:spPr/>
    </dgm:pt>
    <dgm:pt modelId="{355FF308-FD4D-464F-B95D-A0EC2C992B81}" type="pres">
      <dgm:prSet presAssocID="{4131629E-D90F-4754-BE0C-162B0208C4BF}" presName="Accent" presStyleLbl="node1" presStyleIdx="0" presStyleCnt="4"/>
      <dgm:spPr/>
    </dgm:pt>
    <dgm:pt modelId="{1AEC3F3D-65BC-4704-9E5C-7B6D6D76731F}" type="pres">
      <dgm:prSet presAssocID="{4131629E-D90F-4754-BE0C-162B0208C4BF}" presName="ParentBackground4" presStyleCnt="0"/>
      <dgm:spPr/>
    </dgm:pt>
    <dgm:pt modelId="{7B252ADD-6B74-49D0-9826-95B769392868}" type="pres">
      <dgm:prSet presAssocID="{4131629E-D90F-4754-BE0C-162B0208C4BF}" presName="ParentBackground" presStyleLbl="fgAcc1" presStyleIdx="0" presStyleCnt="4"/>
      <dgm:spPr/>
    </dgm:pt>
    <dgm:pt modelId="{A807DA62-F370-4DD5-8F07-70D95B05194F}" type="pres">
      <dgm:prSet presAssocID="{4131629E-D90F-4754-BE0C-162B0208C4B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D35DFED-E1D8-413F-B452-AC41D9947A46}" type="pres">
      <dgm:prSet presAssocID="{7796F24B-453A-4779-9B97-6AACDE483EFE}" presName="Accent3" presStyleCnt="0"/>
      <dgm:spPr/>
    </dgm:pt>
    <dgm:pt modelId="{C2CE7359-1CA8-48EE-9E73-CDA353048AB3}" type="pres">
      <dgm:prSet presAssocID="{7796F24B-453A-4779-9B97-6AACDE483EFE}" presName="Accent" presStyleLbl="node1" presStyleIdx="1" presStyleCnt="4"/>
      <dgm:spPr/>
    </dgm:pt>
    <dgm:pt modelId="{665B5C50-6066-4774-94E9-CD0B68690623}" type="pres">
      <dgm:prSet presAssocID="{7796F24B-453A-4779-9B97-6AACDE483EFE}" presName="ParentBackground3" presStyleCnt="0"/>
      <dgm:spPr/>
    </dgm:pt>
    <dgm:pt modelId="{EE194083-0192-482D-AB46-9C105CEC1422}" type="pres">
      <dgm:prSet presAssocID="{7796F24B-453A-4779-9B97-6AACDE483EFE}" presName="ParentBackground" presStyleLbl="fgAcc1" presStyleIdx="1" presStyleCnt="4"/>
      <dgm:spPr/>
    </dgm:pt>
    <dgm:pt modelId="{555C7D10-2320-4FF4-82DE-107ECE0CA3A9}" type="pres">
      <dgm:prSet presAssocID="{7796F24B-453A-4779-9B97-6AACDE483EF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D191ECF-23CE-44EC-9689-E28E8427D436}" type="pres">
      <dgm:prSet presAssocID="{474A9708-A692-48B7-8CFE-5DCE5D83E6E6}" presName="Accent2" presStyleCnt="0"/>
      <dgm:spPr/>
    </dgm:pt>
    <dgm:pt modelId="{4B55CC3E-58E2-49C6-BD6F-35B84076BE78}" type="pres">
      <dgm:prSet presAssocID="{474A9708-A692-48B7-8CFE-5DCE5D83E6E6}" presName="Accent" presStyleLbl="node1" presStyleIdx="2" presStyleCnt="4"/>
      <dgm:spPr/>
    </dgm:pt>
    <dgm:pt modelId="{DB1B0BEE-2F54-4991-AB81-BADBF2E583C8}" type="pres">
      <dgm:prSet presAssocID="{474A9708-A692-48B7-8CFE-5DCE5D83E6E6}" presName="ParentBackground2" presStyleCnt="0"/>
      <dgm:spPr/>
    </dgm:pt>
    <dgm:pt modelId="{FA56A832-276C-472D-805B-E78F3FF2E68D}" type="pres">
      <dgm:prSet presAssocID="{474A9708-A692-48B7-8CFE-5DCE5D83E6E6}" presName="ParentBackground" presStyleLbl="fgAcc1" presStyleIdx="2" presStyleCnt="4"/>
      <dgm:spPr/>
    </dgm:pt>
    <dgm:pt modelId="{5896A793-0FD0-44D7-9A75-323BC8E4DEC0}" type="pres">
      <dgm:prSet presAssocID="{474A9708-A692-48B7-8CFE-5DCE5D83E6E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FEB3DDB-5C19-4035-A0DF-A5CC76B4E29D}" type="pres">
      <dgm:prSet presAssocID="{C0B30B3B-18EC-416F-9DE5-31740EF73150}" presName="Accent1" presStyleCnt="0"/>
      <dgm:spPr/>
    </dgm:pt>
    <dgm:pt modelId="{BF5DBB33-8F83-4BC5-A1FC-150470B83040}" type="pres">
      <dgm:prSet presAssocID="{C0B30B3B-18EC-416F-9DE5-31740EF73150}" presName="Accent" presStyleLbl="node1" presStyleIdx="3" presStyleCnt="4"/>
      <dgm:spPr/>
    </dgm:pt>
    <dgm:pt modelId="{8E231C8E-BDF7-4CC2-B25E-C10A37DF2228}" type="pres">
      <dgm:prSet presAssocID="{C0B30B3B-18EC-416F-9DE5-31740EF73150}" presName="ParentBackground1" presStyleCnt="0"/>
      <dgm:spPr/>
    </dgm:pt>
    <dgm:pt modelId="{31773F1F-68C6-4192-9C5A-62F7919E70AC}" type="pres">
      <dgm:prSet presAssocID="{C0B30B3B-18EC-416F-9DE5-31740EF73150}" presName="ParentBackground" presStyleLbl="fgAcc1" presStyleIdx="3" presStyleCnt="4"/>
      <dgm:spPr/>
    </dgm:pt>
    <dgm:pt modelId="{2AEEFC19-907A-4FCA-BE9A-A1D54D8AEF0B}" type="pres">
      <dgm:prSet presAssocID="{C0B30B3B-18EC-416F-9DE5-31740EF7315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D6A240A-6F28-4494-BD88-00B358ACCE21}" type="presOf" srcId="{4131629E-D90F-4754-BE0C-162B0208C4BF}" destId="{A807DA62-F370-4DD5-8F07-70D95B05194F}" srcOrd="1" destOrd="0" presId="urn:microsoft.com/office/officeart/2011/layout/CircleProcess"/>
    <dgm:cxn modelId="{838D811B-ABE5-4E0A-B083-0C6E390B28AB}" type="presOf" srcId="{4131629E-D90F-4754-BE0C-162B0208C4BF}" destId="{7B252ADD-6B74-49D0-9826-95B769392868}" srcOrd="0" destOrd="0" presId="urn:microsoft.com/office/officeart/2011/layout/CircleProcess"/>
    <dgm:cxn modelId="{07828F29-459E-4371-9646-3295B9604F04}" srcId="{FA694012-96FF-4342-8961-4189855EAED3}" destId="{C0B30B3B-18EC-416F-9DE5-31740EF73150}" srcOrd="0" destOrd="0" parTransId="{6CD0152E-EBAC-4E23-A1DE-52E5E6DFD2FB}" sibTransId="{B4306BD1-329C-4A70-964E-0577711B96A0}"/>
    <dgm:cxn modelId="{C6CE8F33-97E4-405C-A362-A66421442278}" srcId="{FA694012-96FF-4342-8961-4189855EAED3}" destId="{4131629E-D90F-4754-BE0C-162B0208C4BF}" srcOrd="3" destOrd="0" parTransId="{9FB24593-5F97-4E66-B94E-6B78293E2B89}" sibTransId="{99D76980-83D7-4E78-A0BB-4762020393F4}"/>
    <dgm:cxn modelId="{AC3B483D-86C3-4B27-B05E-5BAA0CDCC327}" type="presOf" srcId="{C0B30B3B-18EC-416F-9DE5-31740EF73150}" destId="{31773F1F-68C6-4192-9C5A-62F7919E70AC}" srcOrd="0" destOrd="0" presId="urn:microsoft.com/office/officeart/2011/layout/CircleProcess"/>
    <dgm:cxn modelId="{EF099245-ADA1-4025-BC10-0B77D3FC8AC0}" type="presOf" srcId="{7796F24B-453A-4779-9B97-6AACDE483EFE}" destId="{555C7D10-2320-4FF4-82DE-107ECE0CA3A9}" srcOrd="1" destOrd="0" presId="urn:microsoft.com/office/officeart/2011/layout/CircleProcess"/>
    <dgm:cxn modelId="{1286FD48-47E3-496B-A70A-75F98290E20A}" type="presOf" srcId="{C0B30B3B-18EC-416F-9DE5-31740EF73150}" destId="{2AEEFC19-907A-4FCA-BE9A-A1D54D8AEF0B}" srcOrd="1" destOrd="0" presId="urn:microsoft.com/office/officeart/2011/layout/CircleProcess"/>
    <dgm:cxn modelId="{09B3EA89-9BE3-498F-8121-94A575B230B5}" type="presOf" srcId="{474A9708-A692-48B7-8CFE-5DCE5D83E6E6}" destId="{5896A793-0FD0-44D7-9A75-323BC8E4DEC0}" srcOrd="1" destOrd="0" presId="urn:microsoft.com/office/officeart/2011/layout/CircleProcess"/>
    <dgm:cxn modelId="{93408E8A-A0F2-4F5B-91A4-9681F724D686}" srcId="{FA694012-96FF-4342-8961-4189855EAED3}" destId="{7796F24B-453A-4779-9B97-6AACDE483EFE}" srcOrd="2" destOrd="0" parTransId="{4433070A-9C70-4087-8165-65267E2E5E87}" sibTransId="{C0A51045-BA49-436B-BDCD-EFF11A55E417}"/>
    <dgm:cxn modelId="{851AD792-58D6-4F81-8F1D-DB2A0345063D}" type="presOf" srcId="{7796F24B-453A-4779-9B97-6AACDE483EFE}" destId="{EE194083-0192-482D-AB46-9C105CEC1422}" srcOrd="0" destOrd="0" presId="urn:microsoft.com/office/officeart/2011/layout/CircleProcess"/>
    <dgm:cxn modelId="{0479B9C1-12CD-4C17-81B5-362EDEDA5F97}" srcId="{FA694012-96FF-4342-8961-4189855EAED3}" destId="{474A9708-A692-48B7-8CFE-5DCE5D83E6E6}" srcOrd="1" destOrd="0" parTransId="{56B21AB4-E660-4A57-B37E-421F6A474B8C}" sibTransId="{67D66221-8DC6-4A02-AB8B-CE71865890AB}"/>
    <dgm:cxn modelId="{E02A35CC-CED4-459D-86B4-7A6F8F949F1D}" type="presOf" srcId="{FA694012-96FF-4342-8961-4189855EAED3}" destId="{DBC76285-A1A6-44FC-A796-9AC9F0CD51BF}" srcOrd="0" destOrd="0" presId="urn:microsoft.com/office/officeart/2011/layout/CircleProcess"/>
    <dgm:cxn modelId="{47D987F7-38DB-4A1E-946D-27C0B3872ABB}" type="presOf" srcId="{474A9708-A692-48B7-8CFE-5DCE5D83E6E6}" destId="{FA56A832-276C-472D-805B-E78F3FF2E68D}" srcOrd="0" destOrd="0" presId="urn:microsoft.com/office/officeart/2011/layout/CircleProcess"/>
    <dgm:cxn modelId="{5A504DAE-9330-469C-91EC-27D293A40DD3}" type="presParOf" srcId="{DBC76285-A1A6-44FC-A796-9AC9F0CD51BF}" destId="{38ACBD80-37E1-409D-849E-ED925FD998BC}" srcOrd="0" destOrd="0" presId="urn:microsoft.com/office/officeart/2011/layout/CircleProcess"/>
    <dgm:cxn modelId="{3B8278DE-5C26-42F7-86D1-240B7DD5D90A}" type="presParOf" srcId="{38ACBD80-37E1-409D-849E-ED925FD998BC}" destId="{355FF308-FD4D-464F-B95D-A0EC2C992B81}" srcOrd="0" destOrd="0" presId="urn:microsoft.com/office/officeart/2011/layout/CircleProcess"/>
    <dgm:cxn modelId="{9A3CC6A6-67F0-4994-976E-DF8CA589342F}" type="presParOf" srcId="{DBC76285-A1A6-44FC-A796-9AC9F0CD51BF}" destId="{1AEC3F3D-65BC-4704-9E5C-7B6D6D76731F}" srcOrd="1" destOrd="0" presId="urn:microsoft.com/office/officeart/2011/layout/CircleProcess"/>
    <dgm:cxn modelId="{AC139382-BD33-4216-8EAF-D7C3A6B347DF}" type="presParOf" srcId="{1AEC3F3D-65BC-4704-9E5C-7B6D6D76731F}" destId="{7B252ADD-6B74-49D0-9826-95B769392868}" srcOrd="0" destOrd="0" presId="urn:microsoft.com/office/officeart/2011/layout/CircleProcess"/>
    <dgm:cxn modelId="{EFA91744-68B8-450B-9360-F1FBDC40761A}" type="presParOf" srcId="{DBC76285-A1A6-44FC-A796-9AC9F0CD51BF}" destId="{A807DA62-F370-4DD5-8F07-70D95B05194F}" srcOrd="2" destOrd="0" presId="urn:microsoft.com/office/officeart/2011/layout/CircleProcess"/>
    <dgm:cxn modelId="{F93C2441-7A44-412D-B7F9-EA32A2EA3308}" type="presParOf" srcId="{DBC76285-A1A6-44FC-A796-9AC9F0CD51BF}" destId="{9D35DFED-E1D8-413F-B452-AC41D9947A46}" srcOrd="3" destOrd="0" presId="urn:microsoft.com/office/officeart/2011/layout/CircleProcess"/>
    <dgm:cxn modelId="{F04A2A31-EA35-4D11-A804-038C43E97977}" type="presParOf" srcId="{9D35DFED-E1D8-413F-B452-AC41D9947A46}" destId="{C2CE7359-1CA8-48EE-9E73-CDA353048AB3}" srcOrd="0" destOrd="0" presId="urn:microsoft.com/office/officeart/2011/layout/CircleProcess"/>
    <dgm:cxn modelId="{385F7D9C-D0BB-4E5A-9CD1-C9B87C472A29}" type="presParOf" srcId="{DBC76285-A1A6-44FC-A796-9AC9F0CD51BF}" destId="{665B5C50-6066-4774-94E9-CD0B68690623}" srcOrd="4" destOrd="0" presId="urn:microsoft.com/office/officeart/2011/layout/CircleProcess"/>
    <dgm:cxn modelId="{744BF15E-BC5D-4CD2-B1C3-7DF79A103E36}" type="presParOf" srcId="{665B5C50-6066-4774-94E9-CD0B68690623}" destId="{EE194083-0192-482D-AB46-9C105CEC1422}" srcOrd="0" destOrd="0" presId="urn:microsoft.com/office/officeart/2011/layout/CircleProcess"/>
    <dgm:cxn modelId="{2F61232B-E1AE-45A4-9D0F-3E91E16F6447}" type="presParOf" srcId="{DBC76285-A1A6-44FC-A796-9AC9F0CD51BF}" destId="{555C7D10-2320-4FF4-82DE-107ECE0CA3A9}" srcOrd="5" destOrd="0" presId="urn:microsoft.com/office/officeart/2011/layout/CircleProcess"/>
    <dgm:cxn modelId="{A110F80B-2FFD-4B0E-A7AD-5A862E43CCA3}" type="presParOf" srcId="{DBC76285-A1A6-44FC-A796-9AC9F0CD51BF}" destId="{0D191ECF-23CE-44EC-9689-E28E8427D436}" srcOrd="6" destOrd="0" presId="urn:microsoft.com/office/officeart/2011/layout/CircleProcess"/>
    <dgm:cxn modelId="{58484287-F95D-4BFE-A62A-2C4E54510618}" type="presParOf" srcId="{0D191ECF-23CE-44EC-9689-E28E8427D436}" destId="{4B55CC3E-58E2-49C6-BD6F-35B84076BE78}" srcOrd="0" destOrd="0" presId="urn:microsoft.com/office/officeart/2011/layout/CircleProcess"/>
    <dgm:cxn modelId="{472B25A4-1515-4B38-A926-663369438F53}" type="presParOf" srcId="{DBC76285-A1A6-44FC-A796-9AC9F0CD51BF}" destId="{DB1B0BEE-2F54-4991-AB81-BADBF2E583C8}" srcOrd="7" destOrd="0" presId="urn:microsoft.com/office/officeart/2011/layout/CircleProcess"/>
    <dgm:cxn modelId="{C9D2C0DB-64D2-45C7-ADB7-F388FED61DDB}" type="presParOf" srcId="{DB1B0BEE-2F54-4991-AB81-BADBF2E583C8}" destId="{FA56A832-276C-472D-805B-E78F3FF2E68D}" srcOrd="0" destOrd="0" presId="urn:microsoft.com/office/officeart/2011/layout/CircleProcess"/>
    <dgm:cxn modelId="{57A8B775-EEBB-4497-86DE-A96883373527}" type="presParOf" srcId="{DBC76285-A1A6-44FC-A796-9AC9F0CD51BF}" destId="{5896A793-0FD0-44D7-9A75-323BC8E4DEC0}" srcOrd="8" destOrd="0" presId="urn:microsoft.com/office/officeart/2011/layout/CircleProcess"/>
    <dgm:cxn modelId="{4E18C921-1A9B-4765-8547-55919FA755A3}" type="presParOf" srcId="{DBC76285-A1A6-44FC-A796-9AC9F0CD51BF}" destId="{3FEB3DDB-5C19-4035-A0DF-A5CC76B4E29D}" srcOrd="9" destOrd="0" presId="urn:microsoft.com/office/officeart/2011/layout/CircleProcess"/>
    <dgm:cxn modelId="{AD8C204F-EC7C-47CF-9080-3B59BA187AE6}" type="presParOf" srcId="{3FEB3DDB-5C19-4035-A0DF-A5CC76B4E29D}" destId="{BF5DBB33-8F83-4BC5-A1FC-150470B83040}" srcOrd="0" destOrd="0" presId="urn:microsoft.com/office/officeart/2011/layout/CircleProcess"/>
    <dgm:cxn modelId="{8DDF5B5B-0268-42B4-AE07-667FD0654A75}" type="presParOf" srcId="{DBC76285-A1A6-44FC-A796-9AC9F0CD51BF}" destId="{8E231C8E-BDF7-4CC2-B25E-C10A37DF2228}" srcOrd="10" destOrd="0" presId="urn:microsoft.com/office/officeart/2011/layout/CircleProcess"/>
    <dgm:cxn modelId="{6515E743-C503-4E60-979F-CCD6B2D43B05}" type="presParOf" srcId="{8E231C8E-BDF7-4CC2-B25E-C10A37DF2228}" destId="{31773F1F-68C6-4192-9C5A-62F7919E70AC}" srcOrd="0" destOrd="0" presId="urn:microsoft.com/office/officeart/2011/layout/CircleProcess"/>
    <dgm:cxn modelId="{936EB3F6-B1EF-44D7-806E-CC36B2CD5DEF}" type="presParOf" srcId="{DBC76285-A1A6-44FC-A796-9AC9F0CD51BF}" destId="{2AEEFC19-907A-4FCA-BE9A-A1D54D8AEF0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FF308-FD4D-464F-B95D-A0EC2C992B81}">
      <dsp:nvSpPr>
        <dsp:cNvPr id="0" name=""/>
        <dsp:cNvSpPr/>
      </dsp:nvSpPr>
      <dsp:spPr>
        <a:xfrm>
          <a:off x="13733632" y="1945668"/>
          <a:ext cx="4110173" cy="4110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52ADD-6B74-49D0-9826-95B769392868}">
      <dsp:nvSpPr>
        <dsp:cNvPr id="0" name=""/>
        <dsp:cNvSpPr/>
      </dsp:nvSpPr>
      <dsp:spPr>
        <a:xfrm>
          <a:off x="13871108" y="2082705"/>
          <a:ext cx="3836984" cy="38363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Four: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kern="1200" dirty="0">
            <a:solidFill>
              <a:schemeClr val="tx2"/>
            </a:solidFill>
            <a:latin typeface="Source Sans Pro" panose="020B0503030403020204" pitchFamily="34" charset="0"/>
            <a:cs typeface="Source Sans Pro Light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Implementation</a:t>
          </a:r>
          <a:endParaRPr lang="en-US" sz="3000" kern="1200" dirty="0">
            <a:solidFill>
              <a:schemeClr val="tx2"/>
            </a:solidFill>
            <a:latin typeface="Source Sans Pro" panose="020B0503030403020204" pitchFamily="34" charset="0"/>
          </a:endParaRPr>
        </a:p>
      </dsp:txBody>
      <dsp:txXfrm>
        <a:off x="14419249" y="2630853"/>
        <a:ext cx="2740702" cy="2740015"/>
      </dsp:txXfrm>
    </dsp:sp>
    <dsp:sp modelId="{C2CE7359-1CA8-48EE-9E73-CDA353048AB3}">
      <dsp:nvSpPr>
        <dsp:cNvPr id="0" name=""/>
        <dsp:cNvSpPr/>
      </dsp:nvSpPr>
      <dsp:spPr>
        <a:xfrm rot="2700000">
          <a:off x="9468325" y="1945379"/>
          <a:ext cx="4110240" cy="41102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94083-0192-482D-AB46-9C105CEC1422}">
      <dsp:nvSpPr>
        <dsp:cNvPr id="0" name=""/>
        <dsp:cNvSpPr/>
      </dsp:nvSpPr>
      <dsp:spPr>
        <a:xfrm>
          <a:off x="9623459" y="2082705"/>
          <a:ext cx="3836984" cy="38363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Three: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The Plan</a:t>
          </a:r>
          <a:endParaRPr lang="en-US" sz="3200" kern="1200" dirty="0">
            <a:solidFill>
              <a:schemeClr val="tx2"/>
            </a:solidFill>
            <a:latin typeface="Source Sans Pro" panose="020B0503030403020204" pitchFamily="34" charset="0"/>
          </a:endParaRPr>
        </a:p>
      </dsp:txBody>
      <dsp:txXfrm>
        <a:off x="10171600" y="2630853"/>
        <a:ext cx="2740702" cy="2740015"/>
      </dsp:txXfrm>
    </dsp:sp>
    <dsp:sp modelId="{4B55CC3E-58E2-49C6-BD6F-35B84076BE78}">
      <dsp:nvSpPr>
        <dsp:cNvPr id="0" name=""/>
        <dsp:cNvSpPr/>
      </dsp:nvSpPr>
      <dsp:spPr>
        <a:xfrm rot="2700000">
          <a:off x="5238301" y="1945379"/>
          <a:ext cx="4110240" cy="41102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6A832-276C-472D-805B-E78F3FF2E68D}">
      <dsp:nvSpPr>
        <dsp:cNvPr id="0" name=""/>
        <dsp:cNvSpPr/>
      </dsp:nvSpPr>
      <dsp:spPr>
        <a:xfrm>
          <a:off x="5375810" y="2082705"/>
          <a:ext cx="3836984" cy="38363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Two: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Study</a:t>
          </a:r>
          <a:endParaRPr lang="en-US" sz="3200" kern="1200" dirty="0">
            <a:solidFill>
              <a:schemeClr val="tx2"/>
            </a:solidFill>
            <a:latin typeface="Source Sans Pro" panose="020B0503030403020204" pitchFamily="34" charset="0"/>
          </a:endParaRPr>
        </a:p>
      </dsp:txBody>
      <dsp:txXfrm>
        <a:off x="5923951" y="2630853"/>
        <a:ext cx="2740702" cy="2740015"/>
      </dsp:txXfrm>
    </dsp:sp>
    <dsp:sp modelId="{BF5DBB33-8F83-4BC5-A1FC-150470B83040}">
      <dsp:nvSpPr>
        <dsp:cNvPr id="0" name=""/>
        <dsp:cNvSpPr/>
      </dsp:nvSpPr>
      <dsp:spPr>
        <a:xfrm rot="2700000">
          <a:off x="990652" y="1945379"/>
          <a:ext cx="4110240" cy="41102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73F1F-68C6-4192-9C5A-62F7919E70AC}">
      <dsp:nvSpPr>
        <dsp:cNvPr id="0" name=""/>
        <dsp:cNvSpPr/>
      </dsp:nvSpPr>
      <dsp:spPr>
        <a:xfrm>
          <a:off x="1128162" y="2082705"/>
          <a:ext cx="3836984" cy="38363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Movement One: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2"/>
              </a:solidFill>
              <a:latin typeface="Source Sans Pro" panose="020B0503030403020204" pitchFamily="34" charset="0"/>
              <a:cs typeface="Source Sans Pro Light"/>
            </a:rPr>
            <a:t> History &amp; Need to Change</a:t>
          </a:r>
          <a:endParaRPr lang="en-US" sz="3200" kern="1200" dirty="0">
            <a:solidFill>
              <a:schemeClr val="tx2"/>
            </a:solidFill>
            <a:latin typeface="Source Sans Pro" panose="020B0503030403020204" pitchFamily="34" charset="0"/>
          </a:endParaRPr>
        </a:p>
      </dsp:txBody>
      <dsp:txXfrm>
        <a:off x="1676302" y="2630853"/>
        <a:ext cx="2740702" cy="2740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255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7840" cy="466255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89014C94-C2FC-4C0F-8B22-CD7AD189549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4610"/>
            <a:ext cx="5608320" cy="365974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46"/>
            <a:ext cx="3037840" cy="466255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146"/>
            <a:ext cx="3037840" cy="466255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368712D4-ECD2-4F3B-9174-9A5966FF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6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5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Dr. Lattimore will share the work of the DEI Committee was embraced by the incoming executive leadership of the organization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act of reckoning and reconciliation emerged regarding an historical membership injustice. The late Mayor pro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O. K. Beatty was recognized and redressed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Diversity moments were instituted as part of the weekly program agenda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research into the Salisbury Rotary DEI history and practice will be explored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Ted Goins will introduce Dr. Spalding &amp; Dr. Lattimore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3927" lvl="1" indent="-163049">
              <a:buFont typeface="Courier New" panose="02070309020205020404" pitchFamily="49" charset="0"/>
              <a:buChar char="o"/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Ted Goins will summarize how the Salisbury Rotary’s Actions as movements of music to change the tune of the organization</a:t>
            </a:r>
          </a:p>
          <a:p>
            <a:pPr marL="423927" lvl="1" indent="-163049">
              <a:buFont typeface="Courier New" panose="02070309020205020404" pitchFamily="49" charset="0"/>
              <a:buChar char="o"/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Call for Volunteers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Ted Goins will discuss the history – 102 year old org, white and male for much of history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Rotary President – Steve Fisher leads with a REI Committee Initiative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diverse committee is formed, meeting every other week for four months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challenge and task to diversify and expand Rotary membership, with intentionality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1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Dr. Spalding will discuss the survey results generated and critically vetted within the committee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effort of collaboration and deep listening to varied views</a:t>
            </a:r>
          </a:p>
          <a:p>
            <a:pPr marL="423927" lvl="1" indent="-163049" algn="l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DEI provided a safe space for the disclosure of feelings and personal perspectives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4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3927" lvl="1" indent="-163049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Dr. Lattimore will share the survey results with the wider membership, reflecting attitudes, views and expectations</a:t>
            </a:r>
          </a:p>
          <a:p>
            <a:pPr marL="423927" lvl="1" indent="-163049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Small group discussions allowed for wider feedback and survey commentary</a:t>
            </a:r>
          </a:p>
          <a:p>
            <a:pPr marL="423927" lvl="1" indent="-163049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written comments were shared with members as a form of “truth reflection”</a:t>
            </a:r>
          </a:p>
          <a:p>
            <a:pPr marL="423927" lvl="1" indent="-163049">
              <a:buFont typeface="Courier New" panose="02070309020205020404" pitchFamily="49" charset="0"/>
              <a:buChar char="o"/>
            </a:pPr>
            <a:r>
              <a:rPr lang="en-US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DEI Committee affirmed its mission as consistent with the value stated in the Rotary International Four-Way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712D4-ECD2-4F3B-9174-9A5966FF0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1137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F4F4F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1137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1137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547" y="614348"/>
            <a:ext cx="14746905" cy="18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1137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7913" y="3585495"/>
            <a:ext cx="13732172" cy="520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F4F4F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3013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88436" y="2721019"/>
            <a:ext cx="8399562" cy="756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61482" y="0"/>
            <a:ext cx="5527040" cy="10287000"/>
          </a:xfrm>
          <a:custGeom>
            <a:avLst/>
            <a:gdLst/>
            <a:ahLst/>
            <a:cxnLst/>
            <a:rect l="l" t="t" r="r" b="b"/>
            <a:pathLst>
              <a:path w="5527040" h="10287000">
                <a:moveTo>
                  <a:pt x="0" y="0"/>
                </a:moveTo>
                <a:lnTo>
                  <a:pt x="5526517" y="0"/>
                </a:lnTo>
                <a:lnTo>
                  <a:pt x="5526517" y="10286999"/>
                </a:lnTo>
                <a:lnTo>
                  <a:pt x="4780159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A5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470" y="0"/>
            <a:ext cx="17983200" cy="68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700">
              <a:lnSpc>
                <a:spcPts val="3704"/>
              </a:lnSpc>
              <a:defRPr sz="480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endParaRPr lang="en-US" sz="6000" dirty="0"/>
          </a:p>
          <a:p>
            <a:pPr algn="ctr"/>
            <a:endParaRPr lang="en-US" sz="7000" dirty="0"/>
          </a:p>
          <a:p>
            <a:pPr algn="ctr"/>
            <a:endParaRPr lang="en-US" sz="7000" dirty="0"/>
          </a:p>
          <a:p>
            <a:pPr algn="ctr"/>
            <a:r>
              <a:rPr lang="en-US" sz="7000" dirty="0"/>
              <a:t>The DEI Journey of the Rotary Club Of Salisbury</a:t>
            </a:r>
          </a:p>
          <a:p>
            <a:pPr algn="ctr"/>
            <a:br>
              <a:rPr lang="en-US" sz="6000" dirty="0"/>
            </a:br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endParaRPr lang="en-US" sz="6000" dirty="0"/>
          </a:p>
          <a:p>
            <a:r>
              <a:rPr lang="en-US" sz="5500" dirty="0"/>
              <a:t>Presented By:</a:t>
            </a:r>
          </a:p>
          <a:p>
            <a:endParaRPr lang="en-US" sz="5500" dirty="0"/>
          </a:p>
          <a:p>
            <a:r>
              <a:rPr lang="en-US" sz="5500" dirty="0"/>
              <a:t>The Salisbury Rotary Club DEI Committee</a:t>
            </a:r>
          </a:p>
          <a:p>
            <a:r>
              <a:rPr lang="en-US" sz="6000" dirty="0"/>
              <a:t> </a:t>
            </a:r>
            <a:endParaRPr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610A4-219D-4919-BA56-89311E6226F4}"/>
              </a:ext>
            </a:extLst>
          </p:cNvPr>
          <p:cNvSpPr txBox="1"/>
          <p:nvPr/>
        </p:nvSpPr>
        <p:spPr>
          <a:xfrm>
            <a:off x="291765" y="7990698"/>
            <a:ext cx="12312541" cy="15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A New Way Forward with G.U.I.D.E. </a:t>
            </a:r>
            <a:b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</a:br>
            <a:b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</a:br>
            <a:r>
              <a:rPr lang="en-US" sz="4000" b="0" dirty="0">
                <a:solidFill>
                  <a:srgbClr val="F4F4F4"/>
                </a:solidFill>
                <a:latin typeface="Source Sans Pro" panose="020B0503030403020204" pitchFamily="34" charset="0"/>
                <a:cs typeface="Source Sans Pro Light"/>
              </a:rPr>
              <a:t>FRIDAY, NOVEMBER 19,</a:t>
            </a:r>
            <a:r>
              <a:rPr lang="en-US" sz="4000" b="0" spc="-15" dirty="0">
                <a:solidFill>
                  <a:srgbClr val="F4F4F4"/>
                </a:solidFill>
                <a:latin typeface="Source Sans Pro" panose="020B0503030403020204" pitchFamily="34" charset="0"/>
                <a:cs typeface="Source Sans Pro Light"/>
              </a:rPr>
              <a:t> </a:t>
            </a:r>
            <a:r>
              <a:rPr lang="en-US" sz="4000" b="0" dirty="0">
                <a:solidFill>
                  <a:srgbClr val="F4F4F4"/>
                </a:solidFill>
                <a:latin typeface="Source Sans Pro" panose="020B0503030403020204" pitchFamily="34" charset="0"/>
                <a:cs typeface="Source Sans Pro Light"/>
              </a:rPr>
              <a:t>2021</a:t>
            </a:r>
            <a:endParaRPr lang="en-US" sz="4000" dirty="0">
              <a:latin typeface="Source Sans Pro" panose="020B0503030403020204" pitchFamily="34" charset="0"/>
              <a:cs typeface="Source Sans Pr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81924" y="3875687"/>
            <a:ext cx="10285563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</a:t>
            </a:r>
            <a:r>
              <a:rPr lang="en-US" sz="4800" spc="-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Diversity, </a:t>
            </a:r>
            <a:r>
              <a:rPr lang="en-US" sz="4800" spc="-9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Equity </a:t>
            </a:r>
            <a:r>
              <a:rPr lang="en-US" sz="4800" spc="-45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&amp;  </a:t>
            </a:r>
            <a:r>
              <a:rPr lang="en-US" sz="4800" spc="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Inclusion </a:t>
            </a:r>
            <a:r>
              <a:rPr lang="en-US" sz="4800" spc="-100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lang="en-US" sz="4800" spc="2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Committee </a:t>
            </a:r>
            <a:r>
              <a:rPr lang="en-US" sz="4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embraced by the incoming executive leadership of the organization.</a:t>
            </a:r>
          </a:p>
        </p:txBody>
      </p:sp>
      <p:sp>
        <p:nvSpPr>
          <p:cNvPr id="4" name="object 4"/>
          <p:cNvSpPr/>
          <p:nvPr/>
        </p:nvSpPr>
        <p:spPr>
          <a:xfrm>
            <a:off x="16947602" y="574"/>
            <a:ext cx="1340485" cy="2884805"/>
          </a:xfrm>
          <a:custGeom>
            <a:avLst/>
            <a:gdLst/>
            <a:ahLst/>
            <a:cxnLst/>
            <a:rect l="l" t="t" r="r" b="b"/>
            <a:pathLst>
              <a:path w="1340484" h="2884805">
                <a:moveTo>
                  <a:pt x="0" y="0"/>
                </a:moveTo>
                <a:lnTo>
                  <a:pt x="1340397" y="0"/>
                </a:lnTo>
                <a:lnTo>
                  <a:pt x="1340397" y="2884560"/>
                </a:lnTo>
                <a:lnTo>
                  <a:pt x="0" y="0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993806"/>
            <a:ext cx="16611600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5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Movement Four: Implementation</a:t>
            </a:r>
            <a:endParaRPr sz="7500" b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E5F78-9E49-4AA5-9848-F70427A1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85379"/>
            <a:ext cx="7400925" cy="5381625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E4544351-F94D-4888-AEBC-37B35073EEE0}"/>
              </a:ext>
            </a:extLst>
          </p:cNvPr>
          <p:cNvSpPr txBox="1">
            <a:spLocks/>
          </p:cNvSpPr>
          <p:nvPr/>
        </p:nvSpPr>
        <p:spPr>
          <a:xfrm>
            <a:off x="381000" y="8418513"/>
            <a:ext cx="740092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8500" b="0" i="0">
                <a:solidFill>
                  <a:srgbClr val="F4F4F4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3500" i="1" kern="0" dirty="0">
                <a:solidFill>
                  <a:schemeClr val="bg1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of Recognition for </a:t>
            </a:r>
          </a:p>
          <a:p>
            <a:pPr lvl="1" algn="ctr"/>
            <a:r>
              <a:rPr lang="en-US" sz="3500" i="1" kern="0" dirty="0">
                <a:solidFill>
                  <a:schemeClr val="bg1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Mayor Pro </a:t>
            </a:r>
            <a:r>
              <a:rPr lang="en-US" sz="3500" i="1" kern="0" dirty="0" err="1">
                <a:solidFill>
                  <a:schemeClr val="bg1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en-US" sz="3500" i="1" kern="0" dirty="0">
                <a:solidFill>
                  <a:schemeClr val="bg1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O.K. Beatty </a:t>
            </a:r>
          </a:p>
          <a:p>
            <a:pPr lvl="1" algn="ctr"/>
            <a:r>
              <a:rPr lang="en-US" sz="3500" i="1" kern="0" dirty="0">
                <a:solidFill>
                  <a:schemeClr val="bg1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Salisbury Rotary Club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684" y="72590"/>
            <a:ext cx="14935199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800" b="0" spc="150" dirty="0">
                <a:latin typeface="Source Sans Pro" panose="020B0503030403020204" pitchFamily="34" charset="0"/>
              </a:rPr>
              <a:t>Special Thanks to Salisbury Rotary Diversity, Equity &amp; Inclusion </a:t>
            </a:r>
            <a:r>
              <a:rPr sz="5800" b="0" spc="150" dirty="0">
                <a:latin typeface="Source Sans Pro" panose="020B0503030403020204" pitchFamily="34" charset="0"/>
              </a:rPr>
              <a:t>Committee</a:t>
            </a:r>
            <a:r>
              <a:rPr sz="5800" b="0" spc="-690" dirty="0">
                <a:latin typeface="Source Sans Pro" panose="020B0503030403020204" pitchFamily="34" charset="0"/>
              </a:rPr>
              <a:t> </a:t>
            </a:r>
            <a:r>
              <a:rPr sz="5800" b="0" spc="165" dirty="0">
                <a:latin typeface="Source Sans Pro" panose="020B0503030403020204" pitchFamily="34" charset="0"/>
              </a:rPr>
              <a:t>Members</a:t>
            </a:r>
            <a:endParaRPr sz="5800" b="0" dirty="0">
              <a:latin typeface="Source Sans Pro" panose="020B05030304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7684" y="2119737"/>
            <a:ext cx="4953000" cy="6972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24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24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200" spc="24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Greg</a:t>
            </a:r>
            <a:r>
              <a:rPr sz="3200" spc="-36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sz="3200" spc="70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Alcorn</a:t>
            </a:r>
            <a:r>
              <a:rPr lang="en-US" sz="3200" spc="70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sz="3200" spc="-36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endParaRPr lang="en-US" sz="3200" spc="-36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-36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-36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200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John </a:t>
            </a:r>
            <a:r>
              <a:rPr sz="3200" spc="10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Everett </a:t>
            </a:r>
            <a:endParaRPr lang="en-US" sz="3200" spc="10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10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10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200" spc="160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Hunter </a:t>
            </a:r>
            <a:r>
              <a:rPr sz="3200" spc="5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Fisher</a:t>
            </a:r>
            <a:endParaRPr lang="en-US" sz="3200" spc="5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5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5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200" spc="5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endParaRPr sz="3200" dirty="0">
              <a:latin typeface="Source Sans Pro" panose="020B0503030403020204" pitchFamily="34" charset="0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439" y="207010"/>
            <a:ext cx="1713008" cy="10079990"/>
          </a:xfrm>
          <a:custGeom>
            <a:avLst/>
            <a:gdLst/>
            <a:ahLst/>
            <a:cxnLst/>
            <a:rect l="l" t="t" r="r" b="b"/>
            <a:pathLst>
              <a:path w="4684395" h="10079990">
                <a:moveTo>
                  <a:pt x="4683780" y="10079584"/>
                </a:moveTo>
                <a:lnTo>
                  <a:pt x="0" y="10079584"/>
                </a:lnTo>
                <a:lnTo>
                  <a:pt x="0" y="0"/>
                </a:lnTo>
                <a:lnTo>
                  <a:pt x="4683780" y="10079584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114656" cy="3612515"/>
          </a:xfrm>
          <a:custGeom>
            <a:avLst/>
            <a:gdLst/>
            <a:ahLst/>
            <a:cxnLst/>
            <a:rect l="l" t="t" r="r" b="b"/>
            <a:pathLst>
              <a:path w="3252470" h="3612515">
                <a:moveTo>
                  <a:pt x="1578577" y="3611942"/>
                </a:moveTo>
                <a:lnTo>
                  <a:pt x="0" y="205474"/>
                </a:lnTo>
                <a:lnTo>
                  <a:pt x="0" y="0"/>
                </a:lnTo>
                <a:lnTo>
                  <a:pt x="3252372" y="0"/>
                </a:lnTo>
                <a:lnTo>
                  <a:pt x="1578577" y="3611942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3FC61-AE97-4DC7-9394-28C5BF66A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50" y="2785723"/>
            <a:ext cx="1443454" cy="163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FB0B5-05BC-483C-B3AE-D0F6A941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337" y="4643899"/>
            <a:ext cx="1386681" cy="1664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9C9EC-217D-481E-A82C-835241E8B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31" y="6493194"/>
            <a:ext cx="1386682" cy="1664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B3E6A6-EDE9-4A41-80A3-345A0B3A0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950" y="8318589"/>
            <a:ext cx="1458381" cy="1548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AECD1B-9CEA-43F4-BE7B-C6057122A906}"/>
              </a:ext>
            </a:extLst>
          </p:cNvPr>
          <p:cNvSpPr txBox="1"/>
          <p:nvPr/>
        </p:nvSpPr>
        <p:spPr>
          <a:xfrm>
            <a:off x="1789638" y="8065408"/>
            <a:ext cx="2945132" cy="12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endParaRPr lang="en-US" sz="3200" spc="235" dirty="0">
              <a:solidFill>
                <a:srgbClr val="311375"/>
              </a:solidFill>
              <a:latin typeface="Source Sans Pro" panose="020B0503030403020204" pitchFamily="34" charset="0"/>
              <a:cs typeface="Trebuchet M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lang="en-US" sz="3200" spc="23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Steven </a:t>
            </a:r>
            <a:r>
              <a:rPr lang="en-US" sz="3200" spc="55" dirty="0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rPr>
              <a:t>Fisher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0DFA68-0733-4F09-8D28-F3BA10F49241}"/>
              </a:ext>
            </a:extLst>
          </p:cNvPr>
          <p:cNvSpPr txBox="1"/>
          <p:nvPr/>
        </p:nvSpPr>
        <p:spPr>
          <a:xfrm>
            <a:off x="12116597" y="3188629"/>
            <a:ext cx="3321082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lnSpc>
                <a:spcPct val="116300"/>
              </a:lnSpc>
              <a:spcBef>
                <a:spcPts val="100"/>
              </a:spcBef>
              <a:defRPr sz="3200" spc="235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r>
              <a:rPr lang="en-US" dirty="0"/>
              <a:t>Elaine Spalding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A2EBE9-4F24-4E54-946D-5993599A9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3449" y="2895732"/>
            <a:ext cx="1379434" cy="17075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A86DBF-91DE-4F87-AB57-549B24672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3448" y="4907686"/>
            <a:ext cx="1379435" cy="17317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7DFC33-9E1C-463E-A0F0-70702E35D802}"/>
              </a:ext>
            </a:extLst>
          </p:cNvPr>
          <p:cNvSpPr txBox="1"/>
          <p:nvPr/>
        </p:nvSpPr>
        <p:spPr>
          <a:xfrm>
            <a:off x="6416005" y="4996290"/>
            <a:ext cx="3355606" cy="12118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lnSpc>
                <a:spcPct val="116300"/>
              </a:lnSpc>
              <a:spcBef>
                <a:spcPts val="100"/>
              </a:spcBef>
              <a:defRPr sz="3200" spc="235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r>
              <a:rPr lang="en-US" dirty="0"/>
              <a:t>  Patricia Ricks</a:t>
            </a:r>
          </a:p>
          <a:p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2A4B77-CABA-4EDA-8904-A83903FC3652}"/>
              </a:ext>
            </a:extLst>
          </p:cNvPr>
          <p:cNvSpPr txBox="1"/>
          <p:nvPr/>
        </p:nvSpPr>
        <p:spPr>
          <a:xfrm>
            <a:off x="12791422" y="5146325"/>
            <a:ext cx="2722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160" dirty="0">
                <a:solidFill>
                  <a:srgbClr val="311375"/>
                </a:solidFill>
                <a:latin typeface="Source Sans Pro" panose="020B0503030403020204" pitchFamily="34" charset="0"/>
              </a:rPr>
              <a:t>Jessica Vess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6D83B8-FF03-407D-A3D1-6033D9C5B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4" t="14935" r="23423" b="39470"/>
          <a:stretch/>
        </p:blipFill>
        <p:spPr bwMode="auto">
          <a:xfrm>
            <a:off x="10009438" y="6860194"/>
            <a:ext cx="1418016" cy="14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AD3995-88EF-4CE5-8B29-197AE98F24B8}"/>
              </a:ext>
            </a:extLst>
          </p:cNvPr>
          <p:cNvSpPr txBox="1"/>
          <p:nvPr/>
        </p:nvSpPr>
        <p:spPr>
          <a:xfrm>
            <a:off x="6272981" y="6768304"/>
            <a:ext cx="3752525" cy="560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lnSpc>
                <a:spcPct val="116300"/>
              </a:lnSpc>
              <a:spcBef>
                <a:spcPts val="100"/>
              </a:spcBef>
              <a:defRPr sz="3200" spc="235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r>
              <a:rPr lang="en-US" sz="2800" dirty="0"/>
              <a:t>Esther Atkins Smith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7F535-21E5-4602-B373-93642349C6A4}"/>
              </a:ext>
            </a:extLst>
          </p:cNvPr>
          <p:cNvSpPr txBox="1"/>
          <p:nvPr/>
        </p:nvSpPr>
        <p:spPr>
          <a:xfrm>
            <a:off x="6335699" y="8716356"/>
            <a:ext cx="3895059" cy="560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lnSpc>
                <a:spcPct val="116300"/>
              </a:lnSpc>
              <a:spcBef>
                <a:spcPts val="100"/>
              </a:spcBef>
              <a:defRPr sz="3200" spc="235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r>
              <a:rPr lang="en-US" sz="2800" dirty="0"/>
              <a:t>Dr. Carol Spalding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CFC70-83E5-4D55-AD2D-D74CA0E4499B}"/>
              </a:ext>
            </a:extLst>
          </p:cNvPr>
          <p:cNvSpPr txBox="1"/>
          <p:nvPr/>
        </p:nvSpPr>
        <p:spPr>
          <a:xfrm>
            <a:off x="6034331" y="3188629"/>
            <a:ext cx="4118954" cy="560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lnSpc>
                <a:spcPct val="116300"/>
              </a:lnSpc>
              <a:spcBef>
                <a:spcPts val="100"/>
              </a:spcBef>
              <a:defRPr sz="3200" spc="235">
                <a:solidFill>
                  <a:srgbClr val="311375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r>
              <a:rPr lang="en-US" sz="2800" dirty="0"/>
              <a:t>Dr. Vergel Lattimore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4C3D4A-4014-4939-AE8B-555B201E32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7884" y="2785723"/>
            <a:ext cx="1379434" cy="1731504"/>
          </a:xfrm>
          <a:prstGeom prst="rect">
            <a:avLst/>
          </a:prstGeom>
        </p:spPr>
      </p:pic>
      <p:pic>
        <p:nvPicPr>
          <p:cNvPr id="25" name="Picture 24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67CA7125-9E2E-4166-873E-06645DF731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93" y="8616474"/>
            <a:ext cx="1227106" cy="1731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AB4CDD-742E-49DA-AEE4-47C838DF8F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8593" y="4818380"/>
            <a:ext cx="1379435" cy="18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6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5864" y="3798919"/>
            <a:ext cx="8596630" cy="265393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785620" marR="5080" indent="-1773555">
              <a:lnSpc>
                <a:spcPts val="10130"/>
              </a:lnSpc>
              <a:spcBef>
                <a:spcPts val="495"/>
              </a:spcBef>
            </a:pPr>
            <a:r>
              <a:rPr sz="8500" b="0" spc="459" dirty="0">
                <a:solidFill>
                  <a:srgbClr val="F4F4F4"/>
                </a:solidFill>
                <a:latin typeface="Source Sans Pro" panose="020B0503030403020204" pitchFamily="34" charset="0"/>
              </a:rPr>
              <a:t>Closing</a:t>
            </a:r>
            <a:r>
              <a:rPr sz="8500" b="0" spc="-690" dirty="0">
                <a:solidFill>
                  <a:srgbClr val="F4F4F4"/>
                </a:solidFill>
                <a:latin typeface="Source Sans Pro" panose="020B0503030403020204" pitchFamily="34" charset="0"/>
              </a:rPr>
              <a:t> </a:t>
            </a:r>
            <a:r>
              <a:rPr sz="8500" b="0" spc="455" dirty="0">
                <a:solidFill>
                  <a:srgbClr val="F4F4F4"/>
                </a:solidFill>
                <a:latin typeface="Source Sans Pro" panose="020B0503030403020204" pitchFamily="34" charset="0"/>
              </a:rPr>
              <a:t>Remarks  </a:t>
            </a:r>
            <a:r>
              <a:rPr sz="8500" b="0" spc="215" dirty="0">
                <a:solidFill>
                  <a:srgbClr val="F4F4F4"/>
                </a:solidFill>
                <a:latin typeface="Source Sans Pro" panose="020B0503030403020204" pitchFamily="34" charset="0"/>
              </a:rPr>
              <a:t>Ted</a:t>
            </a:r>
            <a:r>
              <a:rPr sz="8500" b="0" spc="-655" dirty="0">
                <a:solidFill>
                  <a:srgbClr val="F4F4F4"/>
                </a:solidFill>
                <a:latin typeface="Source Sans Pro" panose="020B0503030403020204" pitchFamily="34" charset="0"/>
              </a:rPr>
              <a:t> </a:t>
            </a:r>
            <a:r>
              <a:rPr sz="8500" b="0" spc="365" dirty="0">
                <a:solidFill>
                  <a:srgbClr val="F4F4F4"/>
                </a:solidFill>
                <a:latin typeface="Source Sans Pro" panose="020B0503030403020204" pitchFamily="34" charset="0"/>
              </a:rPr>
              <a:t>Goins</a:t>
            </a:r>
            <a:endParaRPr sz="8500" dirty="0">
              <a:latin typeface="Source Sans Pro" panose="020B0503030403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73860" cy="3612515"/>
          </a:xfrm>
          <a:custGeom>
            <a:avLst/>
            <a:gdLst/>
            <a:ahLst/>
            <a:cxnLst/>
            <a:rect l="l" t="t" r="r" b="b"/>
            <a:pathLst>
              <a:path w="1673860" h="3612515">
                <a:moveTo>
                  <a:pt x="0" y="3611942"/>
                </a:moveTo>
                <a:lnTo>
                  <a:pt x="0" y="0"/>
                </a:lnTo>
                <a:lnTo>
                  <a:pt x="1673795" y="0"/>
                </a:lnTo>
                <a:lnTo>
                  <a:pt x="0" y="3611942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14137" y="6674973"/>
            <a:ext cx="1673860" cy="3612515"/>
          </a:xfrm>
          <a:custGeom>
            <a:avLst/>
            <a:gdLst/>
            <a:ahLst/>
            <a:cxnLst/>
            <a:rect l="l" t="t" r="r" b="b"/>
            <a:pathLst>
              <a:path w="1673859" h="3612515">
                <a:moveTo>
                  <a:pt x="1673795" y="0"/>
                </a:moveTo>
                <a:lnTo>
                  <a:pt x="1673861" y="3611943"/>
                </a:lnTo>
                <a:lnTo>
                  <a:pt x="0" y="3611943"/>
                </a:lnTo>
                <a:lnTo>
                  <a:pt x="167379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00" y="-1"/>
            <a:ext cx="19202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301376"/>
          </a:solidFill>
        </p:spPr>
        <p:txBody>
          <a:bodyPr wrap="square" lIns="0" tIns="0" rIns="0" bIns="0" rtlCol="0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63200" y="2721019"/>
            <a:ext cx="8153400" cy="756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30200" y="0"/>
            <a:ext cx="6340134" cy="10286999"/>
          </a:xfrm>
          <a:custGeom>
            <a:avLst/>
            <a:gdLst/>
            <a:ahLst/>
            <a:cxnLst/>
            <a:rect l="l" t="t" r="r" b="b"/>
            <a:pathLst>
              <a:path w="5527040" h="10287000">
                <a:moveTo>
                  <a:pt x="0" y="0"/>
                </a:moveTo>
                <a:lnTo>
                  <a:pt x="5526517" y="0"/>
                </a:lnTo>
                <a:lnTo>
                  <a:pt x="5526517" y="10286999"/>
                </a:lnTo>
                <a:lnTo>
                  <a:pt x="4780159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A5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647700"/>
            <a:ext cx="18676767" cy="663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4605"/>
              </a:lnSpc>
              <a:spcBef>
                <a:spcPts val="95"/>
              </a:spcBef>
            </a:pPr>
            <a:r>
              <a:rPr lang="en-US" sz="5900" spc="36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PRESENTERS FROM THE SALISBURY ROTARY CLUB </a:t>
            </a:r>
          </a:p>
        </p:txBody>
      </p:sp>
      <p:pic>
        <p:nvPicPr>
          <p:cNvPr id="8" name="Picture 7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1B65DA20-B688-4A50-81C8-6E67E201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0090"/>
            <a:ext cx="3246724" cy="4865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BC703-F53C-4DC8-A2DF-9CF281750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820090"/>
            <a:ext cx="3476625" cy="48653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87A4A1-62CA-47CE-902A-906FABA3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01" y="2820090"/>
            <a:ext cx="3656299" cy="48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0D3C17-BF29-4B2F-A3AD-EF1B8858804E}"/>
              </a:ext>
            </a:extLst>
          </p:cNvPr>
          <p:cNvSpPr txBox="1"/>
          <p:nvPr/>
        </p:nvSpPr>
        <p:spPr>
          <a:xfrm>
            <a:off x="457200" y="7856505"/>
            <a:ext cx="3246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6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Dr. Carol Spalding</a:t>
            </a:r>
          </a:p>
          <a:p>
            <a:pPr algn="ctr"/>
            <a:endParaRPr lang="en-US" sz="2000" spc="360" dirty="0">
              <a:solidFill>
                <a:srgbClr val="F4F4F4"/>
              </a:solidFill>
              <a:latin typeface="Source Sans Pro" panose="020B0503030403020204" pitchFamily="34" charset="0"/>
              <a:cs typeface="Trebuchet MS"/>
            </a:endParaRPr>
          </a:p>
          <a:p>
            <a:pPr algn="ctr"/>
            <a:r>
              <a:rPr lang="en-US" sz="1500" spc="360" dirty="0">
                <a:solidFill>
                  <a:srgbClr val="F4F4F4"/>
                </a:solidFill>
                <a:latin typeface="Source Sans Pro" panose="020B0503030403020204" pitchFamily="34" charset="0"/>
              </a:rPr>
              <a:t>President, Rowan-Cabarrus Community College and Co-Chair of Salisbury Rotary Club</a:t>
            </a:r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0EA2B-EAFF-4B28-AB76-6836E256AB6F}"/>
              </a:ext>
            </a:extLst>
          </p:cNvPr>
          <p:cNvSpPr txBox="1"/>
          <p:nvPr/>
        </p:nvSpPr>
        <p:spPr>
          <a:xfrm>
            <a:off x="3962399" y="7856505"/>
            <a:ext cx="3476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spc="36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pPr algn="ctr"/>
            <a:r>
              <a:rPr lang="en-US" dirty="0"/>
              <a:t>Dr. Vergel Lattimore</a:t>
            </a:r>
          </a:p>
          <a:p>
            <a:pPr algn="ctr"/>
            <a:endParaRPr lang="en-US" dirty="0"/>
          </a:p>
          <a:p>
            <a:pPr algn="ctr"/>
            <a:r>
              <a:rPr lang="en-US" sz="1500" dirty="0"/>
              <a:t>President, Professor of Pastoral Psychology and Counseling and Co-Chair of Salisbury Rotary Club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82991-A1D5-4326-98AD-07A695FE3F1F}"/>
              </a:ext>
            </a:extLst>
          </p:cNvPr>
          <p:cNvSpPr txBox="1"/>
          <p:nvPr/>
        </p:nvSpPr>
        <p:spPr>
          <a:xfrm>
            <a:off x="7711734" y="7856213"/>
            <a:ext cx="3656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spc="36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defRPr>
            </a:lvl1pPr>
          </a:lstStyle>
          <a:p>
            <a:pPr algn="ctr"/>
            <a:r>
              <a:rPr lang="en-US" dirty="0"/>
              <a:t>Ted Goins</a:t>
            </a:r>
          </a:p>
          <a:p>
            <a:pPr algn="ctr"/>
            <a:endParaRPr lang="en-US" dirty="0"/>
          </a:p>
          <a:p>
            <a:pPr algn="ctr"/>
            <a:r>
              <a:rPr lang="en-US" sz="1500" dirty="0"/>
              <a:t>President and Chief Executive Officer and President of Salisbury Rotary Club</a:t>
            </a:r>
          </a:p>
        </p:txBody>
      </p:sp>
    </p:spTree>
    <p:extLst>
      <p:ext uri="{BB962C8B-B14F-4D97-AF65-F5344CB8AC3E}">
        <p14:creationId xmlns:p14="http://schemas.microsoft.com/office/powerpoint/2010/main" val="64018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0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3013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28" y="254521"/>
            <a:ext cx="17329772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15"/>
              </a:lnSpc>
              <a:spcBef>
                <a:spcPts val="100"/>
              </a:spcBef>
            </a:pPr>
            <a:r>
              <a:rPr sz="8500" b="0" spc="360" dirty="0">
                <a:solidFill>
                  <a:srgbClr val="F4F4F4"/>
                </a:solidFill>
                <a:latin typeface="Source Sans Pro" panose="020B0503030403020204" pitchFamily="34" charset="0"/>
              </a:rPr>
              <a:t>Opening</a:t>
            </a:r>
            <a:r>
              <a:rPr sz="8500" b="0" spc="-730" dirty="0">
                <a:solidFill>
                  <a:srgbClr val="F4F4F4"/>
                </a:solidFill>
                <a:latin typeface="Source Sans Pro" panose="020B0503030403020204" pitchFamily="34" charset="0"/>
              </a:rPr>
              <a:t> </a:t>
            </a:r>
            <a:r>
              <a:rPr sz="8500" b="0" spc="459" dirty="0">
                <a:solidFill>
                  <a:srgbClr val="F4F4F4"/>
                </a:solidFill>
                <a:latin typeface="Source Sans Pro" panose="020B0503030403020204" pitchFamily="34" charset="0"/>
              </a:rPr>
              <a:t>Remarks</a:t>
            </a:r>
            <a:endParaRPr lang="en-US" sz="8500" b="0" dirty="0">
              <a:solidFill>
                <a:srgbClr val="F4F4F4"/>
              </a:solidFill>
              <a:latin typeface="Source Sans Pro" panose="020B0503030403020204" pitchFamily="34" charset="0"/>
              <a:cs typeface="Source Sans Pro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673860" cy="3612515"/>
          </a:xfrm>
          <a:custGeom>
            <a:avLst/>
            <a:gdLst/>
            <a:ahLst/>
            <a:cxnLst/>
            <a:rect l="l" t="t" r="r" b="b"/>
            <a:pathLst>
              <a:path w="1673860" h="3612515">
                <a:moveTo>
                  <a:pt x="0" y="3611925"/>
                </a:moveTo>
                <a:lnTo>
                  <a:pt x="0" y="0"/>
                </a:lnTo>
                <a:lnTo>
                  <a:pt x="1673778" y="0"/>
                </a:lnTo>
                <a:lnTo>
                  <a:pt x="0" y="3611925"/>
                </a:lnTo>
                <a:close/>
              </a:path>
            </a:pathLst>
          </a:custGeom>
          <a:solidFill>
            <a:srgbClr val="3A5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4154" y="6674973"/>
            <a:ext cx="1673860" cy="3612515"/>
          </a:xfrm>
          <a:custGeom>
            <a:avLst/>
            <a:gdLst/>
            <a:ahLst/>
            <a:cxnLst/>
            <a:rect l="l" t="t" r="r" b="b"/>
            <a:pathLst>
              <a:path w="1673859" h="3612515">
                <a:moveTo>
                  <a:pt x="1673787" y="0"/>
                </a:moveTo>
                <a:lnTo>
                  <a:pt x="1673842" y="3611943"/>
                </a:lnTo>
                <a:lnTo>
                  <a:pt x="0" y="3611943"/>
                </a:lnTo>
                <a:lnTo>
                  <a:pt x="167378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7272DA-AE9D-425E-98CA-1720A4F5D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976968"/>
              </p:ext>
            </p:extLst>
          </p:nvPr>
        </p:nvGraphicFramePr>
        <p:xfrm>
          <a:off x="-304800" y="1714500"/>
          <a:ext cx="17983200" cy="8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7156" y="2842332"/>
            <a:ext cx="16232643" cy="300338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Diversity, Equity &amp; Inclusion Committee met with intentionality for several months to develop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survey instrument to assess our members’ thinking about diversity, equity, and inclusion as it may pertain to our club.</a:t>
            </a:r>
          </a:p>
        </p:txBody>
      </p:sp>
      <p:sp>
        <p:nvSpPr>
          <p:cNvPr id="4" name="object 4"/>
          <p:cNvSpPr/>
          <p:nvPr/>
        </p:nvSpPr>
        <p:spPr>
          <a:xfrm>
            <a:off x="11" y="4445877"/>
            <a:ext cx="2713990" cy="5840095"/>
          </a:xfrm>
          <a:custGeom>
            <a:avLst/>
            <a:gdLst/>
            <a:ahLst/>
            <a:cxnLst/>
            <a:rect l="l" t="t" r="r" b="b"/>
            <a:pathLst>
              <a:path w="2713990" h="5840095">
                <a:moveTo>
                  <a:pt x="2713600" y="5839719"/>
                </a:moveTo>
                <a:lnTo>
                  <a:pt x="0" y="5839719"/>
                </a:lnTo>
                <a:lnTo>
                  <a:pt x="0" y="0"/>
                </a:lnTo>
                <a:lnTo>
                  <a:pt x="2713600" y="5839719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58351" y="1003"/>
            <a:ext cx="2030095" cy="4368165"/>
          </a:xfrm>
          <a:custGeom>
            <a:avLst/>
            <a:gdLst/>
            <a:ahLst/>
            <a:cxnLst/>
            <a:rect l="l" t="t" r="r" b="b"/>
            <a:pathLst>
              <a:path w="2030094" h="4368165">
                <a:moveTo>
                  <a:pt x="0" y="0"/>
                </a:moveTo>
                <a:lnTo>
                  <a:pt x="2029648" y="0"/>
                </a:lnTo>
                <a:lnTo>
                  <a:pt x="2029648" y="4367842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042B3A-55F8-4B93-930D-09CD25F0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56" y="523583"/>
            <a:ext cx="15603053" cy="1000274"/>
          </a:xfrm>
        </p:spPr>
        <p:txBody>
          <a:bodyPr/>
          <a:lstStyle/>
          <a:p>
            <a:pPr algn="ctr"/>
            <a:r>
              <a:rPr lang="en-US" sz="65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Movement One: History &amp; Need to Change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0547" y="3995915"/>
            <a:ext cx="15414625" cy="226472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sz="4800" spc="25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The </a:t>
            </a:r>
            <a:r>
              <a:rPr sz="4800" spc="-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Diversity, </a:t>
            </a:r>
            <a:r>
              <a:rPr sz="4800" spc="-9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Equity </a:t>
            </a:r>
            <a:r>
              <a:rPr sz="4800" spc="-45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&amp;</a:t>
            </a:r>
            <a:r>
              <a:rPr lang="en-US" sz="4800" spc="-45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sz="4800" spc="-45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sz="4800" spc="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Inclusion</a:t>
            </a:r>
            <a:r>
              <a:rPr lang="en-US" sz="4800" spc="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sz="4800" spc="-100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sz="4800" spc="2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Committee </a:t>
            </a:r>
            <a:r>
              <a:rPr lang="en-US" sz="4800" spc="-70" dirty="0">
                <a:solidFill>
                  <a:srgbClr val="F4F4F4"/>
                </a:solidFill>
                <a:latin typeface="Source Sans Pro" panose="020B0503030403020204" pitchFamily="34" charset="0"/>
              </a:rPr>
              <a:t>provided a safe space for the disclosure of feelings and personal perspectives.</a:t>
            </a:r>
          </a:p>
        </p:txBody>
      </p:sp>
      <p:sp>
        <p:nvSpPr>
          <p:cNvPr id="4" name="object 4"/>
          <p:cNvSpPr/>
          <p:nvPr/>
        </p:nvSpPr>
        <p:spPr>
          <a:xfrm>
            <a:off x="11" y="4445877"/>
            <a:ext cx="2713990" cy="5840095"/>
          </a:xfrm>
          <a:custGeom>
            <a:avLst/>
            <a:gdLst/>
            <a:ahLst/>
            <a:cxnLst/>
            <a:rect l="l" t="t" r="r" b="b"/>
            <a:pathLst>
              <a:path w="2713990" h="5840095">
                <a:moveTo>
                  <a:pt x="2713600" y="5839719"/>
                </a:moveTo>
                <a:lnTo>
                  <a:pt x="0" y="5839719"/>
                </a:lnTo>
                <a:lnTo>
                  <a:pt x="0" y="0"/>
                </a:lnTo>
                <a:lnTo>
                  <a:pt x="2713600" y="5839719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58351" y="1003"/>
            <a:ext cx="2030095" cy="4368165"/>
          </a:xfrm>
          <a:custGeom>
            <a:avLst/>
            <a:gdLst/>
            <a:ahLst/>
            <a:cxnLst/>
            <a:rect l="l" t="t" r="r" b="b"/>
            <a:pathLst>
              <a:path w="2030094" h="4368165">
                <a:moveTo>
                  <a:pt x="0" y="0"/>
                </a:moveTo>
                <a:lnTo>
                  <a:pt x="2029648" y="0"/>
                </a:lnTo>
                <a:lnTo>
                  <a:pt x="2029648" y="4367842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042B3A-55F8-4B93-930D-09CD25F0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47" y="614348"/>
            <a:ext cx="14746905" cy="1154162"/>
          </a:xfrm>
        </p:spPr>
        <p:txBody>
          <a:bodyPr/>
          <a:lstStyle/>
          <a:p>
            <a:pPr algn="ctr"/>
            <a:r>
              <a:rPr lang="en-US" sz="75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Movement Two: Study</a:t>
            </a:r>
          </a:p>
        </p:txBody>
      </p:sp>
    </p:spTree>
    <p:extLst>
      <p:ext uri="{BB962C8B-B14F-4D97-AF65-F5344CB8AC3E}">
        <p14:creationId xmlns:p14="http://schemas.microsoft.com/office/powerpoint/2010/main" val="332037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5676" y="308006"/>
            <a:ext cx="11724005" cy="12350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94105" marR="5080" indent="-1082040">
              <a:lnSpc>
                <a:spcPts val="4730"/>
              </a:lnSpc>
              <a:spcBef>
                <a:spcPts val="315"/>
              </a:spcBef>
            </a:pPr>
            <a:r>
              <a:rPr spc="50" dirty="0"/>
              <a:t>Q6:</a:t>
            </a:r>
            <a:r>
              <a:rPr spc="-365" dirty="0"/>
              <a:t> </a:t>
            </a:r>
            <a:r>
              <a:rPr spc="145" dirty="0"/>
              <a:t>What</a:t>
            </a:r>
            <a:r>
              <a:rPr spc="-365" dirty="0"/>
              <a:t> </a:t>
            </a:r>
            <a:r>
              <a:rPr spc="145" dirty="0"/>
              <a:t>is</a:t>
            </a:r>
            <a:r>
              <a:rPr spc="-365" dirty="0"/>
              <a:t> </a:t>
            </a:r>
            <a:r>
              <a:rPr spc="20" dirty="0"/>
              <a:t>the</a:t>
            </a:r>
            <a:r>
              <a:rPr spc="-360" dirty="0"/>
              <a:t> </a:t>
            </a:r>
            <a:r>
              <a:rPr spc="85" dirty="0"/>
              <a:t>first</a:t>
            </a:r>
            <a:r>
              <a:rPr spc="-365" dirty="0"/>
              <a:t> </a:t>
            </a:r>
            <a:r>
              <a:rPr spc="105" dirty="0"/>
              <a:t>thing</a:t>
            </a:r>
            <a:r>
              <a:rPr spc="-365" dirty="0"/>
              <a:t> </a:t>
            </a:r>
            <a:r>
              <a:rPr spc="85" dirty="0"/>
              <a:t>that</a:t>
            </a:r>
            <a:r>
              <a:rPr spc="-360" dirty="0"/>
              <a:t> </a:t>
            </a:r>
            <a:r>
              <a:rPr spc="35" dirty="0"/>
              <a:t>you</a:t>
            </a:r>
            <a:r>
              <a:rPr spc="-365" dirty="0"/>
              <a:t> </a:t>
            </a:r>
            <a:r>
              <a:rPr spc="30" dirty="0"/>
              <a:t>think</a:t>
            </a:r>
            <a:r>
              <a:rPr spc="-365" dirty="0"/>
              <a:t> </a:t>
            </a:r>
            <a:r>
              <a:rPr spc="65" dirty="0"/>
              <a:t>of</a:t>
            </a:r>
            <a:r>
              <a:rPr spc="-360" dirty="0"/>
              <a:t> </a:t>
            </a:r>
            <a:r>
              <a:rPr dirty="0"/>
              <a:t>when  </a:t>
            </a:r>
            <a:r>
              <a:rPr spc="35" dirty="0"/>
              <a:t>you</a:t>
            </a:r>
            <a:r>
              <a:rPr spc="-365" dirty="0"/>
              <a:t> </a:t>
            </a:r>
            <a:r>
              <a:rPr spc="5" dirty="0"/>
              <a:t>hear</a:t>
            </a:r>
            <a:r>
              <a:rPr spc="-360" dirty="0"/>
              <a:t> </a:t>
            </a:r>
            <a:r>
              <a:rPr spc="20" dirty="0"/>
              <a:t>the</a:t>
            </a:r>
            <a:r>
              <a:rPr spc="-360" dirty="0"/>
              <a:t> </a:t>
            </a:r>
            <a:r>
              <a:rPr spc="30" dirty="0"/>
              <a:t>term</a:t>
            </a:r>
            <a:r>
              <a:rPr spc="-360" dirty="0"/>
              <a:t> </a:t>
            </a:r>
            <a:r>
              <a:rPr spc="215" dirty="0"/>
              <a:t>"Black</a:t>
            </a:r>
            <a:r>
              <a:rPr spc="-360" dirty="0"/>
              <a:t> </a:t>
            </a:r>
            <a:r>
              <a:rPr spc="65" dirty="0"/>
              <a:t>Lives</a:t>
            </a:r>
            <a:r>
              <a:rPr spc="-360" dirty="0"/>
              <a:t> </a:t>
            </a:r>
            <a:r>
              <a:rPr spc="215" dirty="0"/>
              <a:t>Matter"?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38282"/>
            <a:ext cx="4064635" cy="8746490"/>
          </a:xfrm>
          <a:custGeom>
            <a:avLst/>
            <a:gdLst/>
            <a:ahLst/>
            <a:cxnLst/>
            <a:rect l="l" t="t" r="r" b="b"/>
            <a:pathLst>
              <a:path w="4064635" h="8746490">
                <a:moveTo>
                  <a:pt x="4064045" y="8745902"/>
                </a:moveTo>
                <a:lnTo>
                  <a:pt x="0" y="8745902"/>
                </a:lnTo>
                <a:lnTo>
                  <a:pt x="0" y="0"/>
                </a:lnTo>
                <a:lnTo>
                  <a:pt x="4064045" y="8745902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360930" cy="3334385"/>
          </a:xfrm>
          <a:custGeom>
            <a:avLst/>
            <a:gdLst/>
            <a:ahLst/>
            <a:cxnLst/>
            <a:rect l="l" t="t" r="r" b="b"/>
            <a:pathLst>
              <a:path w="2360930" h="3334385">
                <a:moveTo>
                  <a:pt x="815931" y="3333989"/>
                </a:moveTo>
                <a:lnTo>
                  <a:pt x="0" y="1573261"/>
                </a:lnTo>
                <a:lnTo>
                  <a:pt x="0" y="0"/>
                </a:lnTo>
                <a:lnTo>
                  <a:pt x="2360921" y="0"/>
                </a:lnTo>
                <a:lnTo>
                  <a:pt x="815931" y="3333989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068" y="2002194"/>
            <a:ext cx="6886574" cy="782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46159" y="2508611"/>
            <a:ext cx="3295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400" dirty="0">
                <a:solidFill>
                  <a:srgbClr val="311375"/>
                </a:solidFill>
                <a:latin typeface="Trebuchet MS"/>
                <a:cs typeface="Trebuchet MS"/>
              </a:rPr>
              <a:t>3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1180" y="3932387"/>
            <a:ext cx="3263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70" dirty="0">
                <a:solidFill>
                  <a:srgbClr val="311375"/>
                </a:solidFill>
                <a:latin typeface="Trebuchet MS"/>
                <a:cs typeface="Trebuchet MS"/>
              </a:rPr>
              <a:t>6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4530" y="5302189"/>
            <a:ext cx="3270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80" dirty="0">
                <a:solidFill>
                  <a:srgbClr val="311375"/>
                </a:solidFill>
                <a:latin typeface="Trebuchet MS"/>
                <a:cs typeface="Trebuchet MS"/>
              </a:rPr>
              <a:t>9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36256" y="6608369"/>
            <a:ext cx="3155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285" dirty="0">
                <a:solidFill>
                  <a:srgbClr val="311375"/>
                </a:solidFill>
                <a:latin typeface="Trebuchet MS"/>
                <a:cs typeface="Trebuchet MS"/>
              </a:rPr>
              <a:t>7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5104" y="7966179"/>
            <a:ext cx="32893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95" dirty="0">
                <a:solidFill>
                  <a:srgbClr val="311375"/>
                </a:solidFill>
                <a:latin typeface="Trebuchet MS"/>
                <a:cs typeface="Trebuchet MS"/>
              </a:rPr>
              <a:t>4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8019" y="3857478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25321" y="2925781"/>
            <a:ext cx="6035675" cy="273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311375"/>
                </a:solidFill>
                <a:latin typeface="Trebuchet MS"/>
                <a:cs typeface="Trebuchet MS"/>
              </a:rPr>
              <a:t>Other</a:t>
            </a:r>
            <a:r>
              <a:rPr sz="3200" b="1" spc="-29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3200" b="1" spc="80" dirty="0">
                <a:solidFill>
                  <a:srgbClr val="311375"/>
                </a:solidFill>
                <a:latin typeface="Trebuchet MS"/>
                <a:cs typeface="Trebuchet MS"/>
              </a:rPr>
              <a:t>-</a:t>
            </a:r>
            <a:r>
              <a:rPr sz="3200" b="1" spc="-29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3200" b="1" spc="85" dirty="0">
                <a:solidFill>
                  <a:srgbClr val="311375"/>
                </a:solidFill>
                <a:latin typeface="Trebuchet MS"/>
                <a:cs typeface="Trebuchet MS"/>
              </a:rPr>
              <a:t>please</a:t>
            </a:r>
            <a:r>
              <a:rPr sz="3200" b="1" spc="-29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3200" b="1" spc="25" dirty="0">
                <a:solidFill>
                  <a:srgbClr val="311375"/>
                </a:solidFill>
                <a:latin typeface="Trebuchet MS"/>
                <a:cs typeface="Trebuchet MS"/>
              </a:rPr>
              <a:t>specify:</a:t>
            </a:r>
            <a:endParaRPr sz="3200">
              <a:latin typeface="Trebuchet MS"/>
              <a:cs typeface="Trebuchet MS"/>
            </a:endParaRPr>
          </a:p>
          <a:p>
            <a:pPr marL="584835" marR="5080" algn="just">
              <a:lnSpc>
                <a:spcPct val="115599"/>
              </a:lnSpc>
              <a:spcBef>
                <a:spcPts val="2150"/>
              </a:spcBef>
            </a:pP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That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people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of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color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are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discriminated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311375"/>
                </a:solidFill>
                <a:latin typeface="Trebuchet MS"/>
                <a:cs typeface="Trebuchet MS"/>
              </a:rPr>
              <a:t>against 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that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311375"/>
                </a:solidFill>
                <a:latin typeface="Trebuchet MS"/>
                <a:cs typeface="Trebuchet MS"/>
              </a:rPr>
              <a:t>systemic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311375"/>
                </a:solidFill>
                <a:latin typeface="Trebuchet MS"/>
                <a:cs typeface="Trebuchet MS"/>
              </a:rPr>
              <a:t>racism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311375"/>
                </a:solidFill>
                <a:latin typeface="Trebuchet MS"/>
                <a:cs typeface="Trebuchet MS"/>
              </a:rPr>
              <a:t>exists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this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311375"/>
                </a:solidFill>
                <a:latin typeface="Trebuchet MS"/>
                <a:cs typeface="Trebuchet MS"/>
              </a:rPr>
              <a:t>must 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fundamentally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311375"/>
                </a:solidFill>
                <a:latin typeface="Trebuchet MS"/>
                <a:cs typeface="Trebuchet MS"/>
              </a:rPr>
              <a:t>change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311375"/>
                </a:solidFill>
                <a:latin typeface="Trebuchet MS"/>
                <a:cs typeface="Trebuchet MS"/>
              </a:rPr>
              <a:t>drive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311375"/>
                </a:solidFill>
                <a:latin typeface="Trebuchet MS"/>
                <a:cs typeface="Trebuchet MS"/>
              </a:rPr>
              <a:t>by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the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white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race</a:t>
            </a:r>
            <a:endParaRPr sz="2000">
              <a:latin typeface="Trebuchet MS"/>
              <a:cs typeface="Trebuchet MS"/>
            </a:endParaRPr>
          </a:p>
          <a:p>
            <a:pPr marL="584835" marR="158750">
              <a:lnSpc>
                <a:spcPct val="115599"/>
              </a:lnSpc>
              <a:spcBef>
                <a:spcPts val="1480"/>
              </a:spcBef>
            </a:pP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Black,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Hispanic,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311375"/>
                </a:solidFill>
                <a:latin typeface="Trebuchet MS"/>
                <a:cs typeface="Trebuchet MS"/>
              </a:rPr>
              <a:t>old,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311375"/>
                </a:solidFill>
                <a:latin typeface="Trebuchet MS"/>
                <a:cs typeface="Trebuchet MS"/>
              </a:rPr>
              <a:t>young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311375"/>
                </a:solidFill>
                <a:latin typeface="Trebuchet MS"/>
                <a:cs typeface="Trebuchet MS"/>
              </a:rPr>
              <a:t>-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not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311375"/>
                </a:solidFill>
                <a:latin typeface="Trebuchet MS"/>
                <a:cs typeface="Trebuchet MS"/>
              </a:rPr>
              <a:t>just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all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11375"/>
                </a:solidFill>
                <a:latin typeface="Trebuchet MS"/>
                <a:cs typeface="Trebuchet MS"/>
              </a:rPr>
              <a:t>lives, 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but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specifically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lives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that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have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been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ignored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8019" y="5189727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97881" y="5938423"/>
            <a:ext cx="502602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70" dirty="0">
                <a:solidFill>
                  <a:srgbClr val="311375"/>
                </a:solidFill>
                <a:latin typeface="Trebuchet MS"/>
                <a:cs typeface="Trebuchet MS"/>
              </a:rPr>
              <a:t>Confusion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misunderstanding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what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the 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statement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311375"/>
                </a:solidFill>
                <a:latin typeface="Trebuchet MS"/>
                <a:cs typeface="Trebuchet MS"/>
              </a:rPr>
              <a:t>means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8019" y="6196201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97881" y="7011828"/>
            <a:ext cx="2411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40" dirty="0">
                <a:solidFill>
                  <a:srgbClr val="311375"/>
                </a:solidFill>
                <a:latin typeface="Trebuchet MS"/>
                <a:cs typeface="Trebuchet MS"/>
              </a:rPr>
              <a:t>A</a:t>
            </a:r>
            <a:r>
              <a:rPr sz="2000" spc="-16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very</a:t>
            </a:r>
            <a:r>
              <a:rPr sz="2000" spc="-16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311375"/>
                </a:solidFill>
                <a:latin typeface="Trebuchet MS"/>
                <a:cs typeface="Trebuchet MS"/>
              </a:rPr>
              <a:t>much</a:t>
            </a:r>
            <a:r>
              <a:rPr sz="2000" spc="-16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needed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8019" y="7045693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992" y="308007"/>
            <a:ext cx="148710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0" marR="5080" indent="-2305685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Q7:</a:t>
            </a:r>
            <a:r>
              <a:rPr spc="-360" dirty="0"/>
              <a:t> </a:t>
            </a:r>
            <a:r>
              <a:rPr spc="75" dirty="0"/>
              <a:t>When</a:t>
            </a:r>
            <a:r>
              <a:rPr spc="-360" dirty="0"/>
              <a:t> </a:t>
            </a:r>
            <a:r>
              <a:rPr spc="35" dirty="0"/>
              <a:t>you</a:t>
            </a:r>
            <a:r>
              <a:rPr spc="-360" dirty="0"/>
              <a:t> </a:t>
            </a:r>
            <a:r>
              <a:rPr spc="65" dirty="0"/>
              <a:t>look</a:t>
            </a:r>
            <a:r>
              <a:rPr spc="-355" dirty="0"/>
              <a:t> </a:t>
            </a:r>
            <a:r>
              <a:rPr spc="130" dirty="0"/>
              <a:t>at</a:t>
            </a:r>
            <a:r>
              <a:rPr spc="-360" dirty="0"/>
              <a:t> </a:t>
            </a:r>
            <a:r>
              <a:rPr spc="20" dirty="0"/>
              <a:t>the</a:t>
            </a:r>
            <a:r>
              <a:rPr spc="-360" dirty="0"/>
              <a:t> </a:t>
            </a:r>
            <a:r>
              <a:rPr spc="60" dirty="0"/>
              <a:t>events</a:t>
            </a:r>
            <a:r>
              <a:rPr spc="-355" dirty="0"/>
              <a:t> </a:t>
            </a:r>
            <a:r>
              <a:rPr spc="130" dirty="0"/>
              <a:t>at</a:t>
            </a:r>
            <a:r>
              <a:rPr spc="-360" dirty="0"/>
              <a:t> </a:t>
            </a:r>
            <a:r>
              <a:rPr spc="20" dirty="0"/>
              <a:t>the</a:t>
            </a:r>
            <a:r>
              <a:rPr spc="-360" dirty="0"/>
              <a:t> </a:t>
            </a:r>
            <a:r>
              <a:rPr spc="114" dirty="0"/>
              <a:t>Capitol</a:t>
            </a:r>
            <a:r>
              <a:rPr spc="-355" dirty="0"/>
              <a:t> </a:t>
            </a:r>
            <a:r>
              <a:rPr spc="-35" dirty="0"/>
              <a:t>in</a:t>
            </a:r>
            <a:r>
              <a:rPr spc="-360" dirty="0"/>
              <a:t> </a:t>
            </a:r>
            <a:r>
              <a:rPr spc="90" dirty="0"/>
              <a:t>Washington,  </a:t>
            </a:r>
            <a:r>
              <a:rPr spc="-85" dirty="0"/>
              <a:t>D.C.,</a:t>
            </a:r>
            <a:r>
              <a:rPr spc="-365" dirty="0"/>
              <a:t> </a:t>
            </a:r>
            <a:r>
              <a:rPr spc="5" dirty="0"/>
              <a:t>on</a:t>
            </a:r>
            <a:r>
              <a:rPr spc="-360" dirty="0"/>
              <a:t> </a:t>
            </a:r>
            <a:r>
              <a:rPr spc="-30" dirty="0"/>
              <a:t>January</a:t>
            </a:r>
            <a:r>
              <a:rPr spc="-360" dirty="0"/>
              <a:t> </a:t>
            </a:r>
            <a:r>
              <a:rPr spc="-35" dirty="0"/>
              <a:t>6,</a:t>
            </a:r>
            <a:r>
              <a:rPr spc="-360" dirty="0"/>
              <a:t> </a:t>
            </a:r>
            <a:r>
              <a:rPr spc="-80" dirty="0"/>
              <a:t>2021,</a:t>
            </a:r>
            <a:r>
              <a:rPr spc="-365" dirty="0"/>
              <a:t> </a:t>
            </a:r>
            <a:r>
              <a:rPr spc="70" dirty="0"/>
              <a:t>what</a:t>
            </a:r>
            <a:r>
              <a:rPr spc="-360" dirty="0"/>
              <a:t> </a:t>
            </a:r>
            <a:r>
              <a:rPr spc="35" dirty="0"/>
              <a:t>did</a:t>
            </a:r>
            <a:r>
              <a:rPr spc="-360" dirty="0"/>
              <a:t> </a:t>
            </a:r>
            <a:r>
              <a:rPr spc="35" dirty="0"/>
              <a:t>you</a:t>
            </a:r>
            <a:r>
              <a:rPr spc="-360" dirty="0"/>
              <a:t> </a:t>
            </a:r>
            <a:r>
              <a:rPr spc="170" dirty="0"/>
              <a:t>see?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38282"/>
            <a:ext cx="4064635" cy="8746490"/>
          </a:xfrm>
          <a:custGeom>
            <a:avLst/>
            <a:gdLst/>
            <a:ahLst/>
            <a:cxnLst/>
            <a:rect l="l" t="t" r="r" b="b"/>
            <a:pathLst>
              <a:path w="4064635" h="8746490">
                <a:moveTo>
                  <a:pt x="4064045" y="8745902"/>
                </a:moveTo>
                <a:lnTo>
                  <a:pt x="0" y="8745902"/>
                </a:lnTo>
                <a:lnTo>
                  <a:pt x="0" y="0"/>
                </a:lnTo>
                <a:lnTo>
                  <a:pt x="4064045" y="8745902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360930" cy="3334385"/>
          </a:xfrm>
          <a:custGeom>
            <a:avLst/>
            <a:gdLst/>
            <a:ahLst/>
            <a:cxnLst/>
            <a:rect l="l" t="t" r="r" b="b"/>
            <a:pathLst>
              <a:path w="2360930" h="3334385">
                <a:moveTo>
                  <a:pt x="815931" y="3333989"/>
                </a:moveTo>
                <a:lnTo>
                  <a:pt x="0" y="1573261"/>
                </a:lnTo>
                <a:lnTo>
                  <a:pt x="0" y="0"/>
                </a:lnTo>
                <a:lnTo>
                  <a:pt x="2360921" y="0"/>
                </a:lnTo>
                <a:lnTo>
                  <a:pt x="815931" y="3333989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8019" y="6155753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8019" y="8097875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8019" y="8965202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887" y="2095581"/>
            <a:ext cx="6562724" cy="762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16831" y="2721975"/>
            <a:ext cx="222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50" dirty="0">
                <a:solidFill>
                  <a:srgbClr val="311375"/>
                </a:solidFill>
                <a:latin typeface="Trebuchet MS"/>
                <a:cs typeface="Trebuchet MS"/>
              </a:rPr>
              <a:t>1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4530" y="5302189"/>
            <a:ext cx="3270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80" dirty="0">
                <a:solidFill>
                  <a:srgbClr val="311375"/>
                </a:solidFill>
                <a:latin typeface="Trebuchet MS"/>
                <a:cs typeface="Trebuchet MS"/>
              </a:rPr>
              <a:t>9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55162" y="6518204"/>
            <a:ext cx="4184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55" dirty="0">
                <a:solidFill>
                  <a:srgbClr val="311375"/>
                </a:solidFill>
                <a:latin typeface="Trebuchet MS"/>
                <a:cs typeface="Trebuchet MS"/>
              </a:rPr>
              <a:t>1</a:t>
            </a:r>
            <a:r>
              <a:rPr sz="3800" spc="-450" dirty="0">
                <a:solidFill>
                  <a:srgbClr val="311375"/>
                </a:solidFill>
                <a:latin typeface="Trebuchet MS"/>
                <a:cs typeface="Trebuchet MS"/>
              </a:rPr>
              <a:t>1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95392" y="7782070"/>
            <a:ext cx="3384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465" dirty="0">
                <a:solidFill>
                  <a:srgbClr val="311375"/>
                </a:solidFill>
                <a:latin typeface="Trebuchet MS"/>
                <a:cs typeface="Trebuchet MS"/>
              </a:rPr>
              <a:t>8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97881" y="7663884"/>
            <a:ext cx="5495925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White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supremacists.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This </a:t>
            </a:r>
            <a:r>
              <a:rPr sz="2000" spc="80" dirty="0">
                <a:solidFill>
                  <a:srgbClr val="311375"/>
                </a:solidFill>
                <a:latin typeface="Trebuchet MS"/>
                <a:cs typeface="Trebuchet MS"/>
              </a:rPr>
              <a:t>is </a:t>
            </a:r>
            <a:r>
              <a:rPr sz="2000" spc="75" dirty="0">
                <a:solidFill>
                  <a:srgbClr val="311375"/>
                </a:solidFill>
                <a:latin typeface="Trebuchet MS"/>
                <a:cs typeface="Trebuchet MS"/>
              </a:rPr>
              <a:t>a symbol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of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the  </a:t>
            </a:r>
            <a:r>
              <a:rPr sz="2000" spc="70" dirty="0">
                <a:solidFill>
                  <a:srgbClr val="311375"/>
                </a:solidFill>
                <a:latin typeface="Trebuchet MS"/>
                <a:cs typeface="Trebuchet MS"/>
              </a:rPr>
              <a:t>greatest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threat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to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our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democracy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we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need 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to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311375"/>
                </a:solidFill>
                <a:latin typeface="Trebuchet MS"/>
                <a:cs typeface="Trebuchet MS"/>
              </a:rPr>
              <a:t>address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311375"/>
                </a:solidFill>
                <a:latin typeface="Trebuchet MS"/>
                <a:cs typeface="Trebuchet MS"/>
              </a:rPr>
              <a:t>it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nationally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11375"/>
                </a:solidFill>
                <a:latin typeface="Trebuchet MS"/>
                <a:cs typeface="Trebuchet MS"/>
              </a:rPr>
              <a:t>locally.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000" spc="110" dirty="0">
                <a:solidFill>
                  <a:srgbClr val="311375"/>
                </a:solidFill>
                <a:latin typeface="Trebuchet MS"/>
                <a:cs typeface="Trebuchet MS"/>
              </a:rPr>
              <a:t>Mostly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white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311375"/>
                </a:solidFill>
                <a:latin typeface="Trebuchet MS"/>
                <a:cs typeface="Trebuchet MS"/>
              </a:rPr>
              <a:t>political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311375"/>
                </a:solidFill>
                <a:latin typeface="Trebuchet MS"/>
                <a:cs typeface="Trebuchet MS"/>
              </a:rPr>
              <a:t>extremists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8019" y="2903477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80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25321" y="2064529"/>
            <a:ext cx="436943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311375"/>
                </a:solidFill>
                <a:latin typeface="Trebuchet MS"/>
                <a:cs typeface="Trebuchet MS"/>
              </a:rPr>
              <a:t>Other</a:t>
            </a:r>
            <a:r>
              <a:rPr sz="3200" b="1" spc="-30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3200" b="1" spc="80" dirty="0">
                <a:solidFill>
                  <a:srgbClr val="311375"/>
                </a:solidFill>
                <a:latin typeface="Trebuchet MS"/>
                <a:cs typeface="Trebuchet MS"/>
              </a:rPr>
              <a:t>-</a:t>
            </a:r>
            <a:r>
              <a:rPr sz="3200" b="1" spc="-30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3200" b="1" spc="85" dirty="0">
                <a:solidFill>
                  <a:srgbClr val="311375"/>
                </a:solidFill>
                <a:latin typeface="Trebuchet MS"/>
                <a:cs typeface="Trebuchet MS"/>
              </a:rPr>
              <a:t>please</a:t>
            </a:r>
            <a:r>
              <a:rPr sz="3200" b="1" spc="-30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3200" b="1" spc="25" dirty="0">
                <a:solidFill>
                  <a:srgbClr val="311375"/>
                </a:solidFill>
                <a:latin typeface="Trebuchet MS"/>
                <a:cs typeface="Trebuchet MS"/>
              </a:rPr>
              <a:t>specify:</a:t>
            </a:r>
            <a:endParaRPr sz="3200">
              <a:latin typeface="Trebuchet MS"/>
              <a:cs typeface="Trebuchet MS"/>
            </a:endParaRPr>
          </a:p>
          <a:p>
            <a:pPr marL="584835">
              <a:lnSpc>
                <a:spcPct val="100000"/>
              </a:lnSpc>
              <a:spcBef>
                <a:spcPts val="2495"/>
              </a:spcBef>
            </a:pPr>
            <a:r>
              <a:rPr sz="2000" spc="110" dirty="0">
                <a:solidFill>
                  <a:srgbClr val="311375"/>
                </a:solidFill>
                <a:latin typeface="Trebuchet MS"/>
                <a:cs typeface="Trebuchet MS"/>
              </a:rPr>
              <a:t>Chaos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8019" y="3548381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997881" y="3514516"/>
            <a:ext cx="3334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Terrorists </a:t>
            </a:r>
            <a:r>
              <a:rPr sz="2000" dirty="0">
                <a:solidFill>
                  <a:srgbClr val="311375"/>
                </a:solidFill>
                <a:latin typeface="Trebuchet MS"/>
                <a:cs typeface="Trebuchet MS"/>
              </a:rPr>
              <a:t>&amp;</a:t>
            </a:r>
            <a:r>
              <a:rPr sz="2000" spc="-3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insurrectionists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38019" y="4331522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8019" y="5332879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997881" y="4073743"/>
            <a:ext cx="571817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Group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of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well-organized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militants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311375"/>
                </a:solidFill>
                <a:latin typeface="Trebuchet MS"/>
                <a:cs typeface="Trebuchet MS"/>
              </a:rPr>
              <a:t>-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311375"/>
                </a:solidFill>
                <a:latin typeface="Trebuchet MS"/>
                <a:cs typeface="Trebuchet MS"/>
              </a:rPr>
              <a:t>delusional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to 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what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patriots</a:t>
            </a:r>
            <a:r>
              <a:rPr sz="2000" spc="-3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are</a:t>
            </a:r>
            <a:endParaRPr sz="2000">
              <a:latin typeface="Trebuchet MS"/>
              <a:cs typeface="Trebuchet MS"/>
            </a:endParaRPr>
          </a:p>
          <a:p>
            <a:pPr marL="12700" marR="718185">
              <a:lnSpc>
                <a:spcPct val="115599"/>
              </a:lnSpc>
              <a:spcBef>
                <a:spcPts val="944"/>
              </a:spcBef>
            </a:pP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People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hiding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behind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the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label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311375"/>
                </a:solidFill>
                <a:latin typeface="Trebuchet MS"/>
                <a:cs typeface="Trebuchet MS"/>
              </a:rPr>
              <a:t>"American" 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trying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311375"/>
                </a:solidFill>
                <a:latin typeface="Trebuchet MS"/>
                <a:cs typeface="Trebuchet MS"/>
              </a:rPr>
              <a:t>to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311375"/>
                </a:solidFill>
                <a:latin typeface="Trebuchet MS"/>
                <a:cs typeface="Trebuchet MS"/>
              </a:rPr>
              <a:t>interfere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311375"/>
                </a:solidFill>
                <a:latin typeface="Trebuchet MS"/>
                <a:cs typeface="Trebuchet MS"/>
              </a:rPr>
              <a:t>with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overthrow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our 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government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100" dirty="0">
                <a:solidFill>
                  <a:srgbClr val="311375"/>
                </a:solidFill>
                <a:latin typeface="Trebuchet MS"/>
                <a:cs typeface="Trebuchet MS"/>
              </a:rPr>
              <a:t>Lack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of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honesty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from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media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311375"/>
                </a:solidFill>
                <a:latin typeface="Trebuchet MS"/>
                <a:cs typeface="Trebuchet MS"/>
              </a:rPr>
              <a:t>and</a:t>
            </a:r>
            <a:r>
              <a:rPr sz="2000" spc="-14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government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8019" y="7010221"/>
            <a:ext cx="191135" cy="284480"/>
          </a:xfrm>
          <a:custGeom>
            <a:avLst/>
            <a:gdLst/>
            <a:ahLst/>
            <a:cxnLst/>
            <a:rect l="l" t="t" r="r" b="b"/>
            <a:pathLst>
              <a:path w="191134" h="284479">
                <a:moveTo>
                  <a:pt x="190831" y="142171"/>
                </a:moveTo>
                <a:lnTo>
                  <a:pt x="0" y="284342"/>
                </a:lnTo>
                <a:lnTo>
                  <a:pt x="0" y="0"/>
                </a:lnTo>
                <a:lnTo>
                  <a:pt x="190831" y="142171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97881" y="6752445"/>
            <a:ext cx="547751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240" dirty="0">
                <a:solidFill>
                  <a:srgbClr val="311375"/>
                </a:solidFill>
                <a:latin typeface="Trebuchet MS"/>
                <a:cs typeface="Trebuchet MS"/>
              </a:rPr>
              <a:t>A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311375"/>
                </a:solidFill>
                <a:latin typeface="Trebuchet MS"/>
                <a:cs typeface="Trebuchet MS"/>
              </a:rPr>
              <a:t>group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311375"/>
                </a:solidFill>
                <a:latin typeface="Trebuchet MS"/>
                <a:cs typeface="Trebuchet MS"/>
              </a:rPr>
              <a:t>of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like-minded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11375"/>
                </a:solidFill>
                <a:latin typeface="Trebuchet MS"/>
                <a:cs typeface="Trebuchet MS"/>
              </a:rPr>
              <a:t>people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11375"/>
                </a:solidFill>
                <a:latin typeface="Trebuchet MS"/>
                <a:cs typeface="Trebuchet MS"/>
              </a:rPr>
              <a:t>following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311375"/>
                </a:solidFill>
                <a:latin typeface="Trebuchet MS"/>
                <a:cs typeface="Trebuchet MS"/>
              </a:rPr>
              <a:t>a</a:t>
            </a:r>
            <a:r>
              <a:rPr sz="2000" spc="-145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311375"/>
                </a:solidFill>
                <a:latin typeface="Trebuchet MS"/>
                <a:cs typeface="Trebuchet MS"/>
              </a:rPr>
              <a:t>cult  </a:t>
            </a:r>
            <a:r>
              <a:rPr sz="2000" spc="20" dirty="0">
                <a:solidFill>
                  <a:srgbClr val="311375"/>
                </a:solidFill>
                <a:latin typeface="Trebuchet MS"/>
                <a:cs typeface="Trebuchet MS"/>
              </a:rPr>
              <a:t>like</a:t>
            </a:r>
            <a:r>
              <a:rPr sz="2000" spc="-150" dirty="0">
                <a:solidFill>
                  <a:srgbClr val="311375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311375"/>
                </a:solidFill>
                <a:latin typeface="Trebuchet MS"/>
                <a:cs typeface="Trebuchet MS"/>
              </a:rPr>
              <a:t>leader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673860" cy="3612515"/>
          </a:xfrm>
          <a:custGeom>
            <a:avLst/>
            <a:gdLst/>
            <a:ahLst/>
            <a:cxnLst/>
            <a:rect l="l" t="t" r="r" b="b"/>
            <a:pathLst>
              <a:path w="1673860" h="3612515">
                <a:moveTo>
                  <a:pt x="0" y="3611943"/>
                </a:moveTo>
                <a:lnTo>
                  <a:pt x="0" y="0"/>
                </a:lnTo>
                <a:lnTo>
                  <a:pt x="1673795" y="0"/>
                </a:lnTo>
                <a:lnTo>
                  <a:pt x="0" y="3611943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14137" y="6674973"/>
            <a:ext cx="1673860" cy="3612515"/>
          </a:xfrm>
          <a:custGeom>
            <a:avLst/>
            <a:gdLst/>
            <a:ahLst/>
            <a:cxnLst/>
            <a:rect l="l" t="t" r="r" b="b"/>
            <a:pathLst>
              <a:path w="1673859" h="3612515">
                <a:moveTo>
                  <a:pt x="1673795" y="0"/>
                </a:moveTo>
                <a:lnTo>
                  <a:pt x="1673861" y="3611943"/>
                </a:lnTo>
                <a:lnTo>
                  <a:pt x="0" y="3611943"/>
                </a:lnTo>
                <a:lnTo>
                  <a:pt x="1673795" y="0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1772" y="854993"/>
            <a:ext cx="1460563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Q8: </a:t>
            </a:r>
            <a:r>
              <a:rPr spc="105" dirty="0"/>
              <a:t>Would </a:t>
            </a:r>
            <a:r>
              <a:rPr spc="35" dirty="0"/>
              <a:t>you </a:t>
            </a:r>
            <a:r>
              <a:rPr spc="75" dirty="0"/>
              <a:t>support </a:t>
            </a:r>
            <a:r>
              <a:rPr spc="160" dirty="0"/>
              <a:t>a </a:t>
            </a:r>
            <a:r>
              <a:rPr spc="95" dirty="0"/>
              <a:t>long-term </a:t>
            </a:r>
            <a:r>
              <a:rPr spc="40" dirty="0"/>
              <a:t>diversity </a:t>
            </a:r>
            <a:r>
              <a:rPr spc="195" dirty="0"/>
              <a:t>goal </a:t>
            </a:r>
            <a:r>
              <a:rPr spc="10" dirty="0"/>
              <a:t>for </a:t>
            </a:r>
            <a:r>
              <a:rPr spc="-30" dirty="0"/>
              <a:t>our  </a:t>
            </a:r>
            <a:r>
              <a:rPr spc="155" dirty="0"/>
              <a:t>Salisbury</a:t>
            </a:r>
            <a:r>
              <a:rPr spc="-360" dirty="0"/>
              <a:t> </a:t>
            </a:r>
            <a:r>
              <a:rPr spc="100" dirty="0"/>
              <a:t>Rotary</a:t>
            </a:r>
            <a:r>
              <a:rPr spc="-360" dirty="0"/>
              <a:t> </a:t>
            </a:r>
            <a:r>
              <a:rPr spc="150" dirty="0"/>
              <a:t>Club</a:t>
            </a:r>
            <a:r>
              <a:rPr spc="-360" dirty="0"/>
              <a:t> </a:t>
            </a:r>
            <a:r>
              <a:rPr spc="90" dirty="0"/>
              <a:t>team</a:t>
            </a:r>
            <a:r>
              <a:rPr spc="-360" dirty="0"/>
              <a:t> </a:t>
            </a:r>
            <a:r>
              <a:rPr spc="55" dirty="0"/>
              <a:t>to</a:t>
            </a:r>
            <a:r>
              <a:rPr spc="-355" dirty="0"/>
              <a:t> </a:t>
            </a:r>
            <a:r>
              <a:rPr spc="30" dirty="0"/>
              <a:t>be</a:t>
            </a:r>
            <a:r>
              <a:rPr spc="-360" dirty="0"/>
              <a:t> </a:t>
            </a:r>
            <a:r>
              <a:rPr spc="15" dirty="0"/>
              <a:t>reflective</a:t>
            </a:r>
            <a:r>
              <a:rPr spc="-360" dirty="0"/>
              <a:t> </a:t>
            </a:r>
            <a:r>
              <a:rPr spc="65" dirty="0"/>
              <a:t>of</a:t>
            </a:r>
            <a:r>
              <a:rPr spc="-360" dirty="0"/>
              <a:t> </a:t>
            </a:r>
            <a:r>
              <a:rPr spc="20" dirty="0"/>
              <a:t>the</a:t>
            </a:r>
            <a:r>
              <a:rPr spc="-355" dirty="0"/>
              <a:t> </a:t>
            </a:r>
            <a:r>
              <a:rPr spc="75" dirty="0"/>
              <a:t>makeup</a:t>
            </a:r>
            <a:r>
              <a:rPr spc="-360" dirty="0"/>
              <a:t> </a:t>
            </a:r>
            <a:r>
              <a:rPr spc="65" dirty="0"/>
              <a:t>of  </a:t>
            </a:r>
            <a:r>
              <a:rPr spc="20" dirty="0"/>
              <a:t>the</a:t>
            </a:r>
            <a:r>
              <a:rPr spc="-365" dirty="0"/>
              <a:t> </a:t>
            </a:r>
            <a:r>
              <a:rPr spc="60" dirty="0"/>
              <a:t>communities</a:t>
            </a:r>
            <a:r>
              <a:rPr spc="-360" dirty="0"/>
              <a:t> </a:t>
            </a:r>
            <a:r>
              <a:rPr dirty="0"/>
              <a:t>we</a:t>
            </a:r>
            <a:r>
              <a:rPr spc="-360" dirty="0"/>
              <a:t> </a:t>
            </a:r>
            <a:r>
              <a:rPr spc="90" dirty="0"/>
              <a:t>serve?</a:t>
            </a:r>
          </a:p>
        </p:txBody>
      </p:sp>
      <p:sp>
        <p:nvSpPr>
          <p:cNvPr id="5" name="object 5"/>
          <p:cNvSpPr/>
          <p:nvPr/>
        </p:nvSpPr>
        <p:spPr>
          <a:xfrm>
            <a:off x="2970461" y="3197134"/>
            <a:ext cx="12344400" cy="560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75673" y="4126396"/>
            <a:ext cx="62230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265" dirty="0">
                <a:solidFill>
                  <a:srgbClr val="311375"/>
                </a:solidFill>
                <a:latin typeface="Trebuchet MS"/>
                <a:cs typeface="Trebuchet MS"/>
              </a:rPr>
              <a:t>2</a:t>
            </a:r>
            <a:r>
              <a:rPr sz="3800" spc="440" dirty="0">
                <a:solidFill>
                  <a:srgbClr val="311375"/>
                </a:solidFill>
                <a:latin typeface="Trebuchet MS"/>
                <a:cs typeface="Trebuchet MS"/>
              </a:rPr>
              <a:t>5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9299" y="6348498"/>
            <a:ext cx="32893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95" dirty="0">
                <a:solidFill>
                  <a:srgbClr val="311375"/>
                </a:solidFill>
                <a:latin typeface="Trebuchet MS"/>
                <a:cs typeface="Trebuchet MS"/>
              </a:rPr>
              <a:t>4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1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99505" y="3653110"/>
            <a:ext cx="11326495" cy="300338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800" spc="-90" dirty="0">
                <a:solidFill>
                  <a:srgbClr val="F4F4F4"/>
                </a:solidFill>
                <a:latin typeface="Source Sans Pro" panose="020B0503030403020204" pitchFamily="34" charset="0"/>
              </a:rPr>
              <a:t>The </a:t>
            </a:r>
            <a:r>
              <a:rPr lang="en-US" sz="4800" spc="-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Diversity, </a:t>
            </a:r>
            <a:r>
              <a:rPr lang="en-US" sz="4800" spc="-9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Equity </a:t>
            </a:r>
            <a:r>
              <a:rPr lang="en-US" sz="4800" spc="-45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&amp;  </a:t>
            </a:r>
            <a:r>
              <a:rPr lang="en-US" sz="4800" spc="7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Inclusion </a:t>
            </a:r>
            <a:r>
              <a:rPr lang="en-US" sz="4800" spc="-100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 </a:t>
            </a:r>
            <a:r>
              <a:rPr lang="en-US" sz="4800" spc="20" dirty="0">
                <a:solidFill>
                  <a:srgbClr val="F4F4F4"/>
                </a:solidFill>
                <a:latin typeface="Source Sans Pro" panose="020B0503030403020204" pitchFamily="34" charset="0"/>
                <a:cs typeface="Trebuchet MS"/>
              </a:rPr>
              <a:t>Committee </a:t>
            </a:r>
            <a:r>
              <a:rPr lang="en-US" sz="4800" spc="-90" dirty="0">
                <a:solidFill>
                  <a:srgbClr val="F4F4F4"/>
                </a:solidFill>
                <a:latin typeface="Source Sans Pro" panose="020B0503030403020204" pitchFamily="34" charset="0"/>
              </a:rPr>
              <a:t>affirmed its mission </a:t>
            </a: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800" spc="-90" dirty="0">
                <a:solidFill>
                  <a:srgbClr val="F4F4F4"/>
                </a:solidFill>
                <a:latin typeface="Source Sans Pro" panose="020B0503030403020204" pitchFamily="34" charset="0"/>
              </a:rPr>
              <a:t>as consistent with the value stated </a:t>
            </a: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800" spc="-90" dirty="0">
                <a:solidFill>
                  <a:srgbClr val="F4F4F4"/>
                </a:solidFill>
                <a:latin typeface="Source Sans Pro" panose="020B0503030403020204" pitchFamily="34" charset="0"/>
              </a:rPr>
              <a:t>in the Rotary International Four-Way test.</a:t>
            </a:r>
          </a:p>
        </p:txBody>
      </p:sp>
      <p:sp>
        <p:nvSpPr>
          <p:cNvPr id="4" name="object 4"/>
          <p:cNvSpPr/>
          <p:nvPr/>
        </p:nvSpPr>
        <p:spPr>
          <a:xfrm>
            <a:off x="11" y="4445877"/>
            <a:ext cx="2713990" cy="5840095"/>
          </a:xfrm>
          <a:custGeom>
            <a:avLst/>
            <a:gdLst/>
            <a:ahLst/>
            <a:cxnLst/>
            <a:rect l="l" t="t" r="r" b="b"/>
            <a:pathLst>
              <a:path w="2713990" h="5840095">
                <a:moveTo>
                  <a:pt x="2713600" y="5839719"/>
                </a:moveTo>
                <a:lnTo>
                  <a:pt x="0" y="5839719"/>
                </a:lnTo>
                <a:lnTo>
                  <a:pt x="0" y="0"/>
                </a:lnTo>
                <a:lnTo>
                  <a:pt x="2713600" y="5839719"/>
                </a:lnTo>
                <a:close/>
              </a:path>
            </a:pathLst>
          </a:custGeom>
          <a:solidFill>
            <a:srgbClr val="3B5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58351" y="1003"/>
            <a:ext cx="2030095" cy="4368165"/>
          </a:xfrm>
          <a:custGeom>
            <a:avLst/>
            <a:gdLst/>
            <a:ahLst/>
            <a:cxnLst/>
            <a:rect l="l" t="t" r="r" b="b"/>
            <a:pathLst>
              <a:path w="2030094" h="4368165">
                <a:moveTo>
                  <a:pt x="0" y="0"/>
                </a:moveTo>
                <a:lnTo>
                  <a:pt x="2029648" y="0"/>
                </a:lnTo>
                <a:lnTo>
                  <a:pt x="2029648" y="4367842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042B3A-55F8-4B93-930D-09CD25F0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47" y="614348"/>
            <a:ext cx="14746905" cy="615553"/>
          </a:xfr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5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Movement Three: The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3FAA65-EBAB-4FA5-BD0C-85ABDAD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05" y="2323823"/>
            <a:ext cx="3962400" cy="6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807</Words>
  <Application>Microsoft Office PowerPoint</Application>
  <PresentationFormat>Custom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Courier New</vt:lpstr>
      <vt:lpstr>Source Sans Pro</vt:lpstr>
      <vt:lpstr>Times New Roman</vt:lpstr>
      <vt:lpstr>Trebuchet MS</vt:lpstr>
      <vt:lpstr>Office Theme</vt:lpstr>
      <vt:lpstr>PowerPoint Presentation</vt:lpstr>
      <vt:lpstr>PowerPoint Presentation</vt:lpstr>
      <vt:lpstr>Opening Remarks</vt:lpstr>
      <vt:lpstr>Movement One: History &amp; Need to Change</vt:lpstr>
      <vt:lpstr>Movement Two: Study</vt:lpstr>
      <vt:lpstr>Q6: What is the first thing that you think of when  you hear the term "Black Lives Matter"?</vt:lpstr>
      <vt:lpstr>Q7: When you look at the events at the Capitol in Washington,  D.C., on January 6, 2021, what did you see?</vt:lpstr>
      <vt:lpstr>Q8: Would you support a long-term diversity goal for our  Salisbury Rotary Club team to be reflective of the makeup of  the communities we serve?</vt:lpstr>
      <vt:lpstr>Movement Three: The Plan</vt:lpstr>
      <vt:lpstr>Movement Four: Implementation</vt:lpstr>
      <vt:lpstr>Special Thanks to Salisbury Rotary Diversity, Equity &amp; Inclusion Committee Members</vt:lpstr>
      <vt:lpstr>Closing Remarks  Ted Goins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Trina Miller</dc:creator>
  <cp:lastModifiedBy>Trina Miller</cp:lastModifiedBy>
  <cp:revision>4</cp:revision>
  <cp:lastPrinted>2021-11-17T19:36:33Z</cp:lastPrinted>
  <dcterms:created xsi:type="dcterms:W3CDTF">2021-11-12T18:36:38Z</dcterms:created>
  <dcterms:modified xsi:type="dcterms:W3CDTF">2021-11-17T20:20:37Z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LastSaved">
    <vt:filetime>2021-11-12T00:00:00Z</vt:filetime>
  </property>
</Properties>
</file>