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56" r:id="rId2"/>
    <p:sldId id="257" r:id="rId3"/>
    <p:sldId id="258" r:id="rId4"/>
    <p:sldId id="265" r:id="rId5"/>
    <p:sldId id="260" r:id="rId6"/>
    <p:sldId id="266" r:id="rId7"/>
    <p:sldId id="261" r:id="rId8"/>
    <p:sldId id="267" r:id="rId9"/>
    <p:sldId id="264"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84" d="100"/>
          <a:sy n="84" d="100"/>
        </p:scale>
        <p:origin x="10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BFF81C-1FCB-4DBA-8044-F1A0FCFD45A6}" type="datetime1">
              <a:rPr lang="en-US" smtClean="0"/>
              <a:t>5/4/2022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237120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543EDD-D0D2-447F-B24F-3717AF4B109D}" type="datetime1">
              <a:rPr lang="en-US" smtClean="0"/>
              <a:pPr/>
              <a:t>5/4/2022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9558127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543EDD-D0D2-447F-B24F-3717AF4B109D}" type="datetime1">
              <a:rPr lang="en-US" smtClean="0"/>
              <a:pPr/>
              <a:t>5/4/2022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3050480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543EDD-D0D2-447F-B24F-3717AF4B109D}" type="datetime1">
              <a:rPr lang="en-US" smtClean="0"/>
              <a:pPr/>
              <a:t>5/4/2022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9328623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543EDD-D0D2-447F-B24F-3717AF4B109D}" type="datetime1">
              <a:rPr lang="en-US" smtClean="0"/>
              <a:pPr/>
              <a:t>5/4/2022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8776656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A543EDD-D0D2-447F-B24F-3717AF4B109D}" type="datetime1">
              <a:rPr lang="en-US" smtClean="0"/>
              <a:pPr/>
              <a:t>5/4/2022</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0592778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A543EDD-D0D2-447F-B24F-3717AF4B109D}" type="datetime1">
              <a:rPr lang="en-US" smtClean="0"/>
              <a:pPr/>
              <a:t>5/4/2022</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3121325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5/4/2022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60845377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5/4/2022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8469739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43EDD-D0D2-447F-B24F-3717AF4B109D}" type="datetime1">
              <a:rPr lang="en-US" smtClean="0"/>
              <a:pPr/>
              <a:t>5/4/2022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2013324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150C1-1D78-4D80-810D-E9E86F6E88AB}" type="datetime1">
              <a:rPr lang="en-US" smtClean="0"/>
              <a:t>5/4/2022</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16169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543EDD-D0D2-447F-B24F-3717AF4B109D}" type="datetime1">
              <a:rPr lang="en-US" smtClean="0"/>
              <a:pPr/>
              <a:t>5/4/2022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24288239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543EDD-D0D2-447F-B24F-3717AF4B109D}" type="datetime1">
              <a:rPr lang="en-US" smtClean="0"/>
              <a:pPr/>
              <a:t>5/4/2022</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9903238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701A64-483B-4532-94FB-D8F90CB6DEE0}" type="datetime1">
              <a:rPr lang="en-US" smtClean="0"/>
              <a:t>5/4/2022</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969432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8FB39-20FB-4E2E-B861-45B709B9C3C5}" type="datetime1">
              <a:rPr lang="en-US" smtClean="0"/>
              <a:t>5/4/2022</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216867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543EDD-D0D2-447F-B24F-3717AF4B109D}" type="datetime1">
              <a:rPr lang="en-US" smtClean="0"/>
              <a:pPr/>
              <a:t>5/4/2022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65494896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F68C53-8AD1-4F09-9486-FB3406B99CFA}" type="datetime1">
              <a:rPr lang="en-US" smtClean="0"/>
              <a:t>5/4/2022</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F3450C42-9A0B-4425-92C2-70FCF7C45734}" type="slidenum">
              <a:rPr lang="en-US" smtClean="0"/>
              <a:t>‹#›</a:t>
            </a:fld>
            <a:endParaRPr lang="en-US" dirty="0"/>
          </a:p>
        </p:txBody>
      </p:sp>
    </p:spTree>
    <p:extLst>
      <p:ext uri="{BB962C8B-B14F-4D97-AF65-F5344CB8AC3E}">
        <p14:creationId xmlns:p14="http://schemas.microsoft.com/office/powerpoint/2010/main" val="292534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A543EDD-D0D2-447F-B24F-3717AF4B109D}" type="datetime1">
              <a:rPr lang="en-US" smtClean="0"/>
              <a:pPr/>
              <a:t>5/4/2022</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3715918477"/>
      </p:ext>
    </p:extLst>
  </p:cSld>
  <p:clrMap bg1="dk1" tx1="lt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4" name="Picture 3" descr="A person holding a globe">
            <a:extLst>
              <a:ext uri="{FF2B5EF4-FFF2-40B4-BE49-F238E27FC236}">
                <a16:creationId xmlns:a16="http://schemas.microsoft.com/office/drawing/2014/main" id="{F5FB060D-105A-D117-C935-48C73AA0189B}"/>
              </a:ext>
            </a:extLst>
          </p:cNvPr>
          <p:cNvPicPr>
            <a:picLocks noChangeAspect="1"/>
          </p:cNvPicPr>
          <p:nvPr/>
        </p:nvPicPr>
        <p:blipFill rotWithShape="1">
          <a:blip r:embed="rId3"/>
          <a:srcRect b="5490"/>
          <a:stretch/>
        </p:blipFill>
        <p:spPr>
          <a:xfrm>
            <a:off x="20" y="2030"/>
            <a:ext cx="12191980" cy="6855970"/>
          </a:xfrm>
          <a:prstGeom prst="rect">
            <a:avLst/>
          </a:prstGeom>
        </p:spPr>
      </p:pic>
      <p:sp>
        <p:nvSpPr>
          <p:cNvPr id="2" name="Title 1">
            <a:extLst>
              <a:ext uri="{FF2B5EF4-FFF2-40B4-BE49-F238E27FC236}">
                <a16:creationId xmlns:a16="http://schemas.microsoft.com/office/drawing/2014/main" id="{F35FFD2B-563E-4FF2-8DAA-321F736F889F}"/>
              </a:ext>
            </a:extLst>
          </p:cNvPr>
          <p:cNvSpPr>
            <a:spLocks noGrp="1"/>
          </p:cNvSpPr>
          <p:nvPr>
            <p:ph type="ctrTitle"/>
          </p:nvPr>
        </p:nvSpPr>
        <p:spPr/>
        <p:txBody>
          <a:bodyPr>
            <a:normAutofit/>
          </a:bodyPr>
          <a:lstStyle/>
          <a:p>
            <a:r>
              <a:rPr lang="en-US" dirty="0"/>
              <a:t>The Global Holistic outlook</a:t>
            </a:r>
          </a:p>
        </p:txBody>
      </p:sp>
    </p:spTree>
    <p:extLst>
      <p:ext uri="{BB962C8B-B14F-4D97-AF65-F5344CB8AC3E}">
        <p14:creationId xmlns:p14="http://schemas.microsoft.com/office/powerpoint/2010/main" val="5152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logo&#10;&#10;Description automatically generated">
            <a:extLst>
              <a:ext uri="{FF2B5EF4-FFF2-40B4-BE49-F238E27FC236}">
                <a16:creationId xmlns:a16="http://schemas.microsoft.com/office/drawing/2014/main" id="{18699FDC-CF02-1F79-1483-12CDC2EBA7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2774" y="695739"/>
            <a:ext cx="6163060" cy="5797136"/>
          </a:xfrm>
        </p:spPr>
      </p:pic>
    </p:spTree>
    <p:extLst>
      <p:ext uri="{BB962C8B-B14F-4D97-AF65-F5344CB8AC3E}">
        <p14:creationId xmlns:p14="http://schemas.microsoft.com/office/powerpoint/2010/main" val="496361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4E213D-3FA7-4D59-80B5-015897DCA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C4DB1-ABE6-AEFF-BA81-2C95068DFD38}"/>
              </a:ext>
            </a:extLst>
          </p:cNvPr>
          <p:cNvSpPr>
            <a:spLocks noGrp="1"/>
          </p:cNvSpPr>
          <p:nvPr>
            <p:ph type="title"/>
          </p:nvPr>
        </p:nvSpPr>
        <p:spPr>
          <a:xfrm>
            <a:off x="6435091" y="609600"/>
            <a:ext cx="4832465" cy="1326321"/>
          </a:xfrm>
        </p:spPr>
        <p:txBody>
          <a:bodyPr>
            <a:normAutofit/>
          </a:bodyPr>
          <a:lstStyle/>
          <a:p>
            <a:r>
              <a:rPr lang="en-US" dirty="0">
                <a:solidFill>
                  <a:srgbClr val="FFFFFF"/>
                </a:solidFill>
              </a:rPr>
              <a:t>                            Global Holistic</a:t>
            </a:r>
          </a:p>
        </p:txBody>
      </p:sp>
      <p:sp>
        <p:nvSpPr>
          <p:cNvPr id="18" name="Rectangle 17">
            <a:extLst>
              <a:ext uri="{FF2B5EF4-FFF2-40B4-BE49-F238E27FC236}">
                <a16:creationId xmlns:a16="http://schemas.microsoft.com/office/drawing/2014/main" id="{0D63BE23-20C0-4F37-860E-0892A4DE08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52292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diagram&#10;&#10;Description automatically generated">
            <a:extLst>
              <a:ext uri="{FF2B5EF4-FFF2-40B4-BE49-F238E27FC236}">
                <a16:creationId xmlns:a16="http://schemas.microsoft.com/office/drawing/2014/main" id="{56D5CA3C-2193-4E56-7B5B-5CBAE9F42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57" y="1203770"/>
            <a:ext cx="4450460" cy="4450460"/>
          </a:xfrm>
          <a:prstGeom prst="rect">
            <a:avLst/>
          </a:prstGeom>
        </p:spPr>
      </p:pic>
      <p:sp>
        <p:nvSpPr>
          <p:cNvPr id="20" name="Rectangle 19">
            <a:extLst>
              <a:ext uri="{FF2B5EF4-FFF2-40B4-BE49-F238E27FC236}">
                <a16:creationId xmlns:a16="http://schemas.microsoft.com/office/drawing/2014/main" id="{D49AB149-D0D3-42EA-8B4C-F39E213AE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5109182"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83FE81F7-5441-9F38-AA4C-582B0CD949F0}"/>
              </a:ext>
            </a:extLst>
          </p:cNvPr>
          <p:cNvSpPr>
            <a:spLocks noGrp="1"/>
          </p:cNvSpPr>
          <p:nvPr>
            <p:ph idx="1"/>
          </p:nvPr>
        </p:nvSpPr>
        <p:spPr>
          <a:xfrm>
            <a:off x="6547039" y="2545521"/>
            <a:ext cx="4832465" cy="3962120"/>
          </a:xfrm>
        </p:spPr>
        <p:txBody>
          <a:bodyPr>
            <a:normAutofit/>
          </a:bodyPr>
          <a:lstStyle/>
          <a:p>
            <a:pPr marL="0" indent="0">
              <a:buNone/>
            </a:pPr>
            <a:r>
              <a:rPr lang="en-US" sz="2400" b="0" i="0" dirty="0">
                <a:solidFill>
                  <a:schemeClr val="bg1"/>
                </a:solidFill>
                <a:effectLst/>
                <a:latin typeface="Times New Roman" panose="02020603050405020304" pitchFamily="18" charset="0"/>
                <a:cs typeface="Times New Roman" panose="02020603050405020304" pitchFamily="18" charset="0"/>
              </a:rPr>
              <a:t>A holistic approach means </a:t>
            </a:r>
            <a:r>
              <a:rPr lang="en-US" sz="2400" i="0" dirty="0">
                <a:solidFill>
                  <a:schemeClr val="bg1"/>
                </a:solidFill>
                <a:effectLst/>
                <a:latin typeface="Times New Roman" panose="02020603050405020304" pitchFamily="18" charset="0"/>
                <a:cs typeface="Times New Roman" panose="02020603050405020304" pitchFamily="18" charset="0"/>
              </a:rPr>
              <a:t>to provide support that looks at the whole person, not just their mental health needs. </a:t>
            </a:r>
            <a:r>
              <a:rPr lang="en-US" sz="2400" b="0" i="0" dirty="0">
                <a:solidFill>
                  <a:schemeClr val="bg1"/>
                </a:solidFill>
                <a:effectLst/>
                <a:latin typeface="Times New Roman" panose="02020603050405020304" pitchFamily="18" charset="0"/>
                <a:cs typeface="Times New Roman" panose="02020603050405020304" pitchFamily="18" charset="0"/>
              </a:rPr>
              <a:t>The support should also consider their physical, emotional, social and spiritual wellbeing.</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8044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215B-D325-1C48-E377-70F0C9D39E68}"/>
              </a:ext>
            </a:extLst>
          </p:cNvPr>
          <p:cNvSpPr>
            <a:spLocks noGrp="1"/>
          </p:cNvSpPr>
          <p:nvPr>
            <p:ph type="title"/>
          </p:nvPr>
        </p:nvSpPr>
        <p:spPr>
          <a:xfrm>
            <a:off x="913795" y="609600"/>
            <a:ext cx="10353761" cy="1326321"/>
          </a:xfrm>
        </p:spPr>
        <p:txBody>
          <a:bodyPr>
            <a:normAutofit/>
          </a:bodyPr>
          <a:lstStyle/>
          <a:p>
            <a:pPr algn="l"/>
            <a:r>
              <a:rPr lang="en-US" sz="6000" dirty="0"/>
              <a:t>  Holistic</a:t>
            </a:r>
          </a:p>
        </p:txBody>
      </p:sp>
      <p:sp>
        <p:nvSpPr>
          <p:cNvPr id="3" name="Content Placeholder 2">
            <a:extLst>
              <a:ext uri="{FF2B5EF4-FFF2-40B4-BE49-F238E27FC236}">
                <a16:creationId xmlns:a16="http://schemas.microsoft.com/office/drawing/2014/main" id="{5719D65F-C822-FF32-DE68-2AF6B1E6C7B8}"/>
              </a:ext>
            </a:extLst>
          </p:cNvPr>
          <p:cNvSpPr>
            <a:spLocks noGrp="1"/>
          </p:cNvSpPr>
          <p:nvPr>
            <p:ph idx="1"/>
          </p:nvPr>
        </p:nvSpPr>
        <p:spPr>
          <a:xfrm>
            <a:off x="913795" y="2096064"/>
            <a:ext cx="5016860" cy="3695136"/>
          </a:xfrm>
        </p:spPr>
        <p:txBody>
          <a:bodyPr>
            <a:normAutofit/>
          </a:bodyPr>
          <a:lstStyle/>
          <a:p>
            <a:pPr marL="0" indent="0">
              <a:lnSpc>
                <a:spcPct val="110000"/>
              </a:lnSpc>
              <a:buNone/>
            </a:pPr>
            <a:r>
              <a:rPr lang="en-US" sz="3200" b="1" i="0" cap="all" dirty="0">
                <a:effectLst/>
                <a:latin typeface="Roboto" panose="02000000000000000000" pitchFamily="2" charset="0"/>
              </a:rPr>
              <a:t>PHILOSOPHY</a:t>
            </a:r>
            <a:endParaRPr lang="en-US" sz="3200" b="0" i="0" dirty="0">
              <a:effectLst/>
              <a:latin typeface="Roboto" panose="02000000000000000000" pitchFamily="2" charset="0"/>
            </a:endParaRPr>
          </a:p>
          <a:p>
            <a:pPr>
              <a:lnSpc>
                <a:spcPct val="110000"/>
              </a:lnSpc>
            </a:pPr>
            <a:r>
              <a:rPr lang="en-US" sz="2800" b="0" i="0" dirty="0">
                <a:effectLst/>
                <a:latin typeface="Roboto" panose="02000000000000000000" pitchFamily="2" charset="0"/>
              </a:rPr>
              <a:t>characterized by comprehension of the parts of something as intimately interconnected and explicable only by reference to the whole.</a:t>
            </a:r>
          </a:p>
          <a:p>
            <a:pPr marL="0" indent="0">
              <a:lnSpc>
                <a:spcPct val="110000"/>
              </a:lnSpc>
              <a:buNone/>
            </a:pPr>
            <a:endParaRPr lang="en-US" sz="1900" dirty="0"/>
          </a:p>
        </p:txBody>
      </p:sp>
      <p:pic>
        <p:nvPicPr>
          <p:cNvPr id="11" name="Picture 10" descr="Chemical formulae are written on paper">
            <a:extLst>
              <a:ext uri="{FF2B5EF4-FFF2-40B4-BE49-F238E27FC236}">
                <a16:creationId xmlns:a16="http://schemas.microsoft.com/office/drawing/2014/main" id="{98BE4392-E889-71D6-7A0E-D48DA158E87C}"/>
              </a:ext>
            </a:extLst>
          </p:cNvPr>
          <p:cNvPicPr>
            <a:picLocks noChangeAspect="1"/>
          </p:cNvPicPr>
          <p:nvPr/>
        </p:nvPicPr>
        <p:blipFill rotWithShape="1">
          <a:blip r:embed="rId3"/>
          <a:srcRect l="8753" r="13417" b="-2"/>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pic>
        <p:nvPicPr>
          <p:cNvPr id="12" name="Content Placeholder 4" descr="Diagram&#10;&#10;Description automatically generated">
            <a:extLst>
              <a:ext uri="{FF2B5EF4-FFF2-40B4-BE49-F238E27FC236}">
                <a16:creationId xmlns:a16="http://schemas.microsoft.com/office/drawing/2014/main" id="{5996B1CE-DEA9-967A-1B9E-40F458042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347" y="1769042"/>
            <a:ext cx="5016858" cy="4307110"/>
          </a:xfrm>
          <a:prstGeom prst="rect">
            <a:avLst/>
          </a:prstGeom>
        </p:spPr>
      </p:pic>
    </p:spTree>
    <p:extLst>
      <p:ext uri="{BB962C8B-B14F-4D97-AF65-F5344CB8AC3E}">
        <p14:creationId xmlns:p14="http://schemas.microsoft.com/office/powerpoint/2010/main" val="1049486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215B-D325-1C48-E377-70F0C9D39E68}"/>
              </a:ext>
            </a:extLst>
          </p:cNvPr>
          <p:cNvSpPr>
            <a:spLocks noGrp="1"/>
          </p:cNvSpPr>
          <p:nvPr>
            <p:ph type="title"/>
          </p:nvPr>
        </p:nvSpPr>
        <p:spPr>
          <a:xfrm>
            <a:off x="913795" y="609600"/>
            <a:ext cx="10353761" cy="1326321"/>
          </a:xfrm>
        </p:spPr>
        <p:txBody>
          <a:bodyPr>
            <a:normAutofit/>
          </a:bodyPr>
          <a:lstStyle/>
          <a:p>
            <a:pPr algn="l"/>
            <a:r>
              <a:rPr lang="en-US" sz="6000" dirty="0"/>
              <a:t>  Holistic</a:t>
            </a:r>
          </a:p>
        </p:txBody>
      </p:sp>
      <p:sp>
        <p:nvSpPr>
          <p:cNvPr id="3" name="Content Placeholder 2">
            <a:extLst>
              <a:ext uri="{FF2B5EF4-FFF2-40B4-BE49-F238E27FC236}">
                <a16:creationId xmlns:a16="http://schemas.microsoft.com/office/drawing/2014/main" id="{5719D65F-C822-FF32-DE68-2AF6B1E6C7B8}"/>
              </a:ext>
            </a:extLst>
          </p:cNvPr>
          <p:cNvSpPr>
            <a:spLocks noGrp="1"/>
          </p:cNvSpPr>
          <p:nvPr>
            <p:ph idx="1"/>
          </p:nvPr>
        </p:nvSpPr>
        <p:spPr>
          <a:xfrm>
            <a:off x="913795" y="2096064"/>
            <a:ext cx="5016860" cy="3695136"/>
          </a:xfrm>
        </p:spPr>
        <p:txBody>
          <a:bodyPr>
            <a:normAutofit fontScale="92500" lnSpcReduction="10000"/>
          </a:bodyPr>
          <a:lstStyle/>
          <a:p>
            <a:pPr marL="0" indent="0">
              <a:lnSpc>
                <a:spcPct val="110000"/>
              </a:lnSpc>
              <a:buNone/>
            </a:pPr>
            <a:r>
              <a:rPr lang="en-US" sz="3200" b="1" i="0" cap="all" dirty="0">
                <a:effectLst/>
                <a:latin typeface="Roboto" panose="02000000000000000000" pitchFamily="2" charset="0"/>
              </a:rPr>
              <a:t>MEDICINE</a:t>
            </a:r>
            <a:endParaRPr lang="en-US" sz="3200" b="0" i="0" dirty="0">
              <a:effectLst/>
              <a:latin typeface="Roboto" panose="02000000000000000000" pitchFamily="2" charset="0"/>
            </a:endParaRPr>
          </a:p>
          <a:p>
            <a:pPr>
              <a:lnSpc>
                <a:spcPct val="110000"/>
              </a:lnSpc>
            </a:pPr>
            <a:r>
              <a:rPr lang="en-US" sz="3200" b="0" i="0" dirty="0">
                <a:effectLst/>
                <a:latin typeface="Roboto" panose="02000000000000000000" pitchFamily="2" charset="0"/>
              </a:rPr>
              <a:t>characterized by the treatment of the whole person, taking into account mental and social factors, rather than just the symptoms of a disease.</a:t>
            </a:r>
          </a:p>
          <a:p>
            <a:pPr marL="0" indent="0">
              <a:lnSpc>
                <a:spcPct val="110000"/>
              </a:lnSpc>
              <a:buNone/>
            </a:pPr>
            <a:endParaRPr lang="en-US" sz="1900" dirty="0"/>
          </a:p>
        </p:txBody>
      </p:sp>
      <p:pic>
        <p:nvPicPr>
          <p:cNvPr id="11" name="Picture 10" descr="Chemical formulae are written on paper">
            <a:extLst>
              <a:ext uri="{FF2B5EF4-FFF2-40B4-BE49-F238E27FC236}">
                <a16:creationId xmlns:a16="http://schemas.microsoft.com/office/drawing/2014/main" id="{98BE4392-E889-71D6-7A0E-D48DA158E87C}"/>
              </a:ext>
            </a:extLst>
          </p:cNvPr>
          <p:cNvPicPr>
            <a:picLocks noChangeAspect="1"/>
          </p:cNvPicPr>
          <p:nvPr/>
        </p:nvPicPr>
        <p:blipFill rotWithShape="1">
          <a:blip r:embed="rId3"/>
          <a:srcRect l="8753" r="13417" b="-2"/>
          <a:stretch/>
        </p:blipFill>
        <p:spPr>
          <a:xfrm>
            <a:off x="6357257" y="2210935"/>
            <a:ext cx="4833257"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pic>
        <p:nvPicPr>
          <p:cNvPr id="6" name="Content Placeholder 4" descr="Diagram, schematic&#10;&#10;Description automatically generated">
            <a:extLst>
              <a:ext uri="{FF2B5EF4-FFF2-40B4-BE49-F238E27FC236}">
                <a16:creationId xmlns:a16="http://schemas.microsoft.com/office/drawing/2014/main" id="{3834BF71-3D75-F4F8-C26F-0CAA7E467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347" y="1026022"/>
            <a:ext cx="5175910" cy="5175910"/>
          </a:xfrm>
          <a:prstGeom prst="rect">
            <a:avLst/>
          </a:prstGeom>
        </p:spPr>
      </p:pic>
    </p:spTree>
    <p:extLst>
      <p:ext uri="{BB962C8B-B14F-4D97-AF65-F5344CB8AC3E}">
        <p14:creationId xmlns:p14="http://schemas.microsoft.com/office/powerpoint/2010/main" val="322703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CCD6D4-1EB3-FE38-9F49-B1915C64CA23}"/>
              </a:ext>
            </a:extLst>
          </p:cNvPr>
          <p:cNvSpPr>
            <a:spLocks noGrp="1"/>
          </p:cNvSpPr>
          <p:nvPr>
            <p:ph idx="1"/>
          </p:nvPr>
        </p:nvSpPr>
        <p:spPr>
          <a:xfrm>
            <a:off x="914399" y="1120140"/>
            <a:ext cx="10353157" cy="4671060"/>
          </a:xfrm>
        </p:spPr>
        <p:txBody>
          <a:bodyPr>
            <a:normAutofit fontScale="92500"/>
          </a:bodyPr>
          <a:lstStyle/>
          <a:p>
            <a:pPr marL="0" indent="0">
              <a:buNone/>
            </a:pPr>
            <a:r>
              <a:rPr lang="en-US" sz="2800" b="0" i="0" dirty="0">
                <a:solidFill>
                  <a:schemeClr val="bg2">
                    <a:lumMod val="20000"/>
                    <a:lumOff val="80000"/>
                  </a:schemeClr>
                </a:solidFill>
                <a:effectLst/>
                <a:latin typeface="Times New Roman" panose="02020603050405020304" pitchFamily="18" charset="0"/>
                <a:cs typeface="Times New Roman" panose="02020603050405020304" pitchFamily="18" charset="0"/>
              </a:rPr>
              <a:t>Based on a holistic analysis of global Mega Trends and regional policy pivot, the analyst has detailed the economic growth opportunities for businesses in 2022 and beyond. </a:t>
            </a:r>
          </a:p>
          <a:p>
            <a:pPr marL="0" indent="0">
              <a:buNone/>
            </a:pPr>
            <a:r>
              <a:rPr lang="en-US" sz="2800" b="0" i="0" dirty="0">
                <a:solidFill>
                  <a:schemeClr val="bg2">
                    <a:lumMod val="20000"/>
                    <a:lumOff val="80000"/>
                  </a:schemeClr>
                </a:solidFill>
                <a:effectLst/>
                <a:latin typeface="Times New Roman" panose="02020603050405020304" pitchFamily="18" charset="0"/>
                <a:cs typeface="Times New Roman" panose="02020603050405020304" pitchFamily="18" charset="0"/>
              </a:rPr>
              <a:t>This report* defines the context of these opportunities and the call to action for companies that should be leveraged for sustained growth. This research also delineates the key strategic imperatives for businesses that will be crucial to ensuring growth during these uncertain times.</a:t>
            </a:r>
          </a:p>
          <a:p>
            <a:endParaRPr lang="en-US" sz="2800" b="0" i="0" dirty="0">
              <a:solidFill>
                <a:schemeClr val="bg2">
                  <a:lumMod val="20000"/>
                  <a:lumOff val="80000"/>
                </a:schemeClr>
              </a:solidFill>
              <a:effectLst/>
              <a:latin typeface="Times New Roman" panose="02020603050405020304" pitchFamily="18" charset="0"/>
              <a:cs typeface="Times New Roman" panose="02020603050405020304" pitchFamily="18" charset="0"/>
            </a:endParaRPr>
          </a:p>
          <a:p>
            <a:pPr marL="0" indent="0">
              <a:buNone/>
            </a:pPr>
            <a:r>
              <a:rPr lang="en-US" sz="1800" dirty="0">
                <a:solidFill>
                  <a:schemeClr val="bg2">
                    <a:lumMod val="20000"/>
                    <a:lumOff val="80000"/>
                  </a:schemeClr>
                </a:solidFill>
                <a:effectLst/>
                <a:latin typeface="Times New Roman" panose="02020603050405020304" pitchFamily="18" charset="0"/>
                <a:cs typeface="Times New Roman" panose="02020603050405020304" pitchFamily="18" charset="0"/>
              </a:rPr>
              <a:t>* A Holistic Approach To Sourcing Around The World. McLane Global</a:t>
            </a:r>
            <a:endParaRPr lang="en-US" sz="1800" dirty="0">
              <a:solidFill>
                <a:schemeClr val="bg2">
                  <a:lumMod val="20000"/>
                  <a:lumOff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193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 outdoor, rock, old&#10;&#10;Description automatically generated">
            <a:extLst>
              <a:ext uri="{FF2B5EF4-FFF2-40B4-BE49-F238E27FC236}">
                <a16:creationId xmlns:a16="http://schemas.microsoft.com/office/drawing/2014/main" id="{3DD88A85-E3B7-3924-E3F1-040160F77C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196" y="275771"/>
            <a:ext cx="7231240" cy="4069216"/>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FFE3B429-9F72-5E39-4D76-06251C5706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0" y="1906905"/>
            <a:ext cx="5594804" cy="4675324"/>
          </a:xfrm>
        </p:spPr>
      </p:pic>
    </p:spTree>
    <p:extLst>
      <p:ext uri="{BB962C8B-B14F-4D97-AF65-F5344CB8AC3E}">
        <p14:creationId xmlns:p14="http://schemas.microsoft.com/office/powerpoint/2010/main" val="427877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2CE49F-041A-C39A-6621-1FF1A54E5EF5}"/>
              </a:ext>
            </a:extLst>
          </p:cNvPr>
          <p:cNvSpPr>
            <a:spLocks noGrp="1"/>
          </p:cNvSpPr>
          <p:nvPr>
            <p:ph idx="1"/>
          </p:nvPr>
        </p:nvSpPr>
        <p:spPr>
          <a:xfrm>
            <a:off x="1028095" y="1170234"/>
            <a:ext cx="10353762" cy="5333436"/>
          </a:xfrm>
        </p:spPr>
        <p:txBody>
          <a:bodyPr>
            <a:normAutofit/>
          </a:bodyPr>
          <a:lstStyle/>
          <a:p>
            <a:pPr marL="0" indent="0">
              <a:buNone/>
            </a:pPr>
            <a:r>
              <a:rPr lang="en-US" sz="2800" b="0" i="0" dirty="0">
                <a:solidFill>
                  <a:schemeClr val="tx1">
                    <a:lumMod val="95000"/>
                  </a:schemeClr>
                </a:solidFill>
                <a:effectLst/>
                <a:latin typeface="Times New Roman" panose="02020603050405020304" pitchFamily="18" charset="0"/>
              </a:rPr>
              <a:t>Through these subtle yet real interactions of opposites, a new wonderful, higher-order, and creative synthesis can emerge. Thus, a 21st-century planner's greatest challenge will be encouraging that creative synthesis and holistic thinking and planning by controlling the mind's negative side while enabling the positive side to spring forth. </a:t>
            </a:r>
          </a:p>
          <a:p>
            <a:pPr marL="0" indent="0">
              <a:buNone/>
            </a:pPr>
            <a:r>
              <a:rPr lang="en-US" sz="2800" b="0" i="0" dirty="0">
                <a:solidFill>
                  <a:schemeClr val="tx1">
                    <a:lumMod val="95000"/>
                  </a:schemeClr>
                </a:solidFill>
                <a:effectLst/>
                <a:latin typeface="Times New Roman" panose="02020603050405020304" pitchFamily="18" charset="0"/>
              </a:rPr>
              <a:t>This interaction of opposites and attendant balance will provide the brilliant ideas needed for creation and the pragmatism for these ideas to survive.*</a:t>
            </a:r>
            <a:br>
              <a:rPr lang="en-US" sz="2800" b="0" i="0" dirty="0">
                <a:solidFill>
                  <a:schemeClr val="tx1">
                    <a:lumMod val="95000"/>
                  </a:schemeClr>
                </a:solidFill>
                <a:effectLst/>
                <a:latin typeface="Times New Roman" panose="02020603050405020304" pitchFamily="18" charset="0"/>
              </a:rPr>
            </a:br>
            <a:br>
              <a:rPr lang="en-US" sz="2800" b="0" i="0" dirty="0">
                <a:solidFill>
                  <a:schemeClr val="tx1">
                    <a:lumMod val="95000"/>
                  </a:schemeClr>
                </a:solidFill>
                <a:effectLst/>
                <a:latin typeface="Times New Roman" panose="02020603050405020304" pitchFamily="18" charset="0"/>
              </a:rPr>
            </a:br>
            <a:r>
              <a:rPr lang="en-US" sz="1800" dirty="0">
                <a:solidFill>
                  <a:schemeClr val="tx1">
                    <a:lumMod val="95000"/>
                  </a:schemeClr>
                </a:solidFill>
                <a:effectLst/>
                <a:latin typeface="Times New Roman" panose="02020603050405020304" pitchFamily="18" charset="0"/>
              </a:rPr>
              <a:t>*Global Economic Outlook Report (2022) International Monetary Fund</a:t>
            </a:r>
            <a:endParaRPr lang="en-US" sz="2800" dirty="0">
              <a:solidFill>
                <a:schemeClr val="tx1">
                  <a:lumMod val="95000"/>
                </a:schemeClr>
              </a:solidFill>
            </a:endParaRPr>
          </a:p>
        </p:txBody>
      </p:sp>
    </p:spTree>
    <p:extLst>
      <p:ext uri="{BB962C8B-B14F-4D97-AF65-F5344CB8AC3E}">
        <p14:creationId xmlns:p14="http://schemas.microsoft.com/office/powerpoint/2010/main" val="385677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D03165C5-CD9A-2954-81A0-DBC64A0562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276" y="290285"/>
            <a:ext cx="5450981" cy="6263964"/>
          </a:xfrm>
          <a:prstGeom prst="rect">
            <a:avLst/>
          </a:prstGeom>
        </p:spPr>
      </p:pic>
      <p:pic>
        <p:nvPicPr>
          <p:cNvPr id="7" name="Picture 6" descr="A picture containing outdoor, grass, sky, green&#10;&#10;Description automatically generated">
            <a:extLst>
              <a:ext uri="{FF2B5EF4-FFF2-40B4-BE49-F238E27FC236}">
                <a16:creationId xmlns:a16="http://schemas.microsoft.com/office/drawing/2014/main" id="{D15E4B30-C2BB-46AA-586C-BD6856901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186" y="290285"/>
            <a:ext cx="4876090" cy="6277429"/>
          </a:xfrm>
          <a:prstGeom prst="rect">
            <a:avLst/>
          </a:prstGeom>
        </p:spPr>
      </p:pic>
    </p:spTree>
    <p:extLst>
      <p:ext uri="{BB962C8B-B14F-4D97-AF65-F5344CB8AC3E}">
        <p14:creationId xmlns:p14="http://schemas.microsoft.com/office/powerpoint/2010/main" val="416799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lanet from outer space&#10;&#10;Description automatically generated with low confidence">
            <a:extLst>
              <a:ext uri="{FF2B5EF4-FFF2-40B4-BE49-F238E27FC236}">
                <a16:creationId xmlns:a16="http://schemas.microsoft.com/office/drawing/2014/main" id="{7D82392D-36B2-3F43-DC04-746AB3180B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5926" y="1250731"/>
            <a:ext cx="5050962" cy="4852888"/>
          </a:xfrm>
        </p:spPr>
      </p:pic>
    </p:spTree>
    <p:extLst>
      <p:ext uri="{BB962C8B-B14F-4D97-AF65-F5344CB8AC3E}">
        <p14:creationId xmlns:p14="http://schemas.microsoft.com/office/powerpoint/2010/main" val="440061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5557</TotalTime>
  <Words>273</Words>
  <Application>Microsoft Office PowerPoint</Application>
  <PresentationFormat>Widescreen</PresentationFormat>
  <Paragraphs>15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Bookman Old Style</vt:lpstr>
      <vt:lpstr>Roboto</vt:lpstr>
      <vt:lpstr>Rockwell</vt:lpstr>
      <vt:lpstr>Times New Roman</vt:lpstr>
      <vt:lpstr>Damask</vt:lpstr>
      <vt:lpstr>The Global Holistic outlook</vt:lpstr>
      <vt:lpstr>                            Global Holistic</vt:lpstr>
      <vt:lpstr>  Holistic</vt:lpstr>
      <vt:lpstr>  Holistic</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Holistic outlook</dc:title>
  <dc:creator>BK</dc:creator>
  <cp:lastModifiedBy>BK</cp:lastModifiedBy>
  <cp:revision>8</cp:revision>
  <dcterms:created xsi:type="dcterms:W3CDTF">2022-05-02T14:33:32Z</dcterms:created>
  <dcterms:modified xsi:type="dcterms:W3CDTF">2022-05-06T14:45:56Z</dcterms:modified>
</cp:coreProperties>
</file>