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382" r:id="rId3"/>
    <p:sldId id="276" r:id="rId4"/>
    <p:sldId id="384" r:id="rId5"/>
    <p:sldId id="383" r:id="rId6"/>
    <p:sldId id="385" r:id="rId7"/>
    <p:sldId id="277" r:id="rId8"/>
    <p:sldId id="275" r:id="rId9"/>
    <p:sldId id="267" r:id="rId10"/>
    <p:sldId id="278" r:id="rId11"/>
    <p:sldId id="258" r:id="rId12"/>
    <p:sldId id="273" r:id="rId13"/>
    <p:sldId id="387" r:id="rId14"/>
    <p:sldId id="264" r:id="rId15"/>
    <p:sldId id="388" r:id="rId16"/>
    <p:sldId id="265" r:id="rId17"/>
    <p:sldId id="270" r:id="rId18"/>
  </p:sldIdLst>
  <p:sldSz cx="18288000" cy="10287000"/>
  <p:notesSz cx="6858000" cy="9144000"/>
  <p:embeddedFontLst>
    <p:embeddedFont>
      <p:font typeface="Aileron Regular" panose="020B0604020202020204" charset="0"/>
      <p:regular r:id="rId20"/>
      <p:bold r:id="rId21"/>
      <p:italic r:id="rId22"/>
      <p:boldItalic r:id="rId23"/>
    </p:embeddedFont>
    <p:embeddedFont>
      <p:font typeface="Arial Rounded MT Bold" panose="020F0704030504030204" pitchFamily="34" charset="0"/>
      <p:regular r:id="rId24"/>
    </p:embeddedFont>
    <p:embeddedFont>
      <p:font typeface="Barlow Bold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inux Biolinum" panose="020B0604020202020204" charset="0"/>
      <p:regular r:id="rId33"/>
    </p:embeddedFont>
    <p:embeddedFont>
      <p:font typeface="Linux Biolinum Bold" panose="020B0604020202020204" charset="0"/>
      <p:regular r:id="rId34"/>
    </p:embeddedFont>
    <p:embeddedFont>
      <p:font typeface="Lora" panose="020B0604020202020204" pitchFamily="2" charset="0"/>
      <p:regular r:id="rId35"/>
      <p:bold r:id="rId36"/>
      <p:italic r:id="rId37"/>
      <p:boldItalic r:id="rId38"/>
    </p:embeddedFont>
    <p:embeddedFont>
      <p:font typeface="Lora Italics" panose="020B0604020202020204" charset="0"/>
      <p:regular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Montserrat Classic Bold" panose="020B0604020202020204" charset="0"/>
      <p:regular r:id="rId44"/>
    </p:embeddedFont>
    <p:embeddedFont>
      <p:font typeface="Montserrat Light" panose="00000400000000000000" pitchFamily="2" charset="0"/>
      <p:regular r:id="rId45"/>
      <p:italic r:id="rId46"/>
    </p:embeddedFont>
    <p:embeddedFont>
      <p:font typeface="Nixie One" panose="020B0604020202020204" charset="0"/>
      <p:regular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93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32.fntdata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E79BAC-694F-4CF5-A13E-5DD9A4E930F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1400C32-3D7A-415E-8319-D31A7FB9E9F1}">
      <dgm:prSet/>
      <dgm:spPr/>
      <dgm:t>
        <a:bodyPr/>
        <a:lstStyle/>
        <a:p>
          <a:r>
            <a:rPr lang="es-ES" b="1"/>
            <a:t>On behalf of all of us at Safe Passage, thank you for your care and support.</a:t>
          </a:r>
          <a:endParaRPr lang="en-US"/>
        </a:p>
      </dgm:t>
    </dgm:pt>
    <dgm:pt modelId="{B172ACC7-2147-4B1E-BB6B-68A3702A9DEE}" type="parTrans" cxnId="{DA211AAB-844B-4E67-A155-4BD6F5E37735}">
      <dgm:prSet/>
      <dgm:spPr/>
      <dgm:t>
        <a:bodyPr/>
        <a:lstStyle/>
        <a:p>
          <a:endParaRPr lang="en-US"/>
        </a:p>
      </dgm:t>
    </dgm:pt>
    <dgm:pt modelId="{C2172992-8857-4C6A-A384-AB1D85BFF038}" type="sibTrans" cxnId="{DA211AAB-844B-4E67-A155-4BD6F5E37735}">
      <dgm:prSet/>
      <dgm:spPr/>
      <dgm:t>
        <a:bodyPr/>
        <a:lstStyle/>
        <a:p>
          <a:endParaRPr lang="en-US"/>
        </a:p>
      </dgm:t>
    </dgm:pt>
    <dgm:pt modelId="{E8C00366-4F83-4C80-A82C-7416DC2975E7}">
      <dgm:prSet/>
      <dgm:spPr/>
      <dgm:t>
        <a:bodyPr/>
        <a:lstStyle/>
        <a:p>
          <a:r>
            <a:rPr lang="en-US" b="1"/>
            <a:t>Questions?</a:t>
          </a:r>
          <a:endParaRPr lang="en-US"/>
        </a:p>
      </dgm:t>
    </dgm:pt>
    <dgm:pt modelId="{7EB92001-514A-4C57-9039-09DD557AE6D1}" type="parTrans" cxnId="{383514B6-A599-48F9-B411-E16506080493}">
      <dgm:prSet/>
      <dgm:spPr/>
      <dgm:t>
        <a:bodyPr/>
        <a:lstStyle/>
        <a:p>
          <a:endParaRPr lang="en-US"/>
        </a:p>
      </dgm:t>
    </dgm:pt>
    <dgm:pt modelId="{2A6E4A4A-9CD9-4462-AB64-1B3B1366B176}" type="sibTrans" cxnId="{383514B6-A599-48F9-B411-E16506080493}">
      <dgm:prSet/>
      <dgm:spPr/>
      <dgm:t>
        <a:bodyPr/>
        <a:lstStyle/>
        <a:p>
          <a:endParaRPr lang="en-US"/>
        </a:p>
      </dgm:t>
    </dgm:pt>
    <dgm:pt modelId="{D9D1D453-0674-417C-8A5C-7D9C85CDF437}" type="pres">
      <dgm:prSet presAssocID="{84E79BAC-694F-4CF5-A13E-5DD9A4E930F3}" presName="vert0" presStyleCnt="0">
        <dgm:presLayoutVars>
          <dgm:dir/>
          <dgm:animOne val="branch"/>
          <dgm:animLvl val="lvl"/>
        </dgm:presLayoutVars>
      </dgm:prSet>
      <dgm:spPr/>
    </dgm:pt>
    <dgm:pt modelId="{E0A4C959-60D2-4852-AF0D-1066F2DE6BB7}" type="pres">
      <dgm:prSet presAssocID="{A1400C32-3D7A-415E-8319-D31A7FB9E9F1}" presName="thickLine" presStyleLbl="alignNode1" presStyleIdx="0" presStyleCnt="2"/>
      <dgm:spPr/>
    </dgm:pt>
    <dgm:pt modelId="{F1581402-51DD-4F34-9682-C0B3E0F4A139}" type="pres">
      <dgm:prSet presAssocID="{A1400C32-3D7A-415E-8319-D31A7FB9E9F1}" presName="horz1" presStyleCnt="0"/>
      <dgm:spPr/>
    </dgm:pt>
    <dgm:pt modelId="{E26151B9-9B60-4BF7-8A8E-419E58F3FEEF}" type="pres">
      <dgm:prSet presAssocID="{A1400C32-3D7A-415E-8319-D31A7FB9E9F1}" presName="tx1" presStyleLbl="revTx" presStyleIdx="0" presStyleCnt="2"/>
      <dgm:spPr/>
    </dgm:pt>
    <dgm:pt modelId="{A774C4FF-C6BA-4E67-B291-DAA741934A4C}" type="pres">
      <dgm:prSet presAssocID="{A1400C32-3D7A-415E-8319-D31A7FB9E9F1}" presName="vert1" presStyleCnt="0"/>
      <dgm:spPr/>
    </dgm:pt>
    <dgm:pt modelId="{1483544B-C506-4BED-8E5D-B95EB7A9BF36}" type="pres">
      <dgm:prSet presAssocID="{E8C00366-4F83-4C80-A82C-7416DC2975E7}" presName="thickLine" presStyleLbl="alignNode1" presStyleIdx="1" presStyleCnt="2"/>
      <dgm:spPr/>
    </dgm:pt>
    <dgm:pt modelId="{1ADF891C-3661-4308-8193-E656E70F5372}" type="pres">
      <dgm:prSet presAssocID="{E8C00366-4F83-4C80-A82C-7416DC2975E7}" presName="horz1" presStyleCnt="0"/>
      <dgm:spPr/>
    </dgm:pt>
    <dgm:pt modelId="{1D1E9B9A-45FC-4FD7-992B-10682BB1B82F}" type="pres">
      <dgm:prSet presAssocID="{E8C00366-4F83-4C80-A82C-7416DC2975E7}" presName="tx1" presStyleLbl="revTx" presStyleIdx="1" presStyleCnt="2"/>
      <dgm:spPr/>
    </dgm:pt>
    <dgm:pt modelId="{1D9BAF51-114F-4421-9D6C-23174D13E5F9}" type="pres">
      <dgm:prSet presAssocID="{E8C00366-4F83-4C80-A82C-7416DC2975E7}" presName="vert1" presStyleCnt="0"/>
      <dgm:spPr/>
    </dgm:pt>
  </dgm:ptLst>
  <dgm:cxnLst>
    <dgm:cxn modelId="{633E5037-A38A-421E-85BC-36F3872308CB}" type="presOf" srcId="{A1400C32-3D7A-415E-8319-D31A7FB9E9F1}" destId="{E26151B9-9B60-4BF7-8A8E-419E58F3FEEF}" srcOrd="0" destOrd="0" presId="urn:microsoft.com/office/officeart/2008/layout/LinedList"/>
    <dgm:cxn modelId="{A7476A6B-274D-4854-8057-9C0B395D213F}" type="presOf" srcId="{E8C00366-4F83-4C80-A82C-7416DC2975E7}" destId="{1D1E9B9A-45FC-4FD7-992B-10682BB1B82F}" srcOrd="0" destOrd="0" presId="urn:microsoft.com/office/officeart/2008/layout/LinedList"/>
    <dgm:cxn modelId="{F0FB8F9F-AF20-4F1C-9CEC-79AF4E469044}" type="presOf" srcId="{84E79BAC-694F-4CF5-A13E-5DD9A4E930F3}" destId="{D9D1D453-0674-417C-8A5C-7D9C85CDF437}" srcOrd="0" destOrd="0" presId="urn:microsoft.com/office/officeart/2008/layout/LinedList"/>
    <dgm:cxn modelId="{DA211AAB-844B-4E67-A155-4BD6F5E37735}" srcId="{84E79BAC-694F-4CF5-A13E-5DD9A4E930F3}" destId="{A1400C32-3D7A-415E-8319-D31A7FB9E9F1}" srcOrd="0" destOrd="0" parTransId="{B172ACC7-2147-4B1E-BB6B-68A3702A9DEE}" sibTransId="{C2172992-8857-4C6A-A384-AB1D85BFF038}"/>
    <dgm:cxn modelId="{383514B6-A599-48F9-B411-E16506080493}" srcId="{84E79BAC-694F-4CF5-A13E-5DD9A4E930F3}" destId="{E8C00366-4F83-4C80-A82C-7416DC2975E7}" srcOrd="1" destOrd="0" parTransId="{7EB92001-514A-4C57-9039-09DD557AE6D1}" sibTransId="{2A6E4A4A-9CD9-4462-AB64-1B3B1366B176}"/>
    <dgm:cxn modelId="{7FDCA52A-15B5-4C86-8A17-0B37F4252A32}" type="presParOf" srcId="{D9D1D453-0674-417C-8A5C-7D9C85CDF437}" destId="{E0A4C959-60D2-4852-AF0D-1066F2DE6BB7}" srcOrd="0" destOrd="0" presId="urn:microsoft.com/office/officeart/2008/layout/LinedList"/>
    <dgm:cxn modelId="{289B4C7C-E8E9-49B8-B5B8-1DBBAD74D0A6}" type="presParOf" srcId="{D9D1D453-0674-417C-8A5C-7D9C85CDF437}" destId="{F1581402-51DD-4F34-9682-C0B3E0F4A139}" srcOrd="1" destOrd="0" presId="urn:microsoft.com/office/officeart/2008/layout/LinedList"/>
    <dgm:cxn modelId="{E9273F2D-E123-46BF-9DA6-2FED98B14448}" type="presParOf" srcId="{F1581402-51DD-4F34-9682-C0B3E0F4A139}" destId="{E26151B9-9B60-4BF7-8A8E-419E58F3FEEF}" srcOrd="0" destOrd="0" presId="urn:microsoft.com/office/officeart/2008/layout/LinedList"/>
    <dgm:cxn modelId="{CCA3C639-7319-4C46-8D8B-348ABED4228B}" type="presParOf" srcId="{F1581402-51DD-4F34-9682-C0B3E0F4A139}" destId="{A774C4FF-C6BA-4E67-B291-DAA741934A4C}" srcOrd="1" destOrd="0" presId="urn:microsoft.com/office/officeart/2008/layout/LinedList"/>
    <dgm:cxn modelId="{B843E702-7709-4FED-BEA5-57666CD8635E}" type="presParOf" srcId="{D9D1D453-0674-417C-8A5C-7D9C85CDF437}" destId="{1483544B-C506-4BED-8E5D-B95EB7A9BF36}" srcOrd="2" destOrd="0" presId="urn:microsoft.com/office/officeart/2008/layout/LinedList"/>
    <dgm:cxn modelId="{AF1DD9BB-F6FF-4B3C-BE73-CD43F1FCDF33}" type="presParOf" srcId="{D9D1D453-0674-417C-8A5C-7D9C85CDF437}" destId="{1ADF891C-3661-4308-8193-E656E70F5372}" srcOrd="3" destOrd="0" presId="urn:microsoft.com/office/officeart/2008/layout/LinedList"/>
    <dgm:cxn modelId="{985692E9-0771-45F5-A306-61F2AD1FF93B}" type="presParOf" srcId="{1ADF891C-3661-4308-8193-E656E70F5372}" destId="{1D1E9B9A-45FC-4FD7-992B-10682BB1B82F}" srcOrd="0" destOrd="0" presId="urn:microsoft.com/office/officeart/2008/layout/LinedList"/>
    <dgm:cxn modelId="{DC33A08D-4F6A-49EE-A51B-DFE7AE7546C6}" type="presParOf" srcId="{1ADF891C-3661-4308-8193-E656E70F5372}" destId="{1D9BAF51-114F-4421-9D6C-23174D13E5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4C959-60D2-4852-AF0D-1066F2DE6BB7}">
      <dsp:nvSpPr>
        <dsp:cNvPr id="0" name=""/>
        <dsp:cNvSpPr/>
      </dsp:nvSpPr>
      <dsp:spPr>
        <a:xfrm>
          <a:off x="0" y="0"/>
          <a:ext cx="92909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151B9-9B60-4BF7-8A8E-419E58F3FEEF}">
      <dsp:nvSpPr>
        <dsp:cNvPr id="0" name=""/>
        <dsp:cNvSpPr/>
      </dsp:nvSpPr>
      <dsp:spPr>
        <a:xfrm>
          <a:off x="0" y="0"/>
          <a:ext cx="9290962" cy="228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b="1" kern="1200"/>
            <a:t>On behalf of all of us at Safe Passage, thank you for your care and support.</a:t>
          </a:r>
          <a:endParaRPr lang="en-US" sz="4600" kern="1200"/>
        </a:p>
      </dsp:txBody>
      <dsp:txXfrm>
        <a:off x="0" y="0"/>
        <a:ext cx="9290962" cy="2284535"/>
      </dsp:txXfrm>
    </dsp:sp>
    <dsp:sp modelId="{1483544B-C506-4BED-8E5D-B95EB7A9BF36}">
      <dsp:nvSpPr>
        <dsp:cNvPr id="0" name=""/>
        <dsp:cNvSpPr/>
      </dsp:nvSpPr>
      <dsp:spPr>
        <a:xfrm>
          <a:off x="0" y="2284535"/>
          <a:ext cx="929096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E9B9A-45FC-4FD7-992B-10682BB1B82F}">
      <dsp:nvSpPr>
        <dsp:cNvPr id="0" name=""/>
        <dsp:cNvSpPr/>
      </dsp:nvSpPr>
      <dsp:spPr>
        <a:xfrm>
          <a:off x="0" y="2284535"/>
          <a:ext cx="9290962" cy="228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b="1" kern="1200"/>
            <a:t>Questions?</a:t>
          </a:r>
          <a:endParaRPr lang="en-US" sz="4600" kern="1200"/>
        </a:p>
      </dsp:txBody>
      <dsp:txXfrm>
        <a:off x="0" y="2284535"/>
        <a:ext cx="9290962" cy="2284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38DE1-0E86-4222-8531-8CB1471B8BF4}" type="datetimeFigureOut">
              <a:rPr lang="en-US" smtClean="0"/>
              <a:t>08-Mar-22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2B58C-4AA5-420E-82AA-B41E0EC59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37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y4ug1Vkwe-Ow1NzzBhExajX4ZMKUMyLh/vie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hlinkClick r:id="rId3"/>
              </a:rPr>
              <a:t>Here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is the Google Drive link to download the Virtual Tour video.</a:t>
            </a:r>
            <a:r>
              <a:rPr lang="en-US" dirty="0">
                <a:hlinkClick r:id="rId3"/>
              </a:rPr>
              <a:t> https://drive.google.com/file/d/1y4ug1Vkwe-Ow1NzzBhExajX4ZMKUMyLh/view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94D6E-98BB-4940-A46C-DCB95BCE35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4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08-Mar-22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0A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7609" y="4793790"/>
            <a:ext cx="19263219" cy="6024101"/>
            <a:chOff x="0" y="0"/>
            <a:chExt cx="25684292" cy="803213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5684292" cy="8032135"/>
              <a:chOff x="0" y="0"/>
              <a:chExt cx="8382692" cy="262148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382692" cy="2621482"/>
              </a:xfrm>
              <a:custGeom>
                <a:avLst/>
                <a:gdLst/>
                <a:ahLst/>
                <a:cxnLst/>
                <a:rect l="l" t="t" r="r" b="b"/>
                <a:pathLst>
                  <a:path w="8382692" h="2621482">
                    <a:moveTo>
                      <a:pt x="0" y="0"/>
                    </a:moveTo>
                    <a:lnTo>
                      <a:pt x="8382692" y="0"/>
                    </a:lnTo>
                    <a:lnTo>
                      <a:pt x="8382692" y="2621482"/>
                    </a:lnTo>
                    <a:lnTo>
                      <a:pt x="0" y="2621482"/>
                    </a:lnTo>
                    <a:close/>
                  </a:path>
                </a:pathLst>
              </a:custGeom>
              <a:solidFill>
                <a:srgbClr val="E4AA5C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59690" y="59690"/>
                <a:ext cx="8262042" cy="2500832"/>
              </a:xfrm>
              <a:custGeom>
                <a:avLst/>
                <a:gdLst/>
                <a:ahLst/>
                <a:cxnLst/>
                <a:rect l="l" t="t" r="r" b="b"/>
                <a:pathLst>
                  <a:path w="8262042" h="2500832">
                    <a:moveTo>
                      <a:pt x="0" y="0"/>
                    </a:moveTo>
                    <a:lnTo>
                      <a:pt x="8262042" y="0"/>
                    </a:lnTo>
                    <a:lnTo>
                      <a:pt x="8262042" y="2500832"/>
                    </a:lnTo>
                    <a:lnTo>
                      <a:pt x="0" y="2500832"/>
                    </a:lnTo>
                    <a:close/>
                  </a:path>
                </a:pathLst>
              </a:custGeom>
              <a:solidFill>
                <a:srgbClr val="BC0A0F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5254888" y="1198485"/>
              <a:ext cx="15174516" cy="54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b="1" spc="720" dirty="0">
                  <a:solidFill>
                    <a:srgbClr val="EFEEE9"/>
                  </a:solidFill>
                  <a:latin typeface="Open Sans"/>
                </a:rPr>
                <a:t>SAFE PASSAGE/CAMINO SEGURO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64547" y="2132521"/>
              <a:ext cx="21378440" cy="16072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EFEEE9"/>
                  </a:solidFill>
                  <a:latin typeface="Nixie One"/>
                </a:rPr>
                <a:t>A Rotary Success Story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120545" y="5851080"/>
              <a:ext cx="15174516" cy="600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i="1" dirty="0">
                  <a:solidFill>
                    <a:srgbClr val="EFEEE9"/>
                  </a:solidFill>
                  <a:latin typeface="Open Sans"/>
                </a:rPr>
                <a:t>Where we are and where are we going</a:t>
              </a:r>
            </a:p>
          </p:txBody>
        </p:sp>
      </p:grpSp>
      <p:pic>
        <p:nvPicPr>
          <p:cNvPr id="10" name="Picture 9" descr="A picture containing text, different, posing, group&#10;&#10;Description automatically generated">
            <a:extLst>
              <a:ext uri="{FF2B5EF4-FFF2-40B4-BE49-F238E27FC236}">
                <a16:creationId xmlns:a16="http://schemas.microsoft.com/office/drawing/2014/main" id="{45F974B4-6D67-467E-9CA8-C16DB44F3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1396"/>
            <a:ext cx="6148070" cy="40987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8649460" y="983509"/>
            <a:ext cx="9376029" cy="173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48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2020-22: Two Years of Distance Learning </a:t>
            </a:r>
            <a:endParaRPr lang="en-US" sz="6000" b="1" i="0" kern="1200" spc="48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98DC1B4-9C49-491A-B0C4-CF9ABED0C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66840"/>
            <a:ext cx="2792781" cy="1076272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4" name="Google Shape;117;g8e3600b3be_0_99" descr="A picture containing person, child, young, boy&#10;&#10;Description automatically generated">
            <a:extLst>
              <a:ext uri="{FF2B5EF4-FFF2-40B4-BE49-F238E27FC236}">
                <a16:creationId xmlns:a16="http://schemas.microsoft.com/office/drawing/2014/main" id="{05E41E8C-7D16-49E1-87F9-684BECC67CFC}"/>
              </a:ext>
            </a:extLst>
          </p:cNvPr>
          <p:cNvPicPr preferRelativeResize="0"/>
          <p:nvPr/>
        </p:nvPicPr>
        <p:blipFill rotWithShape="1">
          <a:blip r:embed="rId2"/>
          <a:srcRect t="43750"/>
          <a:stretch/>
        </p:blipFill>
        <p:spPr>
          <a:xfrm>
            <a:off x="716311" y="404031"/>
            <a:ext cx="4944834" cy="4944834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E5C89038-920A-4C2C-96CF-80507027B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096" y="4242399"/>
            <a:ext cx="1208862" cy="1208862"/>
            <a:chOff x="817371" y="4276255"/>
            <a:chExt cx="413564" cy="413564"/>
          </a:xfrm>
          <a:solidFill>
            <a:srgbClr val="FFFFFF"/>
          </a:solidFill>
        </p:grpSpPr>
        <p:sp>
          <p:nvSpPr>
            <p:cNvPr id="98" name="Graphic 212">
              <a:extLst>
                <a:ext uri="{FF2B5EF4-FFF2-40B4-BE49-F238E27FC236}">
                  <a16:creationId xmlns:a16="http://schemas.microsoft.com/office/drawing/2014/main" id="{8D8F13C5-4B99-432F-A339-372E57EB6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9" name="Graphic 212">
              <a:extLst>
                <a:ext uri="{FF2B5EF4-FFF2-40B4-BE49-F238E27FC236}">
                  <a16:creationId xmlns:a16="http://schemas.microsoft.com/office/drawing/2014/main" id="{413EEA21-9A3A-47C8-A94C-D6EFE2EF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15111C-2752-4649-B55B-B93FF93F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096" y="4235274"/>
            <a:ext cx="1208862" cy="1208862"/>
            <a:chOff x="817371" y="4276255"/>
            <a:chExt cx="413564" cy="413564"/>
          </a:xfrm>
          <a:solidFill>
            <a:schemeClr val="accent2">
              <a:alpha val="30000"/>
            </a:schemeClr>
          </a:solidFill>
        </p:grpSpPr>
        <p:sp>
          <p:nvSpPr>
            <p:cNvPr id="102" name="Graphic 212">
              <a:extLst>
                <a:ext uri="{FF2B5EF4-FFF2-40B4-BE49-F238E27FC236}">
                  <a16:creationId xmlns:a16="http://schemas.microsoft.com/office/drawing/2014/main" id="{877E3FF1-E4B8-49CB-9DD6-7D2067808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3" name="Graphic 212">
              <a:extLst>
                <a:ext uri="{FF2B5EF4-FFF2-40B4-BE49-F238E27FC236}">
                  <a16:creationId xmlns:a16="http://schemas.microsoft.com/office/drawing/2014/main" id="{945D9A4A-CCDB-40CE-BD57-15BE15B87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1AB14A5-ACFB-4A33-9FE6-8C4D0D810D7F}"/>
              </a:ext>
            </a:extLst>
          </p:cNvPr>
          <p:cNvSpPr txBox="1"/>
          <p:nvPr/>
        </p:nvSpPr>
        <p:spPr>
          <a:xfrm>
            <a:off x="9320119" y="3193764"/>
            <a:ext cx="8525429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93</a:t>
            </a:r>
            <a:r>
              <a:rPr lang="en-US" sz="3600" b="0" i="0" spc="32" dirty="0">
                <a:solidFill>
                  <a:schemeClr val="bg1"/>
                </a:solidFill>
              </a:rPr>
              <a:t>% </a:t>
            </a:r>
            <a:r>
              <a:rPr lang="en-US" sz="3600" spc="32" dirty="0">
                <a:solidFill>
                  <a:schemeClr val="bg1"/>
                </a:solidFill>
              </a:rPr>
              <a:t>S</a:t>
            </a:r>
            <a:r>
              <a:rPr lang="en-US" sz="3600" b="0" i="0" spc="32" dirty="0">
                <a:solidFill>
                  <a:schemeClr val="bg1"/>
                </a:solidFill>
              </a:rPr>
              <a:t>tudents Maintained in Program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88% Advancement Rate</a:t>
            </a:r>
            <a:endParaRPr lang="en-US" sz="3600" b="0" i="0" spc="32" dirty="0">
              <a:solidFill>
                <a:schemeClr val="bg1"/>
              </a:solidFill>
            </a:endParaRP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96% Teacher Retention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Computers and Data for all Teachers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Training in Online Content Delivery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Learning Family Collaboratives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Teacher Ambassadors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Instructional Videos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32" dirty="0">
                <a:solidFill>
                  <a:schemeClr val="bg1"/>
                </a:solidFill>
              </a:rPr>
              <a:t>3 Vaccination Clinics 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32" dirty="0">
              <a:solidFill>
                <a:schemeClr val="bg1"/>
              </a:solidFill>
            </a:endParaRP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32" dirty="0">
              <a:solidFill>
                <a:schemeClr val="bg1"/>
              </a:solidFill>
            </a:endParaRP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32" dirty="0">
              <a:solidFill>
                <a:schemeClr val="bg1"/>
              </a:solidFill>
            </a:endParaRP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pc="32" dirty="0">
              <a:solidFill>
                <a:schemeClr val="bg1"/>
              </a:solidFill>
            </a:endParaRP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0" i="0" spc="32" dirty="0">
              <a:solidFill>
                <a:schemeClr val="bg1"/>
              </a:solidFill>
            </a:endParaRPr>
          </a:p>
        </p:txBody>
      </p:sp>
      <p:pic>
        <p:nvPicPr>
          <p:cNvPr id="9" name="Google Shape;135;g8e3600b3be_0_128">
            <a:extLst>
              <a:ext uri="{FF2B5EF4-FFF2-40B4-BE49-F238E27FC236}">
                <a16:creationId xmlns:a16="http://schemas.microsoft.com/office/drawing/2014/main" id="{6892273C-2C72-404A-80E4-003E71976E42}"/>
              </a:ext>
            </a:extLst>
          </p:cNvPr>
          <p:cNvPicPr preferRelativeResize="0"/>
          <p:nvPr/>
        </p:nvPicPr>
        <p:blipFill rotWithShape="1">
          <a:blip r:embed="rId3"/>
          <a:srcRect l="10716" r="14282" b="-3"/>
          <a:stretch/>
        </p:blipFill>
        <p:spPr>
          <a:xfrm>
            <a:off x="2742738" y="5221992"/>
            <a:ext cx="4448817" cy="444881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</p:spPr>
      </p:pic>
      <p:pic>
        <p:nvPicPr>
          <p:cNvPr id="7" name="Google Shape;127;g8e3600b3be_0_114" descr="A picture containing indoor, person, table, child&#10;&#10;Description automatically generated">
            <a:extLst>
              <a:ext uri="{FF2B5EF4-FFF2-40B4-BE49-F238E27FC236}">
                <a16:creationId xmlns:a16="http://schemas.microsoft.com/office/drawing/2014/main" id="{CD0DD1EB-378D-4280-AAC1-8438F056285E}"/>
              </a:ext>
            </a:extLst>
          </p:cNvPr>
          <p:cNvPicPr preferRelativeResize="0"/>
          <p:nvPr/>
        </p:nvPicPr>
        <p:blipFill rotWithShape="1">
          <a:blip r:embed="rId4"/>
          <a:srcRect t="23293" r="1" b="27958"/>
          <a:stretch/>
        </p:blipFill>
        <p:spPr>
          <a:xfrm>
            <a:off x="5731053" y="2513953"/>
            <a:ext cx="3251578" cy="325157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</p:spPr>
      </p:pic>
      <p:grpSp>
        <p:nvGrpSpPr>
          <p:cNvPr id="105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642941" y="8980596"/>
            <a:ext cx="1581699" cy="704533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750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57480"/>
            <a:ext cx="16231640" cy="8248420"/>
            <a:chOff x="0" y="0"/>
            <a:chExt cx="7063453" cy="3589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63453" cy="3589429"/>
            </a:xfrm>
            <a:custGeom>
              <a:avLst/>
              <a:gdLst/>
              <a:ahLst/>
              <a:cxnLst/>
              <a:rect l="l" t="t" r="r" b="b"/>
              <a:pathLst>
                <a:path w="7063453" h="3589429">
                  <a:moveTo>
                    <a:pt x="0" y="0"/>
                  </a:moveTo>
                  <a:lnTo>
                    <a:pt x="7063453" y="0"/>
                  </a:lnTo>
                  <a:lnTo>
                    <a:pt x="7063453" y="3589429"/>
                  </a:lnTo>
                  <a:lnTo>
                    <a:pt x="0" y="3589429"/>
                  </a:lnTo>
                  <a:close/>
                </a:path>
              </a:pathLst>
            </a:custGeom>
            <a:solidFill>
              <a:srgbClr val="BC0A0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59690" y="59690"/>
              <a:ext cx="6942803" cy="3468779"/>
            </a:xfrm>
            <a:custGeom>
              <a:avLst/>
              <a:gdLst/>
              <a:ahLst/>
              <a:cxnLst/>
              <a:rect l="l" t="t" r="r" b="b"/>
              <a:pathLst>
                <a:path w="6942803" h="3468779">
                  <a:moveTo>
                    <a:pt x="0" y="0"/>
                  </a:moveTo>
                  <a:lnTo>
                    <a:pt x="6942803" y="0"/>
                  </a:lnTo>
                  <a:lnTo>
                    <a:pt x="6942803" y="3468779"/>
                  </a:lnTo>
                  <a:lnTo>
                    <a:pt x="0" y="3468779"/>
                  </a:lnTo>
                  <a:close/>
                </a:path>
              </a:pathLst>
            </a:custGeom>
            <a:solidFill>
              <a:srgbClr val="EFE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32570" y="1104900"/>
            <a:ext cx="6690167" cy="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BC0A0F"/>
                </a:solidFill>
                <a:latin typeface="Nixie One"/>
              </a:rPr>
              <a:t>17%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22138" y="2019300"/>
            <a:ext cx="6690167" cy="142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i="1" dirty="0">
                <a:solidFill>
                  <a:srgbClr val="BC0A0F"/>
                </a:solidFill>
                <a:latin typeface="Open Sans"/>
              </a:rPr>
              <a:t>Estimated graduation rate for high school in the communities surrounding the garbage dump.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B4BFB3-BDF0-4C0F-A0BB-6FE690FD8FA2}"/>
              </a:ext>
            </a:extLst>
          </p:cNvPr>
          <p:cNvGrpSpPr/>
          <p:nvPr/>
        </p:nvGrpSpPr>
        <p:grpSpPr>
          <a:xfrm>
            <a:off x="1809379" y="3947666"/>
            <a:ext cx="6692440" cy="2327310"/>
            <a:chOff x="1809379" y="3947666"/>
            <a:chExt cx="6692440" cy="2327310"/>
          </a:xfrm>
        </p:grpSpPr>
        <p:sp>
          <p:nvSpPr>
            <p:cNvPr id="7" name="TextBox 7"/>
            <p:cNvSpPr txBox="1"/>
            <p:nvPr/>
          </p:nvSpPr>
          <p:spPr>
            <a:xfrm>
              <a:off x="1809379" y="3947666"/>
              <a:ext cx="6690167" cy="997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800"/>
                </a:lnSpc>
              </a:pPr>
              <a:r>
                <a:rPr lang="en-US" sz="6500" b="1" dirty="0">
                  <a:solidFill>
                    <a:srgbClr val="BC0A0F"/>
                  </a:solidFill>
                  <a:latin typeface="Nixie One"/>
                </a:rPr>
                <a:t>92%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11652" y="4806882"/>
              <a:ext cx="6690167" cy="1468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i="1" dirty="0">
                  <a:solidFill>
                    <a:srgbClr val="BC0A0F"/>
                  </a:solidFill>
                  <a:latin typeface="Open Sans"/>
                </a:rPr>
                <a:t>Successful grade advancement and HS graduation rate for our students in 2020-2022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1895016" y="3755171"/>
            <a:ext cx="1554685" cy="136187"/>
          </a:xfrm>
          <a:prstGeom prst="rect">
            <a:avLst/>
          </a:prstGeom>
          <a:solidFill>
            <a:srgbClr val="E4AA5C"/>
          </a:solidFill>
        </p:spPr>
      </p:sp>
      <p:sp>
        <p:nvSpPr>
          <p:cNvPr id="11" name="TextBox 11"/>
          <p:cNvSpPr txBox="1"/>
          <p:nvPr/>
        </p:nvSpPr>
        <p:spPr>
          <a:xfrm>
            <a:off x="9143059" y="2324023"/>
            <a:ext cx="7901517" cy="4965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23"/>
              </a:lnSpc>
            </a:pPr>
            <a:r>
              <a:rPr lang="en-US" sz="5218" b="1" spc="782" dirty="0">
                <a:solidFill>
                  <a:srgbClr val="BC0A0F"/>
                </a:solidFill>
                <a:latin typeface="Open Sans"/>
              </a:rPr>
              <a:t>What is the test of a successful program? How do we measure the impact of our work?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88285-9608-43C1-8894-60A6E14BEC19}"/>
              </a:ext>
            </a:extLst>
          </p:cNvPr>
          <p:cNvGrpSpPr/>
          <p:nvPr/>
        </p:nvGrpSpPr>
        <p:grpSpPr>
          <a:xfrm>
            <a:off x="1770421" y="6606799"/>
            <a:ext cx="6690168" cy="1965701"/>
            <a:chOff x="1770421" y="6606799"/>
            <a:chExt cx="6690168" cy="1965701"/>
          </a:xfrm>
        </p:grpSpPr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975FD571-BE80-417C-8D4D-D7154BEE2F05}"/>
                </a:ext>
              </a:extLst>
            </p:cNvPr>
            <p:cNvSpPr txBox="1"/>
            <p:nvPr/>
          </p:nvSpPr>
          <p:spPr>
            <a:xfrm>
              <a:off x="1770421" y="6606799"/>
              <a:ext cx="6690167" cy="997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800"/>
                </a:lnSpc>
              </a:pPr>
              <a:r>
                <a:rPr lang="en-US" sz="6500" b="1" dirty="0">
                  <a:solidFill>
                    <a:srgbClr val="BC0A0F"/>
                  </a:solidFill>
                  <a:latin typeface="Nixie One"/>
                </a:rPr>
                <a:t>88%</a:t>
              </a:r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5DA73C4F-4189-404C-965E-DC2A60C7D2D2}"/>
                </a:ext>
              </a:extLst>
            </p:cNvPr>
            <p:cNvSpPr txBox="1"/>
            <p:nvPr/>
          </p:nvSpPr>
          <p:spPr>
            <a:xfrm>
              <a:off x="1770422" y="7604543"/>
              <a:ext cx="6690167" cy="9679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i="1" dirty="0">
                  <a:solidFill>
                    <a:srgbClr val="BC0A0F"/>
                  </a:solidFill>
                  <a:latin typeface="Open Sans"/>
                </a:rPr>
                <a:t>Successful placement rate in formal economy or higher ed after graduation</a:t>
              </a:r>
            </a:p>
          </p:txBody>
        </p:sp>
      </p:grpSp>
      <p:sp>
        <p:nvSpPr>
          <p:cNvPr id="13" name="AutoShape 10">
            <a:extLst>
              <a:ext uri="{FF2B5EF4-FFF2-40B4-BE49-F238E27FC236}">
                <a16:creationId xmlns:a16="http://schemas.microsoft.com/office/drawing/2014/main" id="{4E4110A0-57DB-490D-870E-49A05F112E74}"/>
              </a:ext>
            </a:extLst>
          </p:cNvPr>
          <p:cNvSpPr/>
          <p:nvPr/>
        </p:nvSpPr>
        <p:spPr>
          <a:xfrm>
            <a:off x="1895015" y="6378913"/>
            <a:ext cx="1554685" cy="136187"/>
          </a:xfrm>
          <a:prstGeom prst="rect">
            <a:avLst/>
          </a:prstGeom>
          <a:solidFill>
            <a:srgbClr val="E4AA5C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668800" y="4206810"/>
            <a:ext cx="5681805" cy="2958095"/>
            <a:chOff x="-80169" y="-746217"/>
            <a:chExt cx="6858533" cy="5258831"/>
          </a:xfrm>
        </p:grpSpPr>
        <p:sp>
          <p:nvSpPr>
            <p:cNvPr id="6" name="TextBox 6"/>
            <p:cNvSpPr txBox="1"/>
            <p:nvPr/>
          </p:nvSpPr>
          <p:spPr>
            <a:xfrm>
              <a:off x="-80169" y="-746217"/>
              <a:ext cx="6858533" cy="620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b="1" spc="24" dirty="0">
                  <a:solidFill>
                    <a:schemeClr val="accent3">
                      <a:lumMod val="50000"/>
                    </a:schemeClr>
                  </a:solidFill>
                  <a:latin typeface="Lora Italics"/>
                </a:rPr>
                <a:t>2015 to 2019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80169" y="135350"/>
              <a:ext cx="6858533" cy="4377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Sanitation System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Food and school materials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Development and implementation of Expeditionary Learning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Trauma Informed Practice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67628" y="7490822"/>
            <a:ext cx="6595687" cy="2503480"/>
            <a:chOff x="-149569" y="1425180"/>
            <a:chExt cx="6858533" cy="4450631"/>
          </a:xfrm>
        </p:grpSpPr>
        <p:sp>
          <p:nvSpPr>
            <p:cNvPr id="9" name="TextBox 9"/>
            <p:cNvSpPr txBox="1"/>
            <p:nvPr/>
          </p:nvSpPr>
          <p:spPr>
            <a:xfrm>
              <a:off x="-149569" y="1425180"/>
              <a:ext cx="6858533" cy="620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b="1" spc="24" dirty="0">
                  <a:solidFill>
                    <a:schemeClr val="accent3">
                      <a:lumMod val="50000"/>
                    </a:schemeClr>
                  </a:solidFill>
                  <a:latin typeface="Lora Italics"/>
                </a:rPr>
                <a:t>2020 to present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49569" y="2228088"/>
              <a:ext cx="6858533" cy="3647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Emergency food deliveries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Science Lab/Equipment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Computers and books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Teacher training (virtual learning)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9915439" y="2027277"/>
            <a:ext cx="71438" cy="6172200"/>
          </a:xfrm>
          <a:prstGeom prst="rect">
            <a:avLst/>
          </a:prstGeom>
          <a:solidFill>
            <a:srgbClr val="E6E7E2"/>
          </a:solidFill>
        </p:spPr>
      </p:sp>
      <p:grpSp>
        <p:nvGrpSpPr>
          <p:cNvPr id="16" name="Group 16"/>
          <p:cNvGrpSpPr/>
          <p:nvPr/>
        </p:nvGrpSpPr>
        <p:grpSpPr>
          <a:xfrm>
            <a:off x="7678399" y="671054"/>
            <a:ext cx="8703266" cy="874153"/>
            <a:chOff x="0" y="0"/>
            <a:chExt cx="15472471" cy="1554048"/>
          </a:xfrm>
        </p:grpSpPr>
        <p:sp>
          <p:nvSpPr>
            <p:cNvPr id="17" name="TextBox 17"/>
            <p:cNvSpPr txBox="1"/>
            <p:nvPr/>
          </p:nvSpPr>
          <p:spPr>
            <a:xfrm>
              <a:off x="0" y="0"/>
              <a:ext cx="15472471" cy="9425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98"/>
                </a:lnSpc>
              </a:pPr>
              <a:r>
                <a:rPr lang="en-US" sz="3666" b="1" spc="-74" dirty="0">
                  <a:solidFill>
                    <a:schemeClr val="accent3">
                      <a:lumMod val="50000"/>
                    </a:schemeClr>
                  </a:solidFill>
                  <a:latin typeface="Montserrat Classic Bold"/>
                </a:rPr>
                <a:t>16 Years of Support and Partnership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148923"/>
              <a:ext cx="15472471" cy="40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55"/>
                </a:lnSpc>
              </a:pPr>
              <a:endParaRPr sz="1050"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1F454EA6-CA15-4806-975C-C1E761611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0" y="384578"/>
            <a:ext cx="8010654" cy="452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tary welcomes Hospital CEO - Jamestown Gazette">
            <a:extLst>
              <a:ext uri="{FF2B5EF4-FFF2-40B4-BE49-F238E27FC236}">
                <a16:creationId xmlns:a16="http://schemas.microsoft.com/office/drawing/2014/main" id="{7F0D5C5F-BA4B-4634-9FE1-8E3F9B40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0" y="197171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olunteer Projects in Guatemala with Safe Passage | Go Overseas">
            <a:extLst>
              <a:ext uri="{FF2B5EF4-FFF2-40B4-BE49-F238E27FC236}">
                <a16:creationId xmlns:a16="http://schemas.microsoft.com/office/drawing/2014/main" id="{D5DC9E0E-43E9-4201-AAE2-CC9D94BEC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7"/>
          <a:stretch/>
        </p:blipFill>
        <p:spPr bwMode="auto">
          <a:xfrm>
            <a:off x="4477817" y="4911811"/>
            <a:ext cx="4342247" cy="48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fe Passage – Hope, Education, Opportunity">
            <a:extLst>
              <a:ext uri="{FF2B5EF4-FFF2-40B4-BE49-F238E27FC236}">
                <a16:creationId xmlns:a16="http://schemas.microsoft.com/office/drawing/2014/main" id="{4B55F2C1-A299-45A3-BB28-9F1D06DBD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0" y="4911811"/>
            <a:ext cx="4841789" cy="480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5">
            <a:extLst>
              <a:ext uri="{FF2B5EF4-FFF2-40B4-BE49-F238E27FC236}">
                <a16:creationId xmlns:a16="http://schemas.microsoft.com/office/drawing/2014/main" id="{7B65596F-3A91-4FB2-BD0A-A5C8B88FE6D6}"/>
              </a:ext>
            </a:extLst>
          </p:cNvPr>
          <p:cNvGrpSpPr/>
          <p:nvPr/>
        </p:nvGrpSpPr>
        <p:grpSpPr>
          <a:xfrm>
            <a:off x="10636845" y="1453188"/>
            <a:ext cx="3888708" cy="2924395"/>
            <a:chOff x="-425091" y="-5404616"/>
            <a:chExt cx="6913258" cy="5198925"/>
          </a:xfrm>
        </p:grpSpPr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2262E5A8-173B-41E2-ADCC-A5FA79D3478D}"/>
                </a:ext>
              </a:extLst>
            </p:cNvPr>
            <p:cNvSpPr txBox="1"/>
            <p:nvPr/>
          </p:nvSpPr>
          <p:spPr>
            <a:xfrm>
              <a:off x="-425091" y="-5404616"/>
              <a:ext cx="6858533" cy="620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0"/>
                </a:lnSpc>
              </a:pPr>
              <a:r>
                <a:rPr lang="en-US" sz="2400" b="1" spc="24" dirty="0">
                  <a:solidFill>
                    <a:schemeClr val="accent3">
                      <a:lumMod val="50000"/>
                    </a:schemeClr>
                  </a:solidFill>
                  <a:latin typeface="Lora Italics"/>
                </a:rPr>
                <a:t>2006 to 2014</a:t>
              </a:r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BA18ADAA-69D0-4C09-A688-22A3AB79F8A6}"/>
                </a:ext>
              </a:extLst>
            </p:cNvPr>
            <p:cNvSpPr txBox="1"/>
            <p:nvPr/>
          </p:nvSpPr>
          <p:spPr>
            <a:xfrm>
              <a:off x="-370366" y="-4582959"/>
              <a:ext cx="6858533" cy="437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New fleet of vehicles to transport students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700" b="1" dirty="0">
                  <a:latin typeface="Lora"/>
                </a:rPr>
                <a:t>Playgrounds for Preschool</a:t>
              </a:r>
            </a:p>
            <a:p>
              <a:pPr>
                <a:lnSpc>
                  <a:spcPts val="3150"/>
                </a:lnSpc>
              </a:pPr>
              <a:endParaRPr lang="en-US" sz="2700" b="1" dirty="0">
                <a:latin typeface="Lor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8070747" y="0"/>
            <a:ext cx="217253" cy="2728333"/>
            <a:chOff x="0" y="0"/>
            <a:chExt cx="15240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400" cy="1913890"/>
            </a:xfrm>
            <a:custGeom>
              <a:avLst/>
              <a:gdLst/>
              <a:ahLst/>
              <a:cxnLst/>
              <a:rect l="l" t="t" r="r" b="b"/>
              <a:pathLst>
                <a:path w="152400" h="1913890">
                  <a:moveTo>
                    <a:pt x="0" y="0"/>
                  </a:moveTo>
                  <a:lnTo>
                    <a:pt x="152400" y="0"/>
                  </a:lnTo>
                  <a:lnTo>
                    <a:pt x="15240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4435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620000" y="521425"/>
            <a:ext cx="9419025" cy="205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72"/>
              </a:lnSpc>
              <a:spcBef>
                <a:spcPct val="0"/>
              </a:spcBef>
            </a:pPr>
            <a:r>
              <a:rPr lang="en-US" sz="9600" spc="-672" dirty="0">
                <a:solidFill>
                  <a:srgbClr val="244357"/>
                </a:solidFill>
                <a:latin typeface="Linux Biolinum Bold"/>
              </a:rPr>
              <a:t>Innovative Learning Center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2712" y="2933700"/>
            <a:ext cx="10454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Fundraising for the new construction has been completed and permitting underway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Construction will begin in 2022 with opening in 2023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Facilities include classrooms for Middle School Grades, Health and Wellness Clinic, Media Literacy Center, Sports Facilities and Community Center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Lower utility and energy bills lead to more affordable maintenance and operations, and over time mitigate upfront costs of construction and sustainable systems. </a:t>
            </a:r>
            <a:endParaRPr lang="en-US" sz="3000" dirty="0">
              <a:latin typeface="Linux Biolinum" panose="020B0604020202020204" charset="0"/>
              <a:ea typeface="Linux Biolinum" panose="020B0604020202020204" charset="0"/>
              <a:cs typeface="Linux Biolinum" panose="020B0604020202020204" charset="0"/>
            </a:endParaRPr>
          </a:p>
        </p:txBody>
      </p:sp>
      <p:pic>
        <p:nvPicPr>
          <p:cNvPr id="10" name="WhatsApp Image 2020-04-30 at 17.08.15.jpg" descr="WhatsApp Image 2020-04-30 at 17.08.15.jpg"/>
          <p:cNvPicPr>
            <a:picLocks noChangeAspect="1"/>
          </p:cNvPicPr>
          <p:nvPr/>
        </p:nvPicPr>
        <p:blipFill>
          <a:blip r:embed="rId2"/>
          <a:srcRect l="8009" t="2121" r="10395" b="7"/>
          <a:stretch>
            <a:fillRect/>
          </a:stretch>
        </p:blipFill>
        <p:spPr>
          <a:xfrm>
            <a:off x="0" y="2171700"/>
            <a:ext cx="7377702" cy="6775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7" extrusionOk="0">
                <a:moveTo>
                  <a:pt x="12738" y="1"/>
                </a:moveTo>
                <a:cubicBezTo>
                  <a:pt x="12681" y="2"/>
                  <a:pt x="12647" y="6"/>
                  <a:pt x="12633" y="14"/>
                </a:cubicBezTo>
                <a:cubicBezTo>
                  <a:pt x="12606" y="30"/>
                  <a:pt x="12523" y="94"/>
                  <a:pt x="12450" y="155"/>
                </a:cubicBezTo>
                <a:cubicBezTo>
                  <a:pt x="12376" y="215"/>
                  <a:pt x="12304" y="264"/>
                  <a:pt x="12289" y="264"/>
                </a:cubicBezTo>
                <a:cubicBezTo>
                  <a:pt x="12274" y="264"/>
                  <a:pt x="12227" y="299"/>
                  <a:pt x="12182" y="342"/>
                </a:cubicBezTo>
                <a:cubicBezTo>
                  <a:pt x="12138" y="385"/>
                  <a:pt x="12017" y="480"/>
                  <a:pt x="11912" y="554"/>
                </a:cubicBezTo>
                <a:cubicBezTo>
                  <a:pt x="11807" y="628"/>
                  <a:pt x="11645" y="748"/>
                  <a:pt x="11552" y="820"/>
                </a:cubicBezTo>
                <a:cubicBezTo>
                  <a:pt x="11191" y="1101"/>
                  <a:pt x="11142" y="1137"/>
                  <a:pt x="11115" y="1137"/>
                </a:cubicBezTo>
                <a:cubicBezTo>
                  <a:pt x="11100" y="1137"/>
                  <a:pt x="11089" y="1148"/>
                  <a:pt x="11089" y="1162"/>
                </a:cubicBezTo>
                <a:cubicBezTo>
                  <a:pt x="11089" y="1183"/>
                  <a:pt x="10961" y="1281"/>
                  <a:pt x="10867" y="1332"/>
                </a:cubicBezTo>
                <a:cubicBezTo>
                  <a:pt x="10853" y="1340"/>
                  <a:pt x="10799" y="1382"/>
                  <a:pt x="10749" y="1425"/>
                </a:cubicBezTo>
                <a:cubicBezTo>
                  <a:pt x="10698" y="1468"/>
                  <a:pt x="10646" y="1503"/>
                  <a:pt x="10632" y="1503"/>
                </a:cubicBezTo>
                <a:cubicBezTo>
                  <a:pt x="10618" y="1503"/>
                  <a:pt x="10579" y="1531"/>
                  <a:pt x="10545" y="1565"/>
                </a:cubicBezTo>
                <a:cubicBezTo>
                  <a:pt x="10480" y="1632"/>
                  <a:pt x="10198" y="1848"/>
                  <a:pt x="10008" y="1977"/>
                </a:cubicBezTo>
                <a:lnTo>
                  <a:pt x="9897" y="2052"/>
                </a:lnTo>
                <a:lnTo>
                  <a:pt x="9913" y="2251"/>
                </a:lnTo>
                <a:cubicBezTo>
                  <a:pt x="9929" y="2450"/>
                  <a:pt x="9928" y="2452"/>
                  <a:pt x="9847" y="2526"/>
                </a:cubicBezTo>
                <a:cubicBezTo>
                  <a:pt x="9803" y="2567"/>
                  <a:pt x="9735" y="2601"/>
                  <a:pt x="9697" y="2601"/>
                </a:cubicBezTo>
                <a:cubicBezTo>
                  <a:pt x="9651" y="2602"/>
                  <a:pt x="9516" y="2690"/>
                  <a:pt x="9299" y="2861"/>
                </a:cubicBezTo>
                <a:cubicBezTo>
                  <a:pt x="9119" y="3004"/>
                  <a:pt x="8724" y="3311"/>
                  <a:pt x="8421" y="3542"/>
                </a:cubicBezTo>
                <a:cubicBezTo>
                  <a:pt x="8132" y="3762"/>
                  <a:pt x="7837" y="3989"/>
                  <a:pt x="7722" y="4080"/>
                </a:cubicBezTo>
                <a:cubicBezTo>
                  <a:pt x="7712" y="4093"/>
                  <a:pt x="7701" y="4103"/>
                  <a:pt x="7689" y="4106"/>
                </a:cubicBezTo>
                <a:cubicBezTo>
                  <a:pt x="7623" y="4159"/>
                  <a:pt x="7578" y="4193"/>
                  <a:pt x="7517" y="4240"/>
                </a:cubicBezTo>
                <a:cubicBezTo>
                  <a:pt x="7517" y="4240"/>
                  <a:pt x="7517" y="4240"/>
                  <a:pt x="7516" y="4240"/>
                </a:cubicBezTo>
                <a:cubicBezTo>
                  <a:pt x="7278" y="4425"/>
                  <a:pt x="7083" y="4571"/>
                  <a:pt x="7060" y="4571"/>
                </a:cubicBezTo>
                <a:cubicBezTo>
                  <a:pt x="7053" y="4571"/>
                  <a:pt x="7047" y="4573"/>
                  <a:pt x="7042" y="4577"/>
                </a:cubicBezTo>
                <a:cubicBezTo>
                  <a:pt x="7040" y="4578"/>
                  <a:pt x="7039" y="4581"/>
                  <a:pt x="7037" y="4582"/>
                </a:cubicBezTo>
                <a:cubicBezTo>
                  <a:pt x="7034" y="4586"/>
                  <a:pt x="7030" y="4591"/>
                  <a:pt x="7030" y="4595"/>
                </a:cubicBezTo>
                <a:cubicBezTo>
                  <a:pt x="7030" y="4605"/>
                  <a:pt x="6978" y="4650"/>
                  <a:pt x="6912" y="4704"/>
                </a:cubicBezTo>
                <a:cubicBezTo>
                  <a:pt x="6911" y="4711"/>
                  <a:pt x="6900" y="4717"/>
                  <a:pt x="6890" y="4723"/>
                </a:cubicBezTo>
                <a:cubicBezTo>
                  <a:pt x="6864" y="4743"/>
                  <a:pt x="6843" y="4760"/>
                  <a:pt x="6814" y="4783"/>
                </a:cubicBezTo>
                <a:lnTo>
                  <a:pt x="6605" y="4941"/>
                </a:lnTo>
                <a:cubicBezTo>
                  <a:pt x="6603" y="4945"/>
                  <a:pt x="6599" y="4949"/>
                  <a:pt x="6598" y="4953"/>
                </a:cubicBezTo>
                <a:lnTo>
                  <a:pt x="6608" y="5090"/>
                </a:lnTo>
                <a:cubicBezTo>
                  <a:pt x="6614" y="5168"/>
                  <a:pt x="6622" y="5269"/>
                  <a:pt x="6627" y="5316"/>
                </a:cubicBezTo>
                <a:cubicBezTo>
                  <a:pt x="6657" y="5563"/>
                  <a:pt x="6745" y="6451"/>
                  <a:pt x="6745" y="6504"/>
                </a:cubicBezTo>
                <a:cubicBezTo>
                  <a:pt x="6746" y="6560"/>
                  <a:pt x="6495" y="6817"/>
                  <a:pt x="6186" y="7076"/>
                </a:cubicBezTo>
                <a:cubicBezTo>
                  <a:pt x="6179" y="7082"/>
                  <a:pt x="6039" y="7211"/>
                  <a:pt x="6013" y="7234"/>
                </a:cubicBezTo>
                <a:cubicBezTo>
                  <a:pt x="6007" y="7247"/>
                  <a:pt x="5998" y="7255"/>
                  <a:pt x="5987" y="7256"/>
                </a:cubicBezTo>
                <a:cubicBezTo>
                  <a:pt x="5724" y="7492"/>
                  <a:pt x="4870" y="8269"/>
                  <a:pt x="4377" y="8722"/>
                </a:cubicBezTo>
                <a:cubicBezTo>
                  <a:pt x="4276" y="8815"/>
                  <a:pt x="4075" y="8998"/>
                  <a:pt x="3929" y="9130"/>
                </a:cubicBezTo>
                <a:cubicBezTo>
                  <a:pt x="3645" y="9386"/>
                  <a:pt x="3400" y="9609"/>
                  <a:pt x="3034" y="9946"/>
                </a:cubicBezTo>
                <a:cubicBezTo>
                  <a:pt x="2908" y="10062"/>
                  <a:pt x="2650" y="10297"/>
                  <a:pt x="2460" y="10467"/>
                </a:cubicBezTo>
                <a:cubicBezTo>
                  <a:pt x="1995" y="10885"/>
                  <a:pt x="1831" y="11033"/>
                  <a:pt x="1207" y="11601"/>
                </a:cubicBezTo>
                <a:cubicBezTo>
                  <a:pt x="754" y="12013"/>
                  <a:pt x="673" y="12099"/>
                  <a:pt x="684" y="12151"/>
                </a:cubicBezTo>
                <a:cubicBezTo>
                  <a:pt x="691" y="12185"/>
                  <a:pt x="728" y="12351"/>
                  <a:pt x="764" y="12521"/>
                </a:cubicBezTo>
                <a:cubicBezTo>
                  <a:pt x="766" y="12532"/>
                  <a:pt x="766" y="12533"/>
                  <a:pt x="768" y="12544"/>
                </a:cubicBezTo>
                <a:cubicBezTo>
                  <a:pt x="848" y="12917"/>
                  <a:pt x="905" y="13204"/>
                  <a:pt x="921" y="13310"/>
                </a:cubicBezTo>
                <a:cubicBezTo>
                  <a:pt x="928" y="13356"/>
                  <a:pt x="1018" y="13799"/>
                  <a:pt x="1122" y="14295"/>
                </a:cubicBezTo>
                <a:cubicBezTo>
                  <a:pt x="1373" y="15502"/>
                  <a:pt x="1404" y="15685"/>
                  <a:pt x="1372" y="15726"/>
                </a:cubicBezTo>
                <a:cubicBezTo>
                  <a:pt x="1358" y="15745"/>
                  <a:pt x="1043" y="16070"/>
                  <a:pt x="673" y="16449"/>
                </a:cubicBezTo>
                <a:cubicBezTo>
                  <a:pt x="302" y="16828"/>
                  <a:pt x="0" y="17152"/>
                  <a:pt x="0" y="17168"/>
                </a:cubicBezTo>
                <a:cubicBezTo>
                  <a:pt x="0" y="17185"/>
                  <a:pt x="282" y="17281"/>
                  <a:pt x="627" y="17383"/>
                </a:cubicBezTo>
                <a:cubicBezTo>
                  <a:pt x="1114" y="17526"/>
                  <a:pt x="1311" y="17583"/>
                  <a:pt x="1581" y="17663"/>
                </a:cubicBezTo>
                <a:cubicBezTo>
                  <a:pt x="1624" y="17671"/>
                  <a:pt x="1671" y="17684"/>
                  <a:pt x="1724" y="17704"/>
                </a:cubicBezTo>
                <a:cubicBezTo>
                  <a:pt x="1806" y="17728"/>
                  <a:pt x="2080" y="17808"/>
                  <a:pt x="2093" y="17812"/>
                </a:cubicBezTo>
                <a:cubicBezTo>
                  <a:pt x="2115" y="17818"/>
                  <a:pt x="2135" y="17824"/>
                  <a:pt x="2139" y="17825"/>
                </a:cubicBezTo>
                <a:cubicBezTo>
                  <a:pt x="2142" y="17827"/>
                  <a:pt x="2148" y="17828"/>
                  <a:pt x="2152" y="17828"/>
                </a:cubicBezTo>
                <a:cubicBezTo>
                  <a:pt x="2155" y="17827"/>
                  <a:pt x="2240" y="17852"/>
                  <a:pt x="2339" y="17882"/>
                </a:cubicBezTo>
                <a:cubicBezTo>
                  <a:pt x="2439" y="17912"/>
                  <a:pt x="2746" y="17999"/>
                  <a:pt x="3023" y="18077"/>
                </a:cubicBezTo>
                <a:cubicBezTo>
                  <a:pt x="3036" y="18081"/>
                  <a:pt x="3052" y="18087"/>
                  <a:pt x="3065" y="18091"/>
                </a:cubicBezTo>
                <a:cubicBezTo>
                  <a:pt x="3077" y="18092"/>
                  <a:pt x="3089" y="18094"/>
                  <a:pt x="3103" y="18101"/>
                </a:cubicBezTo>
                <a:cubicBezTo>
                  <a:pt x="3375" y="18177"/>
                  <a:pt x="3728" y="18278"/>
                  <a:pt x="3929" y="18336"/>
                </a:cubicBezTo>
                <a:cubicBezTo>
                  <a:pt x="4884" y="18612"/>
                  <a:pt x="5932" y="18913"/>
                  <a:pt x="6616" y="19109"/>
                </a:cubicBezTo>
                <a:cubicBezTo>
                  <a:pt x="7833" y="19458"/>
                  <a:pt x="8775" y="19729"/>
                  <a:pt x="9253" y="19870"/>
                </a:cubicBezTo>
                <a:cubicBezTo>
                  <a:pt x="9438" y="19924"/>
                  <a:pt x="9726" y="20006"/>
                  <a:pt x="9984" y="20079"/>
                </a:cubicBezTo>
                <a:lnTo>
                  <a:pt x="9985" y="20076"/>
                </a:lnTo>
                <a:lnTo>
                  <a:pt x="9988" y="20080"/>
                </a:lnTo>
                <a:cubicBezTo>
                  <a:pt x="10075" y="20105"/>
                  <a:pt x="10162" y="20130"/>
                  <a:pt x="10236" y="20151"/>
                </a:cubicBezTo>
                <a:cubicBezTo>
                  <a:pt x="10527" y="20232"/>
                  <a:pt x="10998" y="20367"/>
                  <a:pt x="11282" y="20451"/>
                </a:cubicBezTo>
                <a:cubicBezTo>
                  <a:pt x="11567" y="20534"/>
                  <a:pt x="11909" y="20633"/>
                  <a:pt x="12044" y="20669"/>
                </a:cubicBezTo>
                <a:cubicBezTo>
                  <a:pt x="12179" y="20705"/>
                  <a:pt x="12301" y="20742"/>
                  <a:pt x="12316" y="20751"/>
                </a:cubicBezTo>
                <a:cubicBezTo>
                  <a:pt x="12330" y="20759"/>
                  <a:pt x="12365" y="20770"/>
                  <a:pt x="12393" y="20775"/>
                </a:cubicBezTo>
                <a:cubicBezTo>
                  <a:pt x="12422" y="20780"/>
                  <a:pt x="12608" y="20832"/>
                  <a:pt x="12807" y="20892"/>
                </a:cubicBezTo>
                <a:cubicBezTo>
                  <a:pt x="13006" y="20952"/>
                  <a:pt x="13251" y="21023"/>
                  <a:pt x="13350" y="21049"/>
                </a:cubicBezTo>
                <a:cubicBezTo>
                  <a:pt x="13450" y="21076"/>
                  <a:pt x="13810" y="21179"/>
                  <a:pt x="14151" y="21280"/>
                </a:cubicBezTo>
                <a:cubicBezTo>
                  <a:pt x="14492" y="21382"/>
                  <a:pt x="14783" y="21468"/>
                  <a:pt x="14797" y="21471"/>
                </a:cubicBezTo>
                <a:cubicBezTo>
                  <a:pt x="14811" y="21474"/>
                  <a:pt x="14896" y="21493"/>
                  <a:pt x="14986" y="21513"/>
                </a:cubicBezTo>
                <a:cubicBezTo>
                  <a:pt x="15075" y="21533"/>
                  <a:pt x="15154" y="21560"/>
                  <a:pt x="15162" y="21574"/>
                </a:cubicBezTo>
                <a:cubicBezTo>
                  <a:pt x="15169" y="21586"/>
                  <a:pt x="15410" y="21595"/>
                  <a:pt x="15703" y="21597"/>
                </a:cubicBezTo>
                <a:cubicBezTo>
                  <a:pt x="16131" y="21597"/>
                  <a:pt x="16365" y="21594"/>
                  <a:pt x="16419" y="21579"/>
                </a:cubicBezTo>
                <a:lnTo>
                  <a:pt x="16452" y="21493"/>
                </a:lnTo>
                <a:cubicBezTo>
                  <a:pt x="16475" y="21435"/>
                  <a:pt x="16529" y="21274"/>
                  <a:pt x="16572" y="21134"/>
                </a:cubicBezTo>
                <a:cubicBezTo>
                  <a:pt x="16615" y="20995"/>
                  <a:pt x="16706" y="20716"/>
                  <a:pt x="16775" y="20515"/>
                </a:cubicBezTo>
                <a:cubicBezTo>
                  <a:pt x="16843" y="20314"/>
                  <a:pt x="16948" y="19997"/>
                  <a:pt x="17007" y="19812"/>
                </a:cubicBezTo>
                <a:cubicBezTo>
                  <a:pt x="17067" y="19626"/>
                  <a:pt x="17166" y="19328"/>
                  <a:pt x="17227" y="19150"/>
                </a:cubicBezTo>
                <a:cubicBezTo>
                  <a:pt x="17289" y="18972"/>
                  <a:pt x="17382" y="18694"/>
                  <a:pt x="17434" y="18531"/>
                </a:cubicBezTo>
                <a:cubicBezTo>
                  <a:pt x="17487" y="18369"/>
                  <a:pt x="17543" y="18204"/>
                  <a:pt x="17557" y="18165"/>
                </a:cubicBezTo>
                <a:cubicBezTo>
                  <a:pt x="17572" y="18127"/>
                  <a:pt x="17587" y="18082"/>
                  <a:pt x="17590" y="18066"/>
                </a:cubicBezTo>
                <a:cubicBezTo>
                  <a:pt x="17593" y="18051"/>
                  <a:pt x="17655" y="17865"/>
                  <a:pt x="17728" y="17654"/>
                </a:cubicBezTo>
                <a:cubicBezTo>
                  <a:pt x="17801" y="17442"/>
                  <a:pt x="17860" y="17258"/>
                  <a:pt x="17860" y="17245"/>
                </a:cubicBezTo>
                <a:cubicBezTo>
                  <a:pt x="17861" y="17233"/>
                  <a:pt x="17924" y="17045"/>
                  <a:pt x="18000" y="16828"/>
                </a:cubicBezTo>
                <a:cubicBezTo>
                  <a:pt x="18076" y="16612"/>
                  <a:pt x="18186" y="16276"/>
                  <a:pt x="18247" y="16082"/>
                </a:cubicBezTo>
                <a:cubicBezTo>
                  <a:pt x="18261" y="16036"/>
                  <a:pt x="18265" y="16031"/>
                  <a:pt x="18279" y="15989"/>
                </a:cubicBezTo>
                <a:cubicBezTo>
                  <a:pt x="18286" y="15967"/>
                  <a:pt x="18293" y="15951"/>
                  <a:pt x="18300" y="15931"/>
                </a:cubicBezTo>
                <a:cubicBezTo>
                  <a:pt x="18333" y="15835"/>
                  <a:pt x="18374" y="15707"/>
                  <a:pt x="18383" y="15695"/>
                </a:cubicBezTo>
                <a:cubicBezTo>
                  <a:pt x="18397" y="15676"/>
                  <a:pt x="18402" y="15660"/>
                  <a:pt x="18393" y="15660"/>
                </a:cubicBezTo>
                <a:cubicBezTo>
                  <a:pt x="18384" y="15660"/>
                  <a:pt x="18390" y="15632"/>
                  <a:pt x="18407" y="15597"/>
                </a:cubicBezTo>
                <a:cubicBezTo>
                  <a:pt x="18425" y="15562"/>
                  <a:pt x="18442" y="15521"/>
                  <a:pt x="18445" y="15506"/>
                </a:cubicBezTo>
                <a:cubicBezTo>
                  <a:pt x="18457" y="15451"/>
                  <a:pt x="18759" y="14519"/>
                  <a:pt x="18800" y="14414"/>
                </a:cubicBezTo>
                <a:cubicBezTo>
                  <a:pt x="18822" y="14356"/>
                  <a:pt x="18841" y="14302"/>
                  <a:pt x="18842" y="14295"/>
                </a:cubicBezTo>
                <a:cubicBezTo>
                  <a:pt x="18843" y="14287"/>
                  <a:pt x="18880" y="14176"/>
                  <a:pt x="18924" y="14048"/>
                </a:cubicBezTo>
                <a:cubicBezTo>
                  <a:pt x="18967" y="13920"/>
                  <a:pt x="19018" y="13765"/>
                  <a:pt x="19036" y="13703"/>
                </a:cubicBezTo>
                <a:cubicBezTo>
                  <a:pt x="19055" y="13642"/>
                  <a:pt x="19110" y="13471"/>
                  <a:pt x="19160" y="13324"/>
                </a:cubicBezTo>
                <a:cubicBezTo>
                  <a:pt x="19412" y="12581"/>
                  <a:pt x="19919" y="11046"/>
                  <a:pt x="19953" y="10928"/>
                </a:cubicBezTo>
                <a:cubicBezTo>
                  <a:pt x="19964" y="10887"/>
                  <a:pt x="19992" y="10812"/>
                  <a:pt x="20013" y="10759"/>
                </a:cubicBezTo>
                <a:cubicBezTo>
                  <a:pt x="20035" y="10707"/>
                  <a:pt x="20119" y="10455"/>
                  <a:pt x="20201" y="10199"/>
                </a:cubicBezTo>
                <a:cubicBezTo>
                  <a:pt x="20282" y="9944"/>
                  <a:pt x="20366" y="9690"/>
                  <a:pt x="20388" y="9636"/>
                </a:cubicBezTo>
                <a:cubicBezTo>
                  <a:pt x="20410" y="9582"/>
                  <a:pt x="20430" y="9523"/>
                  <a:pt x="20434" y="9505"/>
                </a:cubicBezTo>
                <a:cubicBezTo>
                  <a:pt x="20438" y="9486"/>
                  <a:pt x="20476" y="9366"/>
                  <a:pt x="20519" y="9237"/>
                </a:cubicBezTo>
                <a:cubicBezTo>
                  <a:pt x="20662" y="8812"/>
                  <a:pt x="20756" y="8521"/>
                  <a:pt x="20756" y="8504"/>
                </a:cubicBezTo>
                <a:cubicBezTo>
                  <a:pt x="20756" y="8495"/>
                  <a:pt x="20780" y="8426"/>
                  <a:pt x="20811" y="8352"/>
                </a:cubicBezTo>
                <a:cubicBezTo>
                  <a:pt x="20842" y="8277"/>
                  <a:pt x="20870" y="8203"/>
                  <a:pt x="20874" y="8188"/>
                </a:cubicBezTo>
                <a:cubicBezTo>
                  <a:pt x="20879" y="8164"/>
                  <a:pt x="21033" y="7700"/>
                  <a:pt x="21131" y="7400"/>
                </a:cubicBezTo>
                <a:cubicBezTo>
                  <a:pt x="21129" y="7393"/>
                  <a:pt x="21132" y="7387"/>
                  <a:pt x="21137" y="7381"/>
                </a:cubicBezTo>
                <a:cubicBezTo>
                  <a:pt x="21232" y="7090"/>
                  <a:pt x="21269" y="6969"/>
                  <a:pt x="21384" y="6625"/>
                </a:cubicBezTo>
                <a:cubicBezTo>
                  <a:pt x="21504" y="6261"/>
                  <a:pt x="21600" y="5961"/>
                  <a:pt x="21597" y="5957"/>
                </a:cubicBezTo>
                <a:cubicBezTo>
                  <a:pt x="21593" y="5953"/>
                  <a:pt x="21432" y="5924"/>
                  <a:pt x="21238" y="5895"/>
                </a:cubicBezTo>
                <a:cubicBezTo>
                  <a:pt x="21044" y="5865"/>
                  <a:pt x="20875" y="5835"/>
                  <a:pt x="20863" y="5827"/>
                </a:cubicBezTo>
                <a:cubicBezTo>
                  <a:pt x="20832" y="5806"/>
                  <a:pt x="20943" y="4710"/>
                  <a:pt x="21181" y="2699"/>
                </a:cubicBezTo>
                <a:cubicBezTo>
                  <a:pt x="21243" y="2172"/>
                  <a:pt x="21296" y="1621"/>
                  <a:pt x="21298" y="1474"/>
                </a:cubicBezTo>
                <a:cubicBezTo>
                  <a:pt x="21299" y="1327"/>
                  <a:pt x="21304" y="1118"/>
                  <a:pt x="21307" y="1010"/>
                </a:cubicBezTo>
                <a:cubicBezTo>
                  <a:pt x="21312" y="819"/>
                  <a:pt x="21309" y="813"/>
                  <a:pt x="21246" y="806"/>
                </a:cubicBezTo>
                <a:cubicBezTo>
                  <a:pt x="21135" y="793"/>
                  <a:pt x="20902" y="768"/>
                  <a:pt x="20768" y="754"/>
                </a:cubicBezTo>
                <a:cubicBezTo>
                  <a:pt x="20697" y="746"/>
                  <a:pt x="20575" y="733"/>
                  <a:pt x="20497" y="725"/>
                </a:cubicBezTo>
                <a:cubicBezTo>
                  <a:pt x="20198" y="693"/>
                  <a:pt x="19846" y="661"/>
                  <a:pt x="19668" y="650"/>
                </a:cubicBezTo>
                <a:cubicBezTo>
                  <a:pt x="19589" y="645"/>
                  <a:pt x="19510" y="630"/>
                  <a:pt x="19493" y="619"/>
                </a:cubicBezTo>
                <a:cubicBezTo>
                  <a:pt x="19476" y="607"/>
                  <a:pt x="19313" y="593"/>
                  <a:pt x="19132" y="586"/>
                </a:cubicBezTo>
                <a:cubicBezTo>
                  <a:pt x="18952" y="580"/>
                  <a:pt x="18775" y="569"/>
                  <a:pt x="18739" y="561"/>
                </a:cubicBezTo>
                <a:cubicBezTo>
                  <a:pt x="18661" y="543"/>
                  <a:pt x="18405" y="511"/>
                  <a:pt x="18351" y="513"/>
                </a:cubicBezTo>
                <a:cubicBezTo>
                  <a:pt x="18330" y="513"/>
                  <a:pt x="18191" y="502"/>
                  <a:pt x="18042" y="488"/>
                </a:cubicBezTo>
                <a:cubicBezTo>
                  <a:pt x="17892" y="474"/>
                  <a:pt x="17665" y="456"/>
                  <a:pt x="17537" y="447"/>
                </a:cubicBezTo>
                <a:cubicBezTo>
                  <a:pt x="17293" y="430"/>
                  <a:pt x="17098" y="413"/>
                  <a:pt x="16904" y="388"/>
                </a:cubicBezTo>
                <a:cubicBezTo>
                  <a:pt x="16840" y="380"/>
                  <a:pt x="16735" y="367"/>
                  <a:pt x="16671" y="360"/>
                </a:cubicBezTo>
                <a:cubicBezTo>
                  <a:pt x="16607" y="353"/>
                  <a:pt x="16491" y="340"/>
                  <a:pt x="16413" y="330"/>
                </a:cubicBezTo>
                <a:cubicBezTo>
                  <a:pt x="16335" y="320"/>
                  <a:pt x="16218" y="309"/>
                  <a:pt x="16153" y="305"/>
                </a:cubicBezTo>
                <a:cubicBezTo>
                  <a:pt x="16089" y="302"/>
                  <a:pt x="16002" y="291"/>
                  <a:pt x="15960" y="282"/>
                </a:cubicBezTo>
                <a:cubicBezTo>
                  <a:pt x="15918" y="272"/>
                  <a:pt x="15772" y="256"/>
                  <a:pt x="15637" y="246"/>
                </a:cubicBezTo>
                <a:cubicBezTo>
                  <a:pt x="15372" y="226"/>
                  <a:pt x="15263" y="218"/>
                  <a:pt x="15043" y="195"/>
                </a:cubicBezTo>
                <a:cubicBezTo>
                  <a:pt x="14965" y="187"/>
                  <a:pt x="14815" y="173"/>
                  <a:pt x="14710" y="166"/>
                </a:cubicBezTo>
                <a:cubicBezTo>
                  <a:pt x="14605" y="158"/>
                  <a:pt x="14505" y="139"/>
                  <a:pt x="14487" y="122"/>
                </a:cubicBezTo>
                <a:cubicBezTo>
                  <a:pt x="14464" y="101"/>
                  <a:pt x="14448" y="102"/>
                  <a:pt x="14437" y="122"/>
                </a:cubicBezTo>
                <a:cubicBezTo>
                  <a:pt x="14427" y="139"/>
                  <a:pt x="14390" y="144"/>
                  <a:pt x="14351" y="134"/>
                </a:cubicBezTo>
                <a:cubicBezTo>
                  <a:pt x="14313" y="123"/>
                  <a:pt x="14264" y="116"/>
                  <a:pt x="14242" y="117"/>
                </a:cubicBezTo>
                <a:cubicBezTo>
                  <a:pt x="14220" y="118"/>
                  <a:pt x="14023" y="100"/>
                  <a:pt x="13803" y="78"/>
                </a:cubicBezTo>
                <a:cubicBezTo>
                  <a:pt x="13266" y="23"/>
                  <a:pt x="12906" y="-3"/>
                  <a:pt x="12738" y="1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9153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BLIOTECA 1.jpg" descr="BIBLIOTEC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9" y="11446"/>
            <a:ext cx="18263191" cy="1027555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6705600" y="9500818"/>
            <a:ext cx="92326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Multi-Resource Center and Flexible Learning Commons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413711"/>
            <a:ext cx="7467599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The design of our learning spaces moves beyond teacher-centered models to the students, who no longer just an audience, are allowed greater flexibility and individual learning support . Curiosity is encouraged and collaboration the key.  Our space design promotes sharing of knowledge and provide multiple opportunities for interaction to discuss, shape and explore concepts.</a:t>
            </a:r>
          </a:p>
        </p:txBody>
      </p:sp>
    </p:spTree>
    <p:extLst>
      <p:ext uri="{BB962C8B-B14F-4D97-AF65-F5344CB8AC3E}">
        <p14:creationId xmlns:p14="http://schemas.microsoft.com/office/powerpoint/2010/main" val="131809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8070747" y="0"/>
            <a:ext cx="217253" cy="2728333"/>
            <a:chOff x="0" y="0"/>
            <a:chExt cx="15240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2400" cy="1913890"/>
            </a:xfrm>
            <a:custGeom>
              <a:avLst/>
              <a:gdLst/>
              <a:ahLst/>
              <a:cxnLst/>
              <a:rect l="l" t="t" r="r" b="b"/>
              <a:pathLst>
                <a:path w="152400" h="1913890">
                  <a:moveTo>
                    <a:pt x="0" y="0"/>
                  </a:moveTo>
                  <a:lnTo>
                    <a:pt x="152400" y="0"/>
                  </a:lnTo>
                  <a:lnTo>
                    <a:pt x="15240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4435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620000" y="521425"/>
            <a:ext cx="9419025" cy="205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72"/>
              </a:lnSpc>
              <a:spcBef>
                <a:spcPct val="0"/>
              </a:spcBef>
            </a:pPr>
            <a:r>
              <a:rPr lang="en-US" sz="9600" spc="-672" dirty="0">
                <a:solidFill>
                  <a:srgbClr val="244357"/>
                </a:solidFill>
                <a:latin typeface="Linux Biolinum Bold"/>
              </a:rPr>
              <a:t>New Early Childhood Center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2712" y="2933700"/>
            <a:ext cx="1045428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Pilot Program for 3-year-olds to commence in 2022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Aspiration is to expand the program downward in the coming years, adding an additional level per year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/>
              <a:t>Combining childcare and full spectrum health, nutrition and developmental intervention with parental training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000" dirty="0">
                <a:latin typeface="Linux Biolinum" panose="020B0604020202020204" charset="0"/>
                <a:ea typeface="Linux Biolinum" panose="020B0604020202020204" charset="0"/>
                <a:cs typeface="Linux Biolinum" panose="020B0604020202020204" charset="0"/>
              </a:rPr>
              <a:t>Early childhood center will form a bridge between lower ages and our existing pre-primary program (begins at age 4)</a:t>
            </a:r>
          </a:p>
        </p:txBody>
      </p:sp>
      <p:pic>
        <p:nvPicPr>
          <p:cNvPr id="3" name="Picture 2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2D057DC-D300-49AD-B09D-40A5CE2F2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0167"/>
            <a:ext cx="5970174" cy="676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91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7999" cy="10287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3100" y="1004887"/>
            <a:ext cx="7200900" cy="1988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Early Childhood Center: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 an emergency need</a:t>
            </a:r>
            <a:endParaRPr lang="en-US" sz="44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039510"/>
            <a:ext cx="9143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43100" y="3433249"/>
            <a:ext cx="7200900" cy="5567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There are no viable full day childcare options for families in our community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In many cases, mothers must decide between work and leaving children alone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The first thousand days of a child’s life represent the period where over 80% of their cognitive development occurs</a:t>
            </a:r>
          </a:p>
          <a:p>
            <a:pPr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At present young ones entering our Pre-Primary program at age 4 present developmental deficits averaging in the 30</a:t>
            </a:r>
            <a:r>
              <a:rPr lang="en-US" sz="3000" b="1" baseline="30000" dirty="0">
                <a:solidFill>
                  <a:schemeClr val="bg1"/>
                </a:solidFill>
              </a:rPr>
              <a:t>th</a:t>
            </a:r>
            <a:r>
              <a:rPr lang="en-US" sz="3000" b="1" dirty="0">
                <a:solidFill>
                  <a:schemeClr val="bg1"/>
                </a:solidFill>
              </a:rPr>
              <a:t> percentile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B9545F-C435-4447-85AF-D8B8A1C47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2970" y="554869"/>
            <a:ext cx="3132598" cy="41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7404" y="274288"/>
            <a:ext cx="5994392" cy="47662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In Guatemala, half of the population between zero and five years of age suffer from chronic malnutrition">
            <a:extLst>
              <a:ext uri="{FF2B5EF4-FFF2-40B4-BE49-F238E27FC236}">
                <a16:creationId xmlns:a16="http://schemas.microsoft.com/office/drawing/2014/main" id="{C2A14E8C-2866-414B-81CB-D53B0547A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7991" y="6001624"/>
            <a:ext cx="5382960" cy="33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37606" y="5314819"/>
            <a:ext cx="5994392" cy="476624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33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45344" y="930728"/>
            <a:ext cx="12613956" cy="8248420"/>
            <a:chOff x="0" y="0"/>
            <a:chExt cx="5489161" cy="35894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89161" cy="3589429"/>
            </a:xfrm>
            <a:custGeom>
              <a:avLst/>
              <a:gdLst/>
              <a:ahLst/>
              <a:cxnLst/>
              <a:rect l="l" t="t" r="r" b="b"/>
              <a:pathLst>
                <a:path w="5489161" h="3589429">
                  <a:moveTo>
                    <a:pt x="0" y="0"/>
                  </a:moveTo>
                  <a:lnTo>
                    <a:pt x="5489161" y="0"/>
                  </a:lnTo>
                  <a:lnTo>
                    <a:pt x="5489161" y="3589429"/>
                  </a:lnTo>
                  <a:lnTo>
                    <a:pt x="0" y="3589429"/>
                  </a:lnTo>
                  <a:close/>
                </a:path>
              </a:pathLst>
            </a:custGeom>
            <a:solidFill>
              <a:srgbClr val="E4AA5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59690" y="59690"/>
              <a:ext cx="5368511" cy="3468779"/>
            </a:xfrm>
            <a:custGeom>
              <a:avLst/>
              <a:gdLst/>
              <a:ahLst/>
              <a:cxnLst/>
              <a:rect l="l" t="t" r="r" b="b"/>
              <a:pathLst>
                <a:path w="5368511" h="3468779">
                  <a:moveTo>
                    <a:pt x="0" y="0"/>
                  </a:moveTo>
                  <a:lnTo>
                    <a:pt x="5368511" y="0"/>
                  </a:lnTo>
                  <a:lnTo>
                    <a:pt x="5368511" y="3468779"/>
                  </a:lnTo>
                  <a:lnTo>
                    <a:pt x="0" y="3468779"/>
                  </a:lnTo>
                  <a:close/>
                </a:path>
              </a:pathLst>
            </a:custGeom>
            <a:solidFill>
              <a:srgbClr val="EFEEE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579055" y="9767680"/>
            <a:ext cx="9430291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59"/>
              </a:lnSpc>
            </a:pPr>
            <a:r>
              <a:rPr lang="en-US" sz="1400" spc="210">
                <a:solidFill>
                  <a:srgbClr val="BC0A0F"/>
                </a:solidFill>
                <a:latin typeface="Open Sans"/>
              </a:rPr>
              <a:t>footer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 l="1691" r="62223" b="4715"/>
          <a:stretch>
            <a:fillRect/>
          </a:stretch>
        </p:blipFill>
        <p:spPr>
          <a:xfrm>
            <a:off x="482555" y="1033165"/>
            <a:ext cx="4162789" cy="8243955"/>
          </a:xfrm>
          <a:prstGeom prst="rect">
            <a:avLst/>
          </a:prstGeom>
        </p:spPr>
      </p:pic>
      <p:graphicFrame>
        <p:nvGraphicFramePr>
          <p:cNvPr id="11" name="TextBox 5">
            <a:extLst>
              <a:ext uri="{FF2B5EF4-FFF2-40B4-BE49-F238E27FC236}">
                <a16:creationId xmlns:a16="http://schemas.microsoft.com/office/drawing/2014/main" id="{AB9E251B-DBDD-45AD-9C33-C34290334F81}"/>
              </a:ext>
            </a:extLst>
          </p:cNvPr>
          <p:cNvGraphicFramePr/>
          <p:nvPr/>
        </p:nvGraphicFramePr>
        <p:xfrm>
          <a:off x="6913676" y="2713285"/>
          <a:ext cx="9290962" cy="456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garbage dump guatemala city">
            <a:extLst>
              <a:ext uri="{FF2B5EF4-FFF2-40B4-BE49-F238E27FC236}">
                <a16:creationId xmlns:a16="http://schemas.microsoft.com/office/drawing/2014/main" id="{50C856F4-ECC1-48F9-95F7-72EAE1557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7" b="5696"/>
          <a:stretch/>
        </p:blipFill>
        <p:spPr bwMode="auto">
          <a:xfrm>
            <a:off x="-1" y="10"/>
            <a:ext cx="18287999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172" y="2870925"/>
            <a:ext cx="6306205" cy="20141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b="1" dirty="0"/>
              <a:t>The World of </a:t>
            </a:r>
            <a:br>
              <a:rPr lang="en-US" sz="5400" b="1" dirty="0"/>
            </a:br>
            <a:r>
              <a:rPr lang="en-US" sz="5400" b="1" dirty="0"/>
              <a:t>Safe Passage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3545DF-4654-4C4E-9D6B-1CE25B6BA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274" y="5126359"/>
            <a:ext cx="6889531" cy="39297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spc="168" dirty="0">
                <a:latin typeface="Aileron Regular"/>
              </a:rPr>
              <a:t>The largest garbage dump in all of Central America…</a:t>
            </a:r>
          </a:p>
          <a:p>
            <a:pPr marL="0" indent="0">
              <a:buNone/>
            </a:pPr>
            <a:endParaRPr lang="en-US" b="1" spc="168" dirty="0">
              <a:latin typeface="Aileron Regular"/>
            </a:endParaRPr>
          </a:p>
          <a:p>
            <a:pPr marL="0" indent="0">
              <a:buNone/>
            </a:pPr>
            <a:r>
              <a:rPr lang="en-US" b="1" spc="168" dirty="0">
                <a:latin typeface="Aileron Regular"/>
              </a:rPr>
              <a:t>With over 10,000 individuals making a living picking garbage...</a:t>
            </a:r>
          </a:p>
          <a:p>
            <a:pPr marL="0" indent="0">
              <a:buNone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05863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atemala City Dump">
            <a:hlinkClick r:id="" action="ppaction://media"/>
            <a:extLst>
              <a:ext uri="{FF2B5EF4-FFF2-40B4-BE49-F238E27FC236}">
                <a16:creationId xmlns:a16="http://schemas.microsoft.com/office/drawing/2014/main" id="{5525CE6A-C63A-4711-9CBF-129067FD4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42900"/>
            <a:ext cx="170688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114425"/>
            <a:ext cx="991114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50"/>
              </a:lnSpc>
            </a:pPr>
            <a:r>
              <a:rPr lang="en-US" sz="8500" b="1" spc="212">
                <a:solidFill>
                  <a:srgbClr val="F7FCFD"/>
                </a:solidFill>
                <a:latin typeface="Barlow Bold"/>
              </a:rPr>
              <a:t>$217,126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33650"/>
            <a:ext cx="9916048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0"/>
              </a:lnSpc>
            </a:pPr>
            <a:r>
              <a:rPr lang="en-US" sz="4000" b="1" spc="300">
                <a:solidFill>
                  <a:srgbClr val="F7FCFD"/>
                </a:solidFill>
                <a:latin typeface="Barlow Bold"/>
              </a:rPr>
              <a:t>WHAT IS IT COMPRISED OF?</a:t>
            </a:r>
          </a:p>
        </p:txBody>
      </p:sp>
      <p:sp>
        <p:nvSpPr>
          <p:cNvPr id="6" name="AutoShape 6"/>
          <p:cNvSpPr/>
          <p:nvPr/>
        </p:nvSpPr>
        <p:spPr>
          <a:xfrm>
            <a:off x="1028700" y="9236075"/>
            <a:ext cx="16230600" cy="19050"/>
          </a:xfrm>
          <a:prstGeom prst="rect">
            <a:avLst/>
          </a:prstGeom>
          <a:solidFill>
            <a:srgbClr val="F7FCFD"/>
          </a:solidFill>
        </p:spPr>
      </p:sp>
      <p:sp>
        <p:nvSpPr>
          <p:cNvPr id="5" name="TextBox 5"/>
          <p:cNvSpPr txBox="1"/>
          <p:nvPr/>
        </p:nvSpPr>
        <p:spPr>
          <a:xfrm>
            <a:off x="-152400" y="-114300"/>
            <a:ext cx="11734800" cy="1029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6240" lvl="1" algn="l">
              <a:lnSpc>
                <a:spcPts val="7200"/>
              </a:lnSpc>
            </a:pPr>
            <a:r>
              <a:rPr lang="en-US" sz="4400" b="1" spc="240" dirty="0">
                <a:solidFill>
                  <a:srgbClr val="060507"/>
                </a:solidFill>
                <a:latin typeface="Arial Rounded MT Bold" panose="020F0704030504030204" pitchFamily="34" charset="0"/>
              </a:rPr>
              <a:t>Some Facts About the Garbage Dump  </a:t>
            </a:r>
          </a:p>
          <a:p>
            <a:pPr marL="792480" lvl="1" indent="-396240">
              <a:lnSpc>
                <a:spcPts val="4600"/>
              </a:lnSpc>
              <a:buFont typeface="Arial"/>
              <a:buChar char="•"/>
            </a:pPr>
            <a:r>
              <a:rPr lang="en-US" sz="2800" b="1" spc="240" dirty="0">
                <a:solidFill>
                  <a:srgbClr val="060507"/>
                </a:solidFill>
                <a:latin typeface="Aileron Regular" panose="020B0604020202020204" charset="0"/>
                <a:cs typeface="Aileron Regular" panose="020B0604020202020204" charset="0"/>
              </a:rPr>
              <a:t>Particulate pollution measures over 100 micrograms per cubic meter of air. EPA recommends a maximum annual level of just 75 micrograms per cubic meter.</a:t>
            </a:r>
          </a:p>
          <a:p>
            <a:pPr marL="396240" lvl="1">
              <a:lnSpc>
                <a:spcPts val="4600"/>
              </a:lnSpc>
            </a:pPr>
            <a:endParaRPr lang="en-US" sz="2800" b="1" spc="240" dirty="0">
              <a:solidFill>
                <a:srgbClr val="060507"/>
              </a:solidFill>
              <a:latin typeface="Aileron Regular" panose="020B0604020202020204" charset="0"/>
              <a:cs typeface="Aileron Regular" panose="020B0604020202020204" charset="0"/>
            </a:endParaRPr>
          </a:p>
          <a:p>
            <a:pPr marL="792480" lvl="1" indent="-396240">
              <a:lnSpc>
                <a:spcPts val="4600"/>
              </a:lnSpc>
              <a:buFont typeface="Arial"/>
              <a:buChar char="•"/>
            </a:pPr>
            <a:r>
              <a:rPr lang="en-US" sz="2800" b="1" spc="240" dirty="0">
                <a:solidFill>
                  <a:srgbClr val="060507"/>
                </a:solidFill>
                <a:latin typeface="Aileron Regular" panose="020B0604020202020204" charset="0"/>
                <a:cs typeface="Aileron Regular" panose="020B0604020202020204" charset="0"/>
              </a:rPr>
              <a:t>Workers suffer from early onset cancers, emphysema, chronic congestion, headaches, and high rates of asthma and respiratory problems.</a:t>
            </a:r>
          </a:p>
          <a:p>
            <a:pPr marL="396240" lvl="1">
              <a:lnSpc>
                <a:spcPts val="4600"/>
              </a:lnSpc>
            </a:pPr>
            <a:endParaRPr lang="en-US" sz="2800" b="1" spc="240" dirty="0">
              <a:solidFill>
                <a:srgbClr val="060507"/>
              </a:solidFill>
              <a:latin typeface="Aileron Regular" panose="020B0604020202020204" charset="0"/>
              <a:cs typeface="Aileron Regular" panose="020B0604020202020204" charset="0"/>
            </a:endParaRPr>
          </a:p>
          <a:p>
            <a:pPr marL="792480" lvl="1" indent="-396240">
              <a:lnSpc>
                <a:spcPts val="4600"/>
              </a:lnSpc>
              <a:buFont typeface="Arial"/>
              <a:buChar char="•"/>
            </a:pPr>
            <a:r>
              <a:rPr lang="en-US" sz="2800" b="1" spc="240" dirty="0">
                <a:solidFill>
                  <a:srgbClr val="060507"/>
                </a:solidFill>
                <a:latin typeface="Aileron Regular" panose="020B0604020202020204" charset="0"/>
                <a:cs typeface="Aileron Regular" panose="020B0604020202020204" charset="0"/>
              </a:rPr>
              <a:t>Of $3 earned in a day, “las Maras” or local gang members who control all economic activity in our community, will extort half of that. Sending a child to public school leaves $1 a day.</a:t>
            </a:r>
          </a:p>
          <a:p>
            <a:pPr marL="396240" lvl="1">
              <a:lnSpc>
                <a:spcPts val="4600"/>
              </a:lnSpc>
            </a:pPr>
            <a:endParaRPr lang="en-US" sz="2800" b="1" spc="240" dirty="0">
              <a:solidFill>
                <a:srgbClr val="060507"/>
              </a:solidFill>
              <a:latin typeface="Aileron Regular" panose="020B0604020202020204" charset="0"/>
              <a:cs typeface="Aileron Regular" panose="020B0604020202020204" charset="0"/>
            </a:endParaRPr>
          </a:p>
          <a:p>
            <a:pPr marL="792480" lvl="1" indent="-396240">
              <a:lnSpc>
                <a:spcPts val="4600"/>
              </a:lnSpc>
              <a:buFont typeface="Arial"/>
              <a:buChar char="•"/>
            </a:pPr>
            <a:r>
              <a:rPr lang="en-US" sz="2800" b="1" spc="240" dirty="0">
                <a:solidFill>
                  <a:srgbClr val="060507"/>
                </a:solidFill>
                <a:latin typeface="Aileron Regular" panose="020B0604020202020204" charset="0"/>
                <a:cs typeface="Aileron Regular" panose="020B0604020202020204" charset="0"/>
              </a:rPr>
              <a:t>The zones around the dump present some of the highest rates of homicide, sex trafficking, drug addiction and gang violence in all the Americas.</a:t>
            </a:r>
          </a:p>
        </p:txBody>
      </p:sp>
      <p:pic>
        <p:nvPicPr>
          <p:cNvPr id="7" name="Picture 6" descr="A person standing on a pile of rocks&#10;&#10;Description automatically generated with medium confidence">
            <a:extLst>
              <a:ext uri="{FF2B5EF4-FFF2-40B4-BE49-F238E27FC236}">
                <a16:creationId xmlns:a16="http://schemas.microsoft.com/office/drawing/2014/main" id="{6919A58E-C2CE-4928-A6C6-0271730D1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844909"/>
            <a:ext cx="6426686" cy="428445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A3B38D-16A7-4BD2-9B19-A8E4DF9EE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944" y="5310159"/>
            <a:ext cx="6426686" cy="42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C1D499-3880-498B-9478-6C0F8F97BF62}"/>
              </a:ext>
            </a:extLst>
          </p:cNvPr>
          <p:cNvSpPr/>
          <p:nvPr/>
        </p:nvSpPr>
        <p:spPr>
          <a:xfrm>
            <a:off x="9144000" y="-280914"/>
            <a:ext cx="9114140" cy="1068221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591" r="11314" b="591"/>
          <a:stretch>
            <a:fillRect/>
          </a:stretch>
        </p:blipFill>
        <p:spPr>
          <a:xfrm>
            <a:off x="-334043" y="-280914"/>
            <a:ext cx="9478044" cy="108488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63903" y="2045637"/>
            <a:ext cx="8719297" cy="7949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Full Day School up to grade 9 and High School half day academic support (with over 600 students and 1600 family members)</a:t>
            </a:r>
            <a:endParaRPr lang="en-US" sz="2900" b="1" i="0" spc="32" dirty="0">
              <a:solidFill>
                <a:schemeClr val="bg1"/>
              </a:solidFill>
              <a:latin typeface="Montserrat Light"/>
            </a:endParaRP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Meals and Nutritional Assistance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Professionally Staffed Walk-In Medical Clinic</a:t>
            </a:r>
            <a:endParaRPr lang="en-US" sz="2900" b="1" i="0" spc="32" dirty="0">
              <a:solidFill>
                <a:schemeClr val="bg1"/>
              </a:solidFill>
              <a:latin typeface="Montserrat Light"/>
            </a:endParaRP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Vocational and Post Grad Support Center </a:t>
            </a:r>
            <a:endParaRPr lang="en-US" sz="2900" b="1" i="0" spc="32" dirty="0">
              <a:solidFill>
                <a:schemeClr val="bg1"/>
              </a:solidFill>
              <a:latin typeface="Montserrat Light"/>
            </a:endParaRP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Adult Literacy Courses for Parents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i="0" spc="32" dirty="0">
                <a:solidFill>
                  <a:schemeClr val="bg1"/>
                </a:solidFill>
                <a:latin typeface="Montserrat Light"/>
              </a:rPr>
              <a:t>Entrepreneuria</a:t>
            </a: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l Cooperative for Mothers to create goods and earn</a:t>
            </a:r>
            <a:r>
              <a:rPr lang="en-US" sz="2900" b="1" i="0" spc="32" dirty="0">
                <a:solidFill>
                  <a:schemeClr val="bg1"/>
                </a:solidFill>
                <a:latin typeface="Montserrat Light"/>
              </a:rPr>
              <a:t> more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Family Counseling, Psychologists and Abuse Intervention</a:t>
            </a:r>
          </a:p>
          <a:p>
            <a:pPr marL="528320" lvl="1" indent="-264160">
              <a:lnSpc>
                <a:spcPts val="4800"/>
              </a:lnSpc>
              <a:buFont typeface="Arial"/>
              <a:buChar char="•"/>
            </a:pPr>
            <a:r>
              <a:rPr lang="en-US" sz="2900" b="1" spc="32" dirty="0">
                <a:solidFill>
                  <a:schemeClr val="bg1"/>
                </a:solidFill>
                <a:latin typeface="Montserrat Light"/>
              </a:rPr>
              <a:t>After School and Weekend Youth Activities, Workshops and Spo</a:t>
            </a:r>
            <a:r>
              <a:rPr lang="en-US" sz="3200" b="1" spc="32" dirty="0">
                <a:solidFill>
                  <a:schemeClr val="bg1"/>
                </a:solidFill>
                <a:latin typeface="Montserrat Light"/>
              </a:rPr>
              <a:t>rts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98496" y="119600"/>
            <a:ext cx="7786494" cy="1683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90"/>
              </a:lnSpc>
            </a:pPr>
            <a:r>
              <a:rPr lang="en-US" sz="5389" b="1" i="0" spc="48" dirty="0">
                <a:solidFill>
                  <a:schemeClr val="bg1"/>
                </a:solidFill>
                <a:latin typeface="Montserrat"/>
              </a:rPr>
              <a:t>Who is Safe Passage Camino Seguro?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>
            <a:extLst>
              <a:ext uri="{FF2B5EF4-FFF2-40B4-BE49-F238E27FC236}">
                <a16:creationId xmlns:a16="http://schemas.microsoft.com/office/drawing/2014/main" id="{D4509D40-2F9B-4B95-BE53-097D3403056F}"/>
              </a:ext>
            </a:extLst>
          </p:cNvPr>
          <p:cNvGrpSpPr/>
          <p:nvPr/>
        </p:nvGrpSpPr>
        <p:grpSpPr>
          <a:xfrm>
            <a:off x="1078944" y="1582001"/>
            <a:ext cx="16231640" cy="8248420"/>
            <a:chOff x="0" y="0"/>
            <a:chExt cx="7063453" cy="3589429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6EAFE0F6-90DF-44D1-B14D-B2092A07DCB0}"/>
                </a:ext>
              </a:extLst>
            </p:cNvPr>
            <p:cNvSpPr/>
            <p:nvPr/>
          </p:nvSpPr>
          <p:spPr>
            <a:xfrm>
              <a:off x="0" y="0"/>
              <a:ext cx="7063453" cy="3589429"/>
            </a:xfrm>
            <a:custGeom>
              <a:avLst/>
              <a:gdLst/>
              <a:ahLst/>
              <a:cxnLst/>
              <a:rect l="l" t="t" r="r" b="b"/>
              <a:pathLst>
                <a:path w="7063453" h="3589429">
                  <a:moveTo>
                    <a:pt x="0" y="0"/>
                  </a:moveTo>
                  <a:lnTo>
                    <a:pt x="7063453" y="0"/>
                  </a:lnTo>
                  <a:lnTo>
                    <a:pt x="7063453" y="3589429"/>
                  </a:lnTo>
                  <a:lnTo>
                    <a:pt x="0" y="3589429"/>
                  </a:lnTo>
                  <a:close/>
                </a:path>
              </a:pathLst>
            </a:custGeom>
            <a:solidFill>
              <a:srgbClr val="BC0A0F"/>
            </a:solidFill>
          </p:spPr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A21253EB-65F5-4E74-ACAC-8E5419A3BCF4}"/>
                </a:ext>
              </a:extLst>
            </p:cNvPr>
            <p:cNvSpPr/>
            <p:nvPr/>
          </p:nvSpPr>
          <p:spPr>
            <a:xfrm>
              <a:off x="59690" y="59690"/>
              <a:ext cx="6942803" cy="3468779"/>
            </a:xfrm>
            <a:custGeom>
              <a:avLst/>
              <a:gdLst/>
              <a:ahLst/>
              <a:cxnLst/>
              <a:rect l="l" t="t" r="r" b="b"/>
              <a:pathLst>
                <a:path w="6942803" h="3468779">
                  <a:moveTo>
                    <a:pt x="0" y="0"/>
                  </a:moveTo>
                  <a:lnTo>
                    <a:pt x="6942803" y="0"/>
                  </a:lnTo>
                  <a:lnTo>
                    <a:pt x="6942803" y="3468779"/>
                  </a:lnTo>
                  <a:lnTo>
                    <a:pt x="0" y="3468779"/>
                  </a:lnTo>
                  <a:close/>
                </a:path>
              </a:pathLst>
            </a:custGeom>
            <a:solidFill>
              <a:srgbClr val="EFEEE9"/>
            </a:solidFill>
          </p:spPr>
        </p: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4163AB3C-E44C-4BDF-B5CD-D43121DFFA48}"/>
              </a:ext>
            </a:extLst>
          </p:cNvPr>
          <p:cNvSpPr txBox="1"/>
          <p:nvPr/>
        </p:nvSpPr>
        <p:spPr>
          <a:xfrm>
            <a:off x="1557169" y="1686510"/>
            <a:ext cx="6690167" cy="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BC0A0F"/>
                </a:solidFill>
                <a:latin typeface="Nixie One"/>
              </a:rPr>
              <a:t>60%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4ADB73F-BAA1-411A-9274-7D18F0653FE3}"/>
              </a:ext>
            </a:extLst>
          </p:cNvPr>
          <p:cNvSpPr txBox="1"/>
          <p:nvPr/>
        </p:nvSpPr>
        <p:spPr>
          <a:xfrm>
            <a:off x="1434449" y="7249110"/>
            <a:ext cx="6690167" cy="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BC0A0F"/>
                </a:solidFill>
                <a:latin typeface="Nixie One"/>
              </a:rPr>
              <a:t>&lt; 5 %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36EE487C-C84A-401F-B044-8D97E42AB9D1}"/>
              </a:ext>
            </a:extLst>
          </p:cNvPr>
          <p:cNvSpPr txBox="1"/>
          <p:nvPr/>
        </p:nvSpPr>
        <p:spPr>
          <a:xfrm>
            <a:off x="1546737" y="2600910"/>
            <a:ext cx="6690167" cy="142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i="1" dirty="0">
                <a:solidFill>
                  <a:srgbClr val="BC0A0F"/>
                </a:solidFill>
                <a:latin typeface="Open Sans"/>
              </a:rPr>
              <a:t>Loss in income and usual economic activity due to the crisis and the closure of the dump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FCCFD794-E7FD-47C3-A931-19BF9DA60282}"/>
              </a:ext>
            </a:extLst>
          </p:cNvPr>
          <p:cNvSpPr txBox="1"/>
          <p:nvPr/>
        </p:nvSpPr>
        <p:spPr>
          <a:xfrm>
            <a:off x="1434449" y="8163510"/>
            <a:ext cx="6690167" cy="96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i="1" dirty="0">
                <a:solidFill>
                  <a:srgbClr val="BC0A0F"/>
                </a:solidFill>
                <a:latin typeface="Open Sans"/>
              </a:rPr>
              <a:t>Estimated Covid-19 Testing Rate for members of the dump community</a:t>
            </a:r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DFA41986-E385-4073-A43F-261A7BC20BC5}"/>
              </a:ext>
            </a:extLst>
          </p:cNvPr>
          <p:cNvSpPr/>
          <p:nvPr/>
        </p:nvSpPr>
        <p:spPr>
          <a:xfrm>
            <a:off x="1557170" y="4353510"/>
            <a:ext cx="1554685" cy="136187"/>
          </a:xfrm>
          <a:prstGeom prst="rect">
            <a:avLst/>
          </a:prstGeom>
          <a:solidFill>
            <a:srgbClr val="E4AA5C"/>
          </a:solidFill>
        </p:spPr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FA172765-F5B8-4E8E-AF5A-F03EC78249F1}"/>
              </a:ext>
            </a:extLst>
          </p:cNvPr>
          <p:cNvSpPr txBox="1"/>
          <p:nvPr/>
        </p:nvSpPr>
        <p:spPr>
          <a:xfrm>
            <a:off x="816126" y="226968"/>
            <a:ext cx="14804874" cy="797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23"/>
              </a:lnSpc>
            </a:pPr>
            <a:r>
              <a:rPr lang="en-US" sz="5218" b="1" spc="782" dirty="0">
                <a:solidFill>
                  <a:srgbClr val="BC0A0F"/>
                </a:solidFill>
                <a:latin typeface="Open Sans"/>
              </a:rPr>
              <a:t>Some Vital Statistics from Covid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FE874343-461B-4AA4-AC6F-A36DE7CD6CFE}"/>
              </a:ext>
            </a:extLst>
          </p:cNvPr>
          <p:cNvSpPr txBox="1"/>
          <p:nvPr/>
        </p:nvSpPr>
        <p:spPr>
          <a:xfrm>
            <a:off x="1546736" y="4658310"/>
            <a:ext cx="6690167" cy="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BC0A0F"/>
                </a:solidFill>
                <a:latin typeface="Nixie One"/>
              </a:rPr>
              <a:t>50%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12423113-70C5-44FD-A2D1-3244F1F69363}"/>
              </a:ext>
            </a:extLst>
          </p:cNvPr>
          <p:cNvSpPr txBox="1"/>
          <p:nvPr/>
        </p:nvSpPr>
        <p:spPr>
          <a:xfrm>
            <a:off x="1434449" y="5572710"/>
            <a:ext cx="6690167" cy="9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i="1" dirty="0">
                <a:solidFill>
                  <a:srgbClr val="BC0A0F"/>
                </a:solidFill>
                <a:latin typeface="Open Sans"/>
              </a:rPr>
              <a:t>Reported increase in Interpersonal Violence among our families </a:t>
            </a:r>
          </a:p>
        </p:txBody>
      </p:sp>
      <p:sp>
        <p:nvSpPr>
          <p:cNvPr id="26" name="AutoShape 10">
            <a:extLst>
              <a:ext uri="{FF2B5EF4-FFF2-40B4-BE49-F238E27FC236}">
                <a16:creationId xmlns:a16="http://schemas.microsoft.com/office/drawing/2014/main" id="{B8163091-8EEC-4E9D-AB69-D7C202FB0F11}"/>
              </a:ext>
            </a:extLst>
          </p:cNvPr>
          <p:cNvSpPr/>
          <p:nvPr/>
        </p:nvSpPr>
        <p:spPr>
          <a:xfrm>
            <a:off x="1529599" y="6960523"/>
            <a:ext cx="1554685" cy="136187"/>
          </a:xfrm>
          <a:prstGeom prst="rect">
            <a:avLst/>
          </a:prstGeom>
          <a:solidFill>
            <a:srgbClr val="E4AA5C"/>
          </a:solidFill>
        </p:spPr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6FF9480-5241-485B-B362-886F938968E1}"/>
              </a:ext>
            </a:extLst>
          </p:cNvPr>
          <p:cNvSpPr txBox="1"/>
          <p:nvPr/>
        </p:nvSpPr>
        <p:spPr>
          <a:xfrm>
            <a:off x="10302433" y="1714500"/>
            <a:ext cx="6690167" cy="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BC0A0F"/>
                </a:solidFill>
                <a:latin typeface="Nixie One"/>
              </a:rPr>
              <a:t>18%</a:t>
            </a: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D4619D22-0505-46D4-9A3C-E83BE4E70AED}"/>
              </a:ext>
            </a:extLst>
          </p:cNvPr>
          <p:cNvSpPr txBox="1"/>
          <p:nvPr/>
        </p:nvSpPr>
        <p:spPr>
          <a:xfrm>
            <a:off x="10179713" y="7277100"/>
            <a:ext cx="6690167" cy="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BC0A0F"/>
                </a:solidFill>
                <a:latin typeface="Nixie One"/>
              </a:rPr>
              <a:t>670 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59211A5-639A-4678-A78C-E97551D8668C}"/>
              </a:ext>
            </a:extLst>
          </p:cNvPr>
          <p:cNvSpPr txBox="1"/>
          <p:nvPr/>
        </p:nvSpPr>
        <p:spPr>
          <a:xfrm>
            <a:off x="10292001" y="2628900"/>
            <a:ext cx="6690167" cy="1429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i="1" dirty="0">
                <a:solidFill>
                  <a:srgbClr val="BC0A0F"/>
                </a:solidFill>
                <a:latin typeface="Open Sans"/>
              </a:rPr>
              <a:t>Increase in the rate of homicide, wrongful death and suicide in communities around the dump.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6EA93B88-B77D-497E-A35B-7973F3C6E4DC}"/>
              </a:ext>
            </a:extLst>
          </p:cNvPr>
          <p:cNvSpPr txBox="1"/>
          <p:nvPr/>
        </p:nvSpPr>
        <p:spPr>
          <a:xfrm>
            <a:off x="10179713" y="8191500"/>
            <a:ext cx="6690167" cy="1468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i="1" dirty="0">
                <a:solidFill>
                  <a:srgbClr val="BC0A0F"/>
                </a:solidFill>
                <a:latin typeface="Open Sans"/>
              </a:rPr>
              <a:t>Loss in contact days and face to face class time with students from March 2020 to January 2022</a:t>
            </a:r>
          </a:p>
        </p:txBody>
      </p:sp>
      <p:sp>
        <p:nvSpPr>
          <p:cNvPr id="31" name="AutoShape 10">
            <a:extLst>
              <a:ext uri="{FF2B5EF4-FFF2-40B4-BE49-F238E27FC236}">
                <a16:creationId xmlns:a16="http://schemas.microsoft.com/office/drawing/2014/main" id="{6718B4CC-056E-4D96-BC67-A592C48BDD71}"/>
              </a:ext>
            </a:extLst>
          </p:cNvPr>
          <p:cNvSpPr/>
          <p:nvPr/>
        </p:nvSpPr>
        <p:spPr>
          <a:xfrm>
            <a:off x="10302434" y="4381500"/>
            <a:ext cx="1554685" cy="136187"/>
          </a:xfrm>
          <a:prstGeom prst="rect">
            <a:avLst/>
          </a:prstGeom>
          <a:solidFill>
            <a:srgbClr val="E4AA5C"/>
          </a:solidFill>
        </p:spPr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E1272048-797B-470B-B5B0-9A9947A800D0}"/>
              </a:ext>
            </a:extLst>
          </p:cNvPr>
          <p:cNvSpPr txBox="1"/>
          <p:nvPr/>
        </p:nvSpPr>
        <p:spPr>
          <a:xfrm>
            <a:off x="10292000" y="4686300"/>
            <a:ext cx="6690167" cy="99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b="1" dirty="0">
                <a:solidFill>
                  <a:srgbClr val="BC0A0F"/>
                </a:solidFill>
                <a:latin typeface="Nixie One"/>
              </a:rPr>
              <a:t>11%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E3DFC9DA-B9CF-41EF-A57E-3529D44D9A7A}"/>
              </a:ext>
            </a:extLst>
          </p:cNvPr>
          <p:cNvSpPr txBox="1"/>
          <p:nvPr/>
        </p:nvSpPr>
        <p:spPr>
          <a:xfrm>
            <a:off x="10179713" y="5600700"/>
            <a:ext cx="6690167" cy="9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i="1" dirty="0">
                <a:solidFill>
                  <a:srgbClr val="BC0A0F"/>
                </a:solidFill>
                <a:latin typeface="Open Sans"/>
              </a:rPr>
              <a:t>Decrease in number of private sector jobs in Guatemala during Covid-19</a:t>
            </a:r>
          </a:p>
        </p:txBody>
      </p:sp>
      <p:sp>
        <p:nvSpPr>
          <p:cNvPr id="34" name="AutoShape 10">
            <a:extLst>
              <a:ext uri="{FF2B5EF4-FFF2-40B4-BE49-F238E27FC236}">
                <a16:creationId xmlns:a16="http://schemas.microsoft.com/office/drawing/2014/main" id="{358FB1DF-D6CE-4CBD-964D-65170F1E84CD}"/>
              </a:ext>
            </a:extLst>
          </p:cNvPr>
          <p:cNvSpPr/>
          <p:nvPr/>
        </p:nvSpPr>
        <p:spPr>
          <a:xfrm>
            <a:off x="10274863" y="6988513"/>
            <a:ext cx="1554685" cy="136187"/>
          </a:xfrm>
          <a:prstGeom prst="rect">
            <a:avLst/>
          </a:prstGeom>
          <a:solidFill>
            <a:srgbClr val="E4AA5C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4" grpId="0"/>
      <p:bldP spid="25" grpId="0"/>
      <p:bldP spid="27" grpId="0"/>
      <p:bldP spid="28" grpId="0"/>
      <p:bldP spid="29" grpId="0"/>
      <p:bldP spid="30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295B19D-ABFF-424B-8EFA-035C72549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062535" y="5264944"/>
            <a:ext cx="10638323" cy="445175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7532731" y="5719431"/>
            <a:ext cx="9697931" cy="22740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spc="48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Providing Material Support</a:t>
            </a:r>
            <a:endParaRPr lang="en-US" sz="7200" b="1" i="0" kern="1200" spc="48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AB7C37-6FDF-42A4-84B2-22877636B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07430" y="8164629"/>
            <a:ext cx="96012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108;g8e3600b3be_0_86">
            <a:extLst>
              <a:ext uri="{FF2B5EF4-FFF2-40B4-BE49-F238E27FC236}">
                <a16:creationId xmlns:a16="http://schemas.microsoft.com/office/drawing/2014/main" id="{F836FB2E-03E3-4104-94AE-0DF5021B859B}"/>
              </a:ext>
            </a:extLst>
          </p:cNvPr>
          <p:cNvPicPr preferRelativeResize="0"/>
          <p:nvPr/>
        </p:nvPicPr>
        <p:blipFill rotWithShape="1">
          <a:blip r:embed="rId2"/>
          <a:srcRect r="11056" b="-2"/>
          <a:stretch/>
        </p:blipFill>
        <p:spPr>
          <a:xfrm>
            <a:off x="476452" y="449044"/>
            <a:ext cx="6240678" cy="9355356"/>
          </a:xfrm>
          <a:prstGeom prst="rect">
            <a:avLst/>
          </a:prstGeom>
          <a:noFill/>
        </p:spPr>
      </p:pic>
      <p:pic>
        <p:nvPicPr>
          <p:cNvPr id="4" name="Google Shape;99;g8e3600b3be_0_72">
            <a:extLst>
              <a:ext uri="{FF2B5EF4-FFF2-40B4-BE49-F238E27FC236}">
                <a16:creationId xmlns:a16="http://schemas.microsoft.com/office/drawing/2014/main" id="{6C0E0BF9-B525-4B81-A35F-7D3B40A7FACB}"/>
              </a:ext>
            </a:extLst>
          </p:cNvPr>
          <p:cNvPicPr preferRelativeResize="0"/>
          <p:nvPr/>
        </p:nvPicPr>
        <p:blipFill rotWithShape="1">
          <a:blip r:embed="rId3"/>
          <a:srcRect t="2090" r="3" b="4824"/>
          <a:stretch/>
        </p:blipFill>
        <p:spPr>
          <a:xfrm>
            <a:off x="6981444" y="449044"/>
            <a:ext cx="6463030" cy="4512282"/>
          </a:xfrm>
          <a:prstGeom prst="rect">
            <a:avLst/>
          </a:prstGeom>
          <a:noFill/>
        </p:spPr>
      </p:pic>
      <p:pic>
        <p:nvPicPr>
          <p:cNvPr id="9" name="Google Shape;109;g8e3600b3be_0_86">
            <a:extLst>
              <a:ext uri="{FF2B5EF4-FFF2-40B4-BE49-F238E27FC236}">
                <a16:creationId xmlns:a16="http://schemas.microsoft.com/office/drawing/2014/main" id="{E5EEAA8D-003F-4C00-BA30-28E0A197D91D}"/>
              </a:ext>
            </a:extLst>
          </p:cNvPr>
          <p:cNvPicPr preferRelativeResize="0"/>
          <p:nvPr/>
        </p:nvPicPr>
        <p:blipFill rotWithShape="1">
          <a:blip r:embed="rId4"/>
          <a:srcRect r="-2" b="38340"/>
          <a:stretch/>
        </p:blipFill>
        <p:spPr>
          <a:xfrm>
            <a:off x="13685776" y="449046"/>
            <a:ext cx="4116450" cy="4512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27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41BA33DC-9C4C-489B-9579-FD4A943E7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7353"/>
          <a:stretch/>
        </p:blipFill>
        <p:spPr>
          <a:xfrm>
            <a:off x="-12" y="-10"/>
            <a:ext cx="18288000" cy="102839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76146" y="4577583"/>
            <a:ext cx="9683749" cy="2246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i="0" kern="1200" spc="48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Distance Learning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4298" y="822"/>
            <a:ext cx="6524628" cy="4714333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80638" y="2132034"/>
            <a:ext cx="6807362" cy="8154966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outdoor, table, sidewalk, street&#10;&#10;Description automatically generated">
            <a:extLst>
              <a:ext uri="{FF2B5EF4-FFF2-40B4-BE49-F238E27FC236}">
                <a16:creationId xmlns:a16="http://schemas.microsoft.com/office/drawing/2014/main" id="{31029C21-C661-41EB-A9B0-3B5E5CC984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38"/>
          <a:stretch/>
        </p:blipFill>
        <p:spPr>
          <a:xfrm>
            <a:off x="5459092" y="10"/>
            <a:ext cx="6035040" cy="447035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17" name="Picture 16" descr="A picture containing table, sitting, flower, colorful&#10;&#10;Description automatically generated">
            <a:extLst>
              <a:ext uri="{FF2B5EF4-FFF2-40B4-BE49-F238E27FC236}">
                <a16:creationId xmlns:a16="http://schemas.microsoft.com/office/drawing/2014/main" id="{1D967BAA-D0E6-40D4-8C80-048652911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" r="2" b="5880"/>
          <a:stretch/>
        </p:blipFill>
        <p:spPr>
          <a:xfrm>
            <a:off x="11725356" y="2376751"/>
            <a:ext cx="6562657" cy="7910261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5" name="TextBox 5"/>
          <p:cNvSpPr txBox="1"/>
          <p:nvPr/>
        </p:nvSpPr>
        <p:spPr>
          <a:xfrm>
            <a:off x="415168" y="5540242"/>
            <a:ext cx="10087848" cy="2571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spc="32" dirty="0"/>
              <a:t>Physical Packets/Hands on Projects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spc="32" dirty="0"/>
              <a:t>Use of smartphone technology to create instructional videos</a:t>
            </a:r>
          </a:p>
          <a:p>
            <a:pPr marL="5283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spc="32" dirty="0"/>
              <a:t>Access to teachers by phone to answer questions and give feedback</a:t>
            </a:r>
            <a:endParaRPr lang="en-US" sz="2600" b="0" i="0" spc="32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11871" y="2995980"/>
            <a:ext cx="19311742" cy="7721289"/>
          </a:xfrm>
          <a:prstGeom prst="rect">
            <a:avLst/>
          </a:prstGeom>
          <a:solidFill>
            <a:srgbClr val="EFEEE9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3848456"/>
            <a:ext cx="6961449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6500" dirty="0">
                <a:solidFill>
                  <a:srgbClr val="BC0A0F"/>
                </a:solidFill>
                <a:latin typeface="Nixie One"/>
              </a:rPr>
              <a:t>Health and Wellness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99075" y="4105631"/>
            <a:ext cx="8260225" cy="54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i="1" dirty="0">
                <a:solidFill>
                  <a:srgbClr val="BC0A0F"/>
                </a:solidFill>
                <a:latin typeface="Open Sans"/>
              </a:rPr>
              <a:t>Tele-medicine and Tele-psychology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99075" y="4815840"/>
            <a:ext cx="8531961" cy="11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dirty="0">
                <a:solidFill>
                  <a:srgbClr val="BC0A0F"/>
                </a:solidFill>
                <a:latin typeface="Open Sans"/>
              </a:rPr>
              <a:t>Available office hours for access to Pediatrician and Psychologists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237760"/>
            <a:ext cx="8260225" cy="54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i="1" dirty="0">
                <a:solidFill>
                  <a:srgbClr val="BC0A0F"/>
                </a:solidFill>
                <a:latin typeface="Open Sans"/>
              </a:rPr>
              <a:t>Social Workers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3775" y="8047439"/>
            <a:ext cx="7616842" cy="1798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dirty="0">
                <a:solidFill>
                  <a:srgbClr val="BC0A0F"/>
                </a:solidFill>
                <a:latin typeface="Open Sans"/>
              </a:rPr>
              <a:t>Regular communication with families to assess needs and mobilize resources to address crises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99075" y="7231961"/>
            <a:ext cx="8260225" cy="54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 i="1" dirty="0">
                <a:solidFill>
                  <a:srgbClr val="BC0A0F"/>
                </a:solidFill>
                <a:latin typeface="Open Sans"/>
              </a:rPr>
              <a:t>Pharmaceuticals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99075" y="8042221"/>
            <a:ext cx="8260225" cy="118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dirty="0">
                <a:solidFill>
                  <a:srgbClr val="BC0A0F"/>
                </a:solidFill>
                <a:latin typeface="Open Sans"/>
              </a:rPr>
              <a:t>Call in Prescriptions to local pharmacy for families to acquire needed medication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29803" b="27542"/>
          <a:stretch>
            <a:fillRect/>
          </a:stretch>
        </p:blipFill>
        <p:spPr>
          <a:xfrm>
            <a:off x="-47892" y="0"/>
            <a:ext cx="18365669" cy="32608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10356</TotalTime>
  <Words>909</Words>
  <Application>Microsoft Office PowerPoint</Application>
  <PresentationFormat>Custom</PresentationFormat>
  <Paragraphs>108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Linux Biolinum</vt:lpstr>
      <vt:lpstr>Barlow Bold</vt:lpstr>
      <vt:lpstr>Wingdings</vt:lpstr>
      <vt:lpstr>Montserrat Light</vt:lpstr>
      <vt:lpstr>Linux Biolinum Bold</vt:lpstr>
      <vt:lpstr>Lora Italics</vt:lpstr>
      <vt:lpstr>Open Sans</vt:lpstr>
      <vt:lpstr>Montserrat Classic Bold</vt:lpstr>
      <vt:lpstr>Montserrat</vt:lpstr>
      <vt:lpstr>Nixie One</vt:lpstr>
      <vt:lpstr>Arial Rounded MT Bold</vt:lpstr>
      <vt:lpstr>Lora</vt:lpstr>
      <vt:lpstr>Aileron Regular</vt:lpstr>
      <vt:lpstr>Calibri</vt:lpstr>
      <vt:lpstr>Office Theme</vt:lpstr>
      <vt:lpstr>PowerPoint Presentation</vt:lpstr>
      <vt:lpstr>The World of  Safe Passage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Trae Holland</dc:creator>
  <cp:lastModifiedBy>gary dills</cp:lastModifiedBy>
  <cp:revision>21</cp:revision>
  <dcterms:created xsi:type="dcterms:W3CDTF">2021-02-12T03:25:39Z</dcterms:created>
  <dcterms:modified xsi:type="dcterms:W3CDTF">2022-03-08T16:00:15Z</dcterms:modified>
</cp:coreProperties>
</file>