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6" r:id="rId2"/>
    <p:sldMasterId id="2147483708" r:id="rId3"/>
  </p:sldMasterIdLst>
  <p:notesMasterIdLst>
    <p:notesMasterId r:id="rId16"/>
  </p:notesMasterIdLst>
  <p:sldIdLst>
    <p:sldId id="256" r:id="rId4"/>
    <p:sldId id="259" r:id="rId5"/>
    <p:sldId id="286" r:id="rId6"/>
    <p:sldId id="266" r:id="rId7"/>
    <p:sldId id="257" r:id="rId8"/>
    <p:sldId id="267" r:id="rId9"/>
    <p:sldId id="262" r:id="rId10"/>
    <p:sldId id="268" r:id="rId11"/>
    <p:sldId id="287" r:id="rId12"/>
    <p:sldId id="289" r:id="rId13"/>
    <p:sldId id="284" r:id="rId14"/>
    <p:sldId id="285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cho, David Vincent" initials="BDV" lastIdx="2" clrIdx="0"/>
  <p:cmAuthor id="2" name="Heather Antti" initials="HJA" lastIdx="1" clrIdx="1">
    <p:extLst>
      <p:ext uri="{19B8F6BF-5375-455C-9EA6-DF929625EA0E}">
        <p15:presenceInfo xmlns:p15="http://schemas.microsoft.com/office/powerpoint/2012/main" userId="Heather Antt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5858"/>
    <a:srgbClr val="005DAA"/>
    <a:srgbClr val="01B4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06"/>
    <p:restoredTop sz="94624"/>
  </p:normalViewPr>
  <p:slideViewPr>
    <p:cSldViewPr snapToGrid="0" snapToObjects="1"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>
        <p:scale>
          <a:sx n="100" d="100"/>
          <a:sy n="100" d="100"/>
        </p:scale>
        <p:origin x="1890" y="-7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5BA9B8-93FF-49A8-8251-A6C5BA13459F}" type="datetimeFigureOut">
              <a:rPr lang="en-US" smtClean="0"/>
              <a:pPr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96D63C-226B-44D2-8F88-CEE81372B0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34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0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9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831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66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44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62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2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26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65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31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96D63C-226B-44D2-8F88-CEE81372B0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0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811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452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51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D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6" descr="RotaryMoE_RGB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596900"/>
            <a:ext cx="3679825" cy="367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otaryMBS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0" y="0"/>
            <a:ext cx="9144000" cy="1287463"/>
          </a:xfrm>
          <a:prstGeom prst="rect">
            <a:avLst/>
          </a:prstGeom>
          <a:solidFill>
            <a:srgbClr val="005DAA"/>
          </a:solidFill>
          <a:ln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RotaryMBS_RG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5926138"/>
            <a:ext cx="1606550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32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1pPr>
      <a:lvl2pPr marL="4572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2pPr>
      <a:lvl3pPr marL="9144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3pPr>
      <a:lvl4pPr marL="1371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rgbClr val="585858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37067" y="762023"/>
            <a:ext cx="5325533" cy="179491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GRANTS MANAGEMENT</a:t>
            </a:r>
          </a:p>
          <a:p>
            <a:pPr algn="l">
              <a:defRPr/>
            </a:pPr>
            <a:r>
              <a:rPr lang="en-US" b="1" spc="-150" dirty="0">
                <a:solidFill>
                  <a:srgbClr val="FFFFFF"/>
                </a:solidFill>
                <a:latin typeface="Arial Narrow Bold"/>
                <a:cs typeface="Arial Narrow Bold"/>
              </a:rPr>
              <a:t>SEMINAR</a:t>
            </a:r>
            <a:endParaRPr lang="en-US" sz="48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  <a:p>
            <a:pPr algn="l">
              <a:defRPr/>
            </a:pPr>
            <a:endParaRPr lang="en-US" sz="5400" b="1" spc="-150" dirty="0">
              <a:solidFill>
                <a:srgbClr val="FFFFFF"/>
              </a:solidFill>
              <a:latin typeface="Arial Narrow Bold"/>
              <a:cs typeface="Arial Narrow Bold"/>
            </a:endParaRPr>
          </a:p>
        </p:txBody>
      </p:sp>
      <p:sp>
        <p:nvSpPr>
          <p:cNvPr id="4099" name="Title 1"/>
          <p:cNvSpPr txBox="1">
            <a:spLocks/>
          </p:cNvSpPr>
          <p:nvPr/>
        </p:nvSpPr>
        <p:spPr bwMode="auto">
          <a:xfrm>
            <a:off x="372834" y="4793982"/>
            <a:ext cx="5189766" cy="119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lvl="0" eaLnBrk="1" hangingPunct="1">
              <a:lnSpc>
                <a:spcPct val="90000"/>
              </a:lnSpc>
            </a:pPr>
            <a:r>
              <a:rPr lang="en-US" sz="36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Nancy Brooks</a:t>
            </a:r>
          </a:p>
          <a:p>
            <a:pPr lvl="0" eaLnBrk="1" hangingPunct="1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Foundation Stewardship Chair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8618" y="2925746"/>
            <a:ext cx="4557658" cy="769441"/>
          </a:xfrm>
          <a:prstGeom prst="rect">
            <a:avLst/>
          </a:prstGeom>
        </p:spPr>
        <p:txBody>
          <a:bodyPr wrap="none" rtlCol="0" anchor="t">
            <a:spAutoFit/>
          </a:bodyPr>
          <a:lstStyle/>
          <a:p>
            <a:pPr algn="r"/>
            <a:r>
              <a:rPr lang="en-US" sz="4400" b="1" i="0" dirty="0">
                <a:solidFill>
                  <a:schemeClr val="bg1"/>
                </a:solidFill>
                <a:latin typeface="Arial Narrow Bold"/>
                <a:cs typeface="Arial Narrow Bold"/>
              </a:rPr>
              <a:t>Grants Stewardship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519238"/>
            <a:ext cx="8764587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Project activities may not begin and expenses may not be incurred prior to approval by Rotary International and the District 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Changes to your approved grant activities or budget must be approved before you implement a change in order to be reimbursed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Confirm that documents uploaded to either the Rotary.org or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DACdb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are legible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Obtain all necessary signatures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Remember!</a:t>
            </a:r>
          </a:p>
        </p:txBody>
      </p:sp>
    </p:spTree>
    <p:extLst>
      <p:ext uri="{BB962C8B-B14F-4D97-AF65-F5344CB8AC3E}">
        <p14:creationId xmlns:p14="http://schemas.microsoft.com/office/powerpoint/2010/main" val="1174541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Global Grant Application Template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Global Grant Report Template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Global Grant Scholarship Supplement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Grant Travel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Guide to Global Grants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How to Use the Grant Center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RI Exchange Rates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Terms and Conditions for Rotary Foundation District and Global Grants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Resources – The Rotary Grant Center</a:t>
            </a:r>
          </a:p>
        </p:txBody>
      </p:sp>
    </p:spTree>
    <p:extLst>
      <p:ext uri="{BB962C8B-B14F-4D97-AF65-F5344CB8AC3E}">
        <p14:creationId xmlns:p14="http://schemas.microsoft.com/office/powerpoint/2010/main" val="96290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000" dirty="0">
              <a:solidFill>
                <a:srgbClr val="585858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Nancy Brooks, Chair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2000" b="1" dirty="0">
                <a:solidFill>
                  <a:srgbClr val="58585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nancybrooks@charter.net</a:t>
            </a:r>
            <a:endParaRPr lang="en-US" sz="2000" b="1" dirty="0">
              <a:solidFill>
                <a:srgbClr val="58585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828-252-7441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Questions??</a:t>
            </a:r>
          </a:p>
        </p:txBody>
      </p:sp>
      <p:pic>
        <p:nvPicPr>
          <p:cNvPr id="2050" name="Picture 2" descr="Nancy A. Brooks ">
            <a:extLst>
              <a:ext uri="{FF2B5EF4-FFF2-40B4-BE49-F238E27FC236}">
                <a16:creationId xmlns:a16="http://schemas.microsoft.com/office/drawing/2014/main" id="{D724464A-C76D-492F-8E4E-581A60891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2538413"/>
            <a:ext cx="1428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3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928" y="2346367"/>
            <a:ext cx="786014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latin typeface="Arial" charset="0"/>
                <a:cs typeface="Arial" charset="0"/>
              </a:rPr>
              <a:t>Stewardship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latin typeface="Arial" charset="0"/>
                <a:cs typeface="Arial" charset="0"/>
              </a:rPr>
              <a:t>Careful and Responsible Management of Rotary International Grant Funds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Nancy Brooks, Chair</a:t>
            </a:r>
          </a:p>
          <a:p>
            <a:pPr algn="ctr"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Billi Black</a:t>
            </a:r>
          </a:p>
          <a:p>
            <a:pPr algn="ctr"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Judy Domer</a:t>
            </a:r>
          </a:p>
          <a:p>
            <a:pPr algn="ctr" eaLnBrk="1" hangingPunct="1">
              <a:spcBef>
                <a:spcPct val="20000"/>
              </a:spcBef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Rhonda Hager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200" b="1" dirty="0">
                <a:solidFill>
                  <a:schemeClr val="bg1"/>
                </a:solidFill>
                <a:latin typeface="Arial Narrow Bold" pitchFamily="-84" charset="0"/>
              </a:rPr>
              <a:t>District 7670 Foundation Stewardship Committee</a:t>
            </a:r>
          </a:p>
        </p:txBody>
      </p:sp>
    </p:spTree>
    <p:extLst>
      <p:ext uri="{BB962C8B-B14F-4D97-AF65-F5344CB8AC3E}">
        <p14:creationId xmlns:p14="http://schemas.microsoft.com/office/powerpoint/2010/main" val="3157424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Know reporting requirements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Retain correct documentation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Orientation process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Know what the audit team looks for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 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Training Goals</a:t>
            </a:r>
          </a:p>
        </p:txBody>
      </p:sp>
    </p:spTree>
    <p:extLst>
      <p:ext uri="{BB962C8B-B14F-4D97-AF65-F5344CB8AC3E}">
        <p14:creationId xmlns:p14="http://schemas.microsoft.com/office/powerpoint/2010/main" val="297008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Timeline for Reporting:</a:t>
            </a:r>
          </a:p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Progress report within 12 months of grant payment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Every 12 months afterwards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Final report within 2 months of completing the project 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Global Grant Reporting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Describe the Project: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 did the project meet goal of Area of Focus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 did project meet objectives and measurable outcomes of the grant application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 will outcome be sustainable over time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How did Host, International Partner, and Cooperating Org participate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Detailed accounting for project spending with supporting documentation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Global Grant Reporting</a:t>
            </a:r>
          </a:p>
        </p:txBody>
      </p:sp>
    </p:spTree>
    <p:extLst>
      <p:ext uri="{BB962C8B-B14F-4D97-AF65-F5344CB8AC3E}">
        <p14:creationId xmlns:p14="http://schemas.microsoft.com/office/powerpoint/2010/main" val="1059614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220663" y="1403272"/>
            <a:ext cx="8732837" cy="4424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Vendor agreements, quotes for materials, purchase orders, inventory list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Receipts and invoices including receipt for funds received from a cooperating organization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Spreadsheet summarizing expenses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Bank records: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Statement from a bank website showing copy of canceled check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An electronic fund transfer receipt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scanned image of both sides of a canceled check </a:t>
            </a:r>
          </a:p>
          <a:p>
            <a:pPr marL="1085850" lvl="1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 credit card statement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Photos including Rotary signage, brochures, news articles – evidence of project completion</a:t>
            </a: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Documentation</a:t>
            </a:r>
          </a:p>
        </p:txBody>
      </p:sp>
    </p:spTree>
    <p:extLst>
      <p:ext uri="{BB962C8B-B14F-4D97-AF65-F5344CB8AC3E}">
        <p14:creationId xmlns:p14="http://schemas.microsoft.com/office/powerpoint/2010/main" val="50385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514905" y="1519238"/>
            <a:ext cx="8438595" cy="430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Application/Budget 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Rotary Grants Terms &amp; Conditions (Restrictions, Travel Policies, Reporting Requirements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 to Global Grants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Grant Scholarship Supplement (Eligible and Ineligible Items, Reporting)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to Use the Grant Center (Report on a Global Grant)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Grant Report Template (Project Expenditures &amp; Financial Details)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Excel Spreadsheet for Tracking Budgeted Expenses 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b="1" dirty="0">
              <a:latin typeface="Georgia" pitchFamily="18" charset="0"/>
            </a:endParaRP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b="1" dirty="0">
              <a:latin typeface="Georgia" pitchFamily="18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Orientation Process for Global Grants</a:t>
            </a:r>
          </a:p>
        </p:txBody>
      </p:sp>
    </p:spTree>
    <p:extLst>
      <p:ext uri="{BB962C8B-B14F-4D97-AF65-F5344CB8AC3E}">
        <p14:creationId xmlns:p14="http://schemas.microsoft.com/office/powerpoint/2010/main" val="1708124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 txBox="1">
            <a:spLocks/>
          </p:cNvSpPr>
          <p:nvPr/>
        </p:nvSpPr>
        <p:spPr bwMode="auto">
          <a:xfrm>
            <a:off x="188913" y="1519238"/>
            <a:ext cx="8764587" cy="43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Verify that the project was completed according to the application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Confirm grant funds spent according to approved budget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Confirm that TRF Terms and Conditions were met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Investigate and clarify concerns and help resolve problems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Educate Rotarians about best practices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Provide checklists and resources based on all TRF Guidelines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1200"/>
              </a:spcAft>
              <a:buFont typeface="Arial" pitchFamily="34" charset="0"/>
              <a:buChar char="•"/>
            </a:pP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Title 1"/>
          <p:cNvSpPr txBox="1">
            <a:spLocks/>
          </p:cNvSpPr>
          <p:nvPr/>
        </p:nvSpPr>
        <p:spPr bwMode="auto">
          <a:xfrm>
            <a:off x="188913" y="225425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STEWARDSHIP</a:t>
            </a:r>
          </a:p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chemeClr val="bg1"/>
                </a:solidFill>
                <a:latin typeface="Arial Narrow Bold" pitchFamily="-84" charset="0"/>
              </a:rPr>
              <a:t>Audit Process </a:t>
            </a:r>
          </a:p>
        </p:txBody>
      </p:sp>
    </p:spTree>
    <p:extLst>
      <p:ext uri="{BB962C8B-B14F-4D97-AF65-F5344CB8AC3E}">
        <p14:creationId xmlns:p14="http://schemas.microsoft.com/office/powerpoint/2010/main" val="3715799820"/>
      </p:ext>
    </p:extLst>
  </p:cSld>
  <p:clrMapOvr>
    <a:masterClrMapping/>
  </p:clrMapOvr>
</p:sld>
</file>

<file path=ppt/theme/theme1.xml><?xml version="1.0" encoding="utf-8"?>
<a:theme xmlns:a="http://schemas.openxmlformats.org/drawingml/2006/main" name="LeadDev-Master_2013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anchor="t"/>
      <a:lstStyle>
        <a:defPPr algn="r">
          <a:defRPr sz="1600" b="1" i="0" dirty="0" smtClean="0">
            <a:solidFill>
              <a:srgbClr val="01B4E7"/>
            </a:solidFill>
            <a:latin typeface="Arial Narrow Bold"/>
            <a:cs typeface="Arial Narrow 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LeadDev-Master_2013-NEW</Template>
  <TotalTime>2090</TotalTime>
  <Words>469</Words>
  <Application>Microsoft Office PowerPoint</Application>
  <PresentationFormat>On-screen Show (4:3)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Narrow Bold</vt:lpstr>
      <vt:lpstr>Calibri</vt:lpstr>
      <vt:lpstr>Georgia</vt:lpstr>
      <vt:lpstr>LeadDev-Master_2013-NEW</vt:lpstr>
      <vt:lpstr>1_Custom Design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Rotary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Clark</dc:creator>
  <cp:lastModifiedBy>Nancy Brooks</cp:lastModifiedBy>
  <cp:revision>97</cp:revision>
  <cp:lastPrinted>2013-06-19T15:45:56Z</cp:lastPrinted>
  <dcterms:created xsi:type="dcterms:W3CDTF">2014-10-24T15:47:10Z</dcterms:created>
  <dcterms:modified xsi:type="dcterms:W3CDTF">2022-02-26T18:39:23Z</dcterms:modified>
</cp:coreProperties>
</file>